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521" r:id="rId2"/>
    <p:sldId id="528" r:id="rId3"/>
    <p:sldId id="502" r:id="rId4"/>
    <p:sldId id="550" r:id="rId5"/>
    <p:sldId id="555" r:id="rId6"/>
    <p:sldId id="552" r:id="rId7"/>
    <p:sldId id="553" r:id="rId8"/>
    <p:sldId id="554" r:id="rId9"/>
    <p:sldId id="558" r:id="rId10"/>
    <p:sldId id="557" r:id="rId11"/>
    <p:sldId id="503" r:id="rId12"/>
    <p:sldId id="540" r:id="rId13"/>
    <p:sldId id="541" r:id="rId14"/>
    <p:sldId id="544" r:id="rId15"/>
    <p:sldId id="532" r:id="rId16"/>
    <p:sldId id="545" r:id="rId17"/>
    <p:sldId id="548" r:id="rId18"/>
    <p:sldId id="470" r:id="rId19"/>
    <p:sldId id="537" r:id="rId20"/>
    <p:sldId id="517" r:id="rId21"/>
    <p:sldId id="525" r:id="rId22"/>
    <p:sldId id="559" r:id="rId23"/>
  </p:sldIdLst>
  <p:sldSz cx="9144000" cy="6858000" type="screen4x3"/>
  <p:notesSz cx="6858000" cy="9144000"/>
  <p:defaultTextStyle>
    <a:defPPr>
      <a:defRPr lang="it-IT"/>
    </a:defPPr>
    <a:lvl1pPr marL="0" algn="l" defTabSz="4569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41" algn="l" defTabSz="4569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4569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55" algn="l" defTabSz="4569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12" algn="l" defTabSz="4569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53" algn="l" defTabSz="4569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713" algn="l" defTabSz="4569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67" algn="l" defTabSz="4569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624" algn="l" defTabSz="4569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2">
          <p15:clr>
            <a:srgbClr val="A4A3A4"/>
          </p15:clr>
        </p15:guide>
        <p15:guide id="2" orient="horz" pos="545">
          <p15:clr>
            <a:srgbClr val="A4A3A4"/>
          </p15:clr>
        </p15:guide>
        <p15:guide id="3" orient="horz" pos="4056">
          <p15:clr>
            <a:srgbClr val="A4A3A4"/>
          </p15:clr>
        </p15:guide>
        <p15:guide id="4" orient="horz" pos="1154">
          <p15:clr>
            <a:srgbClr val="A4A3A4"/>
          </p15:clr>
        </p15:guide>
        <p15:guide id="5" orient="horz" pos="1562">
          <p15:clr>
            <a:srgbClr val="A4A3A4"/>
          </p15:clr>
        </p15:guide>
        <p15:guide id="6" orient="horz" pos="1602">
          <p15:clr>
            <a:srgbClr val="A4A3A4"/>
          </p15:clr>
        </p15:guide>
        <p15:guide id="7" orient="horz" pos="2530">
          <p15:clr>
            <a:srgbClr val="A4A3A4"/>
          </p15:clr>
        </p15:guide>
        <p15:guide id="8" pos="4302">
          <p15:clr>
            <a:srgbClr val="A4A3A4"/>
          </p15:clr>
        </p15:guide>
        <p15:guide id="9" pos="5084">
          <p15:clr>
            <a:srgbClr val="A4A3A4"/>
          </p15:clr>
        </p15:guide>
        <p15:guide id="10" pos="350">
          <p15:clr>
            <a:srgbClr val="A4A3A4"/>
          </p15:clr>
        </p15:guide>
        <p15:guide id="11" pos="5332">
          <p15:clr>
            <a:srgbClr val="A4A3A4"/>
          </p15:clr>
        </p15:guide>
        <p15:guide id="12" pos="1030">
          <p15:clr>
            <a:srgbClr val="A4A3A4"/>
          </p15:clr>
        </p15:guide>
        <p15:guide id="13" pos="1009">
          <p15:clr>
            <a:srgbClr val="A4A3A4"/>
          </p15:clr>
        </p15:guide>
        <p15:guide id="14" orient="horz" pos="803">
          <p15:clr>
            <a:srgbClr val="A4A3A4"/>
          </p15:clr>
        </p15:guide>
        <p15:guide id="15" orient="horz" pos="1364">
          <p15:clr>
            <a:srgbClr val="A4A3A4"/>
          </p15:clr>
        </p15:guide>
        <p15:guide id="16" pos="2527">
          <p15:clr>
            <a:srgbClr val="A4A3A4"/>
          </p15:clr>
        </p15:guide>
        <p15:guide id="17" pos="5517">
          <p15:clr>
            <a:srgbClr val="A4A3A4"/>
          </p15:clr>
        </p15:guide>
        <p15:guide id="18" pos="5554">
          <p15:clr>
            <a:srgbClr val="A4A3A4"/>
          </p15:clr>
        </p15:guide>
        <p15:guide id="19" pos="4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ENTE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828"/>
    <a:srgbClr val="E17799"/>
    <a:srgbClr val="B3E586"/>
    <a:srgbClr val="137724"/>
    <a:srgbClr val="CF1E25"/>
    <a:srgbClr val="558DBC"/>
    <a:srgbClr val="4F82C1"/>
    <a:srgbClr val="508DC9"/>
    <a:srgbClr val="28375D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0" autoAdjust="0"/>
    <p:restoredTop sz="72461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800" y="64"/>
      </p:cViewPr>
      <p:guideLst>
        <p:guide orient="horz" pos="2862"/>
        <p:guide orient="horz" pos="545"/>
        <p:guide orient="horz" pos="4056"/>
        <p:guide orient="horz" pos="1154"/>
        <p:guide orient="horz" pos="1562"/>
        <p:guide orient="horz" pos="1602"/>
        <p:guide orient="horz" pos="2530"/>
        <p:guide pos="4302"/>
        <p:guide pos="5084"/>
        <p:guide pos="350"/>
        <p:guide pos="5332"/>
        <p:guide pos="1030"/>
        <p:guide pos="1009"/>
        <p:guide orient="horz" pos="803"/>
        <p:guide orient="horz" pos="1364"/>
        <p:guide pos="2527"/>
        <p:guide pos="5517"/>
        <p:guide pos="5554"/>
        <p:guide pos="4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0" d="100"/>
          <a:sy n="90" d="100"/>
        </p:scale>
        <p:origin x="-1848" y="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BBB4A-CEE4-2542-AD5C-166862F08B5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AB611-CABF-394B-B1B2-8FEE4D108A0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28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234175" y="4343400"/>
            <a:ext cx="6411951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4581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853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26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25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952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473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26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734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688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566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756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263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566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2512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37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26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90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14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76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56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26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B611-CABF-394B-B1B2-8FEE4D108A0E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05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1080281" y="1168155"/>
            <a:ext cx="7832043" cy="39372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 marL="88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it-IT" sz="2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Agenda Urbana dell’Unione Europea – Patto di Amsterdam (2016) e Conferenza Habitat III dell’ONU, sul tema dello sviluppo urbano sostenibile</a:t>
            </a:r>
          </a:p>
          <a:p>
            <a:pPr marL="88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it-IT" sz="2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Nuova Agenda Urbana e Obiettivo 11 degli </a:t>
            </a:r>
            <a:r>
              <a:rPr lang="it-IT" sz="24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SDGs</a:t>
            </a:r>
            <a:r>
              <a:rPr lang="it-IT" sz="2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‘rendere le città e gli insediamenti umani inclusivi, sicuri, duraturi e sostenibili’</a:t>
            </a:r>
          </a:p>
          <a:p>
            <a:pPr marL="88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it-IT" sz="2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Programma Operativo Nazionale “Città Metropolitane 2014 – 2020”</a:t>
            </a:r>
          </a:p>
          <a:p>
            <a:pPr marL="88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it-IT" sz="2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Bandi per le aree urbane degradate e le periferie, istituiti con le leggi di stabilità 2015 e 2016</a:t>
            </a:r>
          </a:p>
          <a:p>
            <a:pPr marL="88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it-IT" sz="2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Piano «Casa Italia», per la messa in sicurezza del territorio nazionale</a:t>
            </a:r>
          </a:p>
          <a:p>
            <a:pPr marL="88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it-IT" sz="2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Commissione di Inchiesta sul degrado delle città e delle periferie</a:t>
            </a:r>
          </a:p>
          <a:p>
            <a:pPr marL="431800" indent="-342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charset="2"/>
              <a:buChar char=""/>
            </a:pPr>
            <a:endParaRPr lang="it-IT" sz="24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31800" indent="-342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charset="2"/>
              <a:buChar char=""/>
            </a:pPr>
            <a:endParaRPr lang="it-IT" sz="24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88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endParaRPr lang="it-IT" sz="24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 userDrawn="1"/>
        </p:nvSpPr>
        <p:spPr>
          <a:xfrm>
            <a:off x="1080281" y="360000"/>
            <a:ext cx="8102110" cy="39599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54000" rtlCol="0" anchor="ctr" anchorCtr="0">
            <a:noAutofit/>
          </a:bodyPr>
          <a:lstStyle>
            <a:lvl1pPr algn="ctr" defTabSz="45694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/>
            <a:r>
              <a:rPr lang="it-IT" sz="2600" b="1" dirty="0">
                <a:solidFill>
                  <a:schemeClr val="bg1"/>
                </a:solidFill>
                <a:cs typeface="Calibri"/>
              </a:rPr>
              <a:t>LA NUOVA CENTRALITÀ DELLA QUESTIONE URBANA</a:t>
            </a:r>
            <a:endParaRPr lang="it-IT" sz="2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Freccia in giù 12"/>
          <p:cNvSpPr/>
          <p:nvPr userDrawn="1"/>
        </p:nvSpPr>
        <p:spPr>
          <a:xfrm>
            <a:off x="4830433" y="4551102"/>
            <a:ext cx="109342" cy="4571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F1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Festival citt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08475" y="360000"/>
            <a:ext cx="8373916" cy="468000"/>
          </a:xfrm>
          <a:solidFill>
            <a:srgbClr val="CF1E24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it-IT" sz="2600" b="1" dirty="0">
                <a:solidFill>
                  <a:schemeClr val="bg1"/>
                </a:solidFill>
                <a:cs typeface="Calibri"/>
              </a:defRPr>
            </a:lvl1pPr>
          </a:lstStyle>
          <a:p>
            <a:pPr marL="177800" lvl="0" algn="l"/>
            <a:r>
              <a:rPr lang="it-IT" dirty="0"/>
              <a:t>FARE CLIC PER MODIFICARE LO STILE DEL TITOLO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808475" y="1168155"/>
            <a:ext cx="7832043" cy="39372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 marL="88900" indent="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charset="2"/>
              <a:buNone/>
            </a:pPr>
            <a:endParaRPr lang="it-IT" sz="24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31800" indent="-342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charset="2"/>
              <a:buChar char=""/>
            </a:pPr>
            <a:endParaRPr lang="it-IT" sz="24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88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endParaRPr lang="it-IT" sz="24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 userDrawn="1"/>
        </p:nvSpPr>
        <p:spPr>
          <a:xfrm>
            <a:off x="6497742" y="6412108"/>
            <a:ext cx="2648659" cy="223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54000" rtlCol="0" anchor="ctr" anchorCtr="0">
            <a:spAutoFit/>
          </a:bodyPr>
          <a:lstStyle>
            <a:lvl1pPr algn="ctr" defTabSz="45694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GIORGIO ALLEVA </a:t>
            </a:r>
            <a:r>
              <a:rPr lang="it-IT" sz="1100" b="1" dirty="0">
                <a:solidFill>
                  <a:srgbClr val="CF1E24"/>
                </a:solidFill>
                <a:latin typeface="Arial"/>
                <a:cs typeface="Arial"/>
              </a:rPr>
              <a:t>|</a:t>
            </a:r>
            <a:r>
              <a:rPr lang="it-IT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Presidente Istat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808475" y="6438900"/>
            <a:ext cx="4570809" cy="325730"/>
          </a:xfrm>
          <a:prstGeom prst="rect">
            <a:avLst/>
          </a:prstGeom>
        </p:spPr>
        <p:txBody>
          <a:bodyPr lIns="0" tIns="0" rIns="0">
            <a:spAutoFit/>
          </a:bodyPr>
          <a:lstStyle/>
          <a:p>
            <a:pPr>
              <a:lnSpc>
                <a:spcPts val="980"/>
              </a:lnSpc>
            </a:pPr>
            <a:r>
              <a:rPr lang="it-IT" sz="1000" b="1" kern="0" dirty="0">
                <a:solidFill>
                  <a:srgbClr val="C00000"/>
                </a:solidFill>
                <a:latin typeface="Arial"/>
                <a:ea typeface="Times New Roman"/>
                <a:cs typeface="Arial"/>
              </a:rPr>
              <a:t>FESTIVAL CITTÀ METROPOLITANE</a:t>
            </a:r>
          </a:p>
          <a:p>
            <a:r>
              <a:rPr lang="it-IT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Arial"/>
              </a:rPr>
              <a:t>Napoli, 6 luglio 2017</a:t>
            </a:r>
          </a:p>
        </p:txBody>
      </p:sp>
    </p:spTree>
    <p:extLst>
      <p:ext uri="{BB962C8B-B14F-4D97-AF65-F5344CB8AC3E}">
        <p14:creationId xmlns:p14="http://schemas.microsoft.com/office/powerpoint/2010/main" val="25747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Festival citt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08475" y="360000"/>
            <a:ext cx="8373916" cy="468000"/>
          </a:xfrm>
          <a:solidFill>
            <a:srgbClr val="CF1E24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16000" indent="0" algn="l">
              <a:defRPr lang="it-IT" sz="2600" b="1" dirty="0">
                <a:solidFill>
                  <a:schemeClr val="bg1"/>
                </a:solidFill>
                <a:cs typeface="Calibri"/>
              </a:defRPr>
            </a:lvl1pPr>
          </a:lstStyle>
          <a:p>
            <a:pPr marL="177800" lvl="0" algn="l"/>
            <a:r>
              <a:rPr lang="it-IT" dirty="0"/>
              <a:t>FARE CLIC PER MODIFICARE LO STILE DEL TITOLO</a:t>
            </a:r>
          </a:p>
        </p:txBody>
      </p:sp>
      <p:sp>
        <p:nvSpPr>
          <p:cNvPr id="6" name="Titolo 1"/>
          <p:cNvSpPr txBox="1">
            <a:spLocks/>
          </p:cNvSpPr>
          <p:nvPr userDrawn="1"/>
        </p:nvSpPr>
        <p:spPr>
          <a:xfrm>
            <a:off x="6497742" y="6412108"/>
            <a:ext cx="2648659" cy="223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54000" rtlCol="0" anchor="ctr" anchorCtr="0">
            <a:spAutoFit/>
          </a:bodyPr>
          <a:lstStyle>
            <a:lvl1pPr algn="ctr" defTabSz="45694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GIORGIO ALLEVA </a:t>
            </a:r>
            <a:r>
              <a:rPr lang="it-IT" sz="1100" b="1" dirty="0">
                <a:solidFill>
                  <a:srgbClr val="CF1E24"/>
                </a:solidFill>
                <a:latin typeface="Arial"/>
                <a:cs typeface="Arial"/>
              </a:rPr>
              <a:t>|</a:t>
            </a:r>
            <a:r>
              <a:rPr lang="it-IT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Presidente Istat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808475" y="6412108"/>
            <a:ext cx="4570809" cy="200055"/>
          </a:xfrm>
          <a:prstGeom prst="rect">
            <a:avLst/>
          </a:prstGeom>
        </p:spPr>
        <p:txBody>
          <a:bodyPr lIns="0" tIns="0" rIns="0">
            <a:spAutoFit/>
          </a:bodyPr>
          <a:lstStyle/>
          <a:p>
            <a:pPr marL="0" algn="l" defTabSz="456941" rtl="0" eaLnBrk="1" latinLnBrk="0" hangingPunct="1"/>
            <a:r>
              <a:rPr lang="it-IT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Arial"/>
              </a:rPr>
              <a:t>Reggio Calabria, 18 ottobre 2017</a:t>
            </a:r>
          </a:p>
        </p:txBody>
      </p:sp>
    </p:spTree>
    <p:extLst>
      <p:ext uri="{BB962C8B-B14F-4D97-AF65-F5344CB8AC3E}">
        <p14:creationId xmlns:p14="http://schemas.microsoft.com/office/powerpoint/2010/main" val="716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_FEDERS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339951"/>
            <a:ext cx="8136000" cy="398400"/>
          </a:xfrm>
          <a:solidFill>
            <a:srgbClr val="C00000"/>
          </a:solidFill>
        </p:spPr>
        <p:txBody>
          <a:bodyPr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9" name="Rettangolo 18"/>
          <p:cNvSpPr/>
          <p:nvPr userDrawn="1"/>
        </p:nvSpPr>
        <p:spPr>
          <a:xfrm>
            <a:off x="1043609" y="859471"/>
            <a:ext cx="7832043" cy="563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0" tIns="34276" rIns="68550" bIns="34276" rtlCol="0" anchor="ctr"/>
          <a:lstStyle/>
          <a:p>
            <a:pPr algn="ctr"/>
            <a:endParaRPr lang="it-IT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F1D23"/>
              </a:solidFill>
            </a:endParaRPr>
          </a:p>
        </p:txBody>
      </p:sp>
      <p:grpSp>
        <p:nvGrpSpPr>
          <p:cNvPr id="5" name="Gruppo 4"/>
          <p:cNvGrpSpPr/>
          <p:nvPr userDrawn="1"/>
        </p:nvGrpSpPr>
        <p:grpSpPr>
          <a:xfrm>
            <a:off x="212808" y="5741623"/>
            <a:ext cx="758791" cy="759719"/>
            <a:chOff x="212808" y="4422863"/>
            <a:chExt cx="758791" cy="569789"/>
          </a:xfrm>
        </p:grpSpPr>
        <p:grpSp>
          <p:nvGrpSpPr>
            <p:cNvPr id="6" name="Gruppo 5"/>
            <p:cNvGrpSpPr/>
            <p:nvPr/>
          </p:nvGrpSpPr>
          <p:grpSpPr>
            <a:xfrm>
              <a:off x="212808" y="4422863"/>
              <a:ext cx="758791" cy="504302"/>
              <a:chOff x="212808" y="4422863"/>
              <a:chExt cx="758791" cy="504302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212808" y="4734805"/>
                <a:ext cx="758791" cy="19236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980"/>
                  </a:lnSpc>
                </a:pPr>
                <a:r>
                  <a:rPr lang="it-IT" sz="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Times New Roman"/>
                    <a:cs typeface="Arial"/>
                  </a:rPr>
                  <a:t>ROMA</a:t>
                </a:r>
                <a:endParaRPr lang="it-IT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Times New Roman"/>
                  <a:cs typeface="Arial"/>
                </a:endParaRPr>
              </a:p>
              <a:p>
                <a:pPr>
                  <a:lnSpc>
                    <a:spcPts val="980"/>
                  </a:lnSpc>
                </a:pPr>
                <a:r>
                  <a:rPr lang="it-IT" sz="60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Times New Roman"/>
                    <a:cs typeface="Arial"/>
                  </a:rPr>
                  <a:t>26 SETTEMBRE </a:t>
                </a:r>
                <a:r>
                  <a:rPr lang="it-IT" sz="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Times New Roman"/>
                    <a:cs typeface="Arial"/>
                  </a:rPr>
                  <a:t>2017</a:t>
                </a:r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212808" y="4607558"/>
                <a:ext cx="758791" cy="9618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980"/>
                  </a:lnSpc>
                </a:pPr>
                <a:r>
                  <a:rPr lang="it-IT" sz="7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Times New Roman"/>
                    <a:cs typeface="Arial"/>
                  </a:rPr>
                  <a:t>GIORGIO ALLEVA</a:t>
                </a:r>
              </a:p>
            </p:txBody>
          </p:sp>
          <p:pic>
            <p:nvPicPr>
              <p:cNvPr id="14" name="Immagine 13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38669"/>
              <a:stretch/>
            </p:blipFill>
            <p:spPr>
              <a:xfrm>
                <a:off x="212808" y="4422863"/>
                <a:ext cx="517714" cy="148405"/>
              </a:xfrm>
              <a:prstGeom prst="rect">
                <a:avLst/>
              </a:prstGeom>
            </p:spPr>
          </p:pic>
        </p:grpSp>
        <p:grpSp>
          <p:nvGrpSpPr>
            <p:cNvPr id="7" name="Gruppo 6"/>
            <p:cNvGrpSpPr/>
            <p:nvPr/>
          </p:nvGrpSpPr>
          <p:grpSpPr>
            <a:xfrm>
              <a:off x="212808" y="4598922"/>
              <a:ext cx="686784" cy="393730"/>
              <a:chOff x="212808" y="4598922"/>
              <a:chExt cx="758792" cy="393730"/>
            </a:xfrm>
          </p:grpSpPr>
          <p:cxnSp>
            <p:nvCxnSpPr>
              <p:cNvPr id="8" name="Connettore 1 7"/>
              <p:cNvCxnSpPr/>
              <p:nvPr/>
            </p:nvCxnSpPr>
            <p:spPr>
              <a:xfrm flipH="1">
                <a:off x="212808" y="4742938"/>
                <a:ext cx="758792" cy="0"/>
              </a:xfrm>
              <a:prstGeom prst="line">
                <a:avLst/>
              </a:prstGeom>
              <a:ln w="6350" cmpd="sng">
                <a:solidFill>
                  <a:srgbClr val="AE10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1 8"/>
              <p:cNvCxnSpPr/>
              <p:nvPr/>
            </p:nvCxnSpPr>
            <p:spPr>
              <a:xfrm flipH="1">
                <a:off x="212808" y="4865058"/>
                <a:ext cx="758792" cy="0"/>
              </a:xfrm>
              <a:prstGeom prst="line">
                <a:avLst/>
              </a:prstGeom>
              <a:ln w="6350" cmpd="sng">
                <a:solidFill>
                  <a:srgbClr val="AE10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1 9"/>
              <p:cNvCxnSpPr/>
              <p:nvPr/>
            </p:nvCxnSpPr>
            <p:spPr>
              <a:xfrm flipH="1">
                <a:off x="212808" y="4598922"/>
                <a:ext cx="758792" cy="0"/>
              </a:xfrm>
              <a:prstGeom prst="line">
                <a:avLst/>
              </a:prstGeom>
              <a:ln w="6350" cmpd="sng">
                <a:solidFill>
                  <a:srgbClr val="AE10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1 10"/>
              <p:cNvCxnSpPr/>
              <p:nvPr/>
            </p:nvCxnSpPr>
            <p:spPr>
              <a:xfrm flipH="1">
                <a:off x="212808" y="4992652"/>
                <a:ext cx="758792" cy="0"/>
              </a:xfrm>
              <a:prstGeom prst="line">
                <a:avLst/>
              </a:prstGeom>
              <a:ln w="6350" cmpd="sng">
                <a:solidFill>
                  <a:srgbClr val="AE10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107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1" indent="0">
              <a:buNone/>
              <a:defRPr sz="2000" b="1"/>
            </a:lvl2pPr>
            <a:lvl3pPr marL="913905" indent="0">
              <a:buNone/>
              <a:defRPr sz="1900" b="1"/>
            </a:lvl3pPr>
            <a:lvl4pPr marL="1370855" indent="0">
              <a:buNone/>
              <a:defRPr sz="1600" b="1"/>
            </a:lvl4pPr>
            <a:lvl5pPr marL="1827812" indent="0">
              <a:buNone/>
              <a:defRPr sz="1600" b="1"/>
            </a:lvl5pPr>
            <a:lvl6pPr marL="2284753" indent="0">
              <a:buNone/>
              <a:defRPr sz="1600" b="1"/>
            </a:lvl6pPr>
            <a:lvl7pPr marL="2741713" indent="0">
              <a:buNone/>
              <a:defRPr sz="1600" b="1"/>
            </a:lvl7pPr>
            <a:lvl8pPr marL="3198667" indent="0">
              <a:buNone/>
              <a:defRPr sz="1600" b="1"/>
            </a:lvl8pPr>
            <a:lvl9pPr marL="365562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1" indent="0">
              <a:buNone/>
              <a:defRPr sz="2000" b="1"/>
            </a:lvl2pPr>
            <a:lvl3pPr marL="913905" indent="0">
              <a:buNone/>
              <a:defRPr sz="1900" b="1"/>
            </a:lvl3pPr>
            <a:lvl4pPr marL="1370855" indent="0">
              <a:buNone/>
              <a:defRPr sz="1600" b="1"/>
            </a:lvl4pPr>
            <a:lvl5pPr marL="1827812" indent="0">
              <a:buNone/>
              <a:defRPr sz="1600" b="1"/>
            </a:lvl5pPr>
            <a:lvl6pPr marL="2284753" indent="0">
              <a:buNone/>
              <a:defRPr sz="1600" b="1"/>
            </a:lvl6pPr>
            <a:lvl7pPr marL="2741713" indent="0">
              <a:buNone/>
              <a:defRPr sz="1600" b="1"/>
            </a:lvl7pPr>
            <a:lvl8pPr marL="3198667" indent="0">
              <a:buNone/>
              <a:defRPr sz="1600" b="1"/>
            </a:lvl8pPr>
            <a:lvl9pPr marL="365562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4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41" indent="0">
              <a:buNone/>
              <a:defRPr sz="1200"/>
            </a:lvl2pPr>
            <a:lvl3pPr marL="913905" indent="0">
              <a:buNone/>
              <a:defRPr sz="1100"/>
            </a:lvl3pPr>
            <a:lvl4pPr marL="1370855" indent="0">
              <a:buNone/>
              <a:defRPr sz="900"/>
            </a:lvl4pPr>
            <a:lvl5pPr marL="1827812" indent="0">
              <a:buNone/>
              <a:defRPr sz="900"/>
            </a:lvl5pPr>
            <a:lvl6pPr marL="2284753" indent="0">
              <a:buNone/>
              <a:defRPr sz="900"/>
            </a:lvl6pPr>
            <a:lvl7pPr marL="2741713" indent="0">
              <a:buNone/>
              <a:defRPr sz="900"/>
            </a:lvl7pPr>
            <a:lvl8pPr marL="3198667" indent="0">
              <a:buNone/>
              <a:defRPr sz="900"/>
            </a:lvl8pPr>
            <a:lvl9pPr marL="3655624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1" indent="0">
              <a:buNone/>
              <a:defRPr sz="2800"/>
            </a:lvl2pPr>
            <a:lvl3pPr marL="913905" indent="0">
              <a:buNone/>
              <a:defRPr sz="2400"/>
            </a:lvl3pPr>
            <a:lvl4pPr marL="1370855" indent="0">
              <a:buNone/>
              <a:defRPr sz="2000"/>
            </a:lvl4pPr>
            <a:lvl5pPr marL="1827812" indent="0">
              <a:buNone/>
              <a:defRPr sz="2000"/>
            </a:lvl5pPr>
            <a:lvl6pPr marL="2284753" indent="0">
              <a:buNone/>
              <a:defRPr sz="2000"/>
            </a:lvl6pPr>
            <a:lvl7pPr marL="2741713" indent="0">
              <a:buNone/>
              <a:defRPr sz="2000"/>
            </a:lvl7pPr>
            <a:lvl8pPr marL="3198667" indent="0">
              <a:buNone/>
              <a:defRPr sz="2000"/>
            </a:lvl8pPr>
            <a:lvl9pPr marL="3655624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5367357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41" indent="0">
              <a:buNone/>
              <a:defRPr sz="1200"/>
            </a:lvl2pPr>
            <a:lvl3pPr marL="913905" indent="0">
              <a:buNone/>
              <a:defRPr sz="1100"/>
            </a:lvl3pPr>
            <a:lvl4pPr marL="1370855" indent="0">
              <a:buNone/>
              <a:defRPr sz="900"/>
            </a:lvl4pPr>
            <a:lvl5pPr marL="1827812" indent="0">
              <a:buNone/>
              <a:defRPr sz="900"/>
            </a:lvl5pPr>
            <a:lvl6pPr marL="2284753" indent="0">
              <a:buNone/>
              <a:defRPr sz="900"/>
            </a:lvl6pPr>
            <a:lvl7pPr marL="2741713" indent="0">
              <a:buNone/>
              <a:defRPr sz="900"/>
            </a:lvl7pPr>
            <a:lvl8pPr marL="3198667" indent="0">
              <a:buNone/>
              <a:defRPr sz="900"/>
            </a:lvl8pPr>
            <a:lvl9pPr marL="3655624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88" tIns="45695" rIns="91388" bIns="45695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88" tIns="45695" rIns="91388" bIns="45695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9C65-0E53-5A4B-BF3C-C92161761E83}" type="datetimeFigureOut">
              <a:rPr lang="it-IT" smtClean="0"/>
              <a:pPr/>
              <a:t>18/10/2017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694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7" indent="-342717" algn="l" defTabSz="45694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1" indent="-285594" algn="l" defTabSz="45694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6" indent="-228479" algn="l" defTabSz="45694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33" indent="-228479" algn="l" defTabSz="45694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3" indent="-228479" algn="l" defTabSz="45694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47" indent="-228479" algn="l" defTabSz="4569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8" indent="-228479" algn="l" defTabSz="4569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45" indent="-228479" algn="l" defTabSz="4569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95" indent="-228479" algn="l" defTabSz="4569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1" algn="l" defTabSz="4569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5" algn="l" defTabSz="4569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5" algn="l" defTabSz="4569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12" algn="l" defTabSz="4569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3" algn="l" defTabSz="4569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13" algn="l" defTabSz="4569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67" algn="l" defTabSz="4569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24" algn="l" defTabSz="4569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406"/>
          <p:cNvSpPr/>
          <p:nvPr/>
        </p:nvSpPr>
        <p:spPr>
          <a:xfrm>
            <a:off x="6751759" y="3951527"/>
            <a:ext cx="1955148" cy="145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/>
          <a:p>
            <a:pPr defTabSz="536575" hangingPunct="0"/>
            <a:endParaRPr lang="it-IT" sz="2000" b="1" dirty="0">
              <a:solidFill>
                <a:srgbClr val="CF1D23"/>
              </a:solidFill>
              <a:latin typeface="Arial Narrow"/>
              <a:cs typeface="Arial Narrow"/>
              <a:sym typeface="Helvetica Light"/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ctrTitle" idx="4294967295"/>
          </p:nvPr>
        </p:nvSpPr>
        <p:spPr>
          <a:xfrm>
            <a:off x="9127" y="1997383"/>
            <a:ext cx="7370969" cy="1039412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txBody>
          <a:bodyPr wrap="square" lIns="0" tIns="0" rIns="0" bIns="54000" anchor="ctr" anchorCtr="0">
            <a:spAutoFit/>
          </a:bodyPr>
          <a:lstStyle>
            <a:lvl1pPr>
              <a:defRPr/>
            </a:lvl1pPr>
          </a:lstStyle>
          <a:p>
            <a:pPr marL="182880" algn="l"/>
            <a:r>
              <a:rPr lang="it-IT" sz="3200" b="1" dirty="0">
                <a:solidFill>
                  <a:schemeClr val="bg1"/>
                </a:solidFill>
              </a:rPr>
              <a:t>Dati e indicatori statistici per il governo del territorio</a:t>
            </a:r>
            <a:endParaRPr lang="it-IT" sz="2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idx="4294967295"/>
          </p:nvPr>
        </p:nvSpPr>
        <p:spPr>
          <a:xfrm>
            <a:off x="7459" y="4064866"/>
            <a:ext cx="7372637" cy="42385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lIns="0" tIns="0" rIns="144000" bIns="54000" anchor="ctr" anchorCtr="0">
            <a:spAutoFit/>
          </a:bodyPr>
          <a:lstStyle>
            <a:lvl1pPr>
              <a:defRPr/>
            </a:lvl1pPr>
          </a:lstStyle>
          <a:p>
            <a:pPr algn="l"/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 GIORGIO ALLEVA </a:t>
            </a:r>
            <a:r>
              <a:rPr lang="it-IT" sz="2400" b="1" dirty="0">
                <a:solidFill>
                  <a:srgbClr val="CF1E24"/>
                </a:solidFill>
                <a:cs typeface="Calibri"/>
              </a:rPr>
              <a:t>|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Presidente dell’Istituto nazionale di statistica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155368" y="4708022"/>
            <a:ext cx="6596391" cy="57774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lIns="0" tIns="0" rIns="144000" bIns="54000" anchor="ctr" anchorCtr="0">
            <a:spAutoFit/>
          </a:bodyPr>
          <a:lstStyle>
            <a:lvl1pPr>
              <a:defRPr/>
            </a:lvl1pPr>
          </a:lstStyle>
          <a:p>
            <a:pPr algn="l"/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Arial"/>
              </a:rPr>
              <a:t>Palazzo San Giorgio </a:t>
            </a:r>
            <a:r>
              <a:rPr lang="it-IT" sz="1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imes New Roman"/>
                <a:cs typeface="Arial"/>
              </a:rPr>
              <a:t>|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Arial"/>
              </a:rPr>
              <a:t> Sala dei Lampadari </a:t>
            </a:r>
            <a:r>
              <a:rPr lang="it-IT" sz="1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Arial"/>
              </a:rPr>
              <a:t/>
            </a:r>
            <a:br>
              <a:rPr lang="it-IT" sz="1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Arial"/>
              </a:rPr>
            </a:b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Arial"/>
              </a:rPr>
              <a:t>Reggio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Arial"/>
              </a:rPr>
              <a:t>Calabria, 18 ottobre 2017</a:t>
            </a:r>
          </a:p>
        </p:txBody>
      </p:sp>
    </p:spTree>
    <p:extLst>
      <p:ext uri="{BB962C8B-B14F-4D97-AF65-F5344CB8AC3E}">
        <p14:creationId xmlns:p14="http://schemas.microsoft.com/office/powerpoint/2010/main" val="30210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773558" y="1176404"/>
            <a:ext cx="1597041" cy="2098800"/>
            <a:chOff x="1233420" y="1705138"/>
            <a:chExt cx="1851273" cy="2431762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38DD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6"/>
            <a:stretch/>
          </p:blipFill>
          <p:spPr>
            <a:xfrm>
              <a:off x="1233420" y="1705138"/>
              <a:ext cx="1851273" cy="2431762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2320470" y="1973735"/>
              <a:ext cx="438437" cy="3345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2464674" y="1169619"/>
            <a:ext cx="1597040" cy="2098800"/>
            <a:chOff x="3491262" y="1669925"/>
            <a:chExt cx="1851272" cy="2462512"/>
          </a:xfrm>
        </p:grpSpPr>
        <p:pic>
          <p:nvPicPr>
            <p:cNvPr id="28" name="Immagine 2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DA40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63"/>
            <a:stretch/>
          </p:blipFill>
          <p:spPr>
            <a:xfrm>
              <a:off x="3491262" y="1669925"/>
              <a:ext cx="1851272" cy="2462512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CasellaDiTesto 31"/>
            <p:cNvSpPr txBox="1"/>
            <p:nvPr/>
          </p:nvSpPr>
          <p:spPr>
            <a:xfrm>
              <a:off x="4601893" y="1943980"/>
              <a:ext cx="438437" cy="3345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4155789" y="1169621"/>
            <a:ext cx="1597041" cy="2098800"/>
            <a:chOff x="5721563" y="1669925"/>
            <a:chExt cx="1851273" cy="2462513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63"/>
            <a:stretch/>
          </p:blipFill>
          <p:spPr>
            <a:xfrm>
              <a:off x="5721563" y="1669925"/>
              <a:ext cx="1851273" cy="2462513"/>
            </a:xfrm>
            <a:prstGeom prst="rect">
              <a:avLst/>
            </a:prstGeom>
            <a:ln>
              <a:noFill/>
            </a:ln>
          </p:spPr>
        </p:pic>
        <p:sp>
          <p:nvSpPr>
            <p:cNvPr id="33" name="CasellaDiTesto 32"/>
            <p:cNvSpPr txBox="1"/>
            <p:nvPr/>
          </p:nvSpPr>
          <p:spPr>
            <a:xfrm>
              <a:off x="6813650" y="1973735"/>
              <a:ext cx="438437" cy="3345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5846905" y="1175281"/>
            <a:ext cx="1597041" cy="2098800"/>
            <a:chOff x="8101580" y="1704160"/>
            <a:chExt cx="1851273" cy="2432742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6"/>
            <a:stretch/>
          </p:blipFill>
          <p:spPr>
            <a:xfrm>
              <a:off x="8101580" y="1704160"/>
              <a:ext cx="1851273" cy="2432742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CasellaDiTesto 33"/>
            <p:cNvSpPr txBox="1"/>
            <p:nvPr/>
          </p:nvSpPr>
          <p:spPr>
            <a:xfrm>
              <a:off x="9220188" y="1973735"/>
              <a:ext cx="438437" cy="3345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7495146" y="1172271"/>
            <a:ext cx="1597040" cy="2098800"/>
            <a:chOff x="10455826" y="1663051"/>
            <a:chExt cx="1851272" cy="2373660"/>
          </a:xfrm>
        </p:grpSpPr>
        <p:pic>
          <p:nvPicPr>
            <p:cNvPr id="31" name="Immagine 30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85"/>
            <a:stretch/>
          </p:blipFill>
          <p:spPr>
            <a:xfrm>
              <a:off x="10455826" y="1663051"/>
              <a:ext cx="1851272" cy="23736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" name="CasellaDiTesto 34"/>
            <p:cNvSpPr txBox="1"/>
            <p:nvPr/>
          </p:nvSpPr>
          <p:spPr>
            <a:xfrm>
              <a:off x="11572348" y="1924769"/>
              <a:ext cx="438437" cy="3345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483707" y="3853525"/>
            <a:ext cx="1597041" cy="2098800"/>
            <a:chOff x="2677044" y="4441276"/>
            <a:chExt cx="1851273" cy="267558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44" y="4441276"/>
              <a:ext cx="1851273" cy="26755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" name="CasellaDiTesto 35"/>
            <p:cNvSpPr txBox="1"/>
            <p:nvPr/>
          </p:nvSpPr>
          <p:spPr>
            <a:xfrm>
              <a:off x="3754326" y="4752135"/>
              <a:ext cx="438437" cy="3345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290248" y="3853525"/>
            <a:ext cx="1597041" cy="2098800"/>
            <a:chOff x="5034044" y="4441276"/>
            <a:chExt cx="1851273" cy="2675581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3822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044" y="4441276"/>
              <a:ext cx="1851273" cy="2675581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CasellaDiTesto 36"/>
            <p:cNvSpPr txBox="1"/>
            <p:nvPr/>
          </p:nvSpPr>
          <p:spPr>
            <a:xfrm>
              <a:off x="6131634" y="4753758"/>
              <a:ext cx="438437" cy="3345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5096787" y="3853526"/>
            <a:ext cx="1597040" cy="2098800"/>
            <a:chOff x="7452541" y="4441276"/>
            <a:chExt cx="1851272" cy="267558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80391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541" y="4441276"/>
              <a:ext cx="1851272" cy="2675581"/>
            </a:xfrm>
            <a:prstGeom prst="rect">
              <a:avLst/>
            </a:prstGeom>
            <a:ln>
              <a:noFill/>
            </a:ln>
          </p:spPr>
        </p:pic>
        <p:sp>
          <p:nvSpPr>
            <p:cNvPr id="38" name="CasellaDiTesto 37"/>
            <p:cNvSpPr txBox="1"/>
            <p:nvPr/>
          </p:nvSpPr>
          <p:spPr>
            <a:xfrm>
              <a:off x="8568453" y="4757265"/>
              <a:ext cx="438437" cy="3345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6903327" y="3853525"/>
            <a:ext cx="1597041" cy="2098800"/>
            <a:chOff x="9901323" y="4441276"/>
            <a:chExt cx="1851273" cy="2675581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7B7FB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1323" y="4441276"/>
              <a:ext cx="1851273" cy="2675581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CasellaDiTesto 38"/>
            <p:cNvSpPr txBox="1"/>
            <p:nvPr/>
          </p:nvSpPr>
          <p:spPr>
            <a:xfrm>
              <a:off x="10943025" y="4757265"/>
              <a:ext cx="438437" cy="3345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cxnSp>
        <p:nvCxnSpPr>
          <p:cNvPr id="20" name="Connettore 1 19"/>
          <p:cNvCxnSpPr/>
          <p:nvPr/>
        </p:nvCxnSpPr>
        <p:spPr>
          <a:xfrm>
            <a:off x="2394417" y="1485503"/>
            <a:ext cx="0" cy="217695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4092950" y="1485503"/>
            <a:ext cx="0" cy="217695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5839578" y="1485503"/>
            <a:ext cx="0" cy="217695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7502291" y="1485503"/>
            <a:ext cx="0" cy="217695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3162565" y="3892153"/>
            <a:ext cx="0" cy="217695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4980187" y="3892153"/>
            <a:ext cx="0" cy="217695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6750633" y="3892153"/>
            <a:ext cx="0" cy="217695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H="1">
            <a:off x="1206762" y="3783104"/>
            <a:ext cx="760294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1573210" y="1613759"/>
            <a:ext cx="1328009" cy="261620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538DD5"/>
                </a:solidFill>
                <a:latin typeface="Arial Black"/>
                <a:cs typeface="Arial Black"/>
              </a:rPr>
              <a:t>FAMIGLIE </a:t>
            </a:r>
            <a:br>
              <a:rPr lang="it-IT" sz="500" dirty="0">
                <a:solidFill>
                  <a:srgbClr val="538DD5"/>
                </a:solidFill>
                <a:latin typeface="Arial Black"/>
                <a:cs typeface="Arial Black"/>
              </a:rPr>
            </a:br>
            <a:r>
              <a:rPr lang="it-IT" sz="500" dirty="0">
                <a:solidFill>
                  <a:srgbClr val="538DD5"/>
                </a:solidFill>
                <a:latin typeface="Arial Black"/>
                <a:cs typeface="Arial Black"/>
              </a:rPr>
              <a:t>A BASSO REDDITO </a:t>
            </a:r>
          </a:p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538DD5"/>
                </a:solidFill>
                <a:latin typeface="Arial Black"/>
                <a:cs typeface="Arial Black"/>
              </a:rPr>
              <a:t>CON STRANIERI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7761261" y="4266620"/>
            <a:ext cx="870638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7B7FB2"/>
                </a:solidFill>
                <a:latin typeface="Arial Black"/>
                <a:cs typeface="Arial Black"/>
              </a:rPr>
              <a:t>CLASSE </a:t>
            </a:r>
            <a:br>
              <a:rPr lang="it-IT" sz="500" dirty="0">
                <a:solidFill>
                  <a:srgbClr val="7B7FB2"/>
                </a:solidFill>
                <a:latin typeface="Arial Black"/>
                <a:cs typeface="Arial Black"/>
              </a:rPr>
            </a:br>
            <a:r>
              <a:rPr lang="it-IT" sz="500" dirty="0">
                <a:solidFill>
                  <a:srgbClr val="7B7FB2"/>
                </a:solidFill>
                <a:latin typeface="Arial Black"/>
                <a:cs typeface="Arial Black"/>
              </a:rPr>
              <a:t>DIRIGENTE 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4983338" y="1621453"/>
            <a:ext cx="877679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lang="it-IT" sz="500" dirty="0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rPr>
              <a:t>FAMIGLIE </a:t>
            </a:r>
            <a:br>
              <a:rPr lang="it-IT" sz="500" dirty="0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rPr>
            </a:br>
            <a:r>
              <a:rPr lang="it-IT" sz="500" dirty="0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rPr>
              <a:t>TRADIZIONALI </a:t>
            </a:r>
          </a:p>
          <a:p>
            <a:pPr>
              <a:lnSpc>
                <a:spcPts val="525"/>
              </a:lnSpc>
            </a:pPr>
            <a:r>
              <a:rPr lang="it-IT" sz="500" dirty="0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rPr>
              <a:t>DELLA PROVINCIA 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4144371" y="4266620"/>
            <a:ext cx="846113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517F2B"/>
                </a:solidFill>
                <a:latin typeface="Arial Black"/>
                <a:cs typeface="Arial Black"/>
              </a:rPr>
              <a:t>FAMIGLIE </a:t>
            </a:r>
            <a:br>
              <a:rPr lang="it-IT" sz="500" dirty="0">
                <a:solidFill>
                  <a:srgbClr val="517F2B"/>
                </a:solidFill>
                <a:latin typeface="Arial Black"/>
                <a:cs typeface="Arial Black"/>
              </a:rPr>
            </a:br>
            <a:r>
              <a:rPr lang="it-IT" sz="500" dirty="0">
                <a:solidFill>
                  <a:srgbClr val="517F2B"/>
                </a:solidFill>
                <a:latin typeface="Arial Black"/>
                <a:cs typeface="Arial Black"/>
              </a:rPr>
              <a:t>DI IMPIEGATI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8366678" y="1630979"/>
            <a:ext cx="575450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6E2B78"/>
                </a:solidFill>
                <a:latin typeface="Arial Black"/>
                <a:cs typeface="Arial Black"/>
              </a:rPr>
              <a:t>FAMIGLIE </a:t>
            </a:r>
            <a:br>
              <a:rPr lang="it-IT" sz="500" dirty="0">
                <a:solidFill>
                  <a:srgbClr val="6E2B78"/>
                </a:solidFill>
                <a:latin typeface="Arial Black"/>
                <a:cs typeface="Arial Black"/>
              </a:rPr>
            </a:br>
            <a:r>
              <a:rPr lang="it-IT" sz="500" dirty="0">
                <a:solidFill>
                  <a:srgbClr val="6E2B78"/>
                </a:solidFill>
                <a:latin typeface="Arial Black"/>
                <a:cs typeface="Arial Black"/>
              </a:rPr>
              <a:t>DEGLI OPERAI </a:t>
            </a:r>
          </a:p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6E2B78"/>
                </a:solidFill>
                <a:latin typeface="Arial Black"/>
                <a:cs typeface="Arial Black"/>
              </a:rPr>
              <a:t>IN PENSIONE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6733810" y="1625653"/>
            <a:ext cx="1100075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C10029"/>
                </a:solidFill>
                <a:latin typeface="Arial Black"/>
                <a:cs typeface="Arial Black"/>
              </a:rPr>
              <a:t>ANZIANE SOLE </a:t>
            </a:r>
          </a:p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C10029"/>
                </a:solidFill>
                <a:latin typeface="Arial Black"/>
                <a:cs typeface="Arial Black"/>
              </a:rPr>
              <a:t>E GIOVANI </a:t>
            </a:r>
            <a:br>
              <a:rPr lang="it-IT" sz="500" dirty="0">
                <a:solidFill>
                  <a:srgbClr val="C10029"/>
                </a:solidFill>
                <a:latin typeface="Arial Black"/>
                <a:cs typeface="Arial Black"/>
              </a:rPr>
            </a:br>
            <a:r>
              <a:rPr lang="it-IT" sz="500" dirty="0">
                <a:solidFill>
                  <a:srgbClr val="C10029"/>
                </a:solidFill>
                <a:latin typeface="Arial Black"/>
                <a:cs typeface="Arial Black"/>
              </a:rPr>
              <a:t>DISOCCUPATI 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2341592" y="4266620"/>
            <a:ext cx="60240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4ABDE2"/>
                </a:solidFill>
                <a:latin typeface="Arial Black"/>
                <a:cs typeface="Arial Black"/>
              </a:rPr>
              <a:t>GIOVANI </a:t>
            </a:r>
            <a:br>
              <a:rPr lang="it-IT" sz="500" dirty="0">
                <a:solidFill>
                  <a:srgbClr val="4ABDE2"/>
                </a:solidFill>
                <a:latin typeface="Arial Black"/>
                <a:cs typeface="Arial Black"/>
              </a:rPr>
            </a:br>
            <a:r>
              <a:rPr lang="it-IT" sz="500" dirty="0">
                <a:solidFill>
                  <a:srgbClr val="4ABDE2"/>
                </a:solidFill>
                <a:latin typeface="Arial Black"/>
                <a:cs typeface="Arial Black"/>
              </a:rPr>
              <a:t>BLUE-COLLAR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258399" y="1575287"/>
            <a:ext cx="914638" cy="261620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DDA408"/>
                </a:solidFill>
                <a:latin typeface="Arial Black"/>
                <a:cs typeface="Arial Black"/>
              </a:rPr>
              <a:t>FAMIGLIE </a:t>
            </a:r>
            <a:br>
              <a:rPr lang="it-IT" sz="500" dirty="0">
                <a:solidFill>
                  <a:srgbClr val="DDA408"/>
                </a:solidFill>
                <a:latin typeface="Arial Black"/>
                <a:cs typeface="Arial Black"/>
              </a:rPr>
            </a:br>
            <a:r>
              <a:rPr lang="it-IT" sz="500" dirty="0">
                <a:solidFill>
                  <a:srgbClr val="DDA408"/>
                </a:solidFill>
                <a:latin typeface="Arial Black"/>
                <a:cs typeface="Arial Black"/>
              </a:rPr>
              <a:t>A BASSO REDDITO </a:t>
            </a:r>
          </a:p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DDA408"/>
                </a:solidFill>
                <a:latin typeface="Arial Black"/>
                <a:cs typeface="Arial Black"/>
              </a:rPr>
              <a:t>DI SOLI ITALIANI 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5954603" y="4266620"/>
            <a:ext cx="846050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lang="it-IT" sz="500" dirty="0">
                <a:solidFill>
                  <a:srgbClr val="803926"/>
                </a:solidFill>
                <a:latin typeface="Arial Black"/>
                <a:cs typeface="Arial Black"/>
              </a:rPr>
              <a:t>PENSIONI </a:t>
            </a:r>
            <a:br>
              <a:rPr lang="it-IT" sz="500" dirty="0">
                <a:solidFill>
                  <a:srgbClr val="803926"/>
                </a:solidFill>
                <a:latin typeface="Arial Black"/>
                <a:cs typeface="Arial Black"/>
              </a:rPr>
            </a:br>
            <a:r>
              <a:rPr lang="it-IT" sz="500" dirty="0">
                <a:solidFill>
                  <a:srgbClr val="803926"/>
                </a:solidFill>
                <a:latin typeface="Arial Black"/>
                <a:cs typeface="Arial Black"/>
              </a:rPr>
              <a:t>D’ARGENTO</a:t>
            </a:r>
          </a:p>
        </p:txBody>
      </p:sp>
      <p:sp>
        <p:nvSpPr>
          <p:cNvPr id="19" name="Titolo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PREVALENZA DEI GRUPPI SOCIALI NEL TERRITORIO</a:t>
            </a:r>
            <a:endParaRPr lang="it-IT" dirty="0"/>
          </a:p>
        </p:txBody>
      </p:sp>
      <p:cxnSp>
        <p:nvCxnSpPr>
          <p:cNvPr id="47" name="Connettore 1 46"/>
          <p:cNvCxnSpPr/>
          <p:nvPr/>
        </p:nvCxnSpPr>
        <p:spPr>
          <a:xfrm>
            <a:off x="3162565" y="4024602"/>
            <a:ext cx="0" cy="16327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048261" y="4026874"/>
            <a:ext cx="0" cy="16327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6879365" y="4029146"/>
            <a:ext cx="0" cy="16327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flipH="1">
            <a:off x="1206762" y="3533376"/>
            <a:ext cx="7602943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2463233" y="1348993"/>
            <a:ext cx="0" cy="16327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4144371" y="1348993"/>
            <a:ext cx="0" cy="16327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5821193" y="1384199"/>
            <a:ext cx="0" cy="16327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7511202" y="1405314"/>
            <a:ext cx="0" cy="16327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610641" y="1251285"/>
            <a:ext cx="8154513" cy="4302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 marL="546100" lvl="1" indent="-4572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Costruire l’infrastruttura geo-statistica di base</a:t>
            </a:r>
            <a:b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(fisica e concettuale)</a:t>
            </a:r>
          </a:p>
          <a:p>
            <a:pPr marL="546100" lvl="1" indent="-4572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Rivedere l’architettura dei processi produttivi “a monte”</a:t>
            </a:r>
          </a:p>
          <a:p>
            <a:pPr marL="546100" lvl="1" indent="-4572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Aumentare l’interoperabilità fra l’informazione spaziale e quella socio-economica</a:t>
            </a:r>
          </a:p>
          <a:p>
            <a:pPr marL="546100" lvl="1" indent="-4572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Definire ex-ante strumenti efficaci di  rappresentazione dell’informazione spaziale prodotta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rgbClr val="CF1E24"/>
          </a:solidFill>
        </p:spPr>
        <p:txBody>
          <a:bodyPr/>
          <a:lstStyle/>
          <a:p>
            <a:pPr marL="177800"/>
            <a:r>
              <a:rPr lang="it-IT" dirty="0"/>
              <a:t>“EMBEDDING” THE GEOGRAPHY</a:t>
            </a:r>
          </a:p>
        </p:txBody>
      </p:sp>
    </p:spTree>
    <p:extLst>
      <p:ext uri="{BB962C8B-B14F-4D97-AF65-F5344CB8AC3E}">
        <p14:creationId xmlns:p14="http://schemas.microsoft.com/office/powerpoint/2010/main" val="6065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730474" y="1254318"/>
            <a:ext cx="4674588" cy="4892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 marL="342900" lvl="1" indent="-3429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  <a:defRPr/>
            </a:pP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Attraverso indirizzi georeferenziati renderà possibile l’“aggancio” </a:t>
            </a:r>
            <a:b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tra l’informazione statistica riferita a individui, famiglie e unità economiche e il territorio</a:t>
            </a:r>
          </a:p>
          <a:p>
            <a:pPr marL="342900" lvl="1" indent="-3429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  <a:defRPr/>
            </a:pP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È parte del Sistema dei registri su cui verrà basata la complessa organizzazione dei censimenti permanenti</a:t>
            </a:r>
          </a:p>
          <a:p>
            <a:pPr marL="342900" lvl="1" indent="-3429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  <a:defRPr/>
            </a:pP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 alimenterà principalmente </a:t>
            </a:r>
            <a:b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attraverso l’ANNCSU (Archivio </a:t>
            </a:r>
            <a:b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nazionale dei numeri civici e delle strade urbane)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REGISTRO DELLE UNITÀ GEOGRAFICHE E TERRITORIALI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"/>
          <a:stretch/>
        </p:blipFill>
        <p:spPr>
          <a:xfrm>
            <a:off x="6267497" y="1972907"/>
            <a:ext cx="2779979" cy="24457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77" y="3526677"/>
            <a:ext cx="1251559" cy="17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406"/>
          <p:cNvSpPr/>
          <p:nvPr/>
        </p:nvSpPr>
        <p:spPr>
          <a:xfrm>
            <a:off x="6751759" y="3951527"/>
            <a:ext cx="1955148" cy="145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/>
          <a:p>
            <a:pPr defTabSz="536575" hangingPunct="0"/>
            <a:endParaRPr lang="it-IT" sz="2000" b="1" dirty="0">
              <a:solidFill>
                <a:srgbClr val="CF1D23"/>
              </a:solidFill>
              <a:latin typeface="Arial Narrow"/>
              <a:cs typeface="Arial Narrow"/>
              <a:sym typeface="Helvetica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1105" y="1281656"/>
            <a:ext cx="8023420" cy="2447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 marL="648000" indent="-4572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Variabili e indicatori aggregati di maggiore qualità</a:t>
            </a:r>
          </a:p>
          <a:p>
            <a:pPr marL="648000" indent="-4572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Stime di variabili e indicatori sociali, economici </a:t>
            </a:r>
            <a:b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 ambientali a livello territoriale fine</a:t>
            </a:r>
          </a:p>
          <a:p>
            <a:pPr marL="648000" indent="-4572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Nuove classificazioni, nuove metriche </a:t>
            </a:r>
            <a:b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 cui analizzare il territorio e disegnare politiche e interventi</a:t>
            </a:r>
          </a:p>
          <a:p>
            <a:pPr marL="648000" indent="-4572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Nuovi spazi per la ricerca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VANTAGGI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19201" y="4429243"/>
            <a:ext cx="7194905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>
              <a:lnSpc>
                <a:spcPts val="2200"/>
              </a:lnSpc>
            </a:pPr>
            <a: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  <a:t>Un ruolo di rilievo è attribuito </a:t>
            </a:r>
            <a:b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</a:br>
            <a: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  <a:t>alla nuova micro-zonizzazione </a:t>
            </a:r>
            <a:b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</a:br>
            <a: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  <a:t>del territorio, intesa come miglioramento e superamento </a:t>
            </a:r>
            <a:b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</a:br>
            <a: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  <a:t>delle tradizionali basi territoriali dell’Istat</a:t>
            </a:r>
            <a:endParaRPr lang="it-IT" sz="2000" i="1" kern="0" dirty="0">
              <a:solidFill>
                <a:srgbClr val="CF484C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199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rgbClr val="CF1E24"/>
          </a:solidFill>
        </p:spPr>
        <p:txBody>
          <a:bodyPr/>
          <a:lstStyle/>
          <a:p>
            <a:pPr marL="177800"/>
            <a:r>
              <a:rPr lang="it-IT" dirty="0"/>
              <a:t>LA STAGIONE DEI CENSIMENTI PERMANENTI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507DF5B-037C-4C25-84F3-DB2DFB7E77F1}"/>
              </a:ext>
            </a:extLst>
          </p:cNvPr>
          <p:cNvSpPr/>
          <p:nvPr/>
        </p:nvSpPr>
        <p:spPr>
          <a:xfrm>
            <a:off x="1130968" y="3950707"/>
            <a:ext cx="7772398" cy="77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Costruito su processi sostenibili </a:t>
            </a:r>
            <a:b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ed efficienti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55067E9-39F0-4BF5-B4C7-450EED51E6EE}"/>
              </a:ext>
            </a:extLst>
          </p:cNvPr>
          <p:cNvSpPr/>
          <p:nvPr/>
        </p:nvSpPr>
        <p:spPr>
          <a:xfrm>
            <a:off x="1130969" y="3033109"/>
            <a:ext cx="5574632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Basato sul Sistema integrato</a:t>
            </a:r>
            <a:b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dei registri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1898ED3D-7DD3-450D-9BCB-F02DB5072754}"/>
              </a:ext>
            </a:extLst>
          </p:cNvPr>
          <p:cNvSpPr/>
          <p:nvPr/>
        </p:nvSpPr>
        <p:spPr>
          <a:xfrm>
            <a:off x="1130969" y="2240218"/>
            <a:ext cx="4572000" cy="44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Continuo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F31C3EB9-B7CE-4078-9243-3093BAF79C98}"/>
              </a:ext>
            </a:extLst>
          </p:cNvPr>
          <p:cNvSpPr/>
          <p:nvPr/>
        </p:nvSpPr>
        <p:spPr>
          <a:xfrm>
            <a:off x="5209518" y="1157572"/>
            <a:ext cx="3450540" cy="7179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marL="88900" lvl="1" algn="ctr">
              <a:lnSpc>
                <a:spcPct val="70000"/>
              </a:lnSpc>
              <a:spcAft>
                <a:spcPts val="800"/>
              </a:spcAft>
              <a:buClr>
                <a:srgbClr val="C00000"/>
              </a:buClr>
              <a:buSzPct val="100000"/>
            </a:pPr>
            <a:r>
              <a:rPr lang="it-IT" sz="2800" i="1" dirty="0">
                <a:solidFill>
                  <a:srgbClr val="CF484C"/>
                </a:solidFill>
                <a:latin typeface="Georgia"/>
                <a:cs typeface="Georgia"/>
              </a:rPr>
              <a:t>I pilastri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xmlns="" id="{C351D23D-0156-48C9-A6BD-BE72DF15DFD9}"/>
              </a:ext>
            </a:extLst>
          </p:cNvPr>
          <p:cNvSpPr/>
          <p:nvPr/>
        </p:nvSpPr>
        <p:spPr>
          <a:xfrm>
            <a:off x="46916" y="2035306"/>
            <a:ext cx="770021" cy="720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8" tIns="45695" rIns="91388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F1D23"/>
              </a:solidFill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xmlns="" id="{A6BDBF46-53CE-41CC-8D49-82E32CD8BFDE}"/>
              </a:ext>
            </a:extLst>
          </p:cNvPr>
          <p:cNvSpPr/>
          <p:nvPr/>
        </p:nvSpPr>
        <p:spPr>
          <a:xfrm>
            <a:off x="56149" y="2966502"/>
            <a:ext cx="770021" cy="720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8" tIns="45695" rIns="91388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F1D23"/>
              </a:solidFill>
            </a:endParaRP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xmlns="" id="{28A7CCAA-5066-424C-9D29-1A9290A68F71}"/>
              </a:ext>
            </a:extLst>
          </p:cNvPr>
          <p:cNvSpPr/>
          <p:nvPr/>
        </p:nvSpPr>
        <p:spPr>
          <a:xfrm>
            <a:off x="56149" y="3939015"/>
            <a:ext cx="770021" cy="720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it-IT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F1D23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06ACA72B-9473-438D-8A88-02A862EC8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5" y="4893182"/>
            <a:ext cx="568400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rgbClr val="CF1E24"/>
          </a:solidFill>
        </p:spPr>
        <p:txBody>
          <a:bodyPr/>
          <a:lstStyle/>
          <a:p>
            <a:pPr marL="177800"/>
            <a:r>
              <a:rPr lang="it-IT" dirty="0"/>
              <a:t>LA STAGIONE DEI CENSIMENTI PERMANENTI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5B875AF-012D-4039-9E5F-DF9FE974A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5" y="4893182"/>
            <a:ext cx="5684002" cy="1044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CB54EC77-19BF-4DDA-BF10-6AF97DA9E357}"/>
              </a:ext>
            </a:extLst>
          </p:cNvPr>
          <p:cNvSpPr/>
          <p:nvPr/>
        </p:nvSpPr>
        <p:spPr>
          <a:xfrm>
            <a:off x="5209518" y="1174825"/>
            <a:ext cx="3450540" cy="7179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marL="88900" lvl="1" algn="ctr">
              <a:lnSpc>
                <a:spcPct val="70000"/>
              </a:lnSpc>
              <a:spcAft>
                <a:spcPts val="800"/>
              </a:spcAft>
              <a:buClr>
                <a:srgbClr val="C00000"/>
              </a:buClr>
              <a:buSzPct val="100000"/>
            </a:pPr>
            <a:r>
              <a:rPr lang="it-IT" sz="2800" i="1" dirty="0">
                <a:solidFill>
                  <a:srgbClr val="CF484C"/>
                </a:solidFill>
                <a:latin typeface="Georgia"/>
                <a:cs typeface="Georgia"/>
              </a:rPr>
              <a:t>Tre macro-aree tematiche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DBAEA64-A375-4109-A68D-8A212791A43A}"/>
              </a:ext>
            </a:extLst>
          </p:cNvPr>
          <p:cNvSpPr/>
          <p:nvPr/>
        </p:nvSpPr>
        <p:spPr>
          <a:xfrm>
            <a:off x="1130968" y="4091452"/>
            <a:ext cx="777239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Agricoltura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8C9AEB99-D6B3-4A4F-843B-9411890E0264}"/>
              </a:ext>
            </a:extLst>
          </p:cNvPr>
          <p:cNvSpPr/>
          <p:nvPr/>
        </p:nvSpPr>
        <p:spPr>
          <a:xfrm>
            <a:off x="1130968" y="2889942"/>
            <a:ext cx="777239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</a:pP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Unità economiche </a:t>
            </a:r>
            <a:b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(imprese, istituzioni non profit, </a:t>
            </a:r>
            <a:b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istituzioni pubbliche)</a:t>
            </a:r>
            <a:endParaRPr lang="it-IT" sz="30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1453615E-924C-4BF9-B8E9-BFB6520D03A8}"/>
              </a:ext>
            </a:extLst>
          </p:cNvPr>
          <p:cNvSpPr/>
          <p:nvPr/>
        </p:nvSpPr>
        <p:spPr>
          <a:xfrm>
            <a:off x="1130969" y="2189670"/>
            <a:ext cx="5430252" cy="44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Individui e famiglie, abitazioni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xmlns="" id="{54F615A8-8631-4429-BED8-EFEC0BEBCA4B}"/>
              </a:ext>
            </a:extLst>
          </p:cNvPr>
          <p:cNvSpPr/>
          <p:nvPr/>
        </p:nvSpPr>
        <p:spPr>
          <a:xfrm>
            <a:off x="46916" y="2035306"/>
            <a:ext cx="770021" cy="720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8" tIns="45695" rIns="91388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F1D23"/>
              </a:solidFill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xmlns="" id="{F6019704-98D8-42E2-8719-E42C0489300C}"/>
              </a:ext>
            </a:extLst>
          </p:cNvPr>
          <p:cNvSpPr/>
          <p:nvPr/>
        </p:nvSpPr>
        <p:spPr>
          <a:xfrm>
            <a:off x="56149" y="2966502"/>
            <a:ext cx="770021" cy="720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8" tIns="45695" rIns="91388" bIns="456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F1D23"/>
              </a:solidFill>
            </a:endParaRP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xmlns="" id="{A23C470C-B051-45BF-AAB1-41E2533BE0B2}"/>
              </a:ext>
            </a:extLst>
          </p:cNvPr>
          <p:cNvSpPr/>
          <p:nvPr/>
        </p:nvSpPr>
        <p:spPr>
          <a:xfrm>
            <a:off x="56149" y="3939015"/>
            <a:ext cx="770021" cy="720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it-IT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F1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rgbClr val="CF1E24"/>
          </a:solidFill>
        </p:spPr>
        <p:txBody>
          <a:bodyPr/>
          <a:lstStyle/>
          <a:p>
            <a:pPr marL="177800"/>
            <a:r>
              <a:rPr lang="it-IT" dirty="0"/>
              <a:t>LA STAGIONE DEI CENSIMENTI PERMANENTI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2939D80-77C9-4EFD-83CD-A0059A21A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5" y="4893182"/>
            <a:ext cx="5684002" cy="1044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781CAAF-8244-4FDA-9FDD-0074B1F26B2C}"/>
              </a:ext>
            </a:extLst>
          </p:cNvPr>
          <p:cNvSpPr/>
          <p:nvPr/>
        </p:nvSpPr>
        <p:spPr>
          <a:xfrm>
            <a:off x="803145" y="1131862"/>
            <a:ext cx="8154513" cy="31834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Gli obiettivi attesi:</a:t>
            </a:r>
          </a:p>
          <a:p>
            <a:pPr marL="571500" indent="-5715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F1E24"/>
              </a:buClr>
              <a:buSzPct val="80000"/>
              <a:buFont typeface="Wingdings" panose="05000000000000000000" pitchFamily="2" charset="2"/>
              <a:buChar char="£"/>
              <a:defRPr/>
            </a:pP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it-IT" altLang="it-IT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aggiore </a:t>
            </a: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qualità dei prodotti e dei processi</a:t>
            </a:r>
          </a:p>
          <a:p>
            <a:pPr marL="571500" indent="-5715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F1E24"/>
              </a:buClr>
              <a:buSzPct val="80000"/>
              <a:buFont typeface="Wingdings" panose="05000000000000000000" pitchFamily="2" charset="2"/>
              <a:buChar char="£"/>
              <a:defRPr/>
            </a:pP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it-IT" altLang="it-IT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eno </a:t>
            </a: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costi e </a:t>
            </a:r>
            <a:r>
              <a:rPr lang="it-IT" altLang="it-IT" sz="30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burden</a:t>
            </a: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sui rispondenti</a:t>
            </a:r>
          </a:p>
          <a:p>
            <a:pPr marL="571500" indent="-5715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F1E24"/>
              </a:buClr>
              <a:buSzPct val="80000"/>
              <a:buFont typeface="Wingdings" panose="05000000000000000000" pitchFamily="2" charset="2"/>
              <a:buChar char="£"/>
              <a:defRPr/>
            </a:pP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maggiore spazialità e </a:t>
            </a:r>
            <a:r>
              <a:rPr lang="it-IT" altLang="it-IT" sz="30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longitudinalità</a:t>
            </a:r>
            <a:endParaRPr lang="it-IT" altLang="it-IT" sz="30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571500" indent="-5715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F1E24"/>
              </a:buClr>
              <a:buSzPct val="80000"/>
              <a:buFont typeface="Wingdings" panose="05000000000000000000" pitchFamily="2" charset="2"/>
              <a:buChar char="£"/>
              <a:defRPr/>
            </a:pP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continua interazione con gli stakeholder</a:t>
            </a:r>
          </a:p>
          <a:p>
            <a:pPr marL="571500" indent="-5715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F1E24"/>
              </a:buClr>
              <a:buSzPct val="80000"/>
              <a:buFont typeface="Wingdings" panose="05000000000000000000" pitchFamily="2" charset="2"/>
              <a:buChar char="£"/>
              <a:defRPr/>
            </a:pPr>
            <a:endParaRPr lang="it-IT" altLang="it-IT" sz="30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571500" indent="-5715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F1E24"/>
              </a:buClr>
              <a:buSzPct val="80000"/>
              <a:buFont typeface="Wingdings" panose="05000000000000000000" pitchFamily="2" charset="2"/>
              <a:buChar char="£"/>
              <a:defRPr/>
            </a:pPr>
            <a:endParaRPr lang="it-IT" altLang="it-IT" sz="30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03145" y="1131862"/>
            <a:ext cx="8154513" cy="31834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Il Censimento permanente è un’opportunità per </a:t>
            </a:r>
            <a:b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 crescita della funzione statistica dei comuni attraverso:</a:t>
            </a:r>
          </a:p>
          <a:p>
            <a:pPr marL="571500" indent="-5715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F1E24"/>
              </a:buClr>
              <a:buSzPct val="80000"/>
              <a:buFont typeface="Wingdings" panose="05000000000000000000" pitchFamily="2" charset="2"/>
              <a:buChar char="£"/>
              <a:defRPr/>
            </a:pP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 valorizzazione degli uffici di statistica</a:t>
            </a:r>
          </a:p>
          <a:p>
            <a:pPr marL="571500" indent="-5715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F1E24"/>
              </a:buClr>
              <a:buSzPct val="80000"/>
              <a:buFont typeface="Wingdings" panose="05000000000000000000" pitchFamily="2" charset="2"/>
              <a:buChar char="£"/>
              <a:defRPr/>
            </a:pP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 riprogettazione della rete di rilevazione comunale</a:t>
            </a:r>
          </a:p>
          <a:p>
            <a:pPr marL="571500" indent="-5715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F1E24"/>
              </a:buClr>
              <a:buSzPct val="80000"/>
              <a:buFont typeface="Wingdings" panose="05000000000000000000" pitchFamily="2" charset="2"/>
              <a:buChar char="£"/>
              <a:defRPr/>
            </a:pPr>
            <a:r>
              <a:rPr lang="it-IT" alt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un ritorno informativo nuovo e potenziato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rgbClr val="CF1E24"/>
          </a:solidFill>
        </p:spPr>
        <p:txBody>
          <a:bodyPr/>
          <a:lstStyle/>
          <a:p>
            <a:pPr marL="177800"/>
            <a:r>
              <a:rPr lang="it-IT" dirty="0"/>
              <a:t>IL RUOLO DEI COMUNI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0F78AC-232B-4912-B12E-7346B4D81CE7}"/>
              </a:ext>
            </a:extLst>
          </p:cNvPr>
          <p:cNvSpPr/>
          <p:nvPr/>
        </p:nvSpPr>
        <p:spPr>
          <a:xfrm>
            <a:off x="1219201" y="4493411"/>
            <a:ext cx="7194905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>
              <a:lnSpc>
                <a:spcPts val="2200"/>
              </a:lnSpc>
            </a:pPr>
            <a: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  <a:t>L'integrazione tra Censimento permanente </a:t>
            </a:r>
            <a:b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</a:br>
            <a: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  <a:t>e Master Sample permetterà di razionalizzare </a:t>
            </a:r>
            <a:b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</a:br>
            <a: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  <a:t>il lavoro dei Comuni e renderlo stabile </a:t>
            </a:r>
            <a:b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</a:br>
            <a:r>
              <a:rPr lang="it-IT" sz="2000" i="1" kern="0" dirty="0">
                <a:solidFill>
                  <a:srgbClr val="CF484C"/>
                </a:solidFill>
                <a:latin typeface="Georgia"/>
                <a:cs typeface="Georgia"/>
                <a:sym typeface="Wingdings" panose="05000000000000000000" pitchFamily="2" charset="2"/>
              </a:rPr>
              <a:t>nel tempo</a:t>
            </a:r>
            <a:endParaRPr lang="it-IT" sz="2000" i="1" kern="0" dirty="0">
              <a:solidFill>
                <a:srgbClr val="CF484C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768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406"/>
          <p:cNvSpPr/>
          <p:nvPr/>
        </p:nvSpPr>
        <p:spPr>
          <a:xfrm>
            <a:off x="6751759" y="3951527"/>
            <a:ext cx="1955148" cy="145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/>
          <a:p>
            <a:pPr defTabSz="536575" hangingPunct="0"/>
            <a:endParaRPr lang="it-IT" sz="2000" b="1" dirty="0">
              <a:solidFill>
                <a:srgbClr val="CF1D23"/>
              </a:solidFill>
              <a:latin typeface="Arial Narrow"/>
              <a:cs typeface="Arial Narrow"/>
              <a:sym typeface="Helvetica Ligh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r="3223"/>
          <a:stretch/>
        </p:blipFill>
        <p:spPr>
          <a:xfrm>
            <a:off x="1675379" y="4596820"/>
            <a:ext cx="2089939" cy="13784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r="3277"/>
          <a:stretch/>
        </p:blipFill>
        <p:spPr>
          <a:xfrm>
            <a:off x="1674287" y="3012644"/>
            <a:ext cx="2091032" cy="1463694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601015" y="3012644"/>
            <a:ext cx="2622808" cy="297337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350915" y="2367360"/>
            <a:ext cx="2846388" cy="53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 marL="0" lvl="1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VERSO </a:t>
            </a:r>
            <a:b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</a:b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UNA MAPPATURA NAZIONALE DI COPERTURA DEL SUOLO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601015" y="2367360"/>
            <a:ext cx="2622808" cy="537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 marL="0" lvl="1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NUOVA </a:t>
            </a:r>
            <a:b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</a:b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MICRO-ZONIZZAZIONE </a:t>
            </a:r>
            <a:b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</a:b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DEL TERRITORIO</a:t>
            </a:r>
          </a:p>
        </p:txBody>
      </p:sp>
      <p:sp>
        <p:nvSpPr>
          <p:cNvPr id="16" name="Doppia parentesi graffa 15"/>
          <p:cNvSpPr/>
          <p:nvPr/>
        </p:nvSpPr>
        <p:spPr>
          <a:xfrm>
            <a:off x="5032987" y="2201333"/>
            <a:ext cx="3792811" cy="3987031"/>
          </a:xfrm>
          <a:prstGeom prst="bracePair">
            <a:avLst/>
          </a:prstGeom>
          <a:ln>
            <a:solidFill>
              <a:srgbClr val="CF1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esasentinel2esaatgmedialab620x34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72" y="984250"/>
            <a:ext cx="1489418" cy="837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magine 10" descr="r2501_9_copernicus_vecto_def__europes_eyes_on_earth-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626">
            <a:off x="5189298" y="1110913"/>
            <a:ext cx="1766705" cy="644002"/>
          </a:xfrm>
          <a:prstGeom prst="rect">
            <a:avLst/>
          </a:prstGeom>
        </p:spPr>
      </p:pic>
      <p:sp>
        <p:nvSpPr>
          <p:cNvPr id="20" name="Doppia parentesi graffa 19"/>
          <p:cNvSpPr/>
          <p:nvPr/>
        </p:nvSpPr>
        <p:spPr>
          <a:xfrm>
            <a:off x="805811" y="2201333"/>
            <a:ext cx="3792811" cy="3987031"/>
          </a:xfrm>
          <a:prstGeom prst="bracePair">
            <a:avLst/>
          </a:prstGeom>
          <a:ln>
            <a:solidFill>
              <a:srgbClr val="CF1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/>
          <p:nvPr/>
        </p:nvCxnSpPr>
        <p:spPr>
          <a:xfrm flipH="1">
            <a:off x="796926" y="1251959"/>
            <a:ext cx="2308619" cy="0"/>
          </a:xfrm>
          <a:prstGeom prst="line">
            <a:avLst/>
          </a:prstGeom>
          <a:ln>
            <a:solidFill>
              <a:srgbClr val="CF48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695021" y="920668"/>
            <a:ext cx="8218983" cy="67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40"/>
              </a:lnSpc>
            </a:pP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delle immagini </a:t>
            </a:r>
            <a:b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satellite Sentinel-2</a:t>
            </a:r>
          </a:p>
        </p:txBody>
      </p:sp>
      <p:cxnSp>
        <p:nvCxnSpPr>
          <p:cNvPr id="23" name="Connettore 1 22"/>
          <p:cNvCxnSpPr/>
          <p:nvPr/>
        </p:nvCxnSpPr>
        <p:spPr>
          <a:xfrm flipH="1">
            <a:off x="796926" y="1536580"/>
            <a:ext cx="2635026" cy="0"/>
          </a:xfrm>
          <a:prstGeom prst="line">
            <a:avLst/>
          </a:prstGeom>
          <a:ln>
            <a:solidFill>
              <a:srgbClr val="CF48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NUOVE FONTI: I BIG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87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406"/>
          <p:cNvSpPr/>
          <p:nvPr/>
        </p:nvSpPr>
        <p:spPr>
          <a:xfrm>
            <a:off x="6751759" y="3951527"/>
            <a:ext cx="1955148" cy="145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/>
          <a:p>
            <a:pPr defTabSz="536575" hangingPunct="0"/>
            <a:endParaRPr lang="it-IT" sz="2000" b="1" dirty="0">
              <a:solidFill>
                <a:srgbClr val="CF1D23"/>
              </a:solidFill>
              <a:latin typeface="Arial Narrow"/>
              <a:cs typeface="Arial Narrow"/>
              <a:sym typeface="Helvetica Ligh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CROWDSOURCING E </a:t>
            </a:r>
            <a:r>
              <a:rPr lang="it-IT" dirty="0">
                <a:solidFill>
                  <a:srgbClr val="FFFFFF"/>
                </a:solidFill>
              </a:rPr>
              <a:t>STATISTICHE UFFICIALI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00073" y="1204647"/>
            <a:ext cx="7832043" cy="2821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 marL="54610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L’uso delle tecnologie nella vita quotidiana permette </a:t>
            </a:r>
            <a:r>
              <a:rPr lang="it-IT" sz="2800" b="1" kern="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nuove modalità di raccolta dei dati</a:t>
            </a:r>
          </a:p>
          <a:p>
            <a:pPr marL="54610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28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Statistics</a:t>
            </a: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Canada ha avviato un progetto innovativo di </a:t>
            </a:r>
            <a:r>
              <a:rPr lang="it-IT" sz="2800" b="1" kern="0" dirty="0">
                <a:solidFill>
                  <a:srgbClr val="C00000"/>
                </a:solidFill>
                <a:cs typeface="Arial" panose="020B0604020202020204" pitchFamily="34" charset="0"/>
              </a:rPr>
              <a:t>mappatura degli edifici</a:t>
            </a: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attraverso dati raccolti dai cittadini</a:t>
            </a:r>
          </a:p>
          <a:p>
            <a:pPr marL="54610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Il progetto permetterà anche di comprendere i </a:t>
            </a:r>
            <a:r>
              <a:rPr lang="it-IT" sz="2800" b="1" kern="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limiti </a:t>
            </a: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 le </a:t>
            </a:r>
            <a:r>
              <a:rPr lang="it-IT" sz="2800" b="1" kern="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possibilità</a:t>
            </a:r>
            <a:r>
              <a:rPr 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del crowdsourcing nel processo di produzione delle statistiche ufficiali</a:t>
            </a:r>
          </a:p>
        </p:txBody>
      </p:sp>
      <p:sp>
        <p:nvSpPr>
          <p:cNvPr id="8" name="Rettangolo 7"/>
          <p:cNvSpPr/>
          <p:nvPr/>
        </p:nvSpPr>
        <p:spPr>
          <a:xfrm>
            <a:off x="3078124" y="5162904"/>
            <a:ext cx="6048844" cy="361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marL="88900" lvl="1" algn="ctr">
              <a:spcAft>
                <a:spcPts val="800"/>
              </a:spcAft>
              <a:buClr>
                <a:srgbClr val="C00000"/>
              </a:buClr>
              <a:buSzPct val="100000"/>
            </a:pPr>
            <a:r>
              <a:rPr lang="it-IT" sz="1800" i="1" dirty="0">
                <a:solidFill>
                  <a:srgbClr val="CF484C"/>
                </a:solidFill>
                <a:latin typeface="Georgia"/>
                <a:cs typeface="Georgia"/>
              </a:rPr>
              <a:t>Nuove opportunità di misurazione?</a:t>
            </a:r>
          </a:p>
        </p:txBody>
      </p:sp>
    </p:spTree>
    <p:extLst>
      <p:ext uri="{BB962C8B-B14F-4D97-AF65-F5344CB8AC3E}">
        <p14:creationId xmlns:p14="http://schemas.microsoft.com/office/powerpoint/2010/main" val="28226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ccia in giù 2"/>
          <p:cNvSpPr/>
          <p:nvPr/>
        </p:nvSpPr>
        <p:spPr>
          <a:xfrm>
            <a:off x="4830433" y="4551102"/>
            <a:ext cx="109342" cy="4571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F1D23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DEL GIS…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41" y="1020130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601200" y="1209465"/>
            <a:ext cx="8542800" cy="524309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 marL="431800" indent="-342900">
              <a:lnSpc>
                <a:spcPts val="2800"/>
              </a:lnSpc>
              <a:spcAft>
                <a:spcPts val="12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£"/>
            </a:pPr>
            <a:r>
              <a:rPr lang="it-IT" sz="2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Gli Istituti di Statistica sono consapevoli della necessità di uno </a:t>
            </a:r>
            <a:r>
              <a:rPr lang="it-IT" sz="2600" b="1" kern="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sforzo innovativo di misurazione dei territori</a:t>
            </a:r>
          </a:p>
          <a:p>
            <a:pPr marL="431800" indent="-342900">
              <a:lnSpc>
                <a:spcPts val="2800"/>
              </a:lnSpc>
              <a:spcAft>
                <a:spcPts val="12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£"/>
            </a:pPr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L’integrazione strutturale dei dati statistici con quelli geografici consentirà una conoscenza approfondita della varietà dei nostri </a:t>
            </a:r>
            <a:r>
              <a:rPr lang="it-IT" sz="2600" b="1" kern="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luoghi</a:t>
            </a:r>
          </a:p>
          <a:p>
            <a:pPr marL="431800" indent="-342900">
              <a:lnSpc>
                <a:spcPts val="2800"/>
              </a:lnSpc>
              <a:spcAft>
                <a:spcPts val="12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£"/>
            </a:pPr>
            <a:r>
              <a:rPr lang="it-IT" sz="2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regime l’</a:t>
            </a:r>
            <a:r>
              <a:rPr lang="it-IT" sz="2600" b="1" kern="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integrazione</a:t>
            </a:r>
            <a:r>
              <a:rPr lang="it-IT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fra registri, dati censuari, indagini sociali permetterà il </a:t>
            </a:r>
            <a:r>
              <a:rPr lang="it-IT" sz="2600" b="1" kern="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rilascio di dati</a:t>
            </a:r>
            <a:r>
              <a:rPr lang="it-IT" sz="2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sempre più </a:t>
            </a:r>
            <a:r>
              <a:rPr lang="it-IT" sz="2600" b="1" kern="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dettagliati</a:t>
            </a:r>
            <a:r>
              <a:rPr lang="it-IT" sz="2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 </a:t>
            </a:r>
            <a:r>
              <a:rPr lang="it-IT" sz="2600" b="1" kern="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tempestivi</a:t>
            </a:r>
          </a:p>
          <a:p>
            <a:pPr marL="431800" indent="-342900">
              <a:lnSpc>
                <a:spcPts val="2800"/>
              </a:lnSpc>
              <a:spcAft>
                <a:spcPts val="12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£"/>
            </a:pPr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it-IT" sz="2600" b="1" kern="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nuove fonti</a:t>
            </a:r>
            <a:r>
              <a:rPr lang="it-IT" sz="2600" b="1" kern="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potranno rappresentare in futuro un potente strumento di analisi</a:t>
            </a:r>
          </a:p>
          <a:p>
            <a:pPr marL="431800" indent="-342900">
              <a:lnSpc>
                <a:spcPts val="2800"/>
              </a:lnSpc>
              <a:spcAft>
                <a:spcPts val="12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£"/>
            </a:pPr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Tutto ciò richiederà una sempre </a:t>
            </a:r>
            <a:r>
              <a:rPr lang="it-IT" sz="2600" b="1" dirty="0">
                <a:solidFill>
                  <a:srgbClr val="CF1E25"/>
                </a:solidFill>
              </a:rPr>
              <a:t>maggiore collaborazione</a:t>
            </a:r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fra gli attori</a:t>
            </a:r>
          </a:p>
          <a:p>
            <a:pPr marL="431800" indent="-342900">
              <a:lnSpc>
                <a:spcPts val="2800"/>
              </a:lnSpc>
              <a:spcAft>
                <a:spcPts val="12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£"/>
            </a:pPr>
            <a:endParaRPr lang="it-IT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31800" indent="-342900">
              <a:lnSpc>
                <a:spcPts val="2800"/>
              </a:lnSpc>
              <a:spcAft>
                <a:spcPts val="12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£"/>
            </a:pPr>
            <a:endParaRPr lang="it-IT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7" name="Shape 406"/>
          <p:cNvSpPr/>
          <p:nvPr/>
        </p:nvSpPr>
        <p:spPr>
          <a:xfrm>
            <a:off x="6751759" y="3951527"/>
            <a:ext cx="1955148" cy="145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/>
          <a:p>
            <a:pPr defTabSz="536575" hangingPunct="0"/>
            <a:endParaRPr lang="it-IT" sz="2000" b="1" dirty="0">
              <a:solidFill>
                <a:srgbClr val="CF1D23"/>
              </a:solidFill>
              <a:latin typeface="Arial Narrow"/>
              <a:cs typeface="Arial Narrow"/>
              <a:sym typeface="Helvetica Light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830433" y="4551102"/>
            <a:ext cx="109342" cy="4571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F1D23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17326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6"/>
          <p:cNvSpPr/>
          <p:nvPr/>
        </p:nvSpPr>
        <p:spPr>
          <a:xfrm>
            <a:off x="6751759" y="3951527"/>
            <a:ext cx="1955148" cy="145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/>
          <a:p>
            <a:pPr defTabSz="536575" hangingPunct="0"/>
            <a:endParaRPr lang="it-IT" sz="2000" b="1" dirty="0">
              <a:solidFill>
                <a:srgbClr val="CF1D23"/>
              </a:solidFill>
              <a:latin typeface="Arial Narrow"/>
              <a:cs typeface="Arial Narrow"/>
              <a:sym typeface="Helvetica Ligh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-41671" y="3079386"/>
            <a:ext cx="7057260" cy="493536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0" tIns="0" rIns="0" bIns="54000" rtlCol="0" anchor="ctr" anchorCtr="0">
            <a:spAutoFit/>
          </a:bodyPr>
          <a:lstStyle>
            <a:lvl1pPr algn="ctr" defTabSz="45694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lnSpc>
                <a:spcPts val="3340"/>
              </a:lnSpc>
            </a:pPr>
            <a:r>
              <a:rPr lang="it-IT" sz="3200" b="1" dirty="0">
                <a:solidFill>
                  <a:schemeClr val="bg1"/>
                </a:solidFill>
              </a:rPr>
              <a:t>Grazie per l’attenzione</a:t>
            </a:r>
            <a:endParaRPr lang="it-IT" sz="3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3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ttore 1 18"/>
          <p:cNvCxnSpPr/>
          <p:nvPr/>
        </p:nvCxnSpPr>
        <p:spPr>
          <a:xfrm>
            <a:off x="1047750" y="6072020"/>
            <a:ext cx="778646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Ballsxppt_Tavola disegno 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313203"/>
            <a:ext cx="9155504" cy="429120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GRUPPI SOCIALI NEL RAPPORTO ANNUALE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40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607730" y="1262236"/>
            <a:ext cx="7832043" cy="42072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 marL="546100" indent="-4572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Rispondere al crescente fabbisogno di informazione statistica sul territorio</a:t>
            </a:r>
          </a:p>
          <a:p>
            <a:pPr marL="546100" indent="-4572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Lavorare su geografie “flessibili” e “rilevanti”</a:t>
            </a:r>
          </a:p>
          <a:p>
            <a:pPr marL="546100" indent="-4572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Integrare le informazioni che provengono dalle nuove fonti</a:t>
            </a:r>
          </a:p>
          <a:p>
            <a:pPr marL="546100" lvl="1" indent="-4572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itchFamily="2" charset="2"/>
              <a:buChar char="£"/>
            </a:pPr>
            <a:r>
              <a:rPr lang="it-IT" sz="3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Aumentare la rilevanza locale dell’informazione statistica prodotta per aumentare la fiducia dei cittadini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rgbClr val="CF1E24"/>
          </a:solidFill>
        </p:spPr>
        <p:txBody>
          <a:bodyPr/>
          <a:lstStyle/>
          <a:p>
            <a:r>
              <a:rPr lang="it-IT" dirty="0"/>
              <a:t>NUOVE SFIDE PER LA STATISTICA UFFICIALE</a:t>
            </a:r>
          </a:p>
        </p:txBody>
      </p:sp>
    </p:spTree>
    <p:extLst>
      <p:ext uri="{BB962C8B-B14F-4D97-AF65-F5344CB8AC3E}">
        <p14:creationId xmlns:p14="http://schemas.microsoft.com/office/powerpoint/2010/main" val="250994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596527" y="1167320"/>
            <a:ext cx="4125741" cy="49106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t"/>
          <a:lstStyle/>
          <a:p>
            <a:pPr marL="431800" indent="-3429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£"/>
            </a:pP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Dagli anni ’80, l’Istat utilizza la geografia dei </a:t>
            </a:r>
            <a:r>
              <a:rPr lang="it-IT" sz="2500" b="1" kern="0" dirty="0">
                <a:solidFill>
                  <a:srgbClr val="C00000"/>
                </a:solidFill>
                <a:cs typeface="Arial" panose="020B0604020202020204" pitchFamily="34" charset="0"/>
              </a:rPr>
              <a:t>sistemi locali del lavoro </a:t>
            </a: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per</a:t>
            </a:r>
            <a:r>
              <a:rPr lang="it-IT" sz="2500" b="1" kern="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superare l’artificialità delle delimitazioni amministrative, utilizzando </a:t>
            </a:r>
            <a:b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it-IT" sz="2500" b="1" kern="0" dirty="0">
                <a:solidFill>
                  <a:srgbClr val="C00000"/>
                </a:solidFill>
                <a:cs typeface="Arial" panose="020B0604020202020204" pitchFamily="34" charset="0"/>
              </a:rPr>
              <a:t>dati dei censimenti</a:t>
            </a:r>
            <a:endParaRPr lang="it-IT" sz="25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31800" indent="-3429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£"/>
            </a:pP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 mappatura restituisce </a:t>
            </a:r>
            <a:b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il territorio in funzione dell’evolversi dei modelli di scelta residenziale della popolazione </a:t>
            </a:r>
            <a:b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sz="25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 delle condizioni locali del mercato del lavoro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732" y="1626736"/>
            <a:ext cx="3040694" cy="403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GEOGRAFIA DEI SISTEMI LOCALI DEL LAVORO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13732" y="1239856"/>
            <a:ext cx="3331206" cy="3129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I SISTEMI LOCALI DEL LAVORO</a:t>
            </a:r>
          </a:p>
          <a:p>
            <a:pPr>
              <a:lnSpc>
                <a:spcPts val="1200"/>
              </a:lnSpc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ANNO 2011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750EC7F5-1EAF-4B87-AD9C-7BF839EC1223}"/>
              </a:ext>
            </a:extLst>
          </p:cNvPr>
          <p:cNvSpPr/>
          <p:nvPr/>
        </p:nvSpPr>
        <p:spPr>
          <a:xfrm>
            <a:off x="3071574" y="5734809"/>
            <a:ext cx="6048844" cy="361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>
            <a:defPPr>
              <a:defRPr lang="it-IT"/>
            </a:defPPr>
            <a:lvl1pPr marL="0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941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905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855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812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753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713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8667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624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algn="ctr">
              <a:lnSpc>
                <a:spcPct val="70000"/>
              </a:lnSpc>
              <a:spcAft>
                <a:spcPts val="800"/>
              </a:spcAft>
              <a:buClr>
                <a:srgbClr val="C00000"/>
              </a:buClr>
              <a:buSzPct val="100000"/>
            </a:pPr>
            <a:r>
              <a:rPr lang="it-IT" sz="1800" i="1" dirty="0">
                <a:solidFill>
                  <a:srgbClr val="CF484C"/>
                </a:solidFill>
                <a:latin typeface="Georgia"/>
                <a:cs typeface="Georgia"/>
              </a:rPr>
              <a:t>Quale geografia per l’analisi delle aree urbane?</a:t>
            </a:r>
          </a:p>
        </p:txBody>
      </p:sp>
    </p:spTree>
    <p:extLst>
      <p:ext uri="{BB962C8B-B14F-4D97-AF65-F5344CB8AC3E}">
        <p14:creationId xmlns:p14="http://schemas.microsoft.com/office/powerpoint/2010/main" val="3336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="" xmlns:a16="http://schemas.microsoft.com/office/drawing/2014/main" id="{C02EDDDF-DD03-471E-99D7-8FBF5504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L’OCCUPAZIONE NEI SLL ATTRAVERSO LA CRISI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802800" y="1231200"/>
            <a:ext cx="4500720" cy="4415880"/>
            <a:chOff x="705264" y="1328736"/>
            <a:chExt cx="4500720" cy="441588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64" y="1980336"/>
              <a:ext cx="3541776" cy="3764280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708864" y="1328736"/>
              <a:ext cx="4497120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it-IT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Times New Roman"/>
                  <a:cs typeface="Arial Black"/>
                </a:rPr>
                <a:t>I SISTEMI LOCALI DEL LAVORO PER COMBINAZIONE DELLE VARIAZIONI DELL’OCCUPAZIONE </a:t>
              </a:r>
            </a:p>
            <a:p>
              <a:pPr>
                <a:lnSpc>
                  <a:spcPts val="1200"/>
                </a:lnSpc>
              </a:pPr>
              <a:r>
                <a:rPr lang="it-IT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Times New Roman"/>
                  <a:cs typeface="Arial Black"/>
                </a:rPr>
                <a:t>NEL 2008-2016 E 2013-2016</a:t>
              </a:r>
              <a:endPara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4434864" y="1861015"/>
            <a:ext cx="4709938" cy="3966761"/>
            <a:chOff x="4434864" y="2202266"/>
            <a:chExt cx="4709938" cy="3966761"/>
          </a:xfrm>
        </p:grpSpPr>
        <p:sp>
          <p:nvSpPr>
            <p:cNvPr id="9" name="Rettangolo 8"/>
            <p:cNvSpPr/>
            <p:nvPr/>
          </p:nvSpPr>
          <p:spPr>
            <a:xfrm>
              <a:off x="5462016" y="2202266"/>
              <a:ext cx="3568300" cy="34212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t"/>
            <a:lstStyle/>
            <a:p>
              <a:pPr marL="88900">
                <a:lnSpc>
                  <a:spcPts val="3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  <a:buSzPct val="80000"/>
              </a:pPr>
              <a:r>
                <a:rPr lang="it-IT" sz="2800" dirty="0">
                  <a:solidFill>
                    <a:srgbClr val="137724"/>
                  </a:solidFill>
                  <a:latin typeface="Arial Black" pitchFamily="34" charset="0"/>
                </a:rPr>
                <a:t>21,6</a:t>
              </a:r>
              <a:r>
                <a:rPr lang="it-IT" sz="2800" dirty="0" smtClean="0">
                  <a:solidFill>
                    <a:srgbClr val="137724"/>
                  </a:solidFill>
                  <a:latin typeface="Arial Black" pitchFamily="34" charset="0"/>
                </a:rPr>
                <a:t>% </a:t>
              </a:r>
              <a:r>
                <a:rPr lang="it-IT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dei SLL ‘‘vincenti’’</a:t>
              </a:r>
              <a:endPara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88900">
                <a:lnSpc>
                  <a:spcPts val="3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  <a:buSzPct val="80000"/>
              </a:pPr>
              <a:r>
                <a:rPr lang="it-IT" sz="2800" dirty="0" smtClean="0">
                  <a:solidFill>
                    <a:srgbClr val="B3E586"/>
                  </a:solidFill>
                  <a:latin typeface="Arial Black" pitchFamily="34" charset="0"/>
                </a:rPr>
                <a:t>4,1% </a:t>
              </a:r>
              <a:r>
                <a:rPr lang="it-IT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‘‘resistenti’’</a:t>
              </a:r>
              <a:endPara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88900">
                <a:lnSpc>
                  <a:spcPts val="3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  <a:buSzPct val="80000"/>
              </a:pPr>
              <a:r>
                <a:rPr lang="it-IT" sz="2800" dirty="0" smtClean="0">
                  <a:solidFill>
                    <a:srgbClr val="E17799"/>
                  </a:solidFill>
                  <a:latin typeface="Arial Black" pitchFamily="34" charset="0"/>
                </a:rPr>
                <a:t>56,1%</a:t>
              </a:r>
              <a:r>
                <a:rPr lang="it-IT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itchFamily="34" charset="0"/>
                </a:rPr>
                <a:t> </a:t>
              </a:r>
              <a:r>
                <a:rPr lang="it-IT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‘‘in ripresa’’</a:t>
              </a:r>
              <a:endPara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88900">
                <a:lnSpc>
                  <a:spcPts val="3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  <a:buSzPct val="80000"/>
              </a:pPr>
              <a:r>
                <a:rPr lang="it-IT" sz="2800" dirty="0" smtClean="0">
                  <a:solidFill>
                    <a:srgbClr val="D60828"/>
                  </a:solidFill>
                  <a:latin typeface="Arial Black" pitchFamily="34" charset="0"/>
                </a:rPr>
                <a:t>18,2%</a:t>
              </a:r>
              <a:r>
                <a:rPr lang="it-IT" sz="2800" dirty="0">
                  <a:solidFill>
                    <a:srgbClr val="D60828"/>
                  </a:solidFill>
                </a:rPr>
                <a:t> </a:t>
              </a:r>
              <a:r>
                <a:rPr lang="it-IT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‘‘perdenti’’</a:t>
              </a:r>
              <a:endParaRPr lang="it-IT" sz="2800" dirty="0" smtClean="0">
                <a:solidFill>
                  <a:srgbClr val="B3E586"/>
                </a:solidFill>
                <a:latin typeface="Arial Black" pitchFamily="34" charset="0"/>
              </a:endParaRPr>
            </a:p>
            <a:p>
              <a:pPr marL="88900">
                <a:lnSpc>
                  <a:spcPts val="3000"/>
                </a:lnSpc>
                <a:spcAft>
                  <a:spcPts val="800"/>
                </a:spcAft>
                <a:buClr>
                  <a:srgbClr val="C00000"/>
                </a:buClr>
                <a:buSzPct val="80000"/>
              </a:pPr>
              <a:endPara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endParaRPr>
            </a:p>
            <a:p>
              <a:pPr marL="88900">
                <a:lnSpc>
                  <a:spcPts val="3000"/>
                </a:lnSpc>
                <a:spcAft>
                  <a:spcPts val="800"/>
                </a:spcAft>
                <a:buClr>
                  <a:srgbClr val="C00000"/>
                </a:buClr>
                <a:buSzPct val="80000"/>
              </a:pPr>
              <a:endParaRPr lang="it-IT" sz="2800" dirty="0">
                <a:solidFill>
                  <a:srgbClr val="137724"/>
                </a:solidFill>
                <a:latin typeface="Arial Black" pitchFamily="34" charset="0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750EC7F5-1EAF-4B87-AD9C-7BF839EC1223}"/>
                </a:ext>
              </a:extLst>
            </p:cNvPr>
            <p:cNvSpPr/>
            <p:nvPr/>
          </p:nvSpPr>
          <p:spPr>
            <a:xfrm>
              <a:off x="4434864" y="5213502"/>
              <a:ext cx="4709938" cy="9555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>
              <a:defPPr>
                <a:defRPr lang="it-IT"/>
              </a:defPPr>
              <a:lvl1pPr marL="0" algn="l" defTabSz="456941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941" algn="l" defTabSz="456941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3905" algn="l" defTabSz="456941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855" algn="l" defTabSz="456941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812" algn="l" defTabSz="456941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753" algn="l" defTabSz="456941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713" algn="l" defTabSz="456941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667" algn="l" defTabSz="456941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624" algn="l" defTabSz="456941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8900" lvl="1" algn="ctr">
                <a:lnSpc>
                  <a:spcPct val="70000"/>
                </a:lnSpc>
                <a:spcAft>
                  <a:spcPts val="800"/>
                </a:spcAft>
                <a:buClr>
                  <a:srgbClr val="C00000"/>
                </a:buClr>
                <a:buSzPct val="100000"/>
              </a:pPr>
              <a:r>
                <a:rPr lang="it-IT" sz="1800" i="1" dirty="0">
                  <a:solidFill>
                    <a:srgbClr val="CF484C"/>
                  </a:solidFill>
                  <a:latin typeface="Georgia"/>
                  <a:cs typeface="Georgia"/>
                </a:rPr>
                <a:t>La geografia dei sistemi locali è molto utile </a:t>
              </a:r>
              <a:endParaRPr lang="it-IT" sz="1800" i="1" dirty="0" smtClean="0">
                <a:solidFill>
                  <a:srgbClr val="CF484C"/>
                </a:solidFill>
                <a:latin typeface="Georgia"/>
                <a:cs typeface="Georgia"/>
              </a:endParaRPr>
            </a:p>
            <a:p>
              <a:pPr marL="88900" lvl="1" algn="ctr">
                <a:lnSpc>
                  <a:spcPct val="70000"/>
                </a:lnSpc>
                <a:spcAft>
                  <a:spcPts val="800"/>
                </a:spcAft>
                <a:buClr>
                  <a:srgbClr val="C00000"/>
                </a:buClr>
                <a:buSzPct val="100000"/>
              </a:pPr>
              <a:r>
                <a:rPr lang="it-IT" sz="1800" i="1" dirty="0" smtClean="0">
                  <a:solidFill>
                    <a:srgbClr val="CF484C"/>
                  </a:solidFill>
                  <a:latin typeface="Georgia"/>
                  <a:cs typeface="Georgia"/>
                </a:rPr>
                <a:t>per </a:t>
              </a:r>
              <a:r>
                <a:rPr lang="it-IT" sz="1800" i="1" dirty="0">
                  <a:solidFill>
                    <a:srgbClr val="CF484C"/>
                  </a:solidFill>
                  <a:latin typeface="Georgia"/>
                  <a:cs typeface="Georgia"/>
                </a:rPr>
                <a:t>identificare </a:t>
              </a:r>
              <a:r>
                <a:rPr lang="it-IT" sz="1800" i="1" dirty="0" smtClean="0">
                  <a:solidFill>
                    <a:srgbClr val="CF484C"/>
                  </a:solidFill>
                  <a:latin typeface="Georgia"/>
                  <a:cs typeface="Georgia"/>
                </a:rPr>
                <a:t>l’evoluzione</a:t>
              </a:r>
            </a:p>
            <a:p>
              <a:pPr marL="88900" lvl="1" algn="ctr">
                <a:lnSpc>
                  <a:spcPct val="70000"/>
                </a:lnSpc>
                <a:spcAft>
                  <a:spcPts val="800"/>
                </a:spcAft>
                <a:buClr>
                  <a:srgbClr val="C00000"/>
                </a:buClr>
                <a:buSzPct val="100000"/>
              </a:pPr>
              <a:r>
                <a:rPr lang="it-IT" sz="1800" i="1" dirty="0" smtClean="0">
                  <a:solidFill>
                    <a:srgbClr val="CF484C"/>
                  </a:solidFill>
                  <a:latin typeface="Georgia"/>
                  <a:cs typeface="Georgia"/>
                </a:rPr>
                <a:t>dei territori</a:t>
              </a:r>
              <a:endParaRPr lang="it-IT" sz="1800" i="1" dirty="0">
                <a:solidFill>
                  <a:srgbClr val="CF484C"/>
                </a:solidFill>
                <a:latin typeface="Georgia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7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GEOGRAFIA DEI SLL NEL RAPPORTO ISTAT 2015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05427" y="1229232"/>
            <a:ext cx="4177572" cy="4667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LA GEOGRAFIA DEI TERRITORI SECONDO </a:t>
            </a:r>
            <a:b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</a:b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LE CARATTERISTICHE SOCIO-DEMOGRAFICHE </a:t>
            </a:r>
          </a:p>
          <a:p>
            <a:pPr>
              <a:lnSpc>
                <a:spcPts val="1200"/>
              </a:lnSpc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E INSEDIATIVE DELLA POPOLAZIONE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162999" y="1229231"/>
            <a:ext cx="3595239" cy="4667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LA GEOGRAFIA DEI TERRITORI SECONDO LA VOCAZIONE CULTURALE </a:t>
            </a:r>
            <a:b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</a:b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E ATTRATTIVA</a:t>
            </a:r>
          </a:p>
        </p:txBody>
      </p:sp>
      <p:pic>
        <p:nvPicPr>
          <p:cNvPr id="9" name="Immagine 8" descr="Senza titolocopi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881188"/>
            <a:ext cx="3590544" cy="3968496"/>
          </a:xfrm>
          <a:prstGeom prst="rect">
            <a:avLst/>
          </a:prstGeom>
        </p:spPr>
      </p:pic>
      <p:pic>
        <p:nvPicPr>
          <p:cNvPr id="10" name="Immagine 9" descr="Senza titolo copia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02" y="1881188"/>
            <a:ext cx="3602736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406"/>
          <p:cNvSpPr/>
          <p:nvPr/>
        </p:nvSpPr>
        <p:spPr>
          <a:xfrm>
            <a:off x="6751759" y="3951527"/>
            <a:ext cx="1955148" cy="145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/>
          <a:p>
            <a:pPr defTabSz="536575" hangingPunct="0"/>
            <a:endParaRPr lang="it-IT" sz="2000" b="1" dirty="0">
              <a:solidFill>
                <a:srgbClr val="CF1D23"/>
              </a:solidFill>
              <a:latin typeface="Arial Narrow"/>
              <a:cs typeface="Arial Narrow"/>
              <a:sym typeface="Helvetica Ligh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600" dirty="0" smtClean="0"/>
              <a:t>IL PIANO CASA ITALIA. LA MAPPA DEI RISCHI DEI COMUNI</a:t>
            </a:r>
            <a:endParaRPr lang="it-IT" sz="26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37" y="1418764"/>
            <a:ext cx="3966444" cy="2648675"/>
          </a:xfrm>
          <a:prstGeom prst="rect">
            <a:avLst/>
          </a:prstGeom>
          <a:ln w="187325" cmpd="sng">
            <a:solidFill>
              <a:schemeClr val="bg1">
                <a:lumMod val="8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0" y="1882800"/>
            <a:ext cx="3434541" cy="39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50EC7F5-1EAF-4B87-AD9C-7BF839EC1223}"/>
              </a:ext>
            </a:extLst>
          </p:cNvPr>
          <p:cNvSpPr/>
          <p:nvPr/>
        </p:nvSpPr>
        <p:spPr>
          <a:xfrm>
            <a:off x="4434864" y="4789617"/>
            <a:ext cx="4709938" cy="12698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>
            <a:defPPr>
              <a:defRPr lang="it-IT"/>
            </a:defPPr>
            <a:lvl1pPr marL="0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941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905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855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812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753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713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8667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624" algn="l" defTabSz="456941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algn="ctr">
              <a:lnSpc>
                <a:spcPct val="70000"/>
              </a:lnSpc>
              <a:spcAft>
                <a:spcPts val="800"/>
              </a:spcAft>
              <a:buClr>
                <a:srgbClr val="C00000"/>
              </a:buClr>
              <a:buSzPct val="100000"/>
            </a:pPr>
            <a:r>
              <a:rPr lang="it-IT" sz="1800" i="1" dirty="0" smtClean="0">
                <a:solidFill>
                  <a:srgbClr val="CF484C"/>
                </a:solidFill>
                <a:latin typeface="Georgia"/>
                <a:cs typeface="Georgia"/>
              </a:rPr>
              <a:t>Fornisce un quadro informativo integrato</a:t>
            </a:r>
            <a:r>
              <a:rPr lang="it-IT" sz="1800" i="1" dirty="0">
                <a:solidFill>
                  <a:srgbClr val="CF484C"/>
                </a:solidFill>
                <a:latin typeface="Georgia"/>
                <a:cs typeface="Georgia"/>
              </a:rPr>
              <a:t> </a:t>
            </a:r>
            <a:r>
              <a:rPr lang="it-IT" sz="1800" i="1" dirty="0" smtClean="0">
                <a:solidFill>
                  <a:srgbClr val="CF484C"/>
                </a:solidFill>
                <a:latin typeface="Georgia"/>
                <a:cs typeface="Georgia"/>
              </a:rPr>
              <a:t>sui rischi naturali del Paese</a:t>
            </a:r>
          </a:p>
          <a:p>
            <a:pPr marL="88900" lvl="1" algn="ctr">
              <a:lnSpc>
                <a:spcPct val="70000"/>
              </a:lnSpc>
              <a:spcAft>
                <a:spcPts val="800"/>
              </a:spcAft>
              <a:buClr>
                <a:srgbClr val="C00000"/>
              </a:buClr>
              <a:buSzPct val="100000"/>
            </a:pPr>
            <a:r>
              <a:rPr lang="it-IT" sz="1800" i="1" dirty="0" smtClean="0">
                <a:solidFill>
                  <a:srgbClr val="CF484C"/>
                </a:solidFill>
                <a:latin typeface="Georgia"/>
                <a:cs typeface="Georgia"/>
              </a:rPr>
              <a:t>Favorisce la definizione di misure volte alla prevenzione e alla governance del territorio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05427" y="1241424"/>
            <a:ext cx="4177572" cy="3098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INDICE DI VULNERABILITÀ MATERIALE E SOCIALE AL 2011</a:t>
            </a:r>
          </a:p>
        </p:txBody>
      </p:sp>
    </p:spTree>
    <p:extLst>
      <p:ext uri="{BB962C8B-B14F-4D97-AF65-F5344CB8AC3E}">
        <p14:creationId xmlns:p14="http://schemas.microsoft.com/office/powerpoint/2010/main" val="7344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CALABRIA NELLE DIVERSE GEOGRAFIE</a:t>
            </a:r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5473891" y="1149130"/>
            <a:ext cx="3625723" cy="1504293"/>
            <a:chOff x="5473891" y="1197898"/>
            <a:chExt cx="3625723" cy="1504293"/>
          </a:xfrm>
        </p:grpSpPr>
        <p:sp>
          <p:nvSpPr>
            <p:cNvPr id="3" name="CasellaDiTesto 2"/>
            <p:cNvSpPr txBox="1"/>
            <p:nvPr/>
          </p:nvSpPr>
          <p:spPr>
            <a:xfrm>
              <a:off x="5473891" y="1197898"/>
              <a:ext cx="3625723" cy="15594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it-IT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Times New Roman"/>
                  <a:cs typeface="Arial Black"/>
                </a:rPr>
                <a:t>LA CALABRIA ATTRAVERSO LA CRISI</a:t>
              </a:r>
              <a:endPara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endParaRPr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44" y="1446021"/>
              <a:ext cx="1135172" cy="1206486"/>
            </a:xfrm>
            <a:prstGeom prst="rect">
              <a:avLst/>
            </a:prstGeom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222" y="1494788"/>
              <a:ext cx="805529" cy="1207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uppo 8"/>
          <p:cNvGrpSpPr/>
          <p:nvPr/>
        </p:nvGrpSpPr>
        <p:grpSpPr>
          <a:xfrm>
            <a:off x="5473891" y="2856806"/>
            <a:ext cx="3487229" cy="1519829"/>
            <a:chOff x="5473891" y="2871903"/>
            <a:chExt cx="3487229" cy="1519829"/>
          </a:xfrm>
        </p:grpSpPr>
        <p:sp>
          <p:nvSpPr>
            <p:cNvPr id="4" name="CasellaDiTesto 3"/>
            <p:cNvSpPr txBox="1"/>
            <p:nvPr/>
          </p:nvSpPr>
          <p:spPr>
            <a:xfrm>
              <a:off x="5473891" y="2871903"/>
              <a:ext cx="3487229" cy="15594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it-IT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Times New Roman"/>
                  <a:cs typeface="Arial Black"/>
                </a:rPr>
                <a:t>LA CALABRIA DELLA CULTURA</a:t>
              </a:r>
              <a:endPara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6008" y="3220919"/>
              <a:ext cx="736743" cy="11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Immagine 15" descr="Senza titolo copia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44" y="3185732"/>
              <a:ext cx="1228562" cy="1206000"/>
            </a:xfrm>
            <a:prstGeom prst="rect">
              <a:avLst/>
            </a:prstGeom>
          </p:spPr>
        </p:pic>
      </p:grpSp>
      <p:grpSp>
        <p:nvGrpSpPr>
          <p:cNvPr id="8" name="Gruppo 7"/>
          <p:cNvGrpSpPr/>
          <p:nvPr/>
        </p:nvGrpSpPr>
        <p:grpSpPr>
          <a:xfrm>
            <a:off x="5473891" y="4580019"/>
            <a:ext cx="2838349" cy="1568369"/>
            <a:chOff x="5473891" y="4653171"/>
            <a:chExt cx="2838349" cy="1568369"/>
          </a:xfrm>
        </p:grpSpPr>
        <p:sp>
          <p:nvSpPr>
            <p:cNvPr id="5" name="CasellaDiTesto 4"/>
            <p:cNvSpPr txBox="1"/>
            <p:nvPr/>
          </p:nvSpPr>
          <p:spPr>
            <a:xfrm>
              <a:off x="5473891" y="4653171"/>
              <a:ext cx="2682556" cy="15594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it-IT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Times New Roman"/>
                  <a:cs typeface="Arial Black"/>
                </a:rPr>
                <a:t>LA CALABRIA DEI RISCHI</a:t>
              </a:r>
              <a:endPara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844" y="4969536"/>
              <a:ext cx="1218012" cy="12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6008" y="5034353"/>
              <a:ext cx="746232" cy="118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uppo 5"/>
          <p:cNvGrpSpPr/>
          <p:nvPr/>
        </p:nvGrpSpPr>
        <p:grpSpPr>
          <a:xfrm>
            <a:off x="792163" y="932624"/>
            <a:ext cx="4153092" cy="5297488"/>
            <a:chOff x="792163" y="932624"/>
            <a:chExt cx="4153092" cy="5297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3" y="932624"/>
              <a:ext cx="4010025" cy="15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uppo 6"/>
            <p:cNvGrpSpPr/>
            <p:nvPr/>
          </p:nvGrpSpPr>
          <p:grpSpPr>
            <a:xfrm>
              <a:off x="2700213" y="2402051"/>
              <a:ext cx="2245042" cy="3828061"/>
              <a:chOff x="4712018" y="1047306"/>
              <a:chExt cx="2245042" cy="401999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018" y="1047306"/>
                <a:ext cx="1914525" cy="809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7260" y="1790700"/>
                <a:ext cx="2209800" cy="327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2" y="3109952"/>
              <a:ext cx="1571625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63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L’ANALISI DELLE REALTÀ URBANE: REGGIO DI CALABRIA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0" y="1743506"/>
            <a:ext cx="3957999" cy="34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05427" y="1241424"/>
            <a:ext cx="4177572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ADULTI CON DIPLOMA O LAUREA </a:t>
            </a:r>
          </a:p>
          <a:p>
            <a:pPr>
              <a:lnSpc>
                <a:spcPts val="1200"/>
              </a:lnSpc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PER CIRCOSCRIZIONE. </a:t>
            </a:r>
          </a:p>
          <a:p>
            <a:pPr>
              <a:lnSpc>
                <a:spcPts val="1200"/>
              </a:lnSpc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Anno 2011. Valori percentuali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4" y="1743506"/>
            <a:ext cx="3805586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038579" y="1257344"/>
            <a:ext cx="4177572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TASSO DI OCCUPAZIONE </a:t>
            </a:r>
          </a:p>
          <a:p>
            <a:pPr>
              <a:lnSpc>
                <a:spcPts val="1200"/>
              </a:lnSpc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PER CIRCOSCRIZIONE.</a:t>
            </a:r>
          </a:p>
          <a:p>
            <a:pPr>
              <a:lnSpc>
                <a:spcPts val="1200"/>
              </a:lnSpc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Anno 2011. Valori </a:t>
            </a: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Times New Roman"/>
                <a:cs typeface="Arial Black"/>
              </a:rPr>
              <a:t>percentuali 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ea typeface="Times New Roman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971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91388" tIns="45695" rIns="91388" bIns="45695" rtlCol="0" anchor="ctr"/>
      <a:lstStyle>
        <a:defPPr algn="ctr">
          <a:defRPr>
            <a:ln>
              <a:solidFill>
                <a:schemeClr val="bg1">
                  <a:lumMod val="50000"/>
                </a:schemeClr>
              </a:solidFill>
            </a:ln>
            <a:solidFill>
              <a:srgbClr val="CF1D23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15139</TotalTime>
  <Words>610</Words>
  <Application>Microsoft Office PowerPoint</Application>
  <PresentationFormat>Presentazione su schermo (4:3)</PresentationFormat>
  <Paragraphs>135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Georgia</vt:lpstr>
      <vt:lpstr>Helvetica Light</vt:lpstr>
      <vt:lpstr>Times New Roman</vt:lpstr>
      <vt:lpstr>Wingdings</vt:lpstr>
      <vt:lpstr>Tema di Office</vt:lpstr>
      <vt:lpstr>Dati e indicatori statistici per il governo del territorio</vt:lpstr>
      <vt:lpstr>PRIMA DEL GIS…</vt:lpstr>
      <vt:lpstr>NUOVE SFIDE PER LA STATISTICA UFFICIALE</vt:lpstr>
      <vt:lpstr>LA GEOGRAFIA DEI SISTEMI LOCALI DEL LAVORO</vt:lpstr>
      <vt:lpstr>L’OCCUPAZIONE NEI SLL ATTRAVERSO LA CRISI</vt:lpstr>
      <vt:lpstr>LA GEOGRAFIA DEI SLL NEL RAPPORTO ISTAT 2015</vt:lpstr>
      <vt:lpstr>IL PIANO CASA ITALIA. LA MAPPA DEI RISCHI DEI COMUNI</vt:lpstr>
      <vt:lpstr>LA CALABRIA NELLE DIVERSE GEOGRAFIE</vt:lpstr>
      <vt:lpstr>L’ANALISI DELLE REALTÀ URBANE: REGGIO DI CALABRIA</vt:lpstr>
      <vt:lpstr>PREVALENZA DEI GRUPPI SOCIALI NEL TERRITORIO</vt:lpstr>
      <vt:lpstr>“EMBEDDING” THE GEOGRAPHY</vt:lpstr>
      <vt:lpstr>IL REGISTRO DELLE UNITÀ GEOGRAFICHE E TERRITORIALI</vt:lpstr>
      <vt:lpstr>I VANTAGGI</vt:lpstr>
      <vt:lpstr>LA STAGIONE DEI CENSIMENTI PERMANENTI</vt:lpstr>
      <vt:lpstr>LA STAGIONE DEI CENSIMENTI PERMANENTI</vt:lpstr>
      <vt:lpstr>LA STAGIONE DEI CENSIMENTI PERMANENTI</vt:lpstr>
      <vt:lpstr>IL RUOLO DEI COMUNI</vt:lpstr>
      <vt:lpstr>LE NUOVE FONTI: I BIG DATA</vt:lpstr>
      <vt:lpstr>CROWDSOURCING E STATISTICHE UFFICIALI</vt:lpstr>
      <vt:lpstr>CONCLUSIONI</vt:lpstr>
      <vt:lpstr>Presentazione standard di PowerPoint</vt:lpstr>
      <vt:lpstr>I GRUPPI SOCIALI NEL RAPPORTO ANNUALE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ANCORA 12 MESI</dc:title>
  <dc:creator>Sofia Barletta</dc:creator>
  <cp:lastModifiedBy>giorgio alleva</cp:lastModifiedBy>
  <cp:revision>1104</cp:revision>
  <cp:lastPrinted>2017-10-17T09:27:09Z</cp:lastPrinted>
  <dcterms:created xsi:type="dcterms:W3CDTF">2015-05-13T08:31:54Z</dcterms:created>
  <dcterms:modified xsi:type="dcterms:W3CDTF">2017-10-18T06:11:04Z</dcterms:modified>
</cp:coreProperties>
</file>