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9" r:id="rId2"/>
    <p:sldId id="261" r:id="rId3"/>
    <p:sldId id="257" r:id="rId4"/>
    <p:sldId id="269" r:id="rId5"/>
    <p:sldId id="271" r:id="rId6"/>
    <p:sldId id="272" r:id="rId7"/>
    <p:sldId id="279" r:id="rId8"/>
    <p:sldId id="263" r:id="rId9"/>
    <p:sldId id="274" r:id="rId10"/>
    <p:sldId id="275" r:id="rId11"/>
    <p:sldId id="278" r:id="rId12"/>
    <p:sldId id="283" r:id="rId13"/>
    <p:sldId id="281" r:id="rId14"/>
    <p:sldId id="28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2D"/>
    <a:srgbClr val="27009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62" d="100"/>
          <a:sy n="162" d="100"/>
        </p:scale>
        <p:origin x="1736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0B98-E000-4466-8114-C8959DA351CA}" type="datetimeFigureOut">
              <a:rPr lang="it-IT" smtClean="0"/>
              <a:t>19/04/2024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31BD5-DAF0-4937-90D8-37FF0D6994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1;p1">
            <a:extLst>
              <a:ext uri="{FF2B5EF4-FFF2-40B4-BE49-F238E27FC236}">
                <a16:creationId xmlns:a16="http://schemas.microsoft.com/office/drawing/2014/main" id="{4AC4AB54-66B1-454E-862C-4CD1F9DCBE2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50730" y="877421"/>
            <a:ext cx="8442540" cy="5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760928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7E66A4-E947-4419-8247-3B5619E2EA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10464"/>
            <a:ext cx="1066829" cy="540000"/>
          </a:xfrm>
          <a:prstGeom prst="rect">
            <a:avLst/>
          </a:prstGeom>
        </p:spPr>
      </p:pic>
      <p:pic>
        <p:nvPicPr>
          <p:cNvPr id="14" name="Google Shape;42;p1" descr="Comune-di-Bologna-presentazione-box-titolo-normale.png">
            <a:extLst>
              <a:ext uri="{FF2B5EF4-FFF2-40B4-BE49-F238E27FC236}">
                <a16:creationId xmlns:a16="http://schemas.microsoft.com/office/drawing/2014/main" id="{04FB7562-FAF5-4E42-A6C8-78EFA5C002E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75303" y="4328444"/>
            <a:ext cx="4056631" cy="16606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3;p1">
            <a:extLst>
              <a:ext uri="{FF2B5EF4-FFF2-40B4-BE49-F238E27FC236}">
                <a16:creationId xmlns:a16="http://schemas.microsoft.com/office/drawing/2014/main" id="{29AE143D-6E4A-4AE0-9547-7A37C9953B1C}"/>
              </a:ext>
            </a:extLst>
          </p:cNvPr>
          <p:cNvSpPr txBox="1"/>
          <p:nvPr userDrawn="1"/>
        </p:nvSpPr>
        <p:spPr>
          <a:xfrm>
            <a:off x="1002479" y="4414387"/>
            <a:ext cx="4056631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IL VALORE DELLA STATISTICA</a:t>
            </a:r>
            <a:endParaRPr lang="en-US" sz="2400" b="1" i="0" u="none" strike="noStrike" cap="none" dirty="0">
              <a:solidFill>
                <a:srgbClr val="FFFFFF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6" name="Google Shape;44;p1">
            <a:extLst>
              <a:ext uri="{FF2B5EF4-FFF2-40B4-BE49-F238E27FC236}">
                <a16:creationId xmlns:a16="http://schemas.microsoft.com/office/drawing/2014/main" id="{9A729AB4-FBD1-4737-8060-07881FBFD6DA}"/>
              </a:ext>
            </a:extLst>
          </p:cNvPr>
          <p:cNvSpPr txBox="1"/>
          <p:nvPr userDrawn="1"/>
        </p:nvSpPr>
        <p:spPr>
          <a:xfrm>
            <a:off x="1002479" y="4871282"/>
            <a:ext cx="3842986" cy="110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u="none" strike="noStrike" kern="1200" cap="none" dirty="0">
                <a:solidFill>
                  <a:schemeClr val="bg1"/>
                </a:solidFill>
                <a:latin typeface="+mn-lt"/>
                <a:ea typeface="Inter" panose="02000503000000020004" pitchFamily="50" charset="0"/>
                <a:cs typeface="Inter" panose="02000503000000020004" pitchFamily="50" charset="0"/>
                <a:sym typeface="Arial"/>
              </a:rPr>
              <a:t>La Statistica per la misurazione del valore pubblico e per la programmazione e valutazione delle politiche locali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Bologna, 11 e 12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aprile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+mn-lt"/>
                <a:ea typeface="Inter"/>
                <a:cs typeface="Inter"/>
                <a:sym typeface="Inter"/>
              </a:rPr>
              <a:t> 2024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49072"/>
            <a:ext cx="4065527" cy="57358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194D6BF-5B45-48BA-A8EA-E4169F6FF3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7" y="110464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488" y="1680459"/>
            <a:ext cx="7545936" cy="3047261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665" y="4864714"/>
            <a:ext cx="7545936" cy="90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04CF-86E6-4083-8887-C629AC4CEAD1}" type="datetime1">
              <a:rPr lang="it-IT" smtClean="0"/>
              <a:t>19/04/2024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50D1B70-FC64-496E-9ADE-0F3F1FC9103F}"/>
              </a:ext>
            </a:extLst>
          </p:cNvPr>
          <p:cNvSpPr/>
          <p:nvPr userDrawn="1"/>
        </p:nvSpPr>
        <p:spPr>
          <a:xfrm>
            <a:off x="0" y="1530454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16CBD2-9C79-4604-AEAA-093708957778}"/>
              </a:ext>
            </a:extLst>
          </p:cNvPr>
          <p:cNvSpPr txBox="1"/>
          <p:nvPr userDrawn="1"/>
        </p:nvSpPr>
        <p:spPr>
          <a:xfrm>
            <a:off x="0" y="65392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  <a:p>
            <a:pPr algn="ctr">
              <a:spcAft>
                <a:spcPts val="0"/>
              </a:spcAft>
            </a:pPr>
            <a:r>
              <a:rPr lang="it-IT" sz="14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Statistica per la misurazione del valore pubblico e per la programmazione e valutazione delle politiche locali</a:t>
            </a:r>
          </a:p>
          <a:p>
            <a:pPr algn="ctr">
              <a:spcAft>
                <a:spcPts val="0"/>
              </a:spcAft>
            </a:pPr>
            <a:r>
              <a:rPr lang="it-IT" sz="1200" b="0" i="0" u="none" strike="noStrike" baseline="0" dirty="0">
                <a:solidFill>
                  <a:srgbClr val="E6002D"/>
                </a:solidFill>
                <a:effectLst/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11</a:t>
            </a:r>
            <a:r>
              <a:rPr lang="it-IT" sz="1200" b="0" i="0" u="none" strike="noStrike" baseline="0" dirty="0">
                <a:solidFill>
                  <a:srgbClr val="E6002D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e 12 aprile 2024 – Cappella Farnese – Palazzo d’Accursio, Bologna</a:t>
            </a:r>
            <a:endParaRPr lang="it-IT" sz="1200" b="0" dirty="0">
              <a:solidFill>
                <a:srgbClr val="E6002D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236" y="38331"/>
            <a:ext cx="4065527" cy="573587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969343B-50D3-4362-B760-96E08945FB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91" y="6030526"/>
            <a:ext cx="2528838" cy="7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0DB2F49-9C7E-47BC-83F4-2A7206E5A9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743" y="6025513"/>
            <a:ext cx="156468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7022C4E0-6615-43B0-984E-3BBD9D8A3F0E}"/>
              </a:ext>
            </a:extLst>
          </p:cNvPr>
          <p:cNvSpPr/>
          <p:nvPr userDrawn="1"/>
        </p:nvSpPr>
        <p:spPr>
          <a:xfrm>
            <a:off x="-1" y="6241377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8A1C4C-9A78-4AF6-A109-3C930806D39F}"/>
              </a:ext>
            </a:extLst>
          </p:cNvPr>
          <p:cNvSpPr txBox="1"/>
          <p:nvPr userDrawn="1"/>
        </p:nvSpPr>
        <p:spPr>
          <a:xfrm>
            <a:off x="1942420" y="6447066"/>
            <a:ext cx="5285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500" b="1" dirty="0">
                <a:solidFill>
                  <a:srgbClr val="E6002D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VALORE DELLA STATISTICA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CBC98D8-BFCA-4457-BEF8-8F96EB34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3" y="38688"/>
            <a:ext cx="9004012" cy="79668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rgbClr val="E6002D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27ADC76E-8EF8-4E2D-BA2F-19FC6373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73" y="1121563"/>
            <a:ext cx="8399804" cy="4965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39DFD43A-1537-4F45-95E7-9AEEA5FA1D14}"/>
              </a:ext>
            </a:extLst>
          </p:cNvPr>
          <p:cNvSpPr/>
          <p:nvPr userDrawn="1"/>
        </p:nvSpPr>
        <p:spPr>
          <a:xfrm>
            <a:off x="-1" y="861257"/>
            <a:ext cx="9144000" cy="108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6393682"/>
            <a:ext cx="2724255" cy="38435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4ED3C67-247B-4164-A2EF-F6A6DA164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86" y="6318000"/>
            <a:ext cx="170921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A33977-754F-4BB4-9605-8F34437E2A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05" y="6333858"/>
            <a:ext cx="96747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9AEE-6A9B-4701-B0AE-FAA47C4364D0}" type="datetime1">
              <a:rPr lang="it-IT" smtClean="0"/>
              <a:t>19/04/2024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33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popolazione/stranieri/schede-territori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ublic.tableau.com/app/profile/ufficio.statistica.citt.metropolitana.di.bologna/viz/AtlanteStudi_Popolazione/Home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mobilita/veicoli/rapporti-sui-veicoli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fragilita-metropolitan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schede-territorio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popolazione/stranier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umeridibolognametropolitana.it/atlantemetropolitano/popolazione/stranieri/tabelle-sugli-stranieri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46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Schede per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81A58B-1E3B-4F42-968D-52522D49D274}"/>
              </a:ext>
            </a:extLst>
          </p:cNvPr>
          <p:cNvSpPr txBox="1"/>
          <p:nvPr/>
        </p:nvSpPr>
        <p:spPr>
          <a:xfrm>
            <a:off x="5477741" y="1636889"/>
            <a:ext cx="3147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27009D"/>
                </a:solidFill>
              </a:rPr>
              <a:t>Raccolta tematica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 elementi grafici e dati a disposizione dell’utente, per </a:t>
            </a:r>
            <a:r>
              <a:rPr lang="it-IT" sz="1200" b="1" dirty="0">
                <a:solidFill>
                  <a:srgbClr val="27009D"/>
                </a:solidFill>
              </a:rPr>
              <a:t>singolo territorio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5477741" y="2755179"/>
            <a:ext cx="32301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Distretti sanitari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Unioni di 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 alcuni temi,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Ausl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697182-FDF4-44E9-8686-3E62732BFEE3}"/>
              </a:ext>
            </a:extLst>
          </p:cNvPr>
          <p:cNvSpPr txBox="1"/>
          <p:nvPr/>
        </p:nvSpPr>
        <p:spPr>
          <a:xfrm>
            <a:off x="5477741" y="4155562"/>
            <a:ext cx="26863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5477741" y="5587924"/>
            <a:ext cx="2998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https://inumeridibolognametropolitana.it/atlantemetropolitano/popolazione/stranieri/schede-territorio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6E8312A-B056-4B0C-865C-A4EBC0425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4" y="1220579"/>
            <a:ext cx="4888199" cy="46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0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Studi per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2069871" y="4719029"/>
            <a:ext cx="24237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Distretti sanitari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Unioni di 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697182-FDF4-44E9-8686-3E62732BFEE3}"/>
              </a:ext>
            </a:extLst>
          </p:cNvPr>
          <p:cNvSpPr txBox="1"/>
          <p:nvPr/>
        </p:nvSpPr>
        <p:spPr>
          <a:xfrm>
            <a:off x="203117" y="4698997"/>
            <a:ext cx="26863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Indicatori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4717673" y="5543810"/>
            <a:ext cx="3565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https://public.tableau.com/app/profile/ufficio.statistica.citt.metropolitana.di.bologna/viz/AtlanteStudi_Popolazione/Home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5597636-C1A8-4B21-9FEF-CDD7C15A5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64" y="1249975"/>
            <a:ext cx="3722507" cy="320690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BE68A49-914B-4158-9AB0-6B385594C8E4}"/>
              </a:ext>
            </a:extLst>
          </p:cNvPr>
          <p:cNvSpPr txBox="1"/>
          <p:nvPr/>
        </p:nvSpPr>
        <p:spPr>
          <a:xfrm>
            <a:off x="4340431" y="1070955"/>
            <a:ext cx="3358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27009D"/>
                </a:solidFill>
              </a:rPr>
              <a:t>Racconto tematico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Analisi di contesto demografico 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parametrizzato sul </a:t>
            </a:r>
            <a:r>
              <a:rPr lang="it-IT" sz="1200" b="1" dirty="0">
                <a:solidFill>
                  <a:srgbClr val="27009D"/>
                </a:solidFill>
              </a:rPr>
              <a:t>singolo territorio</a:t>
            </a:r>
            <a:endParaRPr lang="it-I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81153B2-A8CB-49A9-9D5C-E62A8811E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521" y="2358377"/>
            <a:ext cx="3624307" cy="30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Studi metropolitani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4530899" y="5543286"/>
            <a:ext cx="3565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https://inumeridibolognametropolitana.it/atlantemetropolitano/mobilita/veicoli/rapporti-sui-veicoli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275FDD9-04BB-44F5-8346-5A71240271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2" y="1277499"/>
            <a:ext cx="3522446" cy="30547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7A558A-31B3-40A0-87F7-1DE070CC2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40" y="2269715"/>
            <a:ext cx="4125622" cy="311798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118DF9-E7BA-4FE4-B897-B1755F0BEF91}"/>
              </a:ext>
            </a:extLst>
          </p:cNvPr>
          <p:cNvSpPr txBox="1"/>
          <p:nvPr/>
        </p:nvSpPr>
        <p:spPr>
          <a:xfrm>
            <a:off x="4361708" y="1231057"/>
            <a:ext cx="335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412B8F"/>
                </a:solidFill>
              </a:rPr>
              <a:t>Analisi metropolitana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anche diacronica, del tema proposto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48F7AA2-9C9B-43B2-8F1B-2453AC62C6DE}"/>
              </a:ext>
            </a:extLst>
          </p:cNvPr>
          <p:cNvSpPr txBox="1"/>
          <p:nvPr/>
        </p:nvSpPr>
        <p:spPr>
          <a:xfrm>
            <a:off x="198423" y="4650734"/>
            <a:ext cx="15732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Non ci sono parametri da selezionare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AB7EDBE-560A-4195-A31F-A8E0380D38B7}"/>
              </a:ext>
            </a:extLst>
          </p:cNvPr>
          <p:cNvSpPr txBox="1"/>
          <p:nvPr/>
        </p:nvSpPr>
        <p:spPr>
          <a:xfrm>
            <a:off x="1810215" y="4650734"/>
            <a:ext cx="24237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Metropolitano, con confronti rispetto all’Italia e mappe comunali di approfondimento territoriale</a:t>
            </a:r>
          </a:p>
        </p:txBody>
      </p:sp>
    </p:spTree>
    <p:extLst>
      <p:ext uri="{BB962C8B-B14F-4D97-AF65-F5344CB8AC3E}">
        <p14:creationId xmlns:p14="http://schemas.microsoft.com/office/powerpoint/2010/main" val="123758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Studi metropolitani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425160" y="4789770"/>
            <a:ext cx="24237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425160" y="5624752"/>
            <a:ext cx="3565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https://inumeridibolognametropolitana.it/atlantemetropolitano/fragilita-metropolitana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BE68A49-914B-4158-9AB0-6B385594C8E4}"/>
              </a:ext>
            </a:extLst>
          </p:cNvPr>
          <p:cNvSpPr txBox="1"/>
          <p:nvPr/>
        </p:nvSpPr>
        <p:spPr>
          <a:xfrm>
            <a:off x="4340431" y="1066324"/>
            <a:ext cx="33586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Fornire un unico </a:t>
            </a:r>
            <a:r>
              <a:rPr lang="it-IT" sz="1200" b="1" dirty="0">
                <a:solidFill>
                  <a:srgbClr val="27009D"/>
                </a:solidFill>
              </a:rPr>
              <a:t>indicatore sintetico 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della potenziale fragilità dei territori 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partire dagli indicatori demografici, </a:t>
            </a:r>
            <a:b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sociali ed economici.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64DB3B8-5601-4F35-B07C-463C398AA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679" y="1393397"/>
            <a:ext cx="4023752" cy="323922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634C95-30F5-45EE-A198-DA23DAB24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404" y="2541209"/>
            <a:ext cx="4090130" cy="33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5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Schede sintetiche per territorio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81A58B-1E3B-4F42-968D-52522D49D274}"/>
              </a:ext>
            </a:extLst>
          </p:cNvPr>
          <p:cNvSpPr txBox="1"/>
          <p:nvPr/>
        </p:nvSpPr>
        <p:spPr>
          <a:xfrm>
            <a:off x="5477741" y="1636889"/>
            <a:ext cx="31472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27009D"/>
                </a:solidFill>
              </a:rPr>
              <a:t>Schede sintetiche 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comprensive dei principali temi ed indicatori, suddivise per territorio, utili alla compilazione di documenti di </a:t>
            </a:r>
            <a:r>
              <a:rPr lang="it-IT" sz="1200" b="1" dirty="0">
                <a:solidFill>
                  <a:srgbClr val="27009D"/>
                </a:solidFill>
              </a:rPr>
              <a:t>programmazione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quali il </a:t>
            </a:r>
            <a:r>
              <a:rPr lang="it-IT" sz="1200" b="1" dirty="0">
                <a:solidFill>
                  <a:srgbClr val="27009D"/>
                </a:solidFill>
              </a:rPr>
              <a:t>DUP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5554935" y="2958716"/>
            <a:ext cx="32301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Ausl</a:t>
            </a:r>
            <a:endParaRPr lang="it-IT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Distretti sanitari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Unioni di 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5552359" y="5634887"/>
            <a:ext cx="2998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https://inumeridibolognametropolitana.it/atlantemetropolitano/schede-territorio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CF1FE2-1E38-42B7-87CD-4A166F5D3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51"/>
          <a:stretch/>
        </p:blipFill>
        <p:spPr>
          <a:xfrm>
            <a:off x="264059" y="1469720"/>
            <a:ext cx="5053621" cy="410635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97C00BF-33B7-47BD-9366-CAA6C1689766}"/>
              </a:ext>
            </a:extLst>
          </p:cNvPr>
          <p:cNvSpPr txBox="1"/>
          <p:nvPr/>
        </p:nvSpPr>
        <p:spPr>
          <a:xfrm>
            <a:off x="5552359" y="4338811"/>
            <a:ext cx="26863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Indicatori</a:t>
            </a:r>
          </a:p>
          <a:p>
            <a:pPr marL="171450" indent="-171450">
              <a:buFont typeface="Calibri" panose="020F0502020204030204" pitchFamily="34" charset="0"/>
              <a:buChar char="x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</a:t>
            </a:r>
          </a:p>
        </p:txBody>
      </p:sp>
    </p:spTree>
    <p:extLst>
      <p:ext uri="{BB962C8B-B14F-4D97-AF65-F5344CB8AC3E}">
        <p14:creationId xmlns:p14="http://schemas.microsoft.com/office/powerpoint/2010/main" val="3903049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2770317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rgbClr val="E6002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GRAZIE!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88D2A429-B7C5-49FB-8028-573173A64A42}"/>
              </a:ext>
            </a:extLst>
          </p:cNvPr>
          <p:cNvSpPr txBox="1">
            <a:spLocks/>
          </p:cNvSpPr>
          <p:nvPr/>
        </p:nvSpPr>
        <p:spPr>
          <a:xfrm>
            <a:off x="0" y="3997066"/>
            <a:ext cx="9144000" cy="393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b="1" dirty="0"/>
              <a:t>Monica Mazzoni - Licia Nardi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4A1F05-5D6B-47BF-92D7-32F50349C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6" y="4694186"/>
            <a:ext cx="1718447" cy="108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77EC0B87-AC0F-4995-8370-658A224A9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Atlante metropolitano: mappe, dati, studi </a:t>
            </a:r>
            <a:br>
              <a:rPr lang="it-IT" dirty="0"/>
            </a:br>
            <a:r>
              <a:rPr lang="it-IT" dirty="0"/>
              <a:t>per i comuni dell'area metropolitana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0299F818-B8F0-4E25-9B0D-DA3D727C5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t-IT" sz="2000" b="1" dirty="0"/>
              <a:t>Monica Mazzoni - Licia Nardi</a:t>
            </a:r>
          </a:p>
          <a:p>
            <a:r>
              <a:rPr lang="it-IT" sz="2000" dirty="0"/>
              <a:t>Città metropolitana di Bologna</a:t>
            </a:r>
          </a:p>
          <a:p>
            <a:pPr>
              <a:spcBef>
                <a:spcPts val="0"/>
              </a:spcBef>
            </a:pPr>
            <a:r>
              <a:rPr lang="it-IT" sz="1400" dirty="0"/>
              <a:t>Servizio Programmazione Strategica Controllo e Statistica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FD27ECD-0911-4CB5-893A-947A23030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B4D1-54DE-4516-9A2B-FFB59822C56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0C046-75DA-4452-87C1-8F7A1225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L’Atlante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80" y="990143"/>
            <a:ext cx="4946664" cy="47876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06143" y="1261196"/>
            <a:ext cx="30806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27009D"/>
                </a:solidFill>
              </a:rPr>
              <a:t>Realizzato in collaborazione da Città metropolitana e Comune di Bologna, è rivolto a cittadini, amministratori e a chiunque voglia approfondire le dinamiche demografiche, sociali ed economiche presenti sul territorio della metropoli. Una serie di mappe interattive, distinte per tema, con grafici e confronti, che presenta dati, indicatori e tendenze, dell’area metropolitana, di aree sub metropolitane e di ogni singolo Comune.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74371" y="5842723"/>
            <a:ext cx="6564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7009D"/>
                </a:solidFill>
              </a:rPr>
              <a:t>https://inumeridibolognametropolitana.it/atlantemetropolitano/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6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Gli argomenti…..</a:t>
            </a:r>
            <a:r>
              <a:rPr lang="it-IT" sz="1800" i="1" dirty="0"/>
              <a:t>segue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6B7C187-5F0A-4207-8A1C-0E2E7ECA3FB7}"/>
              </a:ext>
            </a:extLst>
          </p:cNvPr>
          <p:cNvSpPr/>
          <p:nvPr/>
        </p:nvSpPr>
        <p:spPr>
          <a:xfrm>
            <a:off x="7921602" y="947057"/>
            <a:ext cx="1214414" cy="5301344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8D130E-C15D-4327-93B9-FF30CC3D4FE1}"/>
              </a:ext>
            </a:extLst>
          </p:cNvPr>
          <p:cNvSpPr txBox="1"/>
          <p:nvPr/>
        </p:nvSpPr>
        <p:spPr>
          <a:xfrm>
            <a:off x="8236425" y="1021532"/>
            <a:ext cx="584775" cy="5065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Indice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996" t="6080" b="40511"/>
          <a:stretch/>
        </p:blipFill>
        <p:spPr>
          <a:xfrm>
            <a:off x="323850" y="1019175"/>
            <a:ext cx="6457950" cy="112989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t="68015" r="8235"/>
          <a:stretch/>
        </p:blipFill>
        <p:spPr>
          <a:xfrm>
            <a:off x="276543" y="2314575"/>
            <a:ext cx="7114857" cy="80430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r="8375"/>
          <a:stretch/>
        </p:blipFill>
        <p:spPr>
          <a:xfrm>
            <a:off x="276225" y="3190875"/>
            <a:ext cx="7086600" cy="8382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/>
          <a:srcRect r="8139"/>
          <a:stretch/>
        </p:blipFill>
        <p:spPr>
          <a:xfrm>
            <a:off x="276225" y="4126671"/>
            <a:ext cx="7096125" cy="80962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5033892"/>
            <a:ext cx="70961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Gli argomenti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6B7C187-5F0A-4207-8A1C-0E2E7ECA3FB7}"/>
              </a:ext>
            </a:extLst>
          </p:cNvPr>
          <p:cNvSpPr/>
          <p:nvPr/>
        </p:nvSpPr>
        <p:spPr>
          <a:xfrm>
            <a:off x="7921602" y="947057"/>
            <a:ext cx="1214414" cy="5301344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highlight>
                <a:srgbClr val="27009D"/>
              </a:highligh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8D130E-C15D-4327-93B9-FF30CC3D4FE1}"/>
              </a:ext>
            </a:extLst>
          </p:cNvPr>
          <p:cNvSpPr txBox="1"/>
          <p:nvPr/>
        </p:nvSpPr>
        <p:spPr>
          <a:xfrm>
            <a:off x="8236425" y="1021532"/>
            <a:ext cx="584775" cy="5065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Indice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1142" t="6080" b="40511"/>
          <a:stretch/>
        </p:blipFill>
        <p:spPr>
          <a:xfrm>
            <a:off x="428624" y="1019175"/>
            <a:ext cx="6448425" cy="112989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8148"/>
          <a:stretch/>
        </p:blipFill>
        <p:spPr>
          <a:xfrm>
            <a:off x="342900" y="3258939"/>
            <a:ext cx="7086600" cy="8001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/>
          <a:srcRect r="7797"/>
          <a:stretch/>
        </p:blipFill>
        <p:spPr>
          <a:xfrm>
            <a:off x="333375" y="4157662"/>
            <a:ext cx="7096125" cy="80962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/>
          <a:srcRect r="7817"/>
          <a:stretch/>
        </p:blipFill>
        <p:spPr>
          <a:xfrm>
            <a:off x="371475" y="2367039"/>
            <a:ext cx="7077075" cy="8001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75" y="5072683"/>
            <a:ext cx="7086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6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BFBEB-D0EA-44B8-BB3C-F2ABB4B7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fonti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5D724-6642-45C6-AA9B-7FA8475EB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97" y="1667569"/>
            <a:ext cx="7500206" cy="4009332"/>
          </a:xfrm>
        </p:spPr>
        <p:txBody>
          <a:bodyPr/>
          <a:lstStyle/>
          <a:p>
            <a:r>
              <a:rPr lang="it-IT" dirty="0">
                <a:solidFill>
                  <a:srgbClr val="27009D"/>
                </a:solidFill>
              </a:rPr>
              <a:t>Istat</a:t>
            </a:r>
          </a:p>
          <a:p>
            <a:r>
              <a:rPr lang="it-IT" dirty="0">
                <a:solidFill>
                  <a:srgbClr val="27009D"/>
                </a:solidFill>
              </a:rPr>
              <a:t>Agenzia delle Entrate</a:t>
            </a:r>
          </a:p>
          <a:p>
            <a:r>
              <a:rPr lang="it-IT" dirty="0">
                <a:solidFill>
                  <a:srgbClr val="27009D"/>
                </a:solidFill>
              </a:rPr>
              <a:t>ISPRA</a:t>
            </a:r>
          </a:p>
          <a:p>
            <a:r>
              <a:rPr lang="it-IT" dirty="0">
                <a:solidFill>
                  <a:srgbClr val="27009D"/>
                </a:solidFill>
              </a:rPr>
              <a:t>MIUR</a:t>
            </a:r>
          </a:p>
          <a:p>
            <a:r>
              <a:rPr lang="it-IT" dirty="0">
                <a:solidFill>
                  <a:srgbClr val="27009D"/>
                </a:solidFill>
              </a:rPr>
              <a:t>Camera di Commercio di Bologna</a:t>
            </a:r>
          </a:p>
          <a:p>
            <a:r>
              <a:rPr lang="it-IT" dirty="0">
                <a:solidFill>
                  <a:srgbClr val="27009D"/>
                </a:solidFill>
              </a:rPr>
              <a:t>Ministero dell’Economia e delle Finanze</a:t>
            </a:r>
          </a:p>
          <a:p>
            <a:r>
              <a:rPr lang="it-IT" dirty="0">
                <a:solidFill>
                  <a:srgbClr val="27009D"/>
                </a:solidFill>
              </a:rPr>
              <a:t>ACI</a:t>
            </a:r>
          </a:p>
          <a:p>
            <a:endParaRPr lang="it-IT" dirty="0">
              <a:solidFill>
                <a:srgbClr val="27009D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6B7C187-5F0A-4207-8A1C-0E2E7ECA3FB7}"/>
              </a:ext>
            </a:extLst>
          </p:cNvPr>
          <p:cNvSpPr/>
          <p:nvPr/>
        </p:nvSpPr>
        <p:spPr>
          <a:xfrm>
            <a:off x="7921602" y="947057"/>
            <a:ext cx="1214414" cy="5301344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8D130E-C15D-4327-93B9-FF30CC3D4FE1}"/>
              </a:ext>
            </a:extLst>
          </p:cNvPr>
          <p:cNvSpPr txBox="1"/>
          <p:nvPr/>
        </p:nvSpPr>
        <p:spPr>
          <a:xfrm>
            <a:off x="8236425" y="1021532"/>
            <a:ext cx="584775" cy="5065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Fonti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1587407-506E-4138-9165-BF629F1B1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" t="6080" r="51376" b="40511"/>
          <a:stretch/>
        </p:blipFill>
        <p:spPr>
          <a:xfrm>
            <a:off x="6240507" y="1182547"/>
            <a:ext cx="1442412" cy="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1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Esploriamo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6B7C187-5F0A-4207-8A1C-0E2E7ECA3FB7}"/>
              </a:ext>
            </a:extLst>
          </p:cNvPr>
          <p:cNvSpPr/>
          <p:nvPr/>
        </p:nvSpPr>
        <p:spPr>
          <a:xfrm>
            <a:off x="7921602" y="947057"/>
            <a:ext cx="1214414" cy="5301344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A8D130E-C15D-4327-93B9-FF30CC3D4FE1}"/>
              </a:ext>
            </a:extLst>
          </p:cNvPr>
          <p:cNvSpPr txBox="1"/>
          <p:nvPr/>
        </p:nvSpPr>
        <p:spPr>
          <a:xfrm>
            <a:off x="8236425" y="1021532"/>
            <a:ext cx="584775" cy="50653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Tipologie di prodotti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955D221-762E-4E51-8020-D4E68D32DB3A}"/>
              </a:ext>
            </a:extLst>
          </p:cNvPr>
          <p:cNvSpPr/>
          <p:nvPr/>
        </p:nvSpPr>
        <p:spPr>
          <a:xfrm rot="16200000">
            <a:off x="1549093" y="-57031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4E00F8B-70BB-4414-8352-46CFEF3FD98C}"/>
              </a:ext>
            </a:extLst>
          </p:cNvPr>
          <p:cNvSpPr txBox="1"/>
          <p:nvPr/>
        </p:nvSpPr>
        <p:spPr>
          <a:xfrm rot="16200000">
            <a:off x="1048451" y="739046"/>
            <a:ext cx="492443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9116B43-CD2C-4F57-A363-1498933CBA43}"/>
              </a:ext>
            </a:extLst>
          </p:cNvPr>
          <p:cNvSpPr/>
          <p:nvPr/>
        </p:nvSpPr>
        <p:spPr>
          <a:xfrm rot="16200000">
            <a:off x="1549092" y="796959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0ACC20-4551-4CF3-9985-163E8B857258}"/>
              </a:ext>
            </a:extLst>
          </p:cNvPr>
          <p:cNvSpPr txBox="1"/>
          <p:nvPr/>
        </p:nvSpPr>
        <p:spPr>
          <a:xfrm rot="16200000">
            <a:off x="1048450" y="1593036"/>
            <a:ext cx="492443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Tabelle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934836F-F28C-4599-AA8A-753819DC0B00}"/>
              </a:ext>
            </a:extLst>
          </p:cNvPr>
          <p:cNvSpPr/>
          <p:nvPr/>
        </p:nvSpPr>
        <p:spPr>
          <a:xfrm rot="16200000">
            <a:off x="1549092" y="1600409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593F3B3-5CBC-46CF-98D6-56AE4FD2870B}"/>
              </a:ext>
            </a:extLst>
          </p:cNvPr>
          <p:cNvSpPr txBox="1"/>
          <p:nvPr/>
        </p:nvSpPr>
        <p:spPr>
          <a:xfrm rot="16200000">
            <a:off x="1632272" y="1782875"/>
            <a:ext cx="492443" cy="283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Schede per territorio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B8805E8-5388-43C7-B0AB-F2534E27FD31}"/>
              </a:ext>
            </a:extLst>
          </p:cNvPr>
          <p:cNvSpPr/>
          <p:nvPr/>
        </p:nvSpPr>
        <p:spPr>
          <a:xfrm rot="16200000">
            <a:off x="1549093" y="2427847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8322569-4196-421F-889F-CE35CF4EED69}"/>
              </a:ext>
            </a:extLst>
          </p:cNvPr>
          <p:cNvSpPr/>
          <p:nvPr/>
        </p:nvSpPr>
        <p:spPr>
          <a:xfrm rot="16200000">
            <a:off x="1549093" y="3231297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9C6F7DB-7DF8-4821-ADFD-98AC53DDE452}"/>
              </a:ext>
            </a:extLst>
          </p:cNvPr>
          <p:cNvSpPr txBox="1"/>
          <p:nvPr/>
        </p:nvSpPr>
        <p:spPr>
          <a:xfrm rot="16200000">
            <a:off x="1677319" y="3398508"/>
            <a:ext cx="492443" cy="283328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Studi metropolitani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965983A-0870-44B2-BEB1-543374E05650}"/>
              </a:ext>
            </a:extLst>
          </p:cNvPr>
          <p:cNvSpPr/>
          <p:nvPr/>
        </p:nvSpPr>
        <p:spPr>
          <a:xfrm rot="16200000">
            <a:off x="1541174" y="4026556"/>
            <a:ext cx="652779" cy="3218246"/>
          </a:xfrm>
          <a:prstGeom prst="rect">
            <a:avLst/>
          </a:prstGeom>
          <a:solidFill>
            <a:srgbClr val="270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ED9EA92-20AC-44B3-85E1-FED797067E54}"/>
              </a:ext>
            </a:extLst>
          </p:cNvPr>
          <p:cNvSpPr txBox="1"/>
          <p:nvPr/>
        </p:nvSpPr>
        <p:spPr>
          <a:xfrm rot="16200000">
            <a:off x="1673357" y="4189807"/>
            <a:ext cx="492443" cy="284120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Schede sintetiche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43E7565-0C2A-4B97-8F00-825D8E61C9F8}"/>
              </a:ext>
            </a:extLst>
          </p:cNvPr>
          <p:cNvSpPr txBox="1"/>
          <p:nvPr/>
        </p:nvSpPr>
        <p:spPr>
          <a:xfrm rot="16200000">
            <a:off x="1677316" y="2607146"/>
            <a:ext cx="492443" cy="28332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000" spc="60" dirty="0">
                <a:solidFill>
                  <a:schemeClr val="bg1"/>
                </a:solidFill>
                <a:latin typeface="Century Gothic" pitchFamily="34" charset="0"/>
              </a:rPr>
              <a:t>Studi per territorio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75D7434-D707-4675-944F-D97C8FC7FE40}"/>
              </a:ext>
            </a:extLst>
          </p:cNvPr>
          <p:cNvSpPr txBox="1"/>
          <p:nvPr/>
        </p:nvSpPr>
        <p:spPr>
          <a:xfrm>
            <a:off x="3947653" y="2164772"/>
            <a:ext cx="3623010" cy="309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dirty="0">
                <a:solidFill>
                  <a:srgbClr val="412B8F"/>
                </a:solidFill>
              </a:rPr>
              <a:t>Dettaglio territoriale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412B8F"/>
                </a:solidFill>
              </a:rPr>
              <a:t>Metropolitano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412B8F"/>
                </a:solidFill>
              </a:rPr>
              <a:t>Distretti sanitari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412B8F"/>
                </a:solidFill>
              </a:rPr>
              <a:t>Unioni di comuni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412B8F"/>
                </a:solidFill>
              </a:rPr>
              <a:t>Comuni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rgbClr val="412B8F"/>
                </a:solidFill>
              </a:rPr>
              <a:t>(in alcuni temi, </a:t>
            </a:r>
            <a:r>
              <a:rPr lang="it-IT" sz="2000" dirty="0" err="1">
                <a:solidFill>
                  <a:srgbClr val="412B8F"/>
                </a:solidFill>
              </a:rPr>
              <a:t>Ausl</a:t>
            </a:r>
            <a:r>
              <a:rPr lang="it-IT" sz="2000" dirty="0">
                <a:solidFill>
                  <a:srgbClr val="412B8F"/>
                </a:solidFill>
              </a:rPr>
              <a:t>)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194C2D0-2AA7-40F8-A97C-EBF1387C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" t="6080" r="51376" b="40511"/>
          <a:stretch/>
        </p:blipFill>
        <p:spPr>
          <a:xfrm>
            <a:off x="6194127" y="1195748"/>
            <a:ext cx="1442412" cy="5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9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Mappe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81A58B-1E3B-4F42-968D-52522D49D274}"/>
              </a:ext>
            </a:extLst>
          </p:cNvPr>
          <p:cNvSpPr txBox="1"/>
          <p:nvPr/>
        </p:nvSpPr>
        <p:spPr>
          <a:xfrm>
            <a:off x="5477741" y="1747514"/>
            <a:ext cx="299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27009D"/>
                </a:solidFill>
              </a:rPr>
              <a:t>Esplorazione</a:t>
            </a:r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1200" b="1" dirty="0">
                <a:solidFill>
                  <a:srgbClr val="27009D"/>
                </a:solidFill>
              </a:rPr>
              <a:t>tematica</a:t>
            </a:r>
          </a:p>
          <a:p>
            <a:pPr marL="144000"/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anche diacronica, per l’utente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5477741" y="2702438"/>
            <a:ext cx="32301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Distretti sanitari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Unioni di 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 alcuni temi,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Ausl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697182-FDF4-44E9-8686-3E62732BFEE3}"/>
              </a:ext>
            </a:extLst>
          </p:cNvPr>
          <p:cNvSpPr txBox="1"/>
          <p:nvPr/>
        </p:nvSpPr>
        <p:spPr>
          <a:xfrm>
            <a:off x="5477741" y="4155562"/>
            <a:ext cx="26863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 alta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5477741" y="5587924"/>
            <a:ext cx="2998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https://inumeridibolognametropolitana.it/atlantemetropolitano/popolazione/stranieri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0E67D6F-D8D2-4C27-A7D9-64BD2706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50" y="1106892"/>
            <a:ext cx="4909721" cy="488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FCDE5-6FDC-4E5E-B3C6-A858867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Tabelle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C41B92-CD6A-4E78-B36D-F1CDA0589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46" y="1052453"/>
            <a:ext cx="8543431" cy="5146130"/>
          </a:xfrm>
        </p:spPr>
        <p:txBody>
          <a:bodyPr/>
          <a:lstStyle/>
          <a:p>
            <a:r>
              <a:rPr lang="it-IT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73AFB3-139C-401C-A1D2-98FB1CB72D84}"/>
              </a:ext>
            </a:extLst>
          </p:cNvPr>
          <p:cNvSpPr txBox="1"/>
          <p:nvPr/>
        </p:nvSpPr>
        <p:spPr>
          <a:xfrm rot="16200000">
            <a:off x="1146712" y="829878"/>
            <a:ext cx="584775" cy="157555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Mappe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5FDAD3-D9EC-4340-8D84-6EDFC7EC580B}"/>
              </a:ext>
            </a:extLst>
          </p:cNvPr>
          <p:cNvSpPr txBox="1"/>
          <p:nvPr/>
        </p:nvSpPr>
        <p:spPr>
          <a:xfrm rot="16200000">
            <a:off x="1344651" y="2586795"/>
            <a:ext cx="58477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Dati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C6A0A-DEB6-42EA-AE49-E3259C099D0B}"/>
              </a:ext>
            </a:extLst>
          </p:cNvPr>
          <p:cNvSpPr txBox="1"/>
          <p:nvPr/>
        </p:nvSpPr>
        <p:spPr>
          <a:xfrm rot="16200000">
            <a:off x="1094985" y="4564459"/>
            <a:ext cx="984885" cy="18722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t-IT" sz="2600" spc="60" dirty="0">
                <a:solidFill>
                  <a:schemeClr val="bg1"/>
                </a:solidFill>
                <a:latin typeface="Century Gothic" pitchFamily="34" charset="0"/>
              </a:rPr>
              <a:t>Schede territoriali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81A58B-1E3B-4F42-968D-52522D49D274}"/>
              </a:ext>
            </a:extLst>
          </p:cNvPr>
          <p:cNvSpPr txBox="1"/>
          <p:nvPr/>
        </p:nvSpPr>
        <p:spPr>
          <a:xfrm>
            <a:off x="4077356" y="949412"/>
            <a:ext cx="3230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Obiettivo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144000"/>
            <a:r>
              <a:rPr lang="it-IT" sz="1200" b="1" dirty="0">
                <a:solidFill>
                  <a:srgbClr val="27009D"/>
                </a:solidFill>
              </a:rPr>
              <a:t>Download di dati</a:t>
            </a:r>
            <a:r>
              <a:rPr lang="it-IT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anche in serie storica, a disposizione dell’utente, di </a:t>
            </a:r>
            <a:r>
              <a:rPr lang="it-IT" sz="1200" b="1" dirty="0">
                <a:solidFill>
                  <a:srgbClr val="27009D"/>
                </a:solidFill>
              </a:rPr>
              <a:t>tutto il territorio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FFB5871-9E17-4CED-BCE2-3112D946FE9A}"/>
              </a:ext>
            </a:extLst>
          </p:cNvPr>
          <p:cNvSpPr txBox="1"/>
          <p:nvPr/>
        </p:nvSpPr>
        <p:spPr>
          <a:xfrm>
            <a:off x="2148244" y="4718895"/>
            <a:ext cx="323014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Dettaglio territoriale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Metropolitano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Distretti sanitari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Unioni di 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Comuni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 alcuni temi, </a:t>
            </a:r>
            <a:r>
              <a:rPr lang="it-IT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Ausl</a:t>
            </a: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0697182-FDF4-44E9-8686-3E62732BFEE3}"/>
              </a:ext>
            </a:extLst>
          </p:cNvPr>
          <p:cNvSpPr txBox="1"/>
          <p:nvPr/>
        </p:nvSpPr>
        <p:spPr>
          <a:xfrm>
            <a:off x="203117" y="4698997"/>
            <a:ext cx="26863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Interattività alta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Territorio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Anno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Indicatori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it-IT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Categorie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A8A5069-3088-4A38-9A4A-F01F4971CF6B}"/>
              </a:ext>
            </a:extLst>
          </p:cNvPr>
          <p:cNvSpPr/>
          <p:nvPr/>
        </p:nvSpPr>
        <p:spPr>
          <a:xfrm>
            <a:off x="4791812" y="5508478"/>
            <a:ext cx="3565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hlinkClick r:id="rId2"/>
              </a:rPr>
              <a:t>https://inumeridibolognametropolitana.it/atlantemetropolitano/popolazione/stranieri/tabelle-sugli-stranieri</a:t>
            </a:r>
            <a:endParaRPr lang="it-IT" sz="10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55BD602-BF42-4169-A4A8-15FC1FAC7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6080" r="51376" b="40511"/>
          <a:stretch/>
        </p:blipFill>
        <p:spPr>
          <a:xfrm>
            <a:off x="7442866" y="1206493"/>
            <a:ext cx="1442412" cy="52621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86022EA-4F60-4065-81D6-58DE9838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18" y="1176030"/>
            <a:ext cx="3860033" cy="36300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E0F70CE-530A-4A60-9FD1-0D07ED08E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812" y="1989948"/>
            <a:ext cx="3651254" cy="34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9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556</Words>
  <Application>Microsoft Office PowerPoint</Application>
  <PresentationFormat>Presentazione su schermo (4:3)</PresentationFormat>
  <Paragraphs>159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Inter</vt:lpstr>
      <vt:lpstr>Tahoma</vt:lpstr>
      <vt:lpstr>Times New Roman</vt:lpstr>
      <vt:lpstr>Wingdings</vt:lpstr>
      <vt:lpstr>Tema di Office</vt:lpstr>
      <vt:lpstr>Presentazione standard di PowerPoint</vt:lpstr>
      <vt:lpstr>Atlante metropolitano: mappe, dati, studi  per i comuni dell'area metropolitana</vt:lpstr>
      <vt:lpstr>L’Atlante</vt:lpstr>
      <vt:lpstr>Gli argomenti…..segue</vt:lpstr>
      <vt:lpstr>Gli argomenti</vt:lpstr>
      <vt:lpstr>Le fonti</vt:lpstr>
      <vt:lpstr>Esploriamo</vt:lpstr>
      <vt:lpstr>Mappe</vt:lpstr>
      <vt:lpstr>Tabelle</vt:lpstr>
      <vt:lpstr>Schede per territorio</vt:lpstr>
      <vt:lpstr>Studi per territorio</vt:lpstr>
      <vt:lpstr>Studi metropolitani</vt:lpstr>
      <vt:lpstr>Studi metropolitani</vt:lpstr>
      <vt:lpstr>Schede sintetiche per territorio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78</cp:revision>
  <dcterms:created xsi:type="dcterms:W3CDTF">2022-04-03T16:23:48Z</dcterms:created>
  <dcterms:modified xsi:type="dcterms:W3CDTF">2024-04-19T13:42:47Z</dcterms:modified>
</cp:coreProperties>
</file>