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gGCeIZ3a090IEDPLDUG4ylxnDC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0B6C02-7CF1-4BA2-9298-1A0B7757435A}">
  <a:tblStyle styleId="{160B6C02-7CF1-4BA2-9298-1A0B775743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194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04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>
                <a:latin typeface="Arial"/>
                <a:ea typeface="Arial"/>
                <a:cs typeface="Arial"/>
                <a:sym typeface="Arial"/>
              </a:rPr>
              <a:t>https://www.comune.bologna.it/notizie/mappe-genere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c92d81c65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c92d81c65e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2c92d81c65e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92d81c65e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2c92d81c65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92d81c65e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2c92d81c65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92d81c65e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2c92d81c65e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c92d81c65e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2c92d81c65e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92d81c65e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c92d81c65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92d81c65e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2c92d81c65e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c4ae4513fc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c4ae4513f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4ae4513fc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2c4ae4513f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c4ae4513fc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2c4ae4513f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c92d81c65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c92d81c65e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2c92d81c65e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c6389ebac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c6389ebac5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c6389ebac5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c6389ebac5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c6389ebac5_0_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2c6389ebac5_0_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c6389ebac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c6389ebac5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2c6389ebac5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c4ae4513fc_0_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2c4ae4513fc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c92d81c65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c92d81c65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2c92d81c65e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c6389ebac5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c6389ebac5_0_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2c6389ebac5_0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c6389ebac5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c6389ebac5_0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2c6389ebac5_0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c4ae4513fc_0_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2c4ae4513fc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c92d81c65e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2c92d81c65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c92d81c65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c92d81c65e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2c92d81c65e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c4ae4513fc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c4ae4513f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c4ae4513fc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2c4ae4513f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c4ae4513fc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2c4ae4513f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92d81c65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c92d81c65e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2c92d81c65e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c968cc8596_7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2c968cc8596_7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c968cc8596_7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2c968cc8596_7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c968cc8596_7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2c968cc8596_7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c968cc8596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c968cc8596_7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2c968cc8596_7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6389ebac5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2c6389ebac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c4ae4513fc_0_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2c4ae4513f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c4ae4513fc_0_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2c4ae4513f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c6389ebac5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2c6389ebac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c6389ebac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c6389ebac5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2c6389ebac5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43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c6389ebac5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2c6389ebac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6389ebac5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c6389ebac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6389ebac5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>
                <a:latin typeface="Arial"/>
                <a:ea typeface="Arial"/>
                <a:cs typeface="Arial"/>
                <a:sym typeface="Arial"/>
              </a:rPr>
              <a:t>https://www.comune.bologna.it/notizie/mappe-genere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2c6389ebac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f5275f39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f5275f392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1f5275f392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pertina">
  <p:cSld name="1 Copertin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0730" y="877421"/>
            <a:ext cx="8442540" cy="59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8"/>
          <p:cNvSpPr/>
          <p:nvPr/>
        </p:nvSpPr>
        <p:spPr>
          <a:xfrm>
            <a:off x="0" y="760928"/>
            <a:ext cx="9144000" cy="108000"/>
          </a:xfrm>
          <a:prstGeom prst="rect">
            <a:avLst/>
          </a:prstGeom>
          <a:solidFill>
            <a:srgbClr val="E600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69" y="110464"/>
            <a:ext cx="1066829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8" descr="Comune-di-Bologna-presentazione-box-titolo-normal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303" y="4328444"/>
            <a:ext cx="4056631" cy="16606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8"/>
          <p:cNvSpPr txBox="1"/>
          <p:nvPr/>
        </p:nvSpPr>
        <p:spPr>
          <a:xfrm>
            <a:off x="1002479" y="4414387"/>
            <a:ext cx="405663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it-IT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VALORE DELLA STATISTICA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8"/>
          <p:cNvSpPr txBox="1"/>
          <p:nvPr/>
        </p:nvSpPr>
        <p:spPr>
          <a:xfrm>
            <a:off x="1002479" y="4871282"/>
            <a:ext cx="3842986" cy="1100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it-IT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Statistica per la misurazione del valore pubblico e per la programmazione e valutazione delle politiche locali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it-IT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Bologna, 11 e 12 aprile 2024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2225" y="49072"/>
            <a:ext cx="4065527" cy="57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34787" y="110464"/>
            <a:ext cx="1709213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titolo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/>
          <p:cNvSpPr txBox="1">
            <a:spLocks noGrp="1"/>
          </p:cNvSpPr>
          <p:nvPr>
            <p:ph type="ctrTitle"/>
          </p:nvPr>
        </p:nvSpPr>
        <p:spPr>
          <a:xfrm>
            <a:off x="837488" y="1680459"/>
            <a:ext cx="7545936" cy="3047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4800"/>
              <a:buFont typeface="Calibri"/>
              <a:buNone/>
              <a:defRPr sz="4800" b="1">
                <a:solidFill>
                  <a:srgbClr val="E6002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ubTitle" idx="1"/>
          </p:nvPr>
        </p:nvSpPr>
        <p:spPr>
          <a:xfrm>
            <a:off x="820665" y="4864714"/>
            <a:ext cx="7545936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29" name="Google Shape;29;p9"/>
          <p:cNvSpPr/>
          <p:nvPr/>
        </p:nvSpPr>
        <p:spPr>
          <a:xfrm>
            <a:off x="0" y="1530454"/>
            <a:ext cx="9144000" cy="108000"/>
          </a:xfrm>
          <a:prstGeom prst="rect">
            <a:avLst/>
          </a:prstGeom>
          <a:solidFill>
            <a:srgbClr val="E600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9"/>
          <p:cNvSpPr txBox="1"/>
          <p:nvPr/>
        </p:nvSpPr>
        <p:spPr>
          <a:xfrm>
            <a:off x="0" y="653923"/>
            <a:ext cx="91440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IL VALORE DELLA STATISTICA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La Statistica per la misurazione del valore pubblico e per la programmazione e valutazione delle politiche locali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11 e 12 aprile 2024 – Cappella Farnese – Palazzo d’Accursio, Bologna</a:t>
            </a:r>
            <a:endParaRPr sz="1200" b="0" i="0" u="none" strike="noStrike" cap="none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39236" y="38331"/>
            <a:ext cx="4065527" cy="57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4191" y="6030526"/>
            <a:ext cx="2528838" cy="79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2743" y="6025513"/>
            <a:ext cx="1564683" cy="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a contenuti">
  <p:cSld name="3_diapositiva contenuti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/>
        </p:nvSpPr>
        <p:spPr>
          <a:xfrm>
            <a:off x="-1" y="6241377"/>
            <a:ext cx="9144000" cy="36000"/>
          </a:xfrm>
          <a:prstGeom prst="rect">
            <a:avLst/>
          </a:prstGeom>
          <a:solidFill>
            <a:srgbClr val="E600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10"/>
          <p:cNvSpPr txBox="1"/>
          <p:nvPr/>
        </p:nvSpPr>
        <p:spPr>
          <a:xfrm>
            <a:off x="1942420" y="6447066"/>
            <a:ext cx="528550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i="0" u="none" strike="noStrike" cap="none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IL VALORE DELLA STATISTICA</a:t>
            </a:r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4012" cy="796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  <a:defRPr sz="3200" b="1">
                <a:solidFill>
                  <a:srgbClr val="E6002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385273" y="1121563"/>
            <a:ext cx="8399804" cy="496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/>
          <p:nvPr/>
        </p:nvSpPr>
        <p:spPr>
          <a:xfrm>
            <a:off x="-1" y="861257"/>
            <a:ext cx="9144000" cy="108000"/>
          </a:xfrm>
          <a:prstGeom prst="rect">
            <a:avLst/>
          </a:prstGeom>
          <a:solidFill>
            <a:srgbClr val="E600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870" y="6393682"/>
            <a:ext cx="2724255" cy="38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4786" y="6318000"/>
            <a:ext cx="170921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005" y="6333858"/>
            <a:ext cx="967475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4012" cy="796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Persone-Strutture-Spazi-Movimento-Trasformazioni-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Rischio climatico</a:t>
            </a:r>
            <a:endParaRPr sz="2800"/>
          </a:p>
        </p:txBody>
      </p:sp>
      <p:pic>
        <p:nvPicPr>
          <p:cNvPr id="146" name="Google Shape;146;p5"/>
          <p:cNvPicPr preferRelativeResize="0"/>
          <p:nvPr/>
        </p:nvPicPr>
        <p:blipFill rotWithShape="1">
          <a:blip r:embed="rId3">
            <a:alphaModFix/>
          </a:blip>
          <a:srcRect l="10857" t="19409" r="4252" b="9828"/>
          <a:stretch/>
        </p:blipFill>
        <p:spPr>
          <a:xfrm>
            <a:off x="91750" y="1347600"/>
            <a:ext cx="8878200" cy="416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c92d81c65e_0_44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Alcuni esempi delle 70 mappe</a:t>
            </a:r>
            <a:endParaRPr/>
          </a:p>
        </p:txBody>
      </p:sp>
      <p:sp>
        <p:nvSpPr>
          <p:cNvPr id="153" name="Google Shape;153;g2c92d81c65e_0_44"/>
          <p:cNvSpPr txBox="1">
            <a:spLocks noGrp="1"/>
          </p:cNvSpPr>
          <p:nvPr>
            <p:ph type="body" idx="1"/>
          </p:nvPr>
        </p:nvSpPr>
        <p:spPr>
          <a:xfrm>
            <a:off x="372150" y="2848765"/>
            <a:ext cx="83997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D9117E"/>
                </a:solidFill>
              </a:rPr>
              <a:t>1. LE PERSONE</a:t>
            </a:r>
            <a:endParaRPr b="1">
              <a:solidFill>
                <a:srgbClr val="D9117E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c92d81c65e_0_63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159" name="Google Shape;159;g2c92d81c65e_0_63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Le Persone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300"/>
              <a:t>Raccolta e creazione del dato: Fragilità individuale e disparità di genere</a:t>
            </a:r>
            <a:endParaRPr sz="2300"/>
          </a:p>
        </p:txBody>
      </p:sp>
      <p:pic>
        <p:nvPicPr>
          <p:cNvPr id="160" name="Google Shape;160;g2c92d81c65e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300" y="987900"/>
            <a:ext cx="9216927" cy="43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2c92d81c65e_0_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300" y="5513125"/>
            <a:ext cx="9216923" cy="64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92d81c65e_0_70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pic>
        <p:nvPicPr>
          <p:cNvPr id="167" name="Google Shape;167;g2c92d81c65e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7275" y="987900"/>
            <a:ext cx="9251276" cy="433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c92d81c65e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300" y="5472125"/>
            <a:ext cx="9144002" cy="8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2c92d81c65e_0_70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Le Persone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300"/>
              <a:t>Raccolta e creazione del dato: Fragilità individuale e disparità di genere</a:t>
            </a:r>
            <a:endParaRPr sz="23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c92d81c65e_0_77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pic>
        <p:nvPicPr>
          <p:cNvPr id="175" name="Google Shape;175;g2c92d81c65e_0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300" y="987900"/>
            <a:ext cx="9143999" cy="433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c92d81c65e_0_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300" y="5513125"/>
            <a:ext cx="9216923" cy="64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2c92d81c65e_0_77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Le Persone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300"/>
              <a:t>Raccolta e creazione del dato: Fragilità individuale e disparità di genere</a:t>
            </a:r>
            <a:endParaRPr sz="23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c92d81c65e_0_84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pic>
        <p:nvPicPr>
          <p:cNvPr id="183" name="Google Shape;183;g2c92d81c65e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875" y="987900"/>
            <a:ext cx="9224875" cy="433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c92d81c65e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46900"/>
            <a:ext cx="9144002" cy="38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2c92d81c65e_0_84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Le Persone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300"/>
              <a:t>Raccolta e creazione del dato: la domanda di Welfare</a:t>
            </a:r>
            <a:endParaRPr sz="23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c92d81c65e_0_91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pic>
        <p:nvPicPr>
          <p:cNvPr id="191" name="Google Shape;191;g2c92d81c65e_0_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300" y="987900"/>
            <a:ext cx="9144001" cy="4200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c92d81c65e_0_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00" y="5569850"/>
            <a:ext cx="9102800" cy="2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2c92d81c65e_0_91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Le Persone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300"/>
              <a:t>Raccolta e creazione del dato: la domanda di Welfare</a:t>
            </a:r>
            <a:endParaRPr sz="23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c92d81c65e_0_98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pic>
        <p:nvPicPr>
          <p:cNvPr id="199" name="Google Shape;199;g2c92d81c65e_0_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300" y="987900"/>
            <a:ext cx="9144000" cy="422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c92d81c65e_0_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46875"/>
            <a:ext cx="9144002" cy="2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2c92d81c65e_0_98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Le Persone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300"/>
              <a:t>Raccolta e creazione del dato: la domanda di Welfare</a:t>
            </a:r>
            <a:endParaRPr sz="23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c4ae4513fc_0_4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207" name="Google Shape;207;g2c4ae4513fc_0_4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Le Persone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Raccolta e creazione del dato: Indagine qualità della vita</a:t>
            </a:r>
            <a:endParaRPr sz="2800"/>
          </a:p>
        </p:txBody>
      </p:sp>
      <p:pic>
        <p:nvPicPr>
          <p:cNvPr id="208" name="Google Shape;208;g2c4ae4513fc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1575"/>
            <a:ext cx="9144001" cy="43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2c4ae4513fc_0_4"/>
          <p:cNvSpPr txBox="1"/>
          <p:nvPr/>
        </p:nvSpPr>
        <p:spPr>
          <a:xfrm>
            <a:off x="2573650" y="5791200"/>
            <a:ext cx="548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2c4ae4513fc_0_4"/>
          <p:cNvSpPr txBox="1"/>
          <p:nvPr/>
        </p:nvSpPr>
        <p:spPr>
          <a:xfrm>
            <a:off x="0" y="5553075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2c4ae4513fc_0_4"/>
          <p:cNvSpPr txBox="1"/>
          <p:nvPr/>
        </p:nvSpPr>
        <p:spPr>
          <a:xfrm>
            <a:off x="9150" y="5429250"/>
            <a:ext cx="9125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Comune e la Città metropolitana di Bologna conducono annualmente un’indagine sulla qualità della vita, mediante l’ascolto di un campione di abitanti maggiorenni. La rilevazione ha previsto la realizzazione di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3.800 interviste 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(1.800 del capoluogo, 2000 nel resto dell’area metropolitana;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errore di campionamento pari al 1,6% intervallo di confidenza del 95%) con metodo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CAWI-CATI-CAMI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Il campione è stato stratificato per genere, età (18-24; 25-34; 35-49; 50-64; 65+) e, nel Comune di Bologna, per quartiere. Il questionario strutturato è stato predisposto dagli Uffici di Statistica della Città metropolitana di Bologna e del Comune di Bologna.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c4ae4513fc_0_16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pic>
        <p:nvPicPr>
          <p:cNvPr id="217" name="Google Shape;217;g2c4ae4513fc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94" y="986425"/>
            <a:ext cx="9127907" cy="431697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2c4ae4513fc_0_16"/>
          <p:cNvSpPr txBox="1"/>
          <p:nvPr/>
        </p:nvSpPr>
        <p:spPr>
          <a:xfrm>
            <a:off x="9150" y="5429250"/>
            <a:ext cx="9125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Comune e la Città metropolitana di Bologna conducono annualmente un’indagine sulla qualità della vita, mediante l’ascolto di un campione di abitanti maggiorenni. La rilevazione ha previsto la realizzazione di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3.800 interviste 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(1.800 del capoluogo, 2000 nel resto dell’area metropolitana;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errore di campionamento pari al 1,6% intervallo di confidenza del 95%) con metodo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CAWI-CATI-CAMI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Il campione è stato stratificato per genere, età (18-24; 25-34; 35-49; 50-64; 65+) e, nel Comune di Bologna, per quartiere. Il questionario strutturato è stato predisposto dagli Uffici di Statistica della Città metropolitana di Bologna e del Comune di Bologna.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2c4ae4513fc_0_16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Le Persone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Raccolta e creazione del dato: Indagine qualità della vita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837488" y="1680459"/>
            <a:ext cx="7545936" cy="3047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4800"/>
              <a:buFont typeface="Calibri"/>
              <a:buNone/>
            </a:pPr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820665" y="4864714"/>
            <a:ext cx="75459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pic>
        <p:nvPicPr>
          <p:cNvPr id="54" name="Google Shape;5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0459"/>
            <a:ext cx="9143999" cy="417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185" y="1766346"/>
            <a:ext cx="813883" cy="8048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c4ae4513fc_0_23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pic>
        <p:nvPicPr>
          <p:cNvPr id="225" name="Google Shape;225;g2c4ae4513fc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0" y="1003600"/>
            <a:ext cx="9143999" cy="433312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2c4ae4513fc_0_23"/>
          <p:cNvSpPr txBox="1"/>
          <p:nvPr/>
        </p:nvSpPr>
        <p:spPr>
          <a:xfrm>
            <a:off x="9150" y="5429250"/>
            <a:ext cx="9125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Comune e la Città metropolitana di Bologna conducono annualmente un’indagine sulla qualità della vita, mediante l’ascolto di un campione di abitanti maggiorenni. La rilevazione ha previsto la realizzazione di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3.800 interviste 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(1.800 del capoluogo, 2000 nel resto dell’area metropolitana;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errore di campionamento pari al 1,6% intervallo di confidenza del 95%) con metodo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CAWI-CATI-CAMI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Il campione è stato stratificato per genere, età (18-24; 25-34; 35-49; 50-64; 65+) e, nel Comune di Bologna, per quartiere. Il questionario strutturato è stato predisposto dagli Uffici di Statistica della Città metropolitana di Bologna e del Comune di Bologna.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2c4ae4513fc_0_23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Le Persone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Raccolta e creazione del dato: Indagine qualità della vita</a:t>
            </a:r>
            <a:endParaRPr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c92d81c65e_0_32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Alcuni esempi delle 70 mappe</a:t>
            </a:r>
            <a:endParaRPr/>
          </a:p>
        </p:txBody>
      </p:sp>
      <p:sp>
        <p:nvSpPr>
          <p:cNvPr id="234" name="Google Shape;234;g2c92d81c65e_0_32"/>
          <p:cNvSpPr txBox="1">
            <a:spLocks noGrp="1"/>
          </p:cNvSpPr>
          <p:nvPr>
            <p:ph type="body" idx="1"/>
          </p:nvPr>
        </p:nvSpPr>
        <p:spPr>
          <a:xfrm>
            <a:off x="372150" y="2924965"/>
            <a:ext cx="83997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D9117E"/>
                </a:solidFill>
              </a:rPr>
              <a:t>2. LE STRUTTURE</a:t>
            </a:r>
            <a:endParaRPr b="1">
              <a:solidFill>
                <a:srgbClr val="D9117E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c6389ebac5_0_89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/>
              <a:t>Le Strutture  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/>
              <a:t>Raccolta del dato: i luoghi e i servizi</a:t>
            </a:r>
            <a:endParaRPr sz="3100"/>
          </a:p>
        </p:txBody>
      </p:sp>
      <p:pic>
        <p:nvPicPr>
          <p:cNvPr id="241" name="Google Shape;241;g2c6389ebac5_0_89"/>
          <p:cNvPicPr preferRelativeResize="0"/>
          <p:nvPr/>
        </p:nvPicPr>
        <p:blipFill rotWithShape="1">
          <a:blip r:embed="rId3">
            <a:alphaModFix/>
          </a:blip>
          <a:srcRect l="20723" t="22459" r="2946" b="12193"/>
          <a:stretch/>
        </p:blipFill>
        <p:spPr>
          <a:xfrm>
            <a:off x="0" y="969175"/>
            <a:ext cx="9144000" cy="440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2c6389ebac5_0_149"/>
          <p:cNvPicPr preferRelativeResize="0"/>
          <p:nvPr/>
        </p:nvPicPr>
        <p:blipFill rotWithShape="1">
          <a:blip r:embed="rId3">
            <a:alphaModFix/>
          </a:blip>
          <a:srcRect l="20308" t="23481" r="2939" b="11545"/>
          <a:stretch/>
        </p:blipFill>
        <p:spPr>
          <a:xfrm>
            <a:off x="0" y="959925"/>
            <a:ext cx="9144000" cy="4354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2c6389ebac5_0_149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/>
              <a:t>Le Strutture  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/>
              <a:t>Raccolta del dato: i luoghi e i servizi</a:t>
            </a:r>
            <a:endParaRPr sz="3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2c6389ebac5_0_82"/>
          <p:cNvPicPr preferRelativeResize="0"/>
          <p:nvPr/>
        </p:nvPicPr>
        <p:blipFill rotWithShape="1">
          <a:blip r:embed="rId3">
            <a:alphaModFix/>
          </a:blip>
          <a:srcRect l="20204" t="25986" r="2943" b="8670"/>
          <a:stretch/>
        </p:blipFill>
        <p:spPr>
          <a:xfrm>
            <a:off x="0" y="969150"/>
            <a:ext cx="9144000" cy="4373193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c6389ebac5_0_82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/>
              <a:t>Le Strutture  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/>
              <a:t>Raccolta del dato: i luoghi e i servizi</a:t>
            </a:r>
            <a:endParaRPr sz="3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c4ae4513fc_0_148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pic>
        <p:nvPicPr>
          <p:cNvPr id="261" name="Google Shape;261;g2c4ae4513fc_0_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300" y="987900"/>
            <a:ext cx="9144000" cy="432298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2c4ae4513fc_0_148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/>
              <a:t>Le Strutture  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/>
              <a:t>Raccolta del dato: i luoghi e i servizi</a:t>
            </a:r>
            <a:endParaRPr sz="3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c92d81c65e_0_38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Alcuni esempi delle 70 mappe</a:t>
            </a:r>
            <a:endParaRPr/>
          </a:p>
        </p:txBody>
      </p:sp>
      <p:sp>
        <p:nvSpPr>
          <p:cNvPr id="269" name="Google Shape;269;g2c92d81c65e_0_38"/>
          <p:cNvSpPr txBox="1">
            <a:spLocks noGrp="1"/>
          </p:cNvSpPr>
          <p:nvPr>
            <p:ph type="body" idx="1"/>
          </p:nvPr>
        </p:nvSpPr>
        <p:spPr>
          <a:xfrm>
            <a:off x="372150" y="2848765"/>
            <a:ext cx="83997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D9117E"/>
                </a:solidFill>
              </a:rPr>
              <a:t>3. GLI SPAZI APERTI</a:t>
            </a:r>
            <a:endParaRPr b="1">
              <a:solidFill>
                <a:srgbClr val="D9117E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2c6389ebac5_0_156"/>
          <p:cNvPicPr preferRelativeResize="0"/>
          <p:nvPr/>
        </p:nvPicPr>
        <p:blipFill rotWithShape="1">
          <a:blip r:embed="rId3">
            <a:alphaModFix/>
          </a:blip>
          <a:srcRect l="19577" t="24499" r="2734" b="10340"/>
          <a:stretch/>
        </p:blipFill>
        <p:spPr>
          <a:xfrm>
            <a:off x="0" y="969100"/>
            <a:ext cx="9144000" cy="431388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2c6389ebac5_0_156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/>
              <a:t>Gli spazi aperti 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/>
              <a:t>Analisi ed elaborazione del dato per creare nuove informazioni</a:t>
            </a:r>
            <a:endParaRPr sz="2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2c6389ebac5_0_162"/>
          <p:cNvPicPr preferRelativeResize="0"/>
          <p:nvPr/>
        </p:nvPicPr>
        <p:blipFill rotWithShape="1">
          <a:blip r:embed="rId3">
            <a:alphaModFix/>
          </a:blip>
          <a:srcRect l="19993" t="23381" r="2839" b="11272"/>
          <a:stretch/>
        </p:blipFill>
        <p:spPr>
          <a:xfrm>
            <a:off x="0" y="978400"/>
            <a:ext cx="9144000" cy="435545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2c6389ebac5_0_162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/>
              <a:t>Gli spazi aperti 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/>
              <a:t>Analisi ed elaborazione del dato per creare nuove informazioni</a:t>
            </a:r>
            <a:endParaRPr sz="2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c4ae4513fc_0_154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pic>
        <p:nvPicPr>
          <p:cNvPr id="289" name="Google Shape;289;g2c4ae4513fc_0_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0225"/>
            <a:ext cx="9144001" cy="4350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2c4ae4513fc_0_154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/>
              <a:t>Gli spazi aperti </a:t>
            </a:r>
            <a:endParaRPr sz="3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969413" y="901759"/>
            <a:ext cx="7545900" cy="30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4800"/>
              <a:buFont typeface="Calibri"/>
              <a:buNone/>
            </a:pPr>
            <a:r>
              <a:rPr lang="it-IT"/>
              <a:t>Il rischio climatico in chiave di genere </a:t>
            </a:r>
            <a:br>
              <a:rPr lang="it-IT"/>
            </a:br>
            <a:r>
              <a:rPr lang="it-IT" sz="1800" i="1"/>
              <a:t>Le m</a:t>
            </a:r>
            <a:r>
              <a:rPr lang="it-IT" sz="1800" i="1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appe di genere quale strumento per le politiche urbane di prossimità e di lettura della fragilità climatica </a:t>
            </a:r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  <p:pic>
        <p:nvPicPr>
          <p:cNvPr id="61" name="Google Shape;6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9150" y="4115095"/>
            <a:ext cx="2902228" cy="1825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c92d81c65e_0_50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296" name="Google Shape;296;g2c92d81c65e_0_50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Gli spazi aperti: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Raccolta e creazione del dato: Indagine qualità della vita</a:t>
            </a:r>
            <a:endParaRPr sz="2800"/>
          </a:p>
        </p:txBody>
      </p:sp>
      <p:pic>
        <p:nvPicPr>
          <p:cNvPr id="297" name="Google Shape;297;g2c92d81c65e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7350" y="1124525"/>
            <a:ext cx="9296400" cy="430525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2c92d81c65e_0_50"/>
          <p:cNvSpPr txBox="1"/>
          <p:nvPr/>
        </p:nvSpPr>
        <p:spPr>
          <a:xfrm>
            <a:off x="9150" y="5429250"/>
            <a:ext cx="9125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Comune e la Città metropolitana di Bologna conducono annualmente un’indagine sulla qualità della vita, mediante l’ascolto di un campione di abitanti maggiorenni. La rilevazione ha previsto la realizzazione di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3.800 interviste 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(1.800 del capoluogo, 2000 nel resto dell’area metropolitana;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errore di campionamento pari al 1,6% intervallo di confidenza del 95%) con metodo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CAWI-CATI-CAMI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Il campione è stato stratificato per genere, età (18-24; 25-34; 35-49; 50-64; 65+) e, nel Comune di Bologna, per quartiere. Il questionario strutturato è stato predisposto dagli Uffici di Statistica della Città metropolitana di Bologna e del Comune di Bologna.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c92d81c65e_0_57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Alcuni esempi delle 70 mappe</a:t>
            </a:r>
            <a:endParaRPr/>
          </a:p>
        </p:txBody>
      </p:sp>
      <p:sp>
        <p:nvSpPr>
          <p:cNvPr id="305" name="Google Shape;305;g2c92d81c65e_0_57"/>
          <p:cNvSpPr txBox="1">
            <a:spLocks noGrp="1"/>
          </p:cNvSpPr>
          <p:nvPr>
            <p:ph type="body" idx="1"/>
          </p:nvPr>
        </p:nvSpPr>
        <p:spPr>
          <a:xfrm>
            <a:off x="372150" y="2848765"/>
            <a:ext cx="83997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D9117E"/>
                </a:solidFill>
              </a:rPr>
              <a:t>4. LA CITTÀ IN MOVIMENTO</a:t>
            </a:r>
            <a:endParaRPr b="1">
              <a:solidFill>
                <a:srgbClr val="D9117E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c4ae4513fc_0_56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311" name="Google Shape;311;g2c4ae4513fc_0_56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La città in movimento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700"/>
              <a:t>Raccolta e creazione del dato: Indagine PSCL - MMS</a:t>
            </a:r>
            <a:endParaRPr sz="2700"/>
          </a:p>
        </p:txBody>
      </p:sp>
      <p:pic>
        <p:nvPicPr>
          <p:cNvPr id="312" name="Google Shape;312;g2c4ae4513fc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7350" y="1015225"/>
            <a:ext cx="9296401" cy="433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c4ae4513fc_0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300" y="5500500"/>
            <a:ext cx="9143999" cy="83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c4ae4513fc_0_48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pic>
        <p:nvPicPr>
          <p:cNvPr id="319" name="Google Shape;319;g2c4ae4513fc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7350" y="1069850"/>
            <a:ext cx="9296400" cy="428489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2c4ae4513fc_0_48"/>
          <p:cNvSpPr txBox="1"/>
          <p:nvPr/>
        </p:nvSpPr>
        <p:spPr>
          <a:xfrm>
            <a:off x="9150" y="5429250"/>
            <a:ext cx="9125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Comune e la Città metropolitana di Bologna conducono annualmente un’indagine sulla qualità della vita, mediante l’ascolto di un campione di abitanti maggiorenni. La rilevazione ha previsto la realizzazione di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3.800 interviste 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(1.800 del capoluogo, 2000 nel resto dell’area metropolitana;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errore di campionamento pari al 1,6% intervallo di confidenza del 95%) con metodo </a:t>
            </a:r>
            <a:r>
              <a:rPr lang="it-IT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CAWI-CATI-CAMI</a:t>
            </a: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Il campione è stato stratificato per genere, età (18-24; 25-34; 35-49; 50-64; 65+) e, nel Comune di Bologna, per quartiere. Il questionario strutturato è stato predisposto dagli Uffici di Statistica della Città metropolitana di Bologna e del Comune di Bologna.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2c4ae4513fc_0_48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La città in movimento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Raccolta e creazione del dato: Indagine qualità della vita</a:t>
            </a:r>
            <a:endParaRPr sz="2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c4ae4513fc_0_63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pic>
        <p:nvPicPr>
          <p:cNvPr id="327" name="Google Shape;327;g2c4ae4513fc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987900"/>
            <a:ext cx="9296401" cy="432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2c4ae4513fc_0_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300" y="5500500"/>
            <a:ext cx="9143999" cy="83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2c4ae4513fc_0_63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La città in movimento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700"/>
              <a:t>Raccolta e creazione del dato: Indagine PSCL - MMS</a:t>
            </a:r>
            <a:endParaRPr sz="27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c92d81c65e_0_105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Alcuni esempi delle 70 mappe</a:t>
            </a:r>
            <a:endParaRPr/>
          </a:p>
        </p:txBody>
      </p:sp>
      <p:sp>
        <p:nvSpPr>
          <p:cNvPr id="336" name="Google Shape;336;g2c92d81c65e_0_105"/>
          <p:cNvSpPr txBox="1">
            <a:spLocks noGrp="1"/>
          </p:cNvSpPr>
          <p:nvPr>
            <p:ph type="body" idx="1"/>
          </p:nvPr>
        </p:nvSpPr>
        <p:spPr>
          <a:xfrm>
            <a:off x="372150" y="2848765"/>
            <a:ext cx="83997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D9117E"/>
                </a:solidFill>
              </a:rPr>
              <a:t>5. LE TRASFORMAZIONI</a:t>
            </a:r>
            <a:endParaRPr b="1">
              <a:solidFill>
                <a:srgbClr val="D9117E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c968cc8596_7_7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342" name="Google Shape;342;g2c968cc8596_7_7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Conclusione e obiettivo del progetto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Elaborazione e analisi del dato: rischio climatico</a:t>
            </a:r>
            <a:endParaRPr sz="2800"/>
          </a:p>
        </p:txBody>
      </p:sp>
      <p:pic>
        <p:nvPicPr>
          <p:cNvPr id="343" name="Google Shape;343;g2c968cc8596_7_7"/>
          <p:cNvPicPr preferRelativeResize="0"/>
          <p:nvPr/>
        </p:nvPicPr>
        <p:blipFill rotWithShape="1">
          <a:blip r:embed="rId3">
            <a:alphaModFix/>
          </a:blip>
          <a:srcRect l="15400" t="22644" r="2939" b="7185"/>
          <a:stretch/>
        </p:blipFill>
        <p:spPr>
          <a:xfrm>
            <a:off x="0" y="950700"/>
            <a:ext cx="9144000" cy="4419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c968cc8596_7_14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349" name="Google Shape;349;g2c968cc8596_7_14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Conclusione e obiettivo del progetto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Elaborazione e analisi del dato: rischio climatico</a:t>
            </a:r>
            <a:endParaRPr sz="2800"/>
          </a:p>
        </p:txBody>
      </p:sp>
      <p:pic>
        <p:nvPicPr>
          <p:cNvPr id="350" name="Google Shape;350;g2c968cc8596_7_14"/>
          <p:cNvPicPr preferRelativeResize="0"/>
          <p:nvPr/>
        </p:nvPicPr>
        <p:blipFill rotWithShape="1">
          <a:blip r:embed="rId3">
            <a:alphaModFix/>
          </a:blip>
          <a:srcRect l="15297" t="20973" r="2943" b="8668"/>
          <a:stretch/>
        </p:blipFill>
        <p:spPr>
          <a:xfrm>
            <a:off x="0" y="950700"/>
            <a:ext cx="9144000" cy="442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c968cc8596_7_21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356" name="Google Shape;356;g2c968cc8596_7_21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Conclusione e obiettivo del progetto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Elaborazione e analisi del dato: rischio climatico</a:t>
            </a:r>
            <a:endParaRPr sz="2800"/>
          </a:p>
        </p:txBody>
      </p:sp>
      <p:pic>
        <p:nvPicPr>
          <p:cNvPr id="357" name="Google Shape;357;g2c968cc8596_7_21"/>
          <p:cNvPicPr preferRelativeResize="0"/>
          <p:nvPr/>
        </p:nvPicPr>
        <p:blipFill rotWithShape="1">
          <a:blip r:embed="rId3">
            <a:alphaModFix/>
          </a:blip>
          <a:srcRect l="15613" t="19670" r="2940" b="9598"/>
          <a:stretch/>
        </p:blipFill>
        <p:spPr>
          <a:xfrm>
            <a:off x="0" y="959950"/>
            <a:ext cx="9144000" cy="4466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c968cc8596_7_1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Alcuni esempi delle 70 mappe</a:t>
            </a:r>
            <a:endParaRPr/>
          </a:p>
        </p:txBody>
      </p:sp>
      <p:sp>
        <p:nvSpPr>
          <p:cNvPr id="364" name="Google Shape;364;g2c968cc8596_7_1"/>
          <p:cNvSpPr txBox="1">
            <a:spLocks noGrp="1"/>
          </p:cNvSpPr>
          <p:nvPr>
            <p:ph type="body" idx="1"/>
          </p:nvPr>
        </p:nvSpPr>
        <p:spPr>
          <a:xfrm>
            <a:off x="372150" y="2848765"/>
            <a:ext cx="83997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D9117E"/>
                </a:solidFill>
              </a:rPr>
              <a:t>6. IL RISCHIO CLIMATICO IN CHIAVE DI GENERE</a:t>
            </a:r>
            <a:endParaRPr b="1">
              <a:solidFill>
                <a:srgbClr val="D9117E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c6389ebac5_0_102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Il “team”</a:t>
            </a:r>
            <a:endParaRPr sz="2800"/>
          </a:p>
        </p:txBody>
      </p:sp>
      <p:sp>
        <p:nvSpPr>
          <p:cNvPr id="67" name="Google Shape;67;g2c6389ebac5_0_102"/>
          <p:cNvSpPr/>
          <p:nvPr/>
        </p:nvSpPr>
        <p:spPr>
          <a:xfrm>
            <a:off x="4809970" y="3106075"/>
            <a:ext cx="1015200" cy="1015200"/>
          </a:xfrm>
          <a:prstGeom prst="ellipse">
            <a:avLst/>
          </a:prstGeom>
          <a:noFill/>
          <a:ln w="38100" cap="flat" cmpd="sng">
            <a:solidFill>
              <a:srgbClr val="E600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BEI</a:t>
            </a: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g2c6389ebac5_0_102"/>
          <p:cNvSpPr/>
          <p:nvPr/>
        </p:nvSpPr>
        <p:spPr>
          <a:xfrm>
            <a:off x="3254975" y="3106075"/>
            <a:ext cx="1015200" cy="1015200"/>
          </a:xfrm>
          <a:prstGeom prst="ellipse">
            <a:avLst/>
          </a:prstGeom>
          <a:noFill/>
          <a:ln w="38100" cap="flat" cmpd="sng">
            <a:solidFill>
              <a:srgbClr val="E600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Comune</a:t>
            </a: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Bologna</a:t>
            </a: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" name="Google Shape;69;g2c6389ebac5_0_102"/>
          <p:cNvCxnSpPr>
            <a:stCxn id="68" idx="6"/>
            <a:endCxn id="67" idx="2"/>
          </p:cNvCxnSpPr>
          <p:nvPr/>
        </p:nvCxnSpPr>
        <p:spPr>
          <a:xfrm>
            <a:off x="4270175" y="3613675"/>
            <a:ext cx="539700" cy="0"/>
          </a:xfrm>
          <a:prstGeom prst="straightConnector1">
            <a:avLst/>
          </a:prstGeom>
          <a:noFill/>
          <a:ln w="38100" cap="flat" cmpd="sng">
            <a:solidFill>
              <a:srgbClr val="E6002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g2c6389ebac5_0_102"/>
          <p:cNvCxnSpPr/>
          <p:nvPr/>
        </p:nvCxnSpPr>
        <p:spPr>
          <a:xfrm>
            <a:off x="4550475" y="3627450"/>
            <a:ext cx="0" cy="1310700"/>
          </a:xfrm>
          <a:prstGeom prst="straightConnector1">
            <a:avLst/>
          </a:prstGeom>
          <a:noFill/>
          <a:ln w="38100" cap="flat" cmpd="sng">
            <a:solidFill>
              <a:srgbClr val="E6002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" name="Google Shape;71;g2c6389ebac5_0_102"/>
          <p:cNvSpPr txBox="1"/>
          <p:nvPr/>
        </p:nvSpPr>
        <p:spPr>
          <a:xfrm>
            <a:off x="1596800" y="1818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2c6389ebac5_0_102"/>
          <p:cNvSpPr/>
          <p:nvPr/>
        </p:nvSpPr>
        <p:spPr>
          <a:xfrm>
            <a:off x="2239775" y="3106075"/>
            <a:ext cx="1015200" cy="1015200"/>
          </a:xfrm>
          <a:prstGeom prst="ellipse">
            <a:avLst/>
          </a:prstGeom>
          <a:noFill/>
          <a:ln w="9525" cap="flat" cmpd="sng">
            <a:solidFill>
              <a:srgbClr val="E600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>
                <a:solidFill>
                  <a:srgbClr val="E6002D"/>
                </a:solidFill>
              </a:rPr>
              <a:t>Area Programmazione e Statistica </a:t>
            </a:r>
            <a:endParaRPr sz="9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g2c6389ebac5_0_102"/>
          <p:cNvSpPr/>
          <p:nvPr/>
        </p:nvSpPr>
        <p:spPr>
          <a:xfrm>
            <a:off x="5825275" y="3106075"/>
            <a:ext cx="1015200" cy="1015200"/>
          </a:xfrm>
          <a:prstGeom prst="ellipse">
            <a:avLst/>
          </a:prstGeom>
          <a:noFill/>
          <a:ln w="9525" cap="flat" cmpd="sng">
            <a:solidFill>
              <a:srgbClr val="E600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>
                <a:solidFill>
                  <a:srgbClr val="E6002D"/>
                </a:solidFill>
              </a:rPr>
              <a:t>OCA Global</a:t>
            </a:r>
            <a:endParaRPr sz="9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g2c6389ebac5_0_102"/>
          <p:cNvSpPr txBox="1"/>
          <p:nvPr/>
        </p:nvSpPr>
        <p:spPr>
          <a:xfrm>
            <a:off x="7206375" y="2319126"/>
            <a:ext cx="16338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Zaida Muxí</a:t>
            </a: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(ETSAB - UPC)</a:t>
            </a: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Flavia Pesce</a:t>
            </a: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(IRS)</a:t>
            </a: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Pablo Martínez</a:t>
            </a: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(300.000Km/s)</a:t>
            </a: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Barbara Kenny </a:t>
            </a: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(FGC)</a:t>
            </a: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Chiara Belingardi</a:t>
            </a:r>
            <a:endParaRPr sz="12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g2c6389ebac5_0_102"/>
          <p:cNvSpPr/>
          <p:nvPr/>
        </p:nvSpPr>
        <p:spPr>
          <a:xfrm rot="10800000">
            <a:off x="1889480" y="2212375"/>
            <a:ext cx="267600" cy="28026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E600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002D"/>
              </a:solidFill>
              <a:highlight>
                <a:srgbClr val="E6002D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g2c6389ebac5_0_102"/>
          <p:cNvSpPr/>
          <p:nvPr/>
        </p:nvSpPr>
        <p:spPr>
          <a:xfrm>
            <a:off x="6917905" y="2209320"/>
            <a:ext cx="267600" cy="28026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E600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002D"/>
              </a:solidFill>
              <a:highlight>
                <a:srgbClr val="E6002D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g2c6389ebac5_0_102"/>
          <p:cNvSpPr txBox="1"/>
          <p:nvPr/>
        </p:nvSpPr>
        <p:spPr>
          <a:xfrm>
            <a:off x="184575" y="2212375"/>
            <a:ext cx="1633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rgbClr val="E6002D"/>
                </a:solidFill>
              </a:rPr>
              <a:t>Dipartimento urbanistica, casa, ambiente e patrimonio</a:t>
            </a:r>
            <a:br>
              <a:rPr lang="it-IT" sz="1000">
                <a:solidFill>
                  <a:srgbClr val="E6002D"/>
                </a:solidFill>
              </a:rPr>
            </a:br>
            <a:br>
              <a:rPr lang="it-IT" sz="1000">
                <a:solidFill>
                  <a:srgbClr val="E6002D"/>
                </a:solidFill>
              </a:rPr>
            </a:br>
            <a:r>
              <a:rPr lang="it-IT" sz="1000">
                <a:solidFill>
                  <a:srgbClr val="E6002D"/>
                </a:solidFill>
              </a:rPr>
              <a:t>Dipartimento lavori pubblici, verde, mobilità</a:t>
            </a:r>
            <a:br>
              <a:rPr lang="it-IT" sz="1000">
                <a:solidFill>
                  <a:srgbClr val="E6002D"/>
                </a:solidFill>
              </a:rPr>
            </a:br>
            <a:br>
              <a:rPr lang="it-IT" sz="1000">
                <a:solidFill>
                  <a:srgbClr val="E6002D"/>
                </a:solidFill>
              </a:rPr>
            </a:br>
            <a:r>
              <a:rPr lang="it-IT" sz="1000">
                <a:solidFill>
                  <a:srgbClr val="E6002D"/>
                </a:solidFill>
              </a:rPr>
              <a:t>Dipartimento welfare</a:t>
            </a:r>
            <a:br>
              <a:rPr lang="it-IT" sz="1000">
                <a:solidFill>
                  <a:srgbClr val="E6002D"/>
                </a:solidFill>
              </a:rPr>
            </a:br>
            <a:br>
              <a:rPr lang="it-IT" sz="1000">
                <a:solidFill>
                  <a:srgbClr val="E6002D"/>
                </a:solidFill>
              </a:rPr>
            </a:br>
            <a:r>
              <a:rPr lang="it-IT" sz="1000">
                <a:solidFill>
                  <a:srgbClr val="E6002D"/>
                </a:solidFill>
              </a:rPr>
              <a:t>…..</a:t>
            </a:r>
            <a:endParaRPr sz="1000">
              <a:solidFill>
                <a:srgbClr val="E6002D"/>
              </a:solidFill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endParaRPr sz="1000">
              <a:solidFill>
                <a:srgbClr val="E6002D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E6002D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E6002D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E6002D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c4ae4513fc_0_133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370" name="Google Shape;370;g2c4ae4513fc_0_133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Conclusione e obiettivo del progetto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Elaborazione e analisi del dato: rischio climatico</a:t>
            </a:r>
            <a:endParaRPr sz="2800"/>
          </a:p>
        </p:txBody>
      </p:sp>
      <p:pic>
        <p:nvPicPr>
          <p:cNvPr id="371" name="Google Shape;371;g2c4ae4513fc_0_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9440"/>
            <a:ext cx="9144000" cy="441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c4ae4513fc_0_140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pic>
        <p:nvPicPr>
          <p:cNvPr id="377" name="Google Shape;377;g2c4ae4513fc_0_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300" y="987900"/>
            <a:ext cx="9144002" cy="431191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2c4ae4513fc_0_140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Conclusione e obiettivo del progetto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Elaborazione e analisi del dato: rischio climatico</a:t>
            </a:r>
            <a:endParaRPr sz="2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c6389ebac5_0_141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384" name="Google Shape;384;g2c6389ebac5_0_141"/>
          <p:cNvSpPr txBox="1">
            <a:spLocks noGrp="1"/>
          </p:cNvSpPr>
          <p:nvPr>
            <p:ph type="title"/>
          </p:nvPr>
        </p:nvSpPr>
        <p:spPr>
          <a:xfrm>
            <a:off x="73130" y="1704889"/>
            <a:ext cx="9003900" cy="3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Integrare i dati con la programmazione 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superare la logica a “</a:t>
            </a:r>
            <a:r>
              <a:rPr lang="it-IT" sz="28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silos</a:t>
            </a:r>
            <a:r>
              <a:rPr lang="it-IT" sz="2800"/>
              <a:t>” per non lavorare a compartimenti stagni</a:t>
            </a:r>
            <a:endParaRPr sz="28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Lavoro dinamico in continua evoluzione e aggiornamento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 sz="2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c6389ebac5_0_135"/>
          <p:cNvSpPr txBox="1">
            <a:spLocks noGrp="1"/>
          </p:cNvSpPr>
          <p:nvPr>
            <p:ph type="title"/>
          </p:nvPr>
        </p:nvSpPr>
        <p:spPr>
          <a:xfrm>
            <a:off x="70043" y="3140013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Grazie!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6389ebac5_0_14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Obiettivo del lavoro</a:t>
            </a:r>
            <a:endParaRPr sz="2800"/>
          </a:p>
        </p:txBody>
      </p:sp>
      <p:sp>
        <p:nvSpPr>
          <p:cNvPr id="83" name="Google Shape;83;g2c6389ebac5_0_14"/>
          <p:cNvSpPr/>
          <p:nvPr/>
        </p:nvSpPr>
        <p:spPr>
          <a:xfrm>
            <a:off x="3164400" y="1476850"/>
            <a:ext cx="2815200" cy="2815200"/>
          </a:xfrm>
          <a:prstGeom prst="ellipse">
            <a:avLst/>
          </a:prstGeom>
          <a:noFill/>
          <a:ln w="76200" cap="flat" cmpd="sng">
            <a:solidFill>
              <a:srgbClr val="E600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divario di genere</a:t>
            </a:r>
            <a:endParaRPr sz="28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8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28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8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rischio climatico</a:t>
            </a:r>
            <a:endParaRPr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g2c6389ebac5_0_14"/>
          <p:cNvSpPr txBox="1"/>
          <p:nvPr/>
        </p:nvSpPr>
        <p:spPr>
          <a:xfrm>
            <a:off x="1913700" y="4615075"/>
            <a:ext cx="53166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Una città più uguale è anche una città più sostenibile: prossimità ai servizi, trasporto pubblico, autonomia, sicurezza </a:t>
            </a:r>
            <a:endParaRPr sz="2100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6389ebac5_0_30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Fasi del progetto</a:t>
            </a:r>
            <a:endParaRPr sz="2800"/>
          </a:p>
        </p:txBody>
      </p:sp>
      <p:sp>
        <p:nvSpPr>
          <p:cNvPr id="90" name="Google Shape;90;g2c6389ebac5_0_30"/>
          <p:cNvSpPr txBox="1"/>
          <p:nvPr/>
        </p:nvSpPr>
        <p:spPr>
          <a:xfrm>
            <a:off x="415350" y="2406675"/>
            <a:ext cx="40983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Manuale Linee guida per progetti inclusivi dal punto di vista di genere</a:t>
            </a:r>
            <a:endParaRPr b="1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" name="Google Shape;91;g2c6389ebac5_0_30"/>
          <p:cNvCxnSpPr/>
          <p:nvPr/>
        </p:nvCxnSpPr>
        <p:spPr>
          <a:xfrm>
            <a:off x="424575" y="4012950"/>
            <a:ext cx="2769000" cy="0"/>
          </a:xfrm>
          <a:prstGeom prst="straightConnector1">
            <a:avLst/>
          </a:prstGeom>
          <a:noFill/>
          <a:ln w="38100" cap="flat" cmpd="sng">
            <a:solidFill>
              <a:srgbClr val="E6002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" name="Google Shape;92;g2c6389ebac5_0_30"/>
          <p:cNvCxnSpPr/>
          <p:nvPr/>
        </p:nvCxnSpPr>
        <p:spPr>
          <a:xfrm>
            <a:off x="5759600" y="4022180"/>
            <a:ext cx="2944500" cy="0"/>
          </a:xfrm>
          <a:prstGeom prst="straightConnector1">
            <a:avLst/>
          </a:prstGeom>
          <a:noFill/>
          <a:ln w="38100" cap="flat" cmpd="sng">
            <a:solidFill>
              <a:srgbClr val="E6002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" name="Google Shape;93;g2c6389ebac5_0_30"/>
          <p:cNvSpPr txBox="1"/>
          <p:nvPr/>
        </p:nvSpPr>
        <p:spPr>
          <a:xfrm>
            <a:off x="5704025" y="4052029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Mappe di genere</a:t>
            </a:r>
            <a:endParaRPr b="1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(5 mesi)</a:t>
            </a:r>
            <a:endParaRPr b="1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2c6389ebac5_0_30"/>
          <p:cNvSpPr txBox="1"/>
          <p:nvPr/>
        </p:nvSpPr>
        <p:spPr>
          <a:xfrm>
            <a:off x="415350" y="4082779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Sistema di monitoraggio </a:t>
            </a:r>
            <a:endParaRPr b="1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reporting genere</a:t>
            </a:r>
            <a:endParaRPr b="1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(7 mesi)</a:t>
            </a:r>
            <a:endParaRPr b="1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5" name="Google Shape;95;g2c6389ebac5_0_30"/>
          <p:cNvCxnSpPr/>
          <p:nvPr/>
        </p:nvCxnSpPr>
        <p:spPr>
          <a:xfrm>
            <a:off x="3193575" y="4009375"/>
            <a:ext cx="2556900" cy="19800"/>
          </a:xfrm>
          <a:prstGeom prst="straightConnector1">
            <a:avLst/>
          </a:prstGeom>
          <a:noFill/>
          <a:ln w="38100" cap="flat" cmpd="sng">
            <a:solidFill>
              <a:srgbClr val="E6002D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96" name="Google Shape;96;g2c6389ebac5_0_30"/>
          <p:cNvCxnSpPr/>
          <p:nvPr/>
        </p:nvCxnSpPr>
        <p:spPr>
          <a:xfrm>
            <a:off x="415350" y="2379568"/>
            <a:ext cx="8334900" cy="0"/>
          </a:xfrm>
          <a:prstGeom prst="straightConnector1">
            <a:avLst/>
          </a:prstGeom>
          <a:noFill/>
          <a:ln w="38100" cap="flat" cmpd="sng">
            <a:solidFill>
              <a:srgbClr val="E6002D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4012" cy="796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Dalla mappatura dei dati alla infrastruttura di dati di genere</a:t>
            </a:r>
            <a:endParaRPr sz="2800"/>
          </a:p>
        </p:txBody>
      </p:sp>
      <p:sp>
        <p:nvSpPr>
          <p:cNvPr id="102" name="Google Shape;102;p4"/>
          <p:cNvSpPr txBox="1"/>
          <p:nvPr/>
        </p:nvSpPr>
        <p:spPr>
          <a:xfrm>
            <a:off x="1043875" y="980225"/>
            <a:ext cx="2816700" cy="14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Connessione tra i diversi </a:t>
            </a:r>
            <a:r>
              <a:rPr lang="it-IT" sz="1300" b="0" i="1" u="none" strike="noStrike" cap="none">
                <a:solidFill>
                  <a:srgbClr val="D9117E"/>
                </a:solidFill>
                <a:latin typeface="Calibri"/>
                <a:ea typeface="Calibri"/>
                <a:cs typeface="Calibri"/>
                <a:sym typeface="Calibri"/>
              </a:rPr>
              <a:t>database</a:t>
            </a:r>
            <a:r>
              <a:rPr lang="it-IT"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e</a:t>
            </a:r>
            <a:r>
              <a:rPr lang="it-IT"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indicatori esistenti (infrastrutture, </a:t>
            </a:r>
            <a:r>
              <a:rPr lang="it-IT" sz="1300" b="0" i="0" u="none" strike="noStrike" cap="none">
                <a:solidFill>
                  <a:srgbClr val="D9117E"/>
                </a:solidFill>
                <a:latin typeface="Calibri"/>
                <a:ea typeface="Calibri"/>
                <a:cs typeface="Calibri"/>
                <a:sym typeface="Calibri"/>
              </a:rPr>
              <a:t>clima</a:t>
            </a:r>
            <a:r>
              <a:rPr lang="it-IT"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vulnerabilità, ecc.) in una prospettiva di </a:t>
            </a:r>
            <a:r>
              <a:rPr lang="it-IT"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genere</a:t>
            </a:r>
            <a:endParaRPr/>
          </a:p>
        </p:txBody>
      </p:sp>
      <p:sp>
        <p:nvSpPr>
          <p:cNvPr id="103" name="Google Shape;103;p4"/>
          <p:cNvSpPr txBox="1"/>
          <p:nvPr/>
        </p:nvSpPr>
        <p:spPr>
          <a:xfrm>
            <a:off x="984721" y="2779358"/>
            <a:ext cx="2816700" cy="12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Sviluppo di un atlante con </a:t>
            </a:r>
            <a:r>
              <a:rPr lang="it-IT" sz="1300" b="0" i="0" u="none" strike="noStrike" cap="none">
                <a:solidFill>
                  <a:srgbClr val="D9117E"/>
                </a:solidFill>
                <a:latin typeface="Calibri"/>
                <a:ea typeface="Calibri"/>
                <a:cs typeface="Calibri"/>
                <a:sym typeface="Calibri"/>
              </a:rPr>
              <a:t>Mappe di Genere</a:t>
            </a:r>
            <a:r>
              <a:rPr lang="it-IT"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che consente la lettura territoriale dei dati per una migliore </a:t>
            </a:r>
            <a:r>
              <a:rPr lang="it-IT" sz="1300" b="0" i="0" u="none" strike="noStrike" cap="none">
                <a:solidFill>
                  <a:srgbClr val="D9117E"/>
                </a:solidFill>
                <a:latin typeface="Calibri"/>
                <a:ea typeface="Calibri"/>
                <a:cs typeface="Calibri"/>
                <a:sym typeface="Calibri"/>
              </a:rPr>
              <a:t>pianificazione urbanistica</a:t>
            </a:r>
            <a:endParaRPr/>
          </a:p>
        </p:txBody>
      </p:sp>
      <p:sp>
        <p:nvSpPr>
          <p:cNvPr id="104" name="Google Shape;104;p4"/>
          <p:cNvSpPr txBox="1"/>
          <p:nvPr/>
        </p:nvSpPr>
        <p:spPr>
          <a:xfrm>
            <a:off x="5617550" y="4733275"/>
            <a:ext cx="3265200" cy="9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Sviluppo di indicatori di genere per migliorare il</a:t>
            </a:r>
            <a:r>
              <a:rPr lang="it-IT" sz="1300">
                <a:solidFill>
                  <a:srgbClr val="D9117E"/>
                </a:solidFill>
                <a:latin typeface="Calibri"/>
                <a:ea typeface="Calibri"/>
                <a:cs typeface="Calibri"/>
                <a:sym typeface="Calibri"/>
              </a:rPr>
              <a:t> monitoraggio dei progetti urbanistici</a:t>
            </a:r>
            <a:endParaRPr/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 l="5258" t="14755" r="13288" b="7756"/>
          <a:stretch/>
        </p:blipFill>
        <p:spPr>
          <a:xfrm>
            <a:off x="158606" y="1230564"/>
            <a:ext cx="643301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/>
          <p:cNvPicPr preferRelativeResize="0"/>
          <p:nvPr/>
        </p:nvPicPr>
        <p:blipFill rotWithShape="1">
          <a:blip r:embed="rId4">
            <a:alphaModFix/>
          </a:blip>
          <a:srcRect l="8511" t="5925" r="8511" b="7992"/>
          <a:stretch/>
        </p:blipFill>
        <p:spPr>
          <a:xfrm>
            <a:off x="205518" y="2888627"/>
            <a:ext cx="486573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/>
          <p:cNvPicPr preferRelativeResize="0"/>
          <p:nvPr/>
        </p:nvPicPr>
        <p:blipFill rotWithShape="1">
          <a:blip r:embed="rId5">
            <a:alphaModFix/>
          </a:blip>
          <a:srcRect l="4134" t="6875" r="2966" b="6247"/>
          <a:stretch/>
        </p:blipFill>
        <p:spPr>
          <a:xfrm>
            <a:off x="4743744" y="4909956"/>
            <a:ext cx="612000" cy="33076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"/>
          <p:cNvSpPr txBox="1"/>
          <p:nvPr/>
        </p:nvSpPr>
        <p:spPr>
          <a:xfrm>
            <a:off x="1043874" y="4752225"/>
            <a:ext cx="3032700" cy="11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Per integrare la dimensione di genere nelle </a:t>
            </a:r>
            <a:r>
              <a:rPr lang="it-IT" sz="1300" b="0" i="0" u="none" strike="noStrike" cap="none">
                <a:solidFill>
                  <a:srgbClr val="D9117E"/>
                </a:solidFill>
                <a:latin typeface="Calibri"/>
                <a:ea typeface="Calibri"/>
                <a:cs typeface="Calibri"/>
                <a:sym typeface="Calibri"/>
              </a:rPr>
              <a:t>politiche urbane </a:t>
            </a:r>
            <a:r>
              <a:rPr lang="it-IT"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serve innanzitutto conoscere i GAP che dobbiamo colmare</a:t>
            </a:r>
            <a:endParaRPr/>
          </a:p>
        </p:txBody>
      </p:sp>
      <p:pic>
        <p:nvPicPr>
          <p:cNvPr id="109" name="Google Shape;109;p4"/>
          <p:cNvPicPr preferRelativeResize="0"/>
          <p:nvPr/>
        </p:nvPicPr>
        <p:blipFill rotWithShape="1">
          <a:blip r:embed="rId6">
            <a:alphaModFix/>
          </a:blip>
          <a:srcRect l="22518" t="11790" r="13011" b="16595"/>
          <a:stretch/>
        </p:blipFill>
        <p:spPr>
          <a:xfrm>
            <a:off x="158606" y="4909948"/>
            <a:ext cx="580394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/>
          <p:nvPr/>
        </p:nvSpPr>
        <p:spPr>
          <a:xfrm>
            <a:off x="5617550" y="1150775"/>
            <a:ext cx="3142200" cy="10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gruppo di lavoro intersettoriale: strumento di </a:t>
            </a:r>
            <a:r>
              <a:rPr lang="it-IT" sz="1300" b="0" i="0" u="none" strike="noStrike" cap="none">
                <a:solidFill>
                  <a:srgbClr val="D9117E"/>
                </a:solidFill>
                <a:latin typeface="Calibri"/>
                <a:ea typeface="Calibri"/>
                <a:cs typeface="Calibri"/>
                <a:sym typeface="Calibri"/>
              </a:rPr>
              <a:t>engagement degli stakeholder interni</a:t>
            </a:r>
            <a:r>
              <a:rPr lang="it-IT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quale luogo di sviluppo e ulteriore implementazione dei dati di genere </a:t>
            </a:r>
            <a:endParaRPr/>
          </a:p>
        </p:txBody>
      </p:sp>
      <p:sp>
        <p:nvSpPr>
          <p:cNvPr id="111" name="Google Shape;111;p4"/>
          <p:cNvSpPr txBox="1"/>
          <p:nvPr/>
        </p:nvSpPr>
        <p:spPr>
          <a:xfrm>
            <a:off x="5617550" y="2867475"/>
            <a:ext cx="3032700" cy="15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r>
              <a:rPr lang="it-IT" sz="13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L’atlante con le</a:t>
            </a:r>
            <a:r>
              <a:rPr lang="it-IT" sz="1300" b="0" i="0" u="none" strike="noStrike" cap="none">
                <a:solidFill>
                  <a:srgbClr val="D9117E"/>
                </a:solidFill>
                <a:latin typeface="Calibri"/>
                <a:ea typeface="Calibri"/>
                <a:cs typeface="Calibri"/>
                <a:sym typeface="Calibri"/>
              </a:rPr>
              <a:t> mappe di genere</a:t>
            </a:r>
            <a:r>
              <a:rPr lang="it-IT" sz="13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è in fase di implementazione e aggiornamento per step e in modo dinamico; strumento per consentire di orientare visivamente </a:t>
            </a:r>
            <a:r>
              <a:rPr lang="it-IT" sz="1300" b="0" i="0" u="none" strike="noStrike" cap="none">
                <a:solidFill>
                  <a:srgbClr val="D9117E"/>
                </a:solidFill>
                <a:latin typeface="Calibri"/>
                <a:ea typeface="Calibri"/>
                <a:cs typeface="Calibri"/>
                <a:sym typeface="Calibri"/>
              </a:rPr>
              <a:t>le politiche nella “prossimità” delle zone della città</a:t>
            </a:r>
            <a:endParaRPr/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43740" y="1230567"/>
            <a:ext cx="700893" cy="61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99067" y="2885034"/>
            <a:ext cx="901367" cy="6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c6389ebac5_0_38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endParaRPr/>
          </a:p>
        </p:txBody>
      </p:sp>
      <p:sp>
        <p:nvSpPr>
          <p:cNvPr id="119" name="Google Shape;119;g2c6389ebac5_0_38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002D"/>
              </a:buClr>
              <a:buSzPts val="3200"/>
              <a:buFont typeface="Calibri"/>
              <a:buNone/>
            </a:pPr>
            <a:r>
              <a:rPr lang="it-IT" sz="2800"/>
              <a:t>I dati</a:t>
            </a:r>
            <a:endParaRPr sz="2800"/>
          </a:p>
        </p:txBody>
      </p:sp>
      <p:sp>
        <p:nvSpPr>
          <p:cNvPr id="120" name="Google Shape;120;g2c6389ebac5_0_3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2c6389ebac5_0_38"/>
          <p:cNvSpPr txBox="1"/>
          <p:nvPr/>
        </p:nvSpPr>
        <p:spPr>
          <a:xfrm>
            <a:off x="323050" y="1578350"/>
            <a:ext cx="4024200" cy="4863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Readiness</a:t>
            </a:r>
            <a:endParaRPr sz="2400" b="1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 esistenti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0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(opendata https://www.comune.bologna.it/servizi-informazioni/opendata, portale statistico https://inumeridibolognametropolitana.it/)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nuovi dataset identificati e raccolti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(esistenti ma fuori dell'Organizzazione INPS, Mef, Catasto, ecc.)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 analizzati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(Mobility Management System, IQV, ecc.)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 creati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(nuove informazioni da elaborazioni di dati per creare Indicatori di fragilità individuale, divario di genere, domanda di welfare ecc.)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2c6389ebac5_0_38"/>
          <p:cNvSpPr txBox="1"/>
          <p:nvPr/>
        </p:nvSpPr>
        <p:spPr>
          <a:xfrm>
            <a:off x="4846550" y="1573371"/>
            <a:ext cx="4024200" cy="3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E6002D"/>
                </a:solidFill>
                <a:latin typeface="Calibri"/>
                <a:ea typeface="Calibri"/>
                <a:cs typeface="Calibri"/>
                <a:sym typeface="Calibri"/>
              </a:rPr>
              <a:t>Tipi di fonti</a:t>
            </a:r>
            <a:endParaRPr sz="2400" b="1">
              <a:solidFill>
                <a:srgbClr val="E600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dati statistici:</a:t>
            </a: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popolazione, età, IQV…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dati urbanistici: </a:t>
            </a: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cestini, marciapiedi…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dati dalla gestione : </a:t>
            </a: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welfare…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dati sperimentali: </a:t>
            </a: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MMS…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f5275f392c_0_0"/>
          <p:cNvSpPr txBox="1">
            <a:spLocks noGrp="1"/>
          </p:cNvSpPr>
          <p:nvPr>
            <p:ph type="title"/>
          </p:nvPr>
        </p:nvSpPr>
        <p:spPr>
          <a:xfrm>
            <a:off x="28893" y="38688"/>
            <a:ext cx="9003900" cy="79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Struttura dell’atlante delle mappe di genere </a:t>
            </a:r>
            <a:endParaRPr/>
          </a:p>
        </p:txBody>
      </p:sp>
      <p:sp>
        <p:nvSpPr>
          <p:cNvPr id="129" name="Google Shape;129;g1f5275f392c_0_0"/>
          <p:cNvSpPr txBox="1">
            <a:spLocks noGrp="1"/>
          </p:cNvSpPr>
          <p:nvPr>
            <p:ph type="body" idx="1"/>
          </p:nvPr>
        </p:nvSpPr>
        <p:spPr>
          <a:xfrm>
            <a:off x="952500" y="1745475"/>
            <a:ext cx="4826100" cy="57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D9117E"/>
                </a:solidFill>
              </a:rPr>
              <a:t>6 capitoli</a:t>
            </a:r>
            <a:endParaRPr b="1">
              <a:solidFill>
                <a:srgbClr val="D9117E"/>
              </a:solidFill>
            </a:endParaRPr>
          </a:p>
        </p:txBody>
      </p:sp>
      <p:graphicFrame>
        <p:nvGraphicFramePr>
          <p:cNvPr id="130" name="Google Shape;130;g1f5275f392c_0_0"/>
          <p:cNvGraphicFramePr/>
          <p:nvPr/>
        </p:nvGraphicFramePr>
        <p:xfrm>
          <a:off x="952500" y="2320575"/>
          <a:ext cx="7632700" cy="2487225"/>
        </p:xfrm>
        <a:graphic>
          <a:graphicData uri="http://schemas.openxmlformats.org/drawingml/2006/table">
            <a:tbl>
              <a:tblPr>
                <a:noFill/>
                <a:tableStyleId>{160B6C02-7CF1-4BA2-9298-1A0B7757435A}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9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1" name="Google Shape;131;g1f5275f392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750" y="2581663"/>
            <a:ext cx="116205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1f5275f392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825" y="3397488"/>
            <a:ext cx="1285875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f5275f392c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3813" y="4203788"/>
            <a:ext cx="147637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1f5275f392c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3563" y="2581663"/>
            <a:ext cx="214312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1f5275f392c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3575" y="3397488"/>
            <a:ext cx="175260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1f5275f392c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8700" y="4283463"/>
            <a:ext cx="952500" cy="3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1f5275f392c_0_0"/>
          <p:cNvSpPr txBox="1">
            <a:spLocks noGrp="1"/>
          </p:cNvSpPr>
          <p:nvPr>
            <p:ph type="body" idx="1"/>
          </p:nvPr>
        </p:nvSpPr>
        <p:spPr>
          <a:xfrm>
            <a:off x="5778500" y="1745475"/>
            <a:ext cx="2806800" cy="57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b="1">
                <a:solidFill>
                  <a:srgbClr val="D9117E"/>
                </a:solidFill>
              </a:rPr>
              <a:t>2 chiavi di lettura</a:t>
            </a:r>
            <a:endParaRPr b="1">
              <a:solidFill>
                <a:srgbClr val="D9117E"/>
              </a:solidFill>
            </a:endParaRPr>
          </a:p>
        </p:txBody>
      </p:sp>
      <p:pic>
        <p:nvPicPr>
          <p:cNvPr id="138" name="Google Shape;138;g1f5275f392c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54800" y="2734075"/>
            <a:ext cx="85725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1f5275f392c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88125" y="3664800"/>
            <a:ext cx="790575" cy="7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1421</Words>
  <Application>Microsoft Office PowerPoint</Application>
  <PresentationFormat>Presentazione su schermo (4:3)</PresentationFormat>
  <Paragraphs>161</Paragraphs>
  <Slides>43</Slides>
  <Notes>43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6" baseType="lpstr">
      <vt:lpstr>Arial</vt:lpstr>
      <vt:lpstr>Calibri</vt:lpstr>
      <vt:lpstr>Tema di Office</vt:lpstr>
      <vt:lpstr>Presentazione standard di PowerPoint</vt:lpstr>
      <vt:lpstr>Presentazione standard di PowerPoint</vt:lpstr>
      <vt:lpstr>Il rischio climatico in chiave di genere  Le mappe di genere quale strumento per le politiche urbane di prossimità e di lettura della fragilità climatica </vt:lpstr>
      <vt:lpstr>Il “team”</vt:lpstr>
      <vt:lpstr>Obiettivo del lavoro</vt:lpstr>
      <vt:lpstr>Fasi del progetto</vt:lpstr>
      <vt:lpstr>Dalla mappatura dei dati alla infrastruttura di dati di genere</vt:lpstr>
      <vt:lpstr> </vt:lpstr>
      <vt:lpstr>Struttura dell’atlante delle mappe di genere </vt:lpstr>
      <vt:lpstr> </vt:lpstr>
      <vt:lpstr>Alcuni esempi delle 70 mappe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Alcuni esempi delle 70 mappe</vt:lpstr>
      <vt:lpstr>Le Strutture   Raccolta del dato: i luoghi e i servizi</vt:lpstr>
      <vt:lpstr>Le Strutture   Raccolta del dato: i luoghi e i servizi</vt:lpstr>
      <vt:lpstr>Le Strutture   Raccolta del dato: i luoghi e i servizi</vt:lpstr>
      <vt:lpstr> </vt:lpstr>
      <vt:lpstr>Alcuni esempi delle 70 mappe</vt:lpstr>
      <vt:lpstr>Gli spazi aperti  Analisi ed elaborazione del dato per creare nuove informazioni</vt:lpstr>
      <vt:lpstr>Gli spazi aperti  Analisi ed elaborazione del dato per creare nuove informazioni</vt:lpstr>
      <vt:lpstr> </vt:lpstr>
      <vt:lpstr> </vt:lpstr>
      <vt:lpstr>Alcuni esempi delle 70 mappe</vt:lpstr>
      <vt:lpstr> </vt:lpstr>
      <vt:lpstr> </vt:lpstr>
      <vt:lpstr> </vt:lpstr>
      <vt:lpstr>Alcuni esempi delle 70 mappe</vt:lpstr>
      <vt:lpstr> </vt:lpstr>
      <vt:lpstr> </vt:lpstr>
      <vt:lpstr> </vt:lpstr>
      <vt:lpstr>Alcuni esempi delle 70 mappe</vt:lpstr>
      <vt:lpstr> </vt:lpstr>
      <vt:lpstr> </vt:lpstr>
      <vt:lpstr> </vt:lpstr>
      <vt:lpstr>Grazie!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Girolamo D'Anneo</dc:creator>
  <cp:lastModifiedBy>Girolamo D'Anneo</cp:lastModifiedBy>
  <cp:revision>1</cp:revision>
  <dcterms:created xsi:type="dcterms:W3CDTF">2022-04-03T16:23:48Z</dcterms:created>
  <dcterms:modified xsi:type="dcterms:W3CDTF">2024-04-19T13:38:54Z</dcterms:modified>
</cp:coreProperties>
</file>