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259" r:id="rId2"/>
    <p:sldId id="260" r:id="rId3"/>
    <p:sldId id="265" r:id="rId4"/>
    <p:sldId id="264" r:id="rId5"/>
    <p:sldId id="267" r:id="rId6"/>
    <p:sldId id="266" r:id="rId7"/>
    <p:sldId id="261" r:id="rId8"/>
    <p:sldId id="262" r:id="rId9"/>
    <p:sldId id="263" r:id="rId10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8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3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31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6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7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88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4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0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05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94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19/04/2024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2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19/04/2024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5200B79-6392-485F-A619-3A9CEAD72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704"/>
            <a:ext cx="9144000" cy="6444592"/>
          </a:xfrm>
          <a:prstGeom prst="rect">
            <a:avLst/>
          </a:prstGeom>
        </p:spPr>
      </p:pic>
      <p:sp>
        <p:nvSpPr>
          <p:cNvPr id="3" name="Pulsante di azione: Avanti o successivo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030A0B4-0181-4C98-BEC8-ED4BD79A361E}"/>
              </a:ext>
            </a:extLst>
          </p:cNvPr>
          <p:cNvSpPr/>
          <p:nvPr/>
        </p:nvSpPr>
        <p:spPr>
          <a:xfrm>
            <a:off x="8590651" y="6204576"/>
            <a:ext cx="553349" cy="446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47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BC1C3-96BE-48BC-841B-A6AAF091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L’USCI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14613-1B89-4A7B-BDF7-FC5E16C2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2382149"/>
            <a:ext cx="8399804" cy="3704635"/>
          </a:xfrm>
        </p:spPr>
        <p:txBody>
          <a:bodyPr/>
          <a:lstStyle/>
          <a:p>
            <a:r>
              <a:rPr lang="it-IT" dirty="0"/>
              <a:t>Associazione di diritto privato senza fini di lucro</a:t>
            </a:r>
          </a:p>
          <a:p>
            <a:r>
              <a:rPr lang="it-IT" dirty="0"/>
              <a:t>Conforma la propria attività ai principi della statistica ufficiale ed al rispetto dei codici deontologici della ricerca statistica e scientifica</a:t>
            </a:r>
          </a:p>
          <a:p>
            <a:r>
              <a:rPr lang="it-IT" dirty="0"/>
              <a:t>Gli Associati: Comuni, rappresentati 	dai Responsabili degli Uffici comunali di statistica</a:t>
            </a:r>
          </a:p>
          <a:p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331CC4-BCE2-4526-B5DB-F8FCBA53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40" y="996554"/>
            <a:ext cx="3875518" cy="12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3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C2B2D-357E-4228-BDCA-E922B46D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L’USCI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86E11-1B7F-48E1-8C31-6F6DFE185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969342"/>
            <a:ext cx="8399804" cy="52823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Le finalità dell’USCI:</a:t>
            </a:r>
          </a:p>
          <a:p>
            <a:r>
              <a:rPr lang="it-IT" dirty="0"/>
              <a:t>favorire, sviluppare e divulgare la cultura statistica, promuovere la realizzazione dei sistemi informativi statistici e le attività di ricerca ed analisi statistiche presso le autonomie locali</a:t>
            </a:r>
          </a:p>
          <a:p>
            <a:r>
              <a:rPr lang="it-IT" dirty="0"/>
              <a:t>promuovere la collaborazione, gli scambi informativi e il confronto di esperienze, per migliorare la produzione, la diffusione e l’impiego dell'informazione statistica ufficiale a livello locale</a:t>
            </a:r>
          </a:p>
          <a:p>
            <a:r>
              <a:rPr lang="it-IT" dirty="0"/>
              <a:t>offrire supporto, formazione e consulenza tecnica ed organizzativa, in campo statistico</a:t>
            </a:r>
          </a:p>
          <a:p>
            <a:r>
              <a:rPr lang="it-IT" dirty="0"/>
              <a:t>rappresentare gli uffici comunali di statistica nell’ambito del sistema Statistico Nazionale</a:t>
            </a:r>
          </a:p>
          <a:p>
            <a:r>
              <a:rPr lang="it-IT" dirty="0"/>
              <a:t>promuovere lo sviluppo e l’integrazione del Sistema Statistico Nazionale</a:t>
            </a:r>
          </a:p>
          <a:p>
            <a:r>
              <a:rPr lang="it-IT" dirty="0"/>
              <a:t>sviluppare rapporti di collaborazione con altre Associazioni operanti nel campo delle autonomie locali, della statistica e della ricerca, a livello nazionale e internazionale, in particolare con l’ANCI, con l’ISTAT e con altri enti pubblici</a:t>
            </a:r>
          </a:p>
        </p:txBody>
      </p:sp>
    </p:spTree>
    <p:extLst>
      <p:ext uri="{BB962C8B-B14F-4D97-AF65-F5344CB8AC3E}">
        <p14:creationId xmlns:p14="http://schemas.microsoft.com/office/powerpoint/2010/main" val="248807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C2AF62-8A1A-4BB4-900D-B6A4C440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L’USCI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71332D-D964-42A6-B861-9C1208767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2" y="1121563"/>
            <a:ext cx="8399804" cy="4965221"/>
          </a:xfrm>
        </p:spPr>
        <p:txBody>
          <a:bodyPr/>
          <a:lstStyle/>
          <a:p>
            <a:r>
              <a:rPr lang="it-IT" dirty="0"/>
              <a:t>Rapporti con l’ISTAT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Rapporti con l’ANCI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Rapporti con la SIS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67C769-6DE0-45A0-B16A-97C6580F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14" y="1121563"/>
            <a:ext cx="1211720" cy="49927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810AAC-7A14-40D1-B5D5-312275B58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431" y="2301427"/>
            <a:ext cx="762935" cy="11275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F72B72C-75FF-46EA-9EE6-9A3E028FF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039" y="3929405"/>
            <a:ext cx="1211720" cy="7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31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6DB81-7B41-4617-AEB2-2DF2A0FF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temi del Convegno: Giovedì 11 aprile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9E410-8BC7-4B53-99B0-7DB6B616A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Intervento del Presidente dell’Istat</a:t>
            </a:r>
          </a:p>
          <a:p>
            <a:r>
              <a:rPr lang="it-IT" dirty="0"/>
              <a:t>Le misure del valore pubblico e la valutazione delle politiche locali</a:t>
            </a:r>
          </a:p>
          <a:p>
            <a:pPr lvl="1"/>
            <a:r>
              <a:rPr lang="it-IT" dirty="0"/>
              <a:t>Il quadro di riferimento</a:t>
            </a:r>
          </a:p>
          <a:p>
            <a:pPr lvl="1"/>
            <a:r>
              <a:rPr lang="it-IT" dirty="0"/>
              <a:t>Gli strumenti</a:t>
            </a:r>
          </a:p>
          <a:p>
            <a:r>
              <a:rPr lang="it-IT" dirty="0"/>
              <a:t>Le misure delle dinamiche demografiche, sociali, economiche e ambientali nello spazio territoriale</a:t>
            </a:r>
          </a:p>
          <a:p>
            <a:pPr lvl="1"/>
            <a:r>
              <a:rPr lang="it-IT" dirty="0"/>
              <a:t>Disuguaglianze</a:t>
            </a:r>
          </a:p>
          <a:p>
            <a:pPr lvl="1"/>
            <a:r>
              <a:rPr lang="it-IT" dirty="0"/>
              <a:t>Ambiente e territorio</a:t>
            </a:r>
          </a:p>
          <a:p>
            <a:r>
              <a:rPr lang="it-IT" dirty="0"/>
              <a:t>Il ruolo e le opportunità per gli Uffici Statistica nella progettazione di politiche per e con le persone</a:t>
            </a:r>
          </a:p>
        </p:txBody>
      </p:sp>
    </p:spTree>
    <p:extLst>
      <p:ext uri="{BB962C8B-B14F-4D97-AF65-F5344CB8AC3E}">
        <p14:creationId xmlns:p14="http://schemas.microsoft.com/office/powerpoint/2010/main" val="351429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224FF-564F-4F47-A70A-E800566A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temi del Convegno: Venerdì 12 aprile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43CEB8-CBE3-4F7A-BA9F-20C72793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statistica nello sviluppo del gemello digitale locale e di altri progetti innovativi</a:t>
            </a:r>
          </a:p>
          <a:p>
            <a:r>
              <a:rPr lang="it-IT" dirty="0"/>
              <a:t>Le misure delle dinamiche demografiche, sociali, economiche e ambientali nello spazio territoriale</a:t>
            </a:r>
          </a:p>
          <a:p>
            <a:pPr lvl="1"/>
            <a:r>
              <a:rPr lang="it-IT" dirty="0"/>
              <a:t>Il Censimento permanente</a:t>
            </a:r>
          </a:p>
          <a:p>
            <a:r>
              <a:rPr lang="it-IT" dirty="0"/>
              <a:t>Le reti statistiche e i Comuni: l’esperienza dell’Emilia Romagna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81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332A8-D6EC-4FF7-901A-9403C0EA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temi del Convegno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9579BB9-116B-4AFA-8788-F1BD942ED6FF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59BBEEA-691F-4FBB-BD7F-D190FAB11D33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654BA31F-0CA2-4C3B-824D-70BEA10A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9600" b="1" dirty="0">
                <a:solidFill>
                  <a:srgbClr val="FF0000"/>
                </a:solidFill>
              </a:rPr>
              <a:t>IL VALORE DELLA STATISTICA</a:t>
            </a:r>
          </a:p>
        </p:txBody>
      </p:sp>
    </p:spTree>
    <p:extLst>
      <p:ext uri="{BB962C8B-B14F-4D97-AF65-F5344CB8AC3E}">
        <p14:creationId xmlns:p14="http://schemas.microsoft.com/office/powerpoint/2010/main" val="238332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318</Words>
  <Application>Microsoft Office PowerPoint</Application>
  <PresentationFormat>Presentazione su schermo (4:3)</PresentationFormat>
  <Paragraphs>47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Inter</vt:lpstr>
      <vt:lpstr>Tahoma</vt:lpstr>
      <vt:lpstr>Times New Roman</vt:lpstr>
      <vt:lpstr>Tema di Office</vt:lpstr>
      <vt:lpstr>Presentazione standard di PowerPoint</vt:lpstr>
      <vt:lpstr>Presentazione standard di PowerPoint</vt:lpstr>
      <vt:lpstr>L’USCI</vt:lpstr>
      <vt:lpstr>L’USCI</vt:lpstr>
      <vt:lpstr>L’USCI</vt:lpstr>
      <vt:lpstr>Presentazione standard di PowerPoint</vt:lpstr>
      <vt:lpstr>I temi del Convegno: Giovedì 11 aprile</vt:lpstr>
      <vt:lpstr>I temi del Convegno: Venerdì 12 aprile</vt:lpstr>
      <vt:lpstr>I temi del Convegno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109</cp:revision>
  <cp:lastPrinted>2024-04-05T15:29:43Z</cp:lastPrinted>
  <dcterms:created xsi:type="dcterms:W3CDTF">2022-04-03T16:23:48Z</dcterms:created>
  <dcterms:modified xsi:type="dcterms:W3CDTF">2024-04-19T13:00:57Z</dcterms:modified>
</cp:coreProperties>
</file>