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73" r:id="rId3"/>
    <p:sldId id="276" r:id="rId4"/>
    <p:sldId id="277" r:id="rId5"/>
    <p:sldId id="278" r:id="rId6"/>
    <p:sldId id="279" r:id="rId7"/>
    <p:sldId id="280" r:id="rId8"/>
    <p:sldId id="281" r:id="rId9"/>
    <p:sldId id="282" r:id="rId10"/>
    <p:sldId id="274" r:id="rId11"/>
    <p:sldId id="258" r:id="rId12"/>
    <p:sldId id="284" r:id="rId13"/>
    <p:sldId id="262" r:id="rId14"/>
    <p:sldId id="265" r:id="rId15"/>
    <p:sldId id="266" r:id="rId16"/>
    <p:sldId id="267" r:id="rId17"/>
    <p:sldId id="268" r:id="rId18"/>
    <p:sldId id="269" r:id="rId19"/>
    <p:sldId id="270" r:id="rId20"/>
    <p:sldId id="271" r:id="rId21"/>
    <p:sldId id="272" r:id="rId22"/>
    <p:sldId id="259"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6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A5ED8-96EB-4688-9337-3DFD0805F81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t-IT"/>
        </a:p>
      </dgm:t>
    </dgm:pt>
    <dgm:pt modelId="{40F6C759-893F-4950-A0B5-FE87F58DCC49}">
      <dgm:prSet phldrT="[Testo]"/>
      <dgm:spPr/>
      <dgm:t>
        <a:bodyPr/>
        <a:lstStyle/>
        <a:p>
          <a:r>
            <a:rPr lang="it-IT" dirty="0" smtClean="0"/>
            <a:t>Fattori</a:t>
          </a:r>
          <a:endParaRPr lang="it-IT" dirty="0"/>
        </a:p>
      </dgm:t>
    </dgm:pt>
    <dgm:pt modelId="{EAA8140B-2E05-486C-82D8-F06CC05AC35D}" type="parTrans" cxnId="{1B48F2D0-B7D9-461C-9D34-87DC6B09FB5D}">
      <dgm:prSet/>
      <dgm:spPr/>
      <dgm:t>
        <a:bodyPr/>
        <a:lstStyle/>
        <a:p>
          <a:endParaRPr lang="it-IT"/>
        </a:p>
      </dgm:t>
    </dgm:pt>
    <dgm:pt modelId="{CCAE05F5-E9B2-45C0-B2BF-CD3C7DAE14B5}" type="sibTrans" cxnId="{1B48F2D0-B7D9-461C-9D34-87DC6B09FB5D}">
      <dgm:prSet/>
      <dgm:spPr/>
      <dgm:t>
        <a:bodyPr/>
        <a:lstStyle/>
        <a:p>
          <a:endParaRPr lang="it-IT"/>
        </a:p>
      </dgm:t>
    </dgm:pt>
    <dgm:pt modelId="{C908BA37-5035-4968-94E1-EB071E05BB94}">
      <dgm:prSet phldrT="[Testo]"/>
      <dgm:spPr/>
      <dgm:t>
        <a:bodyPr/>
        <a:lstStyle/>
        <a:p>
          <a:pPr algn="ctr"/>
          <a:r>
            <a:rPr lang="it-IT" dirty="0" smtClean="0"/>
            <a:t>Personali</a:t>
          </a:r>
          <a:endParaRPr lang="it-IT" dirty="0"/>
        </a:p>
      </dgm:t>
    </dgm:pt>
    <dgm:pt modelId="{B759E06D-50F4-44F3-81BA-85BE5B1238F9}" type="parTrans" cxnId="{856E9694-1743-41CE-BDA4-D65C477D87C5}">
      <dgm:prSet/>
      <dgm:spPr/>
      <dgm:t>
        <a:bodyPr/>
        <a:lstStyle/>
        <a:p>
          <a:endParaRPr lang="it-IT"/>
        </a:p>
      </dgm:t>
    </dgm:pt>
    <dgm:pt modelId="{2A5E0590-4470-4BB8-B238-129369A062C8}" type="sibTrans" cxnId="{856E9694-1743-41CE-BDA4-D65C477D87C5}">
      <dgm:prSet/>
      <dgm:spPr/>
      <dgm:t>
        <a:bodyPr/>
        <a:lstStyle/>
        <a:p>
          <a:endParaRPr lang="it-IT"/>
        </a:p>
      </dgm:t>
    </dgm:pt>
    <dgm:pt modelId="{65A6B88F-1AEE-4688-92FB-030439DB83CD}">
      <dgm:prSet phldrT="[Testo]"/>
      <dgm:spPr/>
      <dgm:t>
        <a:bodyPr/>
        <a:lstStyle/>
        <a:p>
          <a:pPr algn="ctr"/>
          <a:r>
            <a:rPr lang="it-IT" dirty="0" smtClean="0"/>
            <a:t>Familiari</a:t>
          </a:r>
          <a:endParaRPr lang="it-IT" dirty="0"/>
        </a:p>
      </dgm:t>
    </dgm:pt>
    <dgm:pt modelId="{F7E1FEF9-F419-420C-BDC6-3796C93424BE}" type="parTrans" cxnId="{E04D7445-9E7C-480E-BA19-7A7136BACC4D}">
      <dgm:prSet/>
      <dgm:spPr/>
      <dgm:t>
        <a:bodyPr/>
        <a:lstStyle/>
        <a:p>
          <a:endParaRPr lang="it-IT"/>
        </a:p>
      </dgm:t>
    </dgm:pt>
    <dgm:pt modelId="{57F3B9E5-B417-452C-BEFB-2C8DC455E5F6}" type="sibTrans" cxnId="{E04D7445-9E7C-480E-BA19-7A7136BACC4D}">
      <dgm:prSet/>
      <dgm:spPr/>
      <dgm:t>
        <a:bodyPr/>
        <a:lstStyle/>
        <a:p>
          <a:endParaRPr lang="it-IT"/>
        </a:p>
      </dgm:t>
    </dgm:pt>
    <dgm:pt modelId="{B0B979F0-D950-486D-814E-5A3AA05DC194}">
      <dgm:prSet phldrT="[Testo]"/>
      <dgm:spPr/>
      <dgm:t>
        <a:bodyPr/>
        <a:lstStyle/>
        <a:p>
          <a:r>
            <a:rPr lang="it-IT" dirty="0" smtClean="0"/>
            <a:t>Contesti	</a:t>
          </a:r>
          <a:endParaRPr lang="it-IT" dirty="0"/>
        </a:p>
      </dgm:t>
    </dgm:pt>
    <dgm:pt modelId="{DADDC5CA-274F-436B-80C6-C43A9445B1A6}" type="parTrans" cxnId="{5EB907BF-5118-4666-BB20-7744CB381BD6}">
      <dgm:prSet/>
      <dgm:spPr/>
      <dgm:t>
        <a:bodyPr/>
        <a:lstStyle/>
        <a:p>
          <a:endParaRPr lang="it-IT"/>
        </a:p>
      </dgm:t>
    </dgm:pt>
    <dgm:pt modelId="{FD87A433-477D-4714-9954-431976C01D92}" type="sibTrans" cxnId="{5EB907BF-5118-4666-BB20-7744CB381BD6}">
      <dgm:prSet/>
      <dgm:spPr/>
      <dgm:t>
        <a:bodyPr/>
        <a:lstStyle/>
        <a:p>
          <a:endParaRPr lang="it-IT"/>
        </a:p>
      </dgm:t>
    </dgm:pt>
    <dgm:pt modelId="{9F493799-A031-407A-85A5-7F7F4FBE6DBF}">
      <dgm:prSet phldrT="[Testo]"/>
      <dgm:spPr/>
      <dgm:t>
        <a:bodyPr/>
        <a:lstStyle/>
        <a:p>
          <a:pPr algn="ctr"/>
          <a:r>
            <a:rPr lang="it-IT" dirty="0" smtClean="0"/>
            <a:t>Sociali</a:t>
          </a:r>
          <a:endParaRPr lang="it-IT" dirty="0"/>
        </a:p>
      </dgm:t>
    </dgm:pt>
    <dgm:pt modelId="{938EA0CD-89FA-47CD-819A-EBF21B76AD9E}" type="parTrans" cxnId="{99D2D053-D2A8-475C-92A4-B80D11D065A6}">
      <dgm:prSet/>
      <dgm:spPr/>
      <dgm:t>
        <a:bodyPr/>
        <a:lstStyle/>
        <a:p>
          <a:endParaRPr lang="it-IT"/>
        </a:p>
      </dgm:t>
    </dgm:pt>
    <dgm:pt modelId="{D6AB1ACB-5DD5-4BEF-85AC-F4E4B4C8AC81}" type="sibTrans" cxnId="{99D2D053-D2A8-475C-92A4-B80D11D065A6}">
      <dgm:prSet/>
      <dgm:spPr/>
      <dgm:t>
        <a:bodyPr/>
        <a:lstStyle/>
        <a:p>
          <a:endParaRPr lang="it-IT"/>
        </a:p>
      </dgm:t>
    </dgm:pt>
    <dgm:pt modelId="{00D8E9E9-2051-4CFA-886A-5F97D431B419}">
      <dgm:prSet phldrT="[Testo]"/>
      <dgm:spPr/>
      <dgm:t>
        <a:bodyPr/>
        <a:lstStyle/>
        <a:p>
          <a:pPr algn="ctr"/>
          <a:r>
            <a:rPr lang="it-IT" dirty="0" smtClean="0"/>
            <a:t>Ambientali</a:t>
          </a:r>
          <a:endParaRPr lang="it-IT" dirty="0"/>
        </a:p>
      </dgm:t>
    </dgm:pt>
    <dgm:pt modelId="{B15C951B-5007-45F6-9ED7-2AC8321C0F82}" type="parTrans" cxnId="{5A8FEB36-4FA7-401D-AB79-CEE58FB0E964}">
      <dgm:prSet/>
      <dgm:spPr/>
      <dgm:t>
        <a:bodyPr/>
        <a:lstStyle/>
        <a:p>
          <a:endParaRPr lang="it-IT"/>
        </a:p>
      </dgm:t>
    </dgm:pt>
    <dgm:pt modelId="{D5C6D374-4465-4182-B62B-5FBBDF4AE25C}" type="sibTrans" cxnId="{5A8FEB36-4FA7-401D-AB79-CEE58FB0E964}">
      <dgm:prSet/>
      <dgm:spPr/>
      <dgm:t>
        <a:bodyPr/>
        <a:lstStyle/>
        <a:p>
          <a:endParaRPr lang="it-IT"/>
        </a:p>
      </dgm:t>
    </dgm:pt>
    <dgm:pt modelId="{645480F6-AC03-4ADF-A713-8183C41C6748}">
      <dgm:prSet phldrT="[Testo]"/>
      <dgm:spPr/>
      <dgm:t>
        <a:bodyPr/>
        <a:lstStyle/>
        <a:p>
          <a:pPr algn="ctr"/>
          <a:r>
            <a:rPr lang="it-IT" dirty="0" smtClean="0"/>
            <a:t>Istituzionali</a:t>
          </a:r>
          <a:endParaRPr lang="it-IT" dirty="0"/>
        </a:p>
      </dgm:t>
    </dgm:pt>
    <dgm:pt modelId="{C06B1AD8-6E1A-490B-A851-282771EB3884}" type="parTrans" cxnId="{AC4DF792-8B6A-4779-BFBC-FFF6318583BD}">
      <dgm:prSet/>
      <dgm:spPr/>
      <dgm:t>
        <a:bodyPr/>
        <a:lstStyle/>
        <a:p>
          <a:endParaRPr lang="it-IT"/>
        </a:p>
      </dgm:t>
    </dgm:pt>
    <dgm:pt modelId="{400202C1-41F3-442C-AA74-53585970C6CF}" type="sibTrans" cxnId="{AC4DF792-8B6A-4779-BFBC-FFF6318583BD}">
      <dgm:prSet/>
      <dgm:spPr/>
      <dgm:t>
        <a:bodyPr/>
        <a:lstStyle/>
        <a:p>
          <a:endParaRPr lang="it-IT"/>
        </a:p>
      </dgm:t>
    </dgm:pt>
    <dgm:pt modelId="{1ADF8FD1-73BA-4782-96D0-9F656D459EC1}">
      <dgm:prSet phldrT="[Testo]"/>
      <dgm:spPr/>
      <dgm:t>
        <a:bodyPr/>
        <a:lstStyle/>
        <a:p>
          <a:pPr algn="ctr"/>
          <a:r>
            <a:rPr lang="it-IT" dirty="0" smtClean="0"/>
            <a:t>Culturali</a:t>
          </a:r>
          <a:endParaRPr lang="it-IT" dirty="0"/>
        </a:p>
      </dgm:t>
    </dgm:pt>
    <dgm:pt modelId="{DC7996F1-F5B1-4559-9B2A-12E10C5D0691}" type="parTrans" cxnId="{710421BF-398B-4733-909F-71AF1FC7559B}">
      <dgm:prSet/>
      <dgm:spPr/>
      <dgm:t>
        <a:bodyPr/>
        <a:lstStyle/>
        <a:p>
          <a:endParaRPr lang="it-IT"/>
        </a:p>
      </dgm:t>
    </dgm:pt>
    <dgm:pt modelId="{5154B7EB-5BCF-404C-917A-FA4A6C594949}" type="sibTrans" cxnId="{710421BF-398B-4733-909F-71AF1FC7559B}">
      <dgm:prSet/>
      <dgm:spPr/>
      <dgm:t>
        <a:bodyPr/>
        <a:lstStyle/>
        <a:p>
          <a:endParaRPr lang="it-IT"/>
        </a:p>
      </dgm:t>
    </dgm:pt>
    <dgm:pt modelId="{E018E2DE-49C6-4C23-8E32-7166B56C0368}" type="pres">
      <dgm:prSet presAssocID="{D49A5ED8-96EB-4688-9337-3DFD0805F81E}" presName="Name0" presStyleCnt="0">
        <dgm:presLayoutVars>
          <dgm:dir/>
          <dgm:animLvl val="lvl"/>
          <dgm:resizeHandles/>
        </dgm:presLayoutVars>
      </dgm:prSet>
      <dgm:spPr/>
      <dgm:t>
        <a:bodyPr/>
        <a:lstStyle/>
        <a:p>
          <a:endParaRPr lang="it-IT"/>
        </a:p>
      </dgm:t>
    </dgm:pt>
    <dgm:pt modelId="{97F0C0ED-A2E9-4B1F-93BB-41248546A3CB}" type="pres">
      <dgm:prSet presAssocID="{40F6C759-893F-4950-A0B5-FE87F58DCC49}" presName="linNode" presStyleCnt="0"/>
      <dgm:spPr/>
    </dgm:pt>
    <dgm:pt modelId="{B16B3F4C-30AE-4FAD-8628-4F6D630168CE}" type="pres">
      <dgm:prSet presAssocID="{40F6C759-893F-4950-A0B5-FE87F58DCC49}" presName="parentShp" presStyleLbl="node1" presStyleIdx="0" presStyleCnt="2" custLinFactNeighborX="2128" custLinFactNeighborY="-707">
        <dgm:presLayoutVars>
          <dgm:bulletEnabled val="1"/>
        </dgm:presLayoutVars>
      </dgm:prSet>
      <dgm:spPr/>
      <dgm:t>
        <a:bodyPr/>
        <a:lstStyle/>
        <a:p>
          <a:endParaRPr lang="it-IT"/>
        </a:p>
      </dgm:t>
    </dgm:pt>
    <dgm:pt modelId="{8A7D8164-ACA2-4FD2-883D-C0FEFB2AA06B}" type="pres">
      <dgm:prSet presAssocID="{40F6C759-893F-4950-A0B5-FE87F58DCC49}" presName="childShp" presStyleLbl="bgAccFollowNode1" presStyleIdx="0" presStyleCnt="2" custLinFactNeighborX="-1824" custLinFactNeighborY="2795">
        <dgm:presLayoutVars>
          <dgm:bulletEnabled val="1"/>
        </dgm:presLayoutVars>
      </dgm:prSet>
      <dgm:spPr/>
      <dgm:t>
        <a:bodyPr/>
        <a:lstStyle/>
        <a:p>
          <a:endParaRPr lang="it-IT"/>
        </a:p>
      </dgm:t>
    </dgm:pt>
    <dgm:pt modelId="{FB7E9D62-3A37-4FA6-8C47-002365F645AD}" type="pres">
      <dgm:prSet presAssocID="{CCAE05F5-E9B2-45C0-B2BF-CD3C7DAE14B5}" presName="spacing" presStyleCnt="0"/>
      <dgm:spPr/>
    </dgm:pt>
    <dgm:pt modelId="{5FCEEB85-CA26-4D5F-B056-721FEC0D92DF}" type="pres">
      <dgm:prSet presAssocID="{B0B979F0-D950-486D-814E-5A3AA05DC194}" presName="linNode" presStyleCnt="0"/>
      <dgm:spPr/>
    </dgm:pt>
    <dgm:pt modelId="{12A0F487-E9D1-4B77-B18B-6EFD5487D7A3}" type="pres">
      <dgm:prSet presAssocID="{B0B979F0-D950-486D-814E-5A3AA05DC194}" presName="parentShp" presStyleLbl="node1" presStyleIdx="1" presStyleCnt="2">
        <dgm:presLayoutVars>
          <dgm:bulletEnabled val="1"/>
        </dgm:presLayoutVars>
      </dgm:prSet>
      <dgm:spPr/>
      <dgm:t>
        <a:bodyPr/>
        <a:lstStyle/>
        <a:p>
          <a:endParaRPr lang="it-IT"/>
        </a:p>
      </dgm:t>
    </dgm:pt>
    <dgm:pt modelId="{24EA6A71-86D9-4476-9577-8A717206839D}" type="pres">
      <dgm:prSet presAssocID="{B0B979F0-D950-486D-814E-5A3AA05DC194}" presName="childShp" presStyleLbl="bgAccFollowNode1" presStyleIdx="1" presStyleCnt="2">
        <dgm:presLayoutVars>
          <dgm:bulletEnabled val="1"/>
        </dgm:presLayoutVars>
      </dgm:prSet>
      <dgm:spPr/>
      <dgm:t>
        <a:bodyPr/>
        <a:lstStyle/>
        <a:p>
          <a:endParaRPr lang="it-IT"/>
        </a:p>
      </dgm:t>
    </dgm:pt>
  </dgm:ptLst>
  <dgm:cxnLst>
    <dgm:cxn modelId="{3794118C-76B7-423A-845F-14B237C9638F}" type="presOf" srcId="{9F493799-A031-407A-85A5-7F7F4FBE6DBF}" destId="{24EA6A71-86D9-4476-9577-8A717206839D}" srcOrd="0" destOrd="0" presId="urn:microsoft.com/office/officeart/2005/8/layout/vList6"/>
    <dgm:cxn modelId="{AC4DF792-8B6A-4779-BFBC-FFF6318583BD}" srcId="{B0B979F0-D950-486D-814E-5A3AA05DC194}" destId="{645480F6-AC03-4ADF-A713-8183C41C6748}" srcOrd="2" destOrd="0" parTransId="{C06B1AD8-6E1A-490B-A851-282771EB3884}" sibTransId="{400202C1-41F3-442C-AA74-53585970C6CF}"/>
    <dgm:cxn modelId="{12775DFA-E163-441E-B67D-56E80CA9C3B8}" type="presOf" srcId="{B0B979F0-D950-486D-814E-5A3AA05DC194}" destId="{12A0F487-E9D1-4B77-B18B-6EFD5487D7A3}" srcOrd="0" destOrd="0" presId="urn:microsoft.com/office/officeart/2005/8/layout/vList6"/>
    <dgm:cxn modelId="{1B48F2D0-B7D9-461C-9D34-87DC6B09FB5D}" srcId="{D49A5ED8-96EB-4688-9337-3DFD0805F81E}" destId="{40F6C759-893F-4950-A0B5-FE87F58DCC49}" srcOrd="0" destOrd="0" parTransId="{EAA8140B-2E05-486C-82D8-F06CC05AC35D}" sibTransId="{CCAE05F5-E9B2-45C0-B2BF-CD3C7DAE14B5}"/>
    <dgm:cxn modelId="{710421BF-398B-4733-909F-71AF1FC7559B}" srcId="{B0B979F0-D950-486D-814E-5A3AA05DC194}" destId="{1ADF8FD1-73BA-4782-96D0-9F656D459EC1}" srcOrd="3" destOrd="0" parTransId="{DC7996F1-F5B1-4559-9B2A-12E10C5D0691}" sibTransId="{5154B7EB-5BCF-404C-917A-FA4A6C594949}"/>
    <dgm:cxn modelId="{AD887A96-6080-47FC-84DF-ACC2154149F1}" type="presOf" srcId="{645480F6-AC03-4ADF-A713-8183C41C6748}" destId="{24EA6A71-86D9-4476-9577-8A717206839D}" srcOrd="0" destOrd="2" presId="urn:microsoft.com/office/officeart/2005/8/layout/vList6"/>
    <dgm:cxn modelId="{99D2D053-D2A8-475C-92A4-B80D11D065A6}" srcId="{B0B979F0-D950-486D-814E-5A3AA05DC194}" destId="{9F493799-A031-407A-85A5-7F7F4FBE6DBF}" srcOrd="0" destOrd="0" parTransId="{938EA0CD-89FA-47CD-819A-EBF21B76AD9E}" sibTransId="{D6AB1ACB-5DD5-4BEF-85AC-F4E4B4C8AC81}"/>
    <dgm:cxn modelId="{8E18762B-277A-4049-9CB6-42C85C1A441D}" type="presOf" srcId="{40F6C759-893F-4950-A0B5-FE87F58DCC49}" destId="{B16B3F4C-30AE-4FAD-8628-4F6D630168CE}" srcOrd="0" destOrd="0" presId="urn:microsoft.com/office/officeart/2005/8/layout/vList6"/>
    <dgm:cxn modelId="{437AA07E-CF9F-4551-B7A5-B13A99206876}" type="presOf" srcId="{D49A5ED8-96EB-4688-9337-3DFD0805F81E}" destId="{E018E2DE-49C6-4C23-8E32-7166B56C0368}" srcOrd="0" destOrd="0" presId="urn:microsoft.com/office/officeart/2005/8/layout/vList6"/>
    <dgm:cxn modelId="{04E777B5-A241-4ADC-93BB-6A873F78A23E}" type="presOf" srcId="{00D8E9E9-2051-4CFA-886A-5F97D431B419}" destId="{24EA6A71-86D9-4476-9577-8A717206839D}" srcOrd="0" destOrd="1" presId="urn:microsoft.com/office/officeart/2005/8/layout/vList6"/>
    <dgm:cxn modelId="{E04D7445-9E7C-480E-BA19-7A7136BACC4D}" srcId="{40F6C759-893F-4950-A0B5-FE87F58DCC49}" destId="{65A6B88F-1AEE-4688-92FB-030439DB83CD}" srcOrd="1" destOrd="0" parTransId="{F7E1FEF9-F419-420C-BDC6-3796C93424BE}" sibTransId="{57F3B9E5-B417-452C-BEFB-2C8DC455E5F6}"/>
    <dgm:cxn modelId="{8F43D227-1C42-4A1A-AD90-83F2C2C7CB55}" type="presOf" srcId="{65A6B88F-1AEE-4688-92FB-030439DB83CD}" destId="{8A7D8164-ACA2-4FD2-883D-C0FEFB2AA06B}" srcOrd="0" destOrd="1" presId="urn:microsoft.com/office/officeart/2005/8/layout/vList6"/>
    <dgm:cxn modelId="{5EB907BF-5118-4666-BB20-7744CB381BD6}" srcId="{D49A5ED8-96EB-4688-9337-3DFD0805F81E}" destId="{B0B979F0-D950-486D-814E-5A3AA05DC194}" srcOrd="1" destOrd="0" parTransId="{DADDC5CA-274F-436B-80C6-C43A9445B1A6}" sibTransId="{FD87A433-477D-4714-9954-431976C01D92}"/>
    <dgm:cxn modelId="{5A8FEB36-4FA7-401D-AB79-CEE58FB0E964}" srcId="{B0B979F0-D950-486D-814E-5A3AA05DC194}" destId="{00D8E9E9-2051-4CFA-886A-5F97D431B419}" srcOrd="1" destOrd="0" parTransId="{B15C951B-5007-45F6-9ED7-2AC8321C0F82}" sibTransId="{D5C6D374-4465-4182-B62B-5FBBDF4AE25C}"/>
    <dgm:cxn modelId="{856E9694-1743-41CE-BDA4-D65C477D87C5}" srcId="{40F6C759-893F-4950-A0B5-FE87F58DCC49}" destId="{C908BA37-5035-4968-94E1-EB071E05BB94}" srcOrd="0" destOrd="0" parTransId="{B759E06D-50F4-44F3-81BA-85BE5B1238F9}" sibTransId="{2A5E0590-4470-4BB8-B238-129369A062C8}"/>
    <dgm:cxn modelId="{184B57C1-C702-4CAB-92E6-5C73A652A1BF}" type="presOf" srcId="{C908BA37-5035-4968-94E1-EB071E05BB94}" destId="{8A7D8164-ACA2-4FD2-883D-C0FEFB2AA06B}" srcOrd="0" destOrd="0" presId="urn:microsoft.com/office/officeart/2005/8/layout/vList6"/>
    <dgm:cxn modelId="{54C4960E-E1F3-45DA-BD60-D43EF0F4E172}" type="presOf" srcId="{1ADF8FD1-73BA-4782-96D0-9F656D459EC1}" destId="{24EA6A71-86D9-4476-9577-8A717206839D}" srcOrd="0" destOrd="3" presId="urn:microsoft.com/office/officeart/2005/8/layout/vList6"/>
    <dgm:cxn modelId="{0C5F15D2-A3C4-4D41-9ED8-9EB545AA8127}" type="presParOf" srcId="{E018E2DE-49C6-4C23-8E32-7166B56C0368}" destId="{97F0C0ED-A2E9-4B1F-93BB-41248546A3CB}" srcOrd="0" destOrd="0" presId="urn:microsoft.com/office/officeart/2005/8/layout/vList6"/>
    <dgm:cxn modelId="{C91C223E-27CA-46BA-8A4B-A65A4E679A2D}" type="presParOf" srcId="{97F0C0ED-A2E9-4B1F-93BB-41248546A3CB}" destId="{B16B3F4C-30AE-4FAD-8628-4F6D630168CE}" srcOrd="0" destOrd="0" presId="urn:microsoft.com/office/officeart/2005/8/layout/vList6"/>
    <dgm:cxn modelId="{A76BF55A-57AA-48BA-8BE4-9ACBA740C931}" type="presParOf" srcId="{97F0C0ED-A2E9-4B1F-93BB-41248546A3CB}" destId="{8A7D8164-ACA2-4FD2-883D-C0FEFB2AA06B}" srcOrd="1" destOrd="0" presId="urn:microsoft.com/office/officeart/2005/8/layout/vList6"/>
    <dgm:cxn modelId="{9A47DCA1-36D3-4535-A391-D61C4924858F}" type="presParOf" srcId="{E018E2DE-49C6-4C23-8E32-7166B56C0368}" destId="{FB7E9D62-3A37-4FA6-8C47-002365F645AD}" srcOrd="1" destOrd="0" presId="urn:microsoft.com/office/officeart/2005/8/layout/vList6"/>
    <dgm:cxn modelId="{35BB72EA-5FC6-4A35-8024-4D69CC27C0D6}" type="presParOf" srcId="{E018E2DE-49C6-4C23-8E32-7166B56C0368}" destId="{5FCEEB85-CA26-4D5F-B056-721FEC0D92DF}" srcOrd="2" destOrd="0" presId="urn:microsoft.com/office/officeart/2005/8/layout/vList6"/>
    <dgm:cxn modelId="{2739605E-601B-466E-9217-318C1C663789}" type="presParOf" srcId="{5FCEEB85-CA26-4D5F-B056-721FEC0D92DF}" destId="{12A0F487-E9D1-4B77-B18B-6EFD5487D7A3}" srcOrd="0" destOrd="0" presId="urn:microsoft.com/office/officeart/2005/8/layout/vList6"/>
    <dgm:cxn modelId="{23D417F4-6983-4E36-A387-7BE0BBC979F7}" type="presParOf" srcId="{5FCEEB85-CA26-4D5F-B056-721FEC0D92DF}" destId="{24EA6A71-86D9-4476-9577-8A717206839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DDFCB-65E0-45DD-9DF1-0B40E17B65F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153EBCA5-7D9F-4296-96BE-64C3E445E8D3}">
      <dgm:prSet phldrT="[Testo]"/>
      <dgm:spPr/>
      <dgm:t>
        <a:bodyPr/>
        <a:lstStyle/>
        <a:p>
          <a:r>
            <a:rPr lang="it-IT" dirty="0" smtClean="0"/>
            <a:t>Benessere economico</a:t>
          </a:r>
          <a:endParaRPr lang="it-IT" dirty="0"/>
        </a:p>
      </dgm:t>
    </dgm:pt>
    <dgm:pt modelId="{333D2FC7-FCCA-49BC-8F21-FF057D810A5A}" type="parTrans" cxnId="{EA9D5ED3-63C1-46A3-B241-0B54B3372D3E}">
      <dgm:prSet/>
      <dgm:spPr/>
      <dgm:t>
        <a:bodyPr/>
        <a:lstStyle/>
        <a:p>
          <a:endParaRPr lang="it-IT"/>
        </a:p>
      </dgm:t>
    </dgm:pt>
    <dgm:pt modelId="{207F0590-A6A6-45F8-8D39-BA9676FFFC84}" type="sibTrans" cxnId="{EA9D5ED3-63C1-46A3-B241-0B54B3372D3E}">
      <dgm:prSet/>
      <dgm:spPr/>
      <dgm:t>
        <a:bodyPr/>
        <a:lstStyle/>
        <a:p>
          <a:endParaRPr lang="it-IT"/>
        </a:p>
      </dgm:t>
    </dgm:pt>
    <dgm:pt modelId="{207CB01F-5B06-4D6F-80BF-4DD71B790109}">
      <dgm:prSet phldrT="[Testo]"/>
      <dgm:spPr/>
      <dgm:t>
        <a:bodyPr/>
        <a:lstStyle/>
        <a:p>
          <a:r>
            <a:rPr lang="it-IT" dirty="0" smtClean="0"/>
            <a:t>Reddito medio disponibile aggiustato pro capite</a:t>
          </a:r>
          <a:endParaRPr lang="it-IT" dirty="0"/>
        </a:p>
      </dgm:t>
    </dgm:pt>
    <dgm:pt modelId="{07A55FAA-350A-4667-96D2-6795B3D8DB6D}" type="parTrans" cxnId="{6CA26990-A64A-4BDA-9C12-655994F8A5E3}">
      <dgm:prSet/>
      <dgm:spPr/>
      <dgm:t>
        <a:bodyPr/>
        <a:lstStyle/>
        <a:p>
          <a:endParaRPr lang="it-IT"/>
        </a:p>
      </dgm:t>
    </dgm:pt>
    <dgm:pt modelId="{A36381BA-2F4F-4D5A-B568-3FFF2566CCCE}" type="sibTrans" cxnId="{6CA26990-A64A-4BDA-9C12-655994F8A5E3}">
      <dgm:prSet/>
      <dgm:spPr/>
      <dgm:t>
        <a:bodyPr/>
        <a:lstStyle/>
        <a:p>
          <a:endParaRPr lang="it-IT"/>
        </a:p>
      </dgm:t>
    </dgm:pt>
    <dgm:pt modelId="{C6A3AD41-1E3C-4EC0-9B45-454B0339CD63}">
      <dgm:prSet phldrT="[Testo]"/>
      <dgm:spPr/>
      <dgm:t>
        <a:bodyPr/>
        <a:lstStyle/>
        <a:p>
          <a:r>
            <a:rPr lang="it-IT" dirty="0" smtClean="0"/>
            <a:t>Indice di diseguaglianza del reddito disponibile</a:t>
          </a:r>
          <a:endParaRPr lang="it-IT" dirty="0"/>
        </a:p>
      </dgm:t>
    </dgm:pt>
    <dgm:pt modelId="{10944265-6191-4336-B79B-C27C666EC97D}" type="parTrans" cxnId="{B27BD3C5-A698-4A4F-AE3C-F9AB7E4880F1}">
      <dgm:prSet/>
      <dgm:spPr/>
      <dgm:t>
        <a:bodyPr/>
        <a:lstStyle/>
        <a:p>
          <a:endParaRPr lang="it-IT"/>
        </a:p>
      </dgm:t>
    </dgm:pt>
    <dgm:pt modelId="{4A74D443-079F-493E-9E03-C82C64369957}" type="sibTrans" cxnId="{B27BD3C5-A698-4A4F-AE3C-F9AB7E4880F1}">
      <dgm:prSet/>
      <dgm:spPr/>
      <dgm:t>
        <a:bodyPr/>
        <a:lstStyle/>
        <a:p>
          <a:endParaRPr lang="it-IT"/>
        </a:p>
      </dgm:t>
    </dgm:pt>
    <dgm:pt modelId="{E63CC295-77FE-4122-9A4A-B5AC09756BC0}">
      <dgm:prSet phldrT="[Testo]"/>
      <dgm:spPr/>
      <dgm:t>
        <a:bodyPr/>
        <a:lstStyle/>
        <a:p>
          <a:r>
            <a:rPr lang="it-IT" dirty="0" smtClean="0"/>
            <a:t>Lavoro e Conciliazione tempi di vita</a:t>
          </a:r>
          <a:endParaRPr lang="it-IT" dirty="0"/>
        </a:p>
      </dgm:t>
    </dgm:pt>
    <dgm:pt modelId="{B4A61A07-FE90-4114-910F-2276E7F113B7}" type="parTrans" cxnId="{EF91882B-A0D1-4863-A590-5B1B04335F6A}">
      <dgm:prSet/>
      <dgm:spPr/>
      <dgm:t>
        <a:bodyPr/>
        <a:lstStyle/>
        <a:p>
          <a:endParaRPr lang="it-IT"/>
        </a:p>
      </dgm:t>
    </dgm:pt>
    <dgm:pt modelId="{A790B750-0B3C-4C94-9CC6-C58655F0D406}" type="sibTrans" cxnId="{EF91882B-A0D1-4863-A590-5B1B04335F6A}">
      <dgm:prSet/>
      <dgm:spPr/>
      <dgm:t>
        <a:bodyPr/>
        <a:lstStyle/>
        <a:p>
          <a:endParaRPr lang="it-IT"/>
        </a:p>
      </dgm:t>
    </dgm:pt>
    <dgm:pt modelId="{5F3683E7-040D-4185-AF37-E02E414FA430}">
      <dgm:prSet phldrT="[Testo]"/>
      <dgm:spPr/>
      <dgm:t>
        <a:bodyPr/>
        <a:lstStyle/>
        <a:p>
          <a:r>
            <a:rPr lang="it-IT" dirty="0" smtClean="0"/>
            <a:t>Tasso di mancata partecipazione al lavoro</a:t>
          </a:r>
          <a:endParaRPr lang="it-IT" dirty="0"/>
        </a:p>
      </dgm:t>
    </dgm:pt>
    <dgm:pt modelId="{F93821DA-AAD4-41A0-ADAD-6D31CC29E582}" type="parTrans" cxnId="{31AFBBB5-A58E-4292-814B-601601510A1B}">
      <dgm:prSet/>
      <dgm:spPr/>
      <dgm:t>
        <a:bodyPr/>
        <a:lstStyle/>
        <a:p>
          <a:endParaRPr lang="it-IT"/>
        </a:p>
      </dgm:t>
    </dgm:pt>
    <dgm:pt modelId="{5FCD6EA5-D9FB-4AC8-9CC0-0A42776E7025}" type="sibTrans" cxnId="{31AFBBB5-A58E-4292-814B-601601510A1B}">
      <dgm:prSet/>
      <dgm:spPr/>
      <dgm:t>
        <a:bodyPr/>
        <a:lstStyle/>
        <a:p>
          <a:endParaRPr lang="it-IT"/>
        </a:p>
      </dgm:t>
    </dgm:pt>
    <dgm:pt modelId="{9E9B9D87-2477-4D19-993F-B263681A5CCA}">
      <dgm:prSet phldrT="[Testo]"/>
      <dgm:spPr/>
      <dgm:t>
        <a:bodyPr/>
        <a:lstStyle/>
        <a:p>
          <a:r>
            <a:rPr lang="it-IT" dirty="0" smtClean="0"/>
            <a:t>Ambiente</a:t>
          </a:r>
          <a:endParaRPr lang="it-IT" dirty="0"/>
        </a:p>
      </dgm:t>
    </dgm:pt>
    <dgm:pt modelId="{849B9436-3081-4133-88C5-99E14A323EDB}" type="parTrans" cxnId="{8E1E8F37-FADB-4905-A3BC-4C478CBC2EB3}">
      <dgm:prSet/>
      <dgm:spPr/>
      <dgm:t>
        <a:bodyPr/>
        <a:lstStyle/>
        <a:p>
          <a:endParaRPr lang="it-IT"/>
        </a:p>
      </dgm:t>
    </dgm:pt>
    <dgm:pt modelId="{C189CF50-B27B-46C8-96F7-EE67C746D6C9}" type="sibTrans" cxnId="{8E1E8F37-FADB-4905-A3BC-4C478CBC2EB3}">
      <dgm:prSet/>
      <dgm:spPr/>
      <dgm:t>
        <a:bodyPr/>
        <a:lstStyle/>
        <a:p>
          <a:endParaRPr lang="it-IT"/>
        </a:p>
      </dgm:t>
    </dgm:pt>
    <dgm:pt modelId="{1137DAE6-DF81-4B7A-A574-D4BDB46CDE9C}">
      <dgm:prSet phldrT="[Testo]"/>
      <dgm:spPr/>
      <dgm:t>
        <a:bodyPr/>
        <a:lstStyle/>
        <a:p>
          <a:r>
            <a:rPr lang="it-IT" dirty="0" smtClean="0"/>
            <a:t>Indicatore relativo alle emissioni di CO2 e di altri gas clima alteranti</a:t>
          </a:r>
          <a:endParaRPr lang="it-IT" dirty="0"/>
        </a:p>
      </dgm:t>
    </dgm:pt>
    <dgm:pt modelId="{CDBA59B4-1253-4497-85A7-71095A4682BF}" type="parTrans" cxnId="{63A33EA8-D9B3-4745-818C-1271A87C0DAE}">
      <dgm:prSet/>
      <dgm:spPr/>
      <dgm:t>
        <a:bodyPr/>
        <a:lstStyle/>
        <a:p>
          <a:endParaRPr lang="it-IT"/>
        </a:p>
      </dgm:t>
    </dgm:pt>
    <dgm:pt modelId="{A15474C4-4CBE-4411-9623-E78F056663AE}" type="sibTrans" cxnId="{63A33EA8-D9B3-4745-818C-1271A87C0DAE}">
      <dgm:prSet/>
      <dgm:spPr/>
      <dgm:t>
        <a:bodyPr/>
        <a:lstStyle/>
        <a:p>
          <a:endParaRPr lang="it-IT"/>
        </a:p>
      </dgm:t>
    </dgm:pt>
    <dgm:pt modelId="{108481EB-F131-4943-AF55-B16BE44FB989}" type="pres">
      <dgm:prSet presAssocID="{DA6DDFCB-65E0-45DD-9DF1-0B40E17B65FB}" presName="linearFlow" presStyleCnt="0">
        <dgm:presLayoutVars>
          <dgm:dir/>
          <dgm:animLvl val="lvl"/>
          <dgm:resizeHandles val="exact"/>
        </dgm:presLayoutVars>
      </dgm:prSet>
      <dgm:spPr/>
      <dgm:t>
        <a:bodyPr/>
        <a:lstStyle/>
        <a:p>
          <a:endParaRPr lang="it-IT"/>
        </a:p>
      </dgm:t>
    </dgm:pt>
    <dgm:pt modelId="{9C349E38-C049-41F3-99F0-D03FBDE7EAD4}" type="pres">
      <dgm:prSet presAssocID="{153EBCA5-7D9F-4296-96BE-64C3E445E8D3}" presName="composite" presStyleCnt="0"/>
      <dgm:spPr/>
    </dgm:pt>
    <dgm:pt modelId="{FD8046AB-5A27-4063-8EA2-F8E24103D11F}" type="pres">
      <dgm:prSet presAssocID="{153EBCA5-7D9F-4296-96BE-64C3E445E8D3}" presName="parentText" presStyleLbl="alignNode1" presStyleIdx="0" presStyleCnt="3">
        <dgm:presLayoutVars>
          <dgm:chMax val="1"/>
          <dgm:bulletEnabled val="1"/>
        </dgm:presLayoutVars>
      </dgm:prSet>
      <dgm:spPr/>
      <dgm:t>
        <a:bodyPr/>
        <a:lstStyle/>
        <a:p>
          <a:endParaRPr lang="it-IT"/>
        </a:p>
      </dgm:t>
    </dgm:pt>
    <dgm:pt modelId="{08B58D94-96E8-4526-B6F4-B99B01407A27}" type="pres">
      <dgm:prSet presAssocID="{153EBCA5-7D9F-4296-96BE-64C3E445E8D3}" presName="descendantText" presStyleLbl="alignAcc1" presStyleIdx="0" presStyleCnt="3" custLinFactNeighborX="6" custLinFactNeighborY="4316">
        <dgm:presLayoutVars>
          <dgm:bulletEnabled val="1"/>
        </dgm:presLayoutVars>
      </dgm:prSet>
      <dgm:spPr/>
      <dgm:t>
        <a:bodyPr/>
        <a:lstStyle/>
        <a:p>
          <a:endParaRPr lang="it-IT"/>
        </a:p>
      </dgm:t>
    </dgm:pt>
    <dgm:pt modelId="{662A236A-2548-481F-AD3F-3D0E2EA9E53D}" type="pres">
      <dgm:prSet presAssocID="{207F0590-A6A6-45F8-8D39-BA9676FFFC84}" presName="sp" presStyleCnt="0"/>
      <dgm:spPr/>
    </dgm:pt>
    <dgm:pt modelId="{13771B50-6D17-4D9D-BF4B-BF42D9891923}" type="pres">
      <dgm:prSet presAssocID="{E63CC295-77FE-4122-9A4A-B5AC09756BC0}" presName="composite" presStyleCnt="0"/>
      <dgm:spPr/>
    </dgm:pt>
    <dgm:pt modelId="{63537F7B-8A0F-4CFE-9097-FF52F4448AE7}" type="pres">
      <dgm:prSet presAssocID="{E63CC295-77FE-4122-9A4A-B5AC09756BC0}" presName="parentText" presStyleLbl="alignNode1" presStyleIdx="1" presStyleCnt="3">
        <dgm:presLayoutVars>
          <dgm:chMax val="1"/>
          <dgm:bulletEnabled val="1"/>
        </dgm:presLayoutVars>
      </dgm:prSet>
      <dgm:spPr/>
      <dgm:t>
        <a:bodyPr/>
        <a:lstStyle/>
        <a:p>
          <a:endParaRPr lang="it-IT"/>
        </a:p>
      </dgm:t>
    </dgm:pt>
    <dgm:pt modelId="{9AEE8EC3-7803-4F74-B670-8B7A27D6A1EF}" type="pres">
      <dgm:prSet presAssocID="{E63CC295-77FE-4122-9A4A-B5AC09756BC0}" presName="descendantText" presStyleLbl="alignAcc1" presStyleIdx="1" presStyleCnt="3">
        <dgm:presLayoutVars>
          <dgm:bulletEnabled val="1"/>
        </dgm:presLayoutVars>
      </dgm:prSet>
      <dgm:spPr/>
      <dgm:t>
        <a:bodyPr/>
        <a:lstStyle/>
        <a:p>
          <a:endParaRPr lang="it-IT"/>
        </a:p>
      </dgm:t>
    </dgm:pt>
    <dgm:pt modelId="{9C2CE6CC-1D61-4B1C-9FAF-C78602B68698}" type="pres">
      <dgm:prSet presAssocID="{A790B750-0B3C-4C94-9CC6-C58655F0D406}" presName="sp" presStyleCnt="0"/>
      <dgm:spPr/>
    </dgm:pt>
    <dgm:pt modelId="{822AC9CB-E918-410E-9ED5-769B722966EB}" type="pres">
      <dgm:prSet presAssocID="{9E9B9D87-2477-4D19-993F-B263681A5CCA}" presName="composite" presStyleCnt="0"/>
      <dgm:spPr/>
    </dgm:pt>
    <dgm:pt modelId="{08E4E41D-EC3C-4B61-837F-8222240DB55D}" type="pres">
      <dgm:prSet presAssocID="{9E9B9D87-2477-4D19-993F-B263681A5CCA}" presName="parentText" presStyleLbl="alignNode1" presStyleIdx="2" presStyleCnt="3">
        <dgm:presLayoutVars>
          <dgm:chMax val="1"/>
          <dgm:bulletEnabled val="1"/>
        </dgm:presLayoutVars>
      </dgm:prSet>
      <dgm:spPr/>
      <dgm:t>
        <a:bodyPr/>
        <a:lstStyle/>
        <a:p>
          <a:endParaRPr lang="it-IT"/>
        </a:p>
      </dgm:t>
    </dgm:pt>
    <dgm:pt modelId="{AFD073D5-F3C7-4173-A6FE-AB363F8F8A06}" type="pres">
      <dgm:prSet presAssocID="{9E9B9D87-2477-4D19-993F-B263681A5CCA}" presName="descendantText" presStyleLbl="alignAcc1" presStyleIdx="2" presStyleCnt="3">
        <dgm:presLayoutVars>
          <dgm:bulletEnabled val="1"/>
        </dgm:presLayoutVars>
      </dgm:prSet>
      <dgm:spPr/>
      <dgm:t>
        <a:bodyPr/>
        <a:lstStyle/>
        <a:p>
          <a:endParaRPr lang="it-IT"/>
        </a:p>
      </dgm:t>
    </dgm:pt>
  </dgm:ptLst>
  <dgm:cxnLst>
    <dgm:cxn modelId="{63A33EA8-D9B3-4745-818C-1271A87C0DAE}" srcId="{9E9B9D87-2477-4D19-993F-B263681A5CCA}" destId="{1137DAE6-DF81-4B7A-A574-D4BDB46CDE9C}" srcOrd="0" destOrd="0" parTransId="{CDBA59B4-1253-4497-85A7-71095A4682BF}" sibTransId="{A15474C4-4CBE-4411-9623-E78F056663AE}"/>
    <dgm:cxn modelId="{31AFBBB5-A58E-4292-814B-601601510A1B}" srcId="{E63CC295-77FE-4122-9A4A-B5AC09756BC0}" destId="{5F3683E7-040D-4185-AF37-E02E414FA430}" srcOrd="0" destOrd="0" parTransId="{F93821DA-AAD4-41A0-ADAD-6D31CC29E582}" sibTransId="{5FCD6EA5-D9FB-4AC8-9CC0-0A42776E7025}"/>
    <dgm:cxn modelId="{53648B20-A5D8-4F6D-891B-FA0916C99875}" type="presOf" srcId="{207CB01F-5B06-4D6F-80BF-4DD71B790109}" destId="{08B58D94-96E8-4526-B6F4-B99B01407A27}" srcOrd="0" destOrd="0" presId="urn:microsoft.com/office/officeart/2005/8/layout/chevron2"/>
    <dgm:cxn modelId="{A91CDC48-4D11-4C43-A8AF-D618AB33DD4A}" type="presOf" srcId="{E63CC295-77FE-4122-9A4A-B5AC09756BC0}" destId="{63537F7B-8A0F-4CFE-9097-FF52F4448AE7}" srcOrd="0" destOrd="0" presId="urn:microsoft.com/office/officeart/2005/8/layout/chevron2"/>
    <dgm:cxn modelId="{D647F4F9-ACEF-4ACE-B595-6FBFFDFD0D3E}" type="presOf" srcId="{C6A3AD41-1E3C-4EC0-9B45-454B0339CD63}" destId="{08B58D94-96E8-4526-B6F4-B99B01407A27}" srcOrd="0" destOrd="1" presId="urn:microsoft.com/office/officeart/2005/8/layout/chevron2"/>
    <dgm:cxn modelId="{EA9D5ED3-63C1-46A3-B241-0B54B3372D3E}" srcId="{DA6DDFCB-65E0-45DD-9DF1-0B40E17B65FB}" destId="{153EBCA5-7D9F-4296-96BE-64C3E445E8D3}" srcOrd="0" destOrd="0" parTransId="{333D2FC7-FCCA-49BC-8F21-FF057D810A5A}" sibTransId="{207F0590-A6A6-45F8-8D39-BA9676FFFC84}"/>
    <dgm:cxn modelId="{8E1E8F37-FADB-4905-A3BC-4C478CBC2EB3}" srcId="{DA6DDFCB-65E0-45DD-9DF1-0B40E17B65FB}" destId="{9E9B9D87-2477-4D19-993F-B263681A5CCA}" srcOrd="2" destOrd="0" parTransId="{849B9436-3081-4133-88C5-99E14A323EDB}" sibTransId="{C189CF50-B27B-46C8-96F7-EE67C746D6C9}"/>
    <dgm:cxn modelId="{86D0178C-3B36-4EF1-B738-116C18842DAF}" type="presOf" srcId="{1137DAE6-DF81-4B7A-A574-D4BDB46CDE9C}" destId="{AFD073D5-F3C7-4173-A6FE-AB363F8F8A06}" srcOrd="0" destOrd="0" presId="urn:microsoft.com/office/officeart/2005/8/layout/chevron2"/>
    <dgm:cxn modelId="{B27BD3C5-A698-4A4F-AE3C-F9AB7E4880F1}" srcId="{153EBCA5-7D9F-4296-96BE-64C3E445E8D3}" destId="{C6A3AD41-1E3C-4EC0-9B45-454B0339CD63}" srcOrd="1" destOrd="0" parTransId="{10944265-6191-4336-B79B-C27C666EC97D}" sibTransId="{4A74D443-079F-493E-9E03-C82C64369957}"/>
    <dgm:cxn modelId="{F7B98067-0FE9-41CE-A155-5B863CA8380B}" type="presOf" srcId="{5F3683E7-040D-4185-AF37-E02E414FA430}" destId="{9AEE8EC3-7803-4F74-B670-8B7A27D6A1EF}" srcOrd="0" destOrd="0" presId="urn:microsoft.com/office/officeart/2005/8/layout/chevron2"/>
    <dgm:cxn modelId="{5A192F47-DDED-429F-9B6F-9644287A101B}" type="presOf" srcId="{DA6DDFCB-65E0-45DD-9DF1-0B40E17B65FB}" destId="{108481EB-F131-4943-AF55-B16BE44FB989}" srcOrd="0" destOrd="0" presId="urn:microsoft.com/office/officeart/2005/8/layout/chevron2"/>
    <dgm:cxn modelId="{40BABA11-BEFB-4CE9-ADD0-4C2C3703C116}" type="presOf" srcId="{153EBCA5-7D9F-4296-96BE-64C3E445E8D3}" destId="{FD8046AB-5A27-4063-8EA2-F8E24103D11F}" srcOrd="0" destOrd="0" presId="urn:microsoft.com/office/officeart/2005/8/layout/chevron2"/>
    <dgm:cxn modelId="{477EB4E9-CAEF-48C8-A314-E31B8AF1133E}" type="presOf" srcId="{9E9B9D87-2477-4D19-993F-B263681A5CCA}" destId="{08E4E41D-EC3C-4B61-837F-8222240DB55D}" srcOrd="0" destOrd="0" presId="urn:microsoft.com/office/officeart/2005/8/layout/chevron2"/>
    <dgm:cxn modelId="{EF91882B-A0D1-4863-A590-5B1B04335F6A}" srcId="{DA6DDFCB-65E0-45DD-9DF1-0B40E17B65FB}" destId="{E63CC295-77FE-4122-9A4A-B5AC09756BC0}" srcOrd="1" destOrd="0" parTransId="{B4A61A07-FE90-4114-910F-2276E7F113B7}" sibTransId="{A790B750-0B3C-4C94-9CC6-C58655F0D406}"/>
    <dgm:cxn modelId="{6CA26990-A64A-4BDA-9C12-655994F8A5E3}" srcId="{153EBCA5-7D9F-4296-96BE-64C3E445E8D3}" destId="{207CB01F-5B06-4D6F-80BF-4DD71B790109}" srcOrd="0" destOrd="0" parTransId="{07A55FAA-350A-4667-96D2-6795B3D8DB6D}" sibTransId="{A36381BA-2F4F-4D5A-B568-3FFF2566CCCE}"/>
    <dgm:cxn modelId="{5C90572C-3259-4B33-B014-234CE921C035}" type="presParOf" srcId="{108481EB-F131-4943-AF55-B16BE44FB989}" destId="{9C349E38-C049-41F3-99F0-D03FBDE7EAD4}" srcOrd="0" destOrd="0" presId="urn:microsoft.com/office/officeart/2005/8/layout/chevron2"/>
    <dgm:cxn modelId="{0D9FD9DF-BE19-43D7-A178-70464068BB04}" type="presParOf" srcId="{9C349E38-C049-41F3-99F0-D03FBDE7EAD4}" destId="{FD8046AB-5A27-4063-8EA2-F8E24103D11F}" srcOrd="0" destOrd="0" presId="urn:microsoft.com/office/officeart/2005/8/layout/chevron2"/>
    <dgm:cxn modelId="{3A1CBBCF-B1D8-4655-AC77-E97303BEAE15}" type="presParOf" srcId="{9C349E38-C049-41F3-99F0-D03FBDE7EAD4}" destId="{08B58D94-96E8-4526-B6F4-B99B01407A27}" srcOrd="1" destOrd="0" presId="urn:microsoft.com/office/officeart/2005/8/layout/chevron2"/>
    <dgm:cxn modelId="{FE184CC0-BA16-4C26-9B9A-64C591310FCC}" type="presParOf" srcId="{108481EB-F131-4943-AF55-B16BE44FB989}" destId="{662A236A-2548-481F-AD3F-3D0E2EA9E53D}" srcOrd="1" destOrd="0" presId="urn:microsoft.com/office/officeart/2005/8/layout/chevron2"/>
    <dgm:cxn modelId="{AF031BD5-59DA-4961-9870-B5F0C807A8EE}" type="presParOf" srcId="{108481EB-F131-4943-AF55-B16BE44FB989}" destId="{13771B50-6D17-4D9D-BF4B-BF42D9891923}" srcOrd="2" destOrd="0" presId="urn:microsoft.com/office/officeart/2005/8/layout/chevron2"/>
    <dgm:cxn modelId="{D7A3985F-2EFE-4A1C-A5DE-50AA248FC031}" type="presParOf" srcId="{13771B50-6D17-4D9D-BF4B-BF42D9891923}" destId="{63537F7B-8A0F-4CFE-9097-FF52F4448AE7}" srcOrd="0" destOrd="0" presId="urn:microsoft.com/office/officeart/2005/8/layout/chevron2"/>
    <dgm:cxn modelId="{C7C48D23-02F6-467C-B33F-20AFD1F9B5CE}" type="presParOf" srcId="{13771B50-6D17-4D9D-BF4B-BF42D9891923}" destId="{9AEE8EC3-7803-4F74-B670-8B7A27D6A1EF}" srcOrd="1" destOrd="0" presId="urn:microsoft.com/office/officeart/2005/8/layout/chevron2"/>
    <dgm:cxn modelId="{F1DF11C9-405D-4C4F-AA0D-70CDFEEBCC8E}" type="presParOf" srcId="{108481EB-F131-4943-AF55-B16BE44FB989}" destId="{9C2CE6CC-1D61-4B1C-9FAF-C78602B68698}" srcOrd="3" destOrd="0" presId="urn:microsoft.com/office/officeart/2005/8/layout/chevron2"/>
    <dgm:cxn modelId="{94C4B6AC-D6C8-4B25-94BF-53F5439805C4}" type="presParOf" srcId="{108481EB-F131-4943-AF55-B16BE44FB989}" destId="{822AC9CB-E918-410E-9ED5-769B722966EB}" srcOrd="4" destOrd="0" presId="urn:microsoft.com/office/officeart/2005/8/layout/chevron2"/>
    <dgm:cxn modelId="{7458A32C-1A08-4D2E-8DBF-5876AB2B10BA}" type="presParOf" srcId="{822AC9CB-E918-410E-9ED5-769B722966EB}" destId="{08E4E41D-EC3C-4B61-837F-8222240DB55D}" srcOrd="0" destOrd="0" presId="urn:microsoft.com/office/officeart/2005/8/layout/chevron2"/>
    <dgm:cxn modelId="{5231EA16-CFE6-470F-8981-9938504D9B0B}" type="presParOf" srcId="{822AC9CB-E918-410E-9ED5-769B722966EB}" destId="{AFD073D5-F3C7-4173-A6FE-AB363F8F8A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D8164-ACA2-4FD2-883D-C0FEFB2AA06B}">
      <dsp:nvSpPr>
        <dsp:cNvPr id="0" name=""/>
        <dsp:cNvSpPr/>
      </dsp:nvSpPr>
      <dsp:spPr>
        <a:xfrm>
          <a:off x="1521543" y="29549"/>
          <a:ext cx="2324718" cy="1047629"/>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it-IT" sz="1200" kern="1200" dirty="0" smtClean="0"/>
            <a:t>Personali</a:t>
          </a:r>
          <a:endParaRPr lang="it-IT" sz="1200" kern="1200" dirty="0"/>
        </a:p>
        <a:p>
          <a:pPr marL="114300" lvl="1" indent="-114300" algn="ctr" defTabSz="533400">
            <a:lnSpc>
              <a:spcPct val="90000"/>
            </a:lnSpc>
            <a:spcBef>
              <a:spcPct val="0"/>
            </a:spcBef>
            <a:spcAft>
              <a:spcPct val="15000"/>
            </a:spcAft>
            <a:buChar char="••"/>
          </a:pPr>
          <a:r>
            <a:rPr lang="it-IT" sz="1200" kern="1200" dirty="0" smtClean="0"/>
            <a:t>Familiari</a:t>
          </a:r>
          <a:endParaRPr lang="it-IT" sz="1200" kern="1200" dirty="0"/>
        </a:p>
      </dsp:txBody>
      <dsp:txXfrm>
        <a:off x="1521543" y="160503"/>
        <a:ext cx="1931857" cy="785721"/>
      </dsp:txXfrm>
    </dsp:sp>
    <dsp:sp modelId="{B16B3F4C-30AE-4FAD-8628-4F6D630168CE}">
      <dsp:nvSpPr>
        <dsp:cNvPr id="0" name=""/>
        <dsp:cNvSpPr/>
      </dsp:nvSpPr>
      <dsp:spPr>
        <a:xfrm>
          <a:off x="49469" y="0"/>
          <a:ext cx="1549812" cy="104762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it-IT" sz="2600" kern="1200" dirty="0" smtClean="0"/>
            <a:t>Fattori</a:t>
          </a:r>
          <a:endParaRPr lang="it-IT" sz="2600" kern="1200" dirty="0"/>
        </a:p>
      </dsp:txBody>
      <dsp:txXfrm>
        <a:off x="100610" y="51141"/>
        <a:ext cx="1447530" cy="945347"/>
      </dsp:txXfrm>
    </dsp:sp>
    <dsp:sp modelId="{24EA6A71-86D9-4476-9577-8A717206839D}">
      <dsp:nvSpPr>
        <dsp:cNvPr id="0" name=""/>
        <dsp:cNvSpPr/>
      </dsp:nvSpPr>
      <dsp:spPr>
        <a:xfrm>
          <a:off x="1549812" y="1152660"/>
          <a:ext cx="2324718" cy="1047629"/>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it-IT" sz="1200" kern="1200" dirty="0" smtClean="0"/>
            <a:t>Sociali</a:t>
          </a:r>
          <a:endParaRPr lang="it-IT" sz="1200" kern="1200" dirty="0"/>
        </a:p>
        <a:p>
          <a:pPr marL="114300" lvl="1" indent="-114300" algn="ctr" defTabSz="533400">
            <a:lnSpc>
              <a:spcPct val="90000"/>
            </a:lnSpc>
            <a:spcBef>
              <a:spcPct val="0"/>
            </a:spcBef>
            <a:spcAft>
              <a:spcPct val="15000"/>
            </a:spcAft>
            <a:buChar char="••"/>
          </a:pPr>
          <a:r>
            <a:rPr lang="it-IT" sz="1200" kern="1200" dirty="0" smtClean="0"/>
            <a:t>Ambientali</a:t>
          </a:r>
          <a:endParaRPr lang="it-IT" sz="1200" kern="1200" dirty="0"/>
        </a:p>
        <a:p>
          <a:pPr marL="114300" lvl="1" indent="-114300" algn="ctr" defTabSz="533400">
            <a:lnSpc>
              <a:spcPct val="90000"/>
            </a:lnSpc>
            <a:spcBef>
              <a:spcPct val="0"/>
            </a:spcBef>
            <a:spcAft>
              <a:spcPct val="15000"/>
            </a:spcAft>
            <a:buChar char="••"/>
          </a:pPr>
          <a:r>
            <a:rPr lang="it-IT" sz="1200" kern="1200" dirty="0" smtClean="0"/>
            <a:t>Istituzionali</a:t>
          </a:r>
          <a:endParaRPr lang="it-IT" sz="1200" kern="1200" dirty="0"/>
        </a:p>
        <a:p>
          <a:pPr marL="114300" lvl="1" indent="-114300" algn="ctr" defTabSz="533400">
            <a:lnSpc>
              <a:spcPct val="90000"/>
            </a:lnSpc>
            <a:spcBef>
              <a:spcPct val="0"/>
            </a:spcBef>
            <a:spcAft>
              <a:spcPct val="15000"/>
            </a:spcAft>
            <a:buChar char="••"/>
          </a:pPr>
          <a:r>
            <a:rPr lang="it-IT" sz="1200" kern="1200" dirty="0" smtClean="0"/>
            <a:t>Culturali</a:t>
          </a:r>
          <a:endParaRPr lang="it-IT" sz="1200" kern="1200" dirty="0"/>
        </a:p>
      </dsp:txBody>
      <dsp:txXfrm>
        <a:off x="1549812" y="1283614"/>
        <a:ext cx="1931857" cy="785721"/>
      </dsp:txXfrm>
    </dsp:sp>
    <dsp:sp modelId="{12A0F487-E9D1-4B77-B18B-6EFD5487D7A3}">
      <dsp:nvSpPr>
        <dsp:cNvPr id="0" name=""/>
        <dsp:cNvSpPr/>
      </dsp:nvSpPr>
      <dsp:spPr>
        <a:xfrm>
          <a:off x="0" y="1152660"/>
          <a:ext cx="1549812" cy="104762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it-IT" sz="2600" kern="1200" dirty="0" smtClean="0"/>
            <a:t>Contesti	</a:t>
          </a:r>
          <a:endParaRPr lang="it-IT" sz="2600" kern="1200" dirty="0"/>
        </a:p>
      </dsp:txBody>
      <dsp:txXfrm>
        <a:off x="51141" y="1203801"/>
        <a:ext cx="1447530" cy="945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046AB-5A27-4063-8EA2-F8E24103D11F}">
      <dsp:nvSpPr>
        <dsp:cNvPr id="0" name=""/>
        <dsp:cNvSpPr/>
      </dsp:nvSpPr>
      <dsp:spPr>
        <a:xfrm rot="5400000">
          <a:off x="-176193" y="177758"/>
          <a:ext cx="1174625" cy="82223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Benessere economico</a:t>
          </a:r>
          <a:endParaRPr lang="it-IT" sz="800" kern="1200" dirty="0"/>
        </a:p>
      </dsp:txBody>
      <dsp:txXfrm rot="-5400000">
        <a:off x="1" y="412683"/>
        <a:ext cx="822238" cy="352387"/>
      </dsp:txXfrm>
    </dsp:sp>
    <dsp:sp modelId="{08B58D94-96E8-4526-B6F4-B99B01407A27}">
      <dsp:nvSpPr>
        <dsp:cNvPr id="0" name=""/>
        <dsp:cNvSpPr/>
      </dsp:nvSpPr>
      <dsp:spPr>
        <a:xfrm rot="5400000">
          <a:off x="4221953" y="-3365197"/>
          <a:ext cx="763506" cy="756293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it-IT" sz="2100" kern="1200" dirty="0" smtClean="0"/>
            <a:t>Reddito medio disponibile aggiustato pro capite</a:t>
          </a:r>
          <a:endParaRPr lang="it-IT" sz="2100" kern="1200" dirty="0"/>
        </a:p>
        <a:p>
          <a:pPr marL="228600" lvl="1" indent="-228600" algn="l" defTabSz="933450">
            <a:lnSpc>
              <a:spcPct val="90000"/>
            </a:lnSpc>
            <a:spcBef>
              <a:spcPct val="0"/>
            </a:spcBef>
            <a:spcAft>
              <a:spcPct val="15000"/>
            </a:spcAft>
            <a:buChar char="••"/>
          </a:pPr>
          <a:r>
            <a:rPr lang="it-IT" sz="2100" kern="1200" dirty="0" smtClean="0"/>
            <a:t>Indice di diseguaglianza del reddito disponibile</a:t>
          </a:r>
          <a:endParaRPr lang="it-IT" sz="2100" kern="1200" dirty="0"/>
        </a:p>
      </dsp:txBody>
      <dsp:txXfrm rot="-5400000">
        <a:off x="822239" y="71788"/>
        <a:ext cx="7525665" cy="688964"/>
      </dsp:txXfrm>
    </dsp:sp>
    <dsp:sp modelId="{63537F7B-8A0F-4CFE-9097-FF52F4448AE7}">
      <dsp:nvSpPr>
        <dsp:cNvPr id="0" name=""/>
        <dsp:cNvSpPr/>
      </dsp:nvSpPr>
      <dsp:spPr>
        <a:xfrm rot="5400000">
          <a:off x="-176193" y="1150980"/>
          <a:ext cx="1174625" cy="82223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Lavoro e Conciliazione tempi di vita</a:t>
          </a:r>
          <a:endParaRPr lang="it-IT" sz="800" kern="1200" dirty="0"/>
        </a:p>
      </dsp:txBody>
      <dsp:txXfrm rot="-5400000">
        <a:off x="1" y="1385905"/>
        <a:ext cx="822238" cy="352387"/>
      </dsp:txXfrm>
    </dsp:sp>
    <dsp:sp modelId="{9AEE8EC3-7803-4F74-B670-8B7A27D6A1EF}">
      <dsp:nvSpPr>
        <dsp:cNvPr id="0" name=""/>
        <dsp:cNvSpPr/>
      </dsp:nvSpPr>
      <dsp:spPr>
        <a:xfrm rot="5400000">
          <a:off x="4221953" y="-2424927"/>
          <a:ext cx="763506" cy="756293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it-IT" sz="2100" kern="1200" dirty="0" smtClean="0"/>
            <a:t>Tasso di mancata partecipazione al lavoro</a:t>
          </a:r>
          <a:endParaRPr lang="it-IT" sz="2100" kern="1200" dirty="0"/>
        </a:p>
      </dsp:txBody>
      <dsp:txXfrm rot="-5400000">
        <a:off x="822239" y="1012058"/>
        <a:ext cx="7525665" cy="688964"/>
      </dsp:txXfrm>
    </dsp:sp>
    <dsp:sp modelId="{08E4E41D-EC3C-4B61-837F-8222240DB55D}">
      <dsp:nvSpPr>
        <dsp:cNvPr id="0" name=""/>
        <dsp:cNvSpPr/>
      </dsp:nvSpPr>
      <dsp:spPr>
        <a:xfrm rot="5400000">
          <a:off x="-176193" y="2124203"/>
          <a:ext cx="1174625" cy="82223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it-IT" sz="800" kern="1200" dirty="0" smtClean="0"/>
            <a:t>Ambiente</a:t>
          </a:r>
          <a:endParaRPr lang="it-IT" sz="800" kern="1200" dirty="0"/>
        </a:p>
      </dsp:txBody>
      <dsp:txXfrm rot="-5400000">
        <a:off x="1" y="2359128"/>
        <a:ext cx="822238" cy="352387"/>
      </dsp:txXfrm>
    </dsp:sp>
    <dsp:sp modelId="{AFD073D5-F3C7-4173-A6FE-AB363F8F8A06}">
      <dsp:nvSpPr>
        <dsp:cNvPr id="0" name=""/>
        <dsp:cNvSpPr/>
      </dsp:nvSpPr>
      <dsp:spPr>
        <a:xfrm rot="5400000">
          <a:off x="4221953" y="-1451705"/>
          <a:ext cx="763506" cy="756293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it-IT" sz="2100" kern="1200" dirty="0" smtClean="0"/>
            <a:t>Indicatore relativo alle emissioni di CO2 e di altri gas clima alteranti</a:t>
          </a:r>
          <a:endParaRPr lang="it-IT" sz="2100" kern="1200" dirty="0"/>
        </a:p>
      </dsp:txBody>
      <dsp:txXfrm rot="-5400000">
        <a:off x="822239" y="1985280"/>
        <a:ext cx="7525665" cy="68896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AE644E-AC1B-421A-89D8-76A80F9EECCB}" type="datetimeFigureOut">
              <a:rPr lang="it-IT" smtClean="0"/>
              <a:t>18/10/2017</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55761B-9858-4381-9FB9-85FE7EA2CD18}" type="slidenum">
              <a:rPr lang="it-IT" smtClean="0"/>
              <a:t>‹N›</a:t>
            </a:fld>
            <a:endParaRPr lang="it-IT"/>
          </a:p>
        </p:txBody>
      </p:sp>
    </p:spTree>
    <p:extLst>
      <p:ext uri="{BB962C8B-B14F-4D97-AF65-F5344CB8AC3E}">
        <p14:creationId xmlns:p14="http://schemas.microsoft.com/office/powerpoint/2010/main" val="98637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AA061-EA37-4DBA-BA36-57277FBB898F}" type="datetimeFigureOut">
              <a:rPr lang="it-IT" smtClean="0"/>
              <a:t>18/10/2017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3060B-8653-4AE8-8981-64EB2DBF455B}" type="slidenum">
              <a:rPr lang="it-IT" smtClean="0"/>
              <a:t>‹N›</a:t>
            </a:fld>
            <a:endParaRPr lang="it-IT"/>
          </a:p>
        </p:txBody>
      </p:sp>
    </p:spTree>
    <p:extLst>
      <p:ext uri="{BB962C8B-B14F-4D97-AF65-F5344CB8AC3E}">
        <p14:creationId xmlns:p14="http://schemas.microsoft.com/office/powerpoint/2010/main" val="209746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3C3060B-8653-4AE8-8981-64EB2DBF455B}" type="slidenum">
              <a:rPr lang="it-IT" smtClean="0"/>
              <a:t>4</a:t>
            </a:fld>
            <a:endParaRPr lang="it-IT"/>
          </a:p>
        </p:txBody>
      </p:sp>
    </p:spTree>
    <p:extLst>
      <p:ext uri="{BB962C8B-B14F-4D97-AF65-F5344CB8AC3E}">
        <p14:creationId xmlns:p14="http://schemas.microsoft.com/office/powerpoint/2010/main" val="362511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a:xfrm>
            <a:off x="5332412" y="5883275"/>
            <a:ext cx="4324044" cy="365125"/>
          </a:xfrm>
        </p:spPr>
        <p:txBody>
          <a:bodyPr/>
          <a:lstStyle/>
          <a:p>
            <a:endParaRPr lang="it-IT"/>
          </a:p>
        </p:txBody>
      </p:sp>
      <p:sp>
        <p:nvSpPr>
          <p:cNvPr id="6" name="Slide Number Placeholder 5"/>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126223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EA73B28-91E6-451E-9CD0-8201B900CA3A}" type="datetimeFigureOut">
              <a:rPr lang="it-IT" smtClean="0"/>
              <a:t>18/10/2017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6837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164806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102245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2859646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2650162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4005133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80083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349175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951856" y="5867131"/>
            <a:ext cx="551167" cy="365125"/>
          </a:xfrm>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92196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EA73B28-91E6-451E-9CD0-8201B900CA3A}" type="datetimeFigureOut">
              <a:rPr lang="it-IT" smtClean="0"/>
              <a:t>18/10/2017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154749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EA73B28-91E6-451E-9CD0-8201B900CA3A}" type="datetimeFigureOut">
              <a:rPr lang="it-IT" smtClean="0"/>
              <a:t>18/10/2017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58259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EA73B28-91E6-451E-9CD0-8201B900CA3A}" type="datetimeFigureOut">
              <a:rPr lang="it-IT" smtClean="0"/>
              <a:t>18/10/2017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90617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EA73B28-91E6-451E-9CD0-8201B900CA3A}" type="datetimeFigureOut">
              <a:rPr lang="it-IT" smtClean="0"/>
              <a:t>18/10/2017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75238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73B28-91E6-451E-9CD0-8201B900CA3A}" type="datetimeFigureOut">
              <a:rPr lang="it-IT" smtClean="0"/>
              <a:t>18/10/2017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311177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EA73B28-91E6-451E-9CD0-8201B900CA3A}" type="datetimeFigureOut">
              <a:rPr lang="it-IT" smtClean="0"/>
              <a:t>18/10/2017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25151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EA73B28-91E6-451E-9CD0-8201B900CA3A}" type="datetimeFigureOut">
              <a:rPr lang="it-IT" smtClean="0"/>
              <a:t>18/10/2017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1EDC9A5-8865-4960-B417-686DB0E43AD0}" type="slidenum">
              <a:rPr lang="it-IT" smtClean="0"/>
              <a:t>‹N›</a:t>
            </a:fld>
            <a:endParaRPr lang="it-IT"/>
          </a:p>
        </p:txBody>
      </p:sp>
    </p:spTree>
    <p:extLst>
      <p:ext uri="{BB962C8B-B14F-4D97-AF65-F5344CB8AC3E}">
        <p14:creationId xmlns:p14="http://schemas.microsoft.com/office/powerpoint/2010/main" val="296045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A73B28-91E6-451E-9CD0-8201B900CA3A}" type="datetimeFigureOut">
              <a:rPr lang="it-IT" smtClean="0"/>
              <a:t>18/10/2017</a:t>
            </a:fld>
            <a:endParaRPr lang="it-IT"/>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EDC9A5-8865-4960-B417-686DB0E43AD0}" type="slidenum">
              <a:rPr lang="it-IT" smtClean="0"/>
              <a:t>‹N›</a:t>
            </a:fld>
            <a:endParaRPr lang="it-IT"/>
          </a:p>
        </p:txBody>
      </p:sp>
    </p:spTree>
    <p:extLst>
      <p:ext uri="{BB962C8B-B14F-4D97-AF65-F5344CB8AC3E}">
        <p14:creationId xmlns:p14="http://schemas.microsoft.com/office/powerpoint/2010/main" val="40361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emf"/><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istat.it/it/benessere-e-sostenibilit%C3%A0/misure-del-benesse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Benessere equo e sostenibile nelle città</a:t>
            </a:r>
            <a:endParaRPr lang="it-IT" dirty="0"/>
          </a:p>
        </p:txBody>
      </p:sp>
      <p:sp>
        <p:nvSpPr>
          <p:cNvPr id="3" name="Sottotitolo 2"/>
          <p:cNvSpPr>
            <a:spLocks noGrp="1"/>
          </p:cNvSpPr>
          <p:nvPr>
            <p:ph type="subTitle" idx="1"/>
          </p:nvPr>
        </p:nvSpPr>
        <p:spPr>
          <a:xfrm>
            <a:off x="4359734" y="4181093"/>
            <a:ext cx="6987645" cy="546550"/>
          </a:xfrm>
        </p:spPr>
        <p:txBody>
          <a:bodyPr>
            <a:normAutofit/>
          </a:bodyPr>
          <a:lstStyle/>
          <a:p>
            <a:pPr algn="ctr"/>
            <a:r>
              <a:rPr lang="it-IT" dirty="0" err="1" smtClean="0">
                <a:solidFill>
                  <a:schemeClr val="accent1">
                    <a:lumMod val="50000"/>
                  </a:schemeClr>
                </a:solidFill>
              </a:rPr>
              <a:t>UrBes</a:t>
            </a:r>
            <a:r>
              <a:rPr lang="it-IT" dirty="0" smtClean="0">
                <a:solidFill>
                  <a:schemeClr val="accent1">
                    <a:lumMod val="50000"/>
                  </a:schemeClr>
                </a:solidFill>
              </a:rPr>
              <a:t> quale strumento di misura del benessere a livello locale</a:t>
            </a:r>
            <a:endParaRPr lang="it-IT" dirty="0">
              <a:solidFill>
                <a:schemeClr val="accent1">
                  <a:lumMod val="50000"/>
                </a:schemeClr>
              </a:solidFill>
            </a:endParaRPr>
          </a:p>
        </p:txBody>
      </p:sp>
      <p:pic>
        <p:nvPicPr>
          <p:cNvPr id="4" name="Immagine 3"/>
          <p:cNvPicPr>
            <a:picLocks noChangeAspect="1"/>
          </p:cNvPicPr>
          <p:nvPr/>
        </p:nvPicPr>
        <p:blipFill>
          <a:blip r:embed="rId2"/>
          <a:stretch>
            <a:fillRect/>
          </a:stretch>
        </p:blipFill>
        <p:spPr>
          <a:xfrm>
            <a:off x="369366" y="5894962"/>
            <a:ext cx="1440000" cy="720000"/>
          </a:xfrm>
          <a:prstGeom prst="rect">
            <a:avLst/>
          </a:prstGeom>
        </p:spPr>
      </p:pic>
      <p:sp>
        <p:nvSpPr>
          <p:cNvPr id="7" name="CasellaDiTesto 6"/>
          <p:cNvSpPr txBox="1"/>
          <p:nvPr/>
        </p:nvSpPr>
        <p:spPr>
          <a:xfrm>
            <a:off x="6496060" y="5894962"/>
            <a:ext cx="4217005" cy="553998"/>
          </a:xfrm>
          <a:prstGeom prst="rect">
            <a:avLst/>
          </a:prstGeom>
          <a:noFill/>
        </p:spPr>
        <p:txBody>
          <a:bodyPr wrap="square" rtlCol="0">
            <a:spAutoFit/>
          </a:bodyPr>
          <a:lstStyle/>
          <a:p>
            <a:r>
              <a:rPr lang="it-IT" sz="1200" dirty="0" smtClean="0"/>
              <a:t>Maurizio Mondello Servizio Statistica Comune di Messina</a:t>
            </a:r>
          </a:p>
          <a:p>
            <a:endParaRPr lang="it-IT" dirty="0"/>
          </a:p>
        </p:txBody>
      </p:sp>
      <p:sp>
        <p:nvSpPr>
          <p:cNvPr id="8" name="CasellaDiTesto 7"/>
          <p:cNvSpPr txBox="1"/>
          <p:nvPr/>
        </p:nvSpPr>
        <p:spPr>
          <a:xfrm>
            <a:off x="2101175" y="408562"/>
            <a:ext cx="9503924" cy="923330"/>
          </a:xfrm>
          <a:prstGeom prst="rect">
            <a:avLst/>
          </a:prstGeom>
          <a:noFill/>
        </p:spPr>
        <p:txBody>
          <a:bodyPr wrap="square" rtlCol="0">
            <a:spAutoFit/>
          </a:bodyPr>
          <a:lstStyle/>
          <a:p>
            <a:pPr algn="ctr"/>
            <a:r>
              <a:rPr lang="it-IT" b="1" i="1" dirty="0" smtClean="0"/>
              <a:t>Dati e indicatori statistici per il governo del territorio. </a:t>
            </a:r>
          </a:p>
          <a:p>
            <a:pPr algn="ctr"/>
            <a:r>
              <a:rPr lang="it-IT" b="1" i="1" dirty="0" smtClean="0"/>
              <a:t>Il Censimento permanente e l’integrazione degli archivi amministrativi. </a:t>
            </a:r>
          </a:p>
          <a:p>
            <a:pPr algn="ctr"/>
            <a:r>
              <a:rPr lang="it-IT" b="1" i="1" dirty="0" smtClean="0"/>
              <a:t>Reggio Calabria </a:t>
            </a:r>
            <a:r>
              <a:rPr lang="it-IT" b="1" i="1" dirty="0"/>
              <a:t>Palazzo San </a:t>
            </a:r>
            <a:r>
              <a:rPr lang="it-IT" b="1" i="1" dirty="0" smtClean="0"/>
              <a:t>Giorgio 18 ottobre 2017 </a:t>
            </a:r>
            <a:endParaRPr lang="it-IT" b="1" i="1" dirty="0"/>
          </a:p>
        </p:txBody>
      </p:sp>
    </p:spTree>
    <p:extLst>
      <p:ext uri="{BB962C8B-B14F-4D97-AF65-F5344CB8AC3E}">
        <p14:creationId xmlns:p14="http://schemas.microsoft.com/office/powerpoint/2010/main" val="338744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046707" y="189419"/>
            <a:ext cx="4230609" cy="987628"/>
          </a:xfrm>
          <a:prstGeom prst="rect">
            <a:avLst/>
          </a:prstGeom>
        </p:spPr>
      </p:pic>
      <p:sp>
        <p:nvSpPr>
          <p:cNvPr id="3" name="Segnaposto contenuto 2"/>
          <p:cNvSpPr>
            <a:spLocks noGrp="1"/>
          </p:cNvSpPr>
          <p:nvPr>
            <p:ph idx="1"/>
          </p:nvPr>
        </p:nvSpPr>
        <p:spPr/>
        <p:txBody>
          <a:bodyPr>
            <a:normAutofit fontScale="92500" lnSpcReduction="10000"/>
          </a:bodyPr>
          <a:lstStyle/>
          <a:p>
            <a:r>
              <a:rPr lang="it-IT" dirty="0" smtClean="0"/>
              <a:t>L’Istat parte attiva e fondamentale nel processo BES: DEF</a:t>
            </a:r>
          </a:p>
          <a:p>
            <a:r>
              <a:rPr lang="it-IT" dirty="0" smtClean="0"/>
              <a:t>Nel 2012 partendo da un iniziativa del Comune di Bologna e del centro di ricerca laboratorio Urbano ha invitato le Città metropolitane ad aderire al progetto </a:t>
            </a:r>
            <a:r>
              <a:rPr lang="it-IT" dirty="0" err="1" smtClean="0"/>
              <a:t>UrBes</a:t>
            </a:r>
            <a:r>
              <a:rPr lang="it-IT" dirty="0" smtClean="0"/>
              <a:t>. Alla redazione del primo rapporto, edito nel 2013, hanno partecipato 15 Città tra cui Messina, Reggio Calabria e Palermo. Il rapporto conteneva 26 indicatori individuati su 10 dei 12 domini del BES.</a:t>
            </a:r>
          </a:p>
          <a:p>
            <a:r>
              <a:rPr lang="it-IT" dirty="0" smtClean="0"/>
              <a:t>2015 è stato presentato il secondo Rapporto </a:t>
            </a:r>
            <a:r>
              <a:rPr lang="it-IT" dirty="0" err="1" smtClean="0"/>
              <a:t>Urbes</a:t>
            </a:r>
            <a:r>
              <a:rPr lang="it-IT" dirty="0" smtClean="0"/>
              <a:t> esteso a 20 comuni basato su un </a:t>
            </a:r>
            <a:r>
              <a:rPr lang="it-IT" dirty="0" err="1" smtClean="0"/>
              <a:t>range</a:t>
            </a:r>
            <a:r>
              <a:rPr lang="it-IT" dirty="0" smtClean="0"/>
              <a:t> più ampio di indicatori frutto di un lavoro partito nel 2014 del gruppo di lavoro Istat- Comuni </a:t>
            </a:r>
            <a:endParaRPr lang="it-IT" dirty="0"/>
          </a:p>
        </p:txBody>
      </p:sp>
      <p:sp>
        <p:nvSpPr>
          <p:cNvPr id="2" name="Rettangolo 1"/>
          <p:cNvSpPr/>
          <p:nvPr/>
        </p:nvSpPr>
        <p:spPr>
          <a:xfrm>
            <a:off x="4046707" y="1455414"/>
            <a:ext cx="4461837" cy="646331"/>
          </a:xfrm>
          <a:prstGeom prst="rect">
            <a:avLst/>
          </a:prstGeom>
        </p:spPr>
        <p:txBody>
          <a:bodyPr wrap="square">
            <a:spAutoFit/>
          </a:bodyPr>
          <a:lstStyle/>
          <a:p>
            <a:pPr algn="ctr"/>
            <a:r>
              <a:rPr lang="it-IT" sz="3600" dirty="0"/>
              <a:t>BES:DEF=</a:t>
            </a:r>
            <a:r>
              <a:rPr lang="it-IT" sz="3600" dirty="0" err="1"/>
              <a:t>UrBes:DUP</a:t>
            </a:r>
            <a:endParaRPr lang="it-IT" sz="3600" dirty="0"/>
          </a:p>
        </p:txBody>
      </p:sp>
      <p:sp>
        <p:nvSpPr>
          <p:cNvPr id="5" name="? 4">
            <a:hlinkClick r:id="" action="ppaction://noaction" highlightClick="1"/>
          </p:cNvPr>
          <p:cNvSpPr/>
          <p:nvPr/>
        </p:nvSpPr>
        <p:spPr>
          <a:xfrm>
            <a:off x="8725711" y="1177047"/>
            <a:ext cx="933855" cy="1108953"/>
          </a:xfrm>
          <a:prstGeom prst="actionButtonHel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22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4311" y="685801"/>
            <a:ext cx="10018713" cy="1084634"/>
          </a:xfrm>
        </p:spPr>
        <p:txBody>
          <a:bodyPr/>
          <a:lstStyle/>
          <a:p>
            <a:r>
              <a:rPr lang="it-IT" dirty="0" smtClean="0"/>
              <a:t>Alcune valutazioni su </a:t>
            </a:r>
            <a:r>
              <a:rPr lang="it-IT" dirty="0" err="1" smtClean="0"/>
              <a:t>UrBes</a:t>
            </a:r>
            <a:endParaRPr lang="it-IT" dirty="0"/>
          </a:p>
        </p:txBody>
      </p:sp>
      <p:sp>
        <p:nvSpPr>
          <p:cNvPr id="3" name="Segnaposto contenuto 2"/>
          <p:cNvSpPr>
            <a:spLocks noGrp="1"/>
          </p:cNvSpPr>
          <p:nvPr>
            <p:ph sz="half" idx="1"/>
          </p:nvPr>
        </p:nvSpPr>
        <p:spPr>
          <a:xfrm>
            <a:off x="1484312" y="1770435"/>
            <a:ext cx="4895055" cy="4260714"/>
          </a:xfrm>
        </p:spPr>
        <p:txBody>
          <a:bodyPr>
            <a:normAutofit fontScale="92500" lnSpcReduction="10000"/>
          </a:bodyPr>
          <a:lstStyle/>
          <a:p>
            <a:pPr algn="just"/>
            <a:r>
              <a:rPr lang="it-IT" dirty="0" smtClean="0"/>
              <a:t>Il principale problema in ambito comunale è la </a:t>
            </a:r>
            <a:r>
              <a:rPr lang="it-IT" b="1" dirty="0" smtClean="0"/>
              <a:t>tempestività</a:t>
            </a:r>
            <a:r>
              <a:rPr lang="it-IT" dirty="0" smtClean="0"/>
              <a:t> del dato: nell’ultimo rapporto pubblicato nel 2015 vi erano indicatori, quali quelli della dimensione ricerca e innovazione del 2011 e molti altri del 2012  (qualità dei servizi).</a:t>
            </a:r>
          </a:p>
          <a:p>
            <a:pPr algn="just"/>
            <a:r>
              <a:rPr lang="it-IT" dirty="0" smtClean="0"/>
              <a:t> Tale aspetto potrà certamente essere risolto nell’ambito del Censimento Permanente ma è assolutamente necessario per l’attuazione delle policy di una amministrazione. </a:t>
            </a:r>
          </a:p>
          <a:p>
            <a:pPr algn="just"/>
            <a:r>
              <a:rPr lang="it-IT" dirty="0" smtClean="0"/>
              <a:t>L’art. 18 bis introdotto dal </a:t>
            </a:r>
            <a:r>
              <a:rPr lang="it-IT" dirty="0" err="1" smtClean="0"/>
              <a:t>D.Lgs</a:t>
            </a:r>
            <a:r>
              <a:rPr lang="it-IT" dirty="0" smtClean="0"/>
              <a:t> 126/2014 dice che gli enti locali adottano un sistema di indicatori semplici,… costruiti secondo criteri e metodologie comuni. Ma mancano ad oggi le indicazioni sui tempi di introduzione e su quali siano gli eventuali collegamenti tra piano degli indicatori e quelli del piano della performance</a:t>
            </a:r>
            <a:endParaRPr lang="it-IT" dirty="0"/>
          </a:p>
        </p:txBody>
      </p:sp>
      <p:sp>
        <p:nvSpPr>
          <p:cNvPr id="4" name="Segnaposto contenuto 3"/>
          <p:cNvSpPr>
            <a:spLocks noGrp="1"/>
          </p:cNvSpPr>
          <p:nvPr>
            <p:ph sz="half" idx="2"/>
          </p:nvPr>
        </p:nvSpPr>
        <p:spPr>
          <a:xfrm>
            <a:off x="6493667" y="1888786"/>
            <a:ext cx="4895056" cy="4784387"/>
          </a:xfrm>
        </p:spPr>
        <p:txBody>
          <a:bodyPr>
            <a:normAutofit fontScale="92500" lnSpcReduction="10000"/>
          </a:bodyPr>
          <a:lstStyle/>
          <a:p>
            <a:endParaRPr lang="it-IT" dirty="0" smtClean="0"/>
          </a:p>
          <a:p>
            <a:r>
              <a:rPr lang="it-IT" dirty="0" smtClean="0"/>
              <a:t>Il </a:t>
            </a:r>
            <a:r>
              <a:rPr lang="it-IT" dirty="0"/>
              <a:t>DUP deve fare riferimento al recente passato per poter programmare correttamente il futuro</a:t>
            </a:r>
          </a:p>
          <a:p>
            <a:r>
              <a:rPr lang="it-IT" dirty="0" smtClean="0"/>
              <a:t>In alcuni casi il massimo livello di disaggregazione è a livello provinciale ed in territori vasti ciò è un problema. </a:t>
            </a:r>
          </a:p>
          <a:p>
            <a:r>
              <a:rPr lang="it-IT" dirty="0">
                <a:latin typeface="Calibri" panose="020F0502020204030204" pitchFamily="34" charset="0"/>
              </a:rPr>
              <a:t>E qui entra in gioco il collegamento con il tema del benessere multidimensionale che è sì benessere economico ma anche ambiente sano, salute, lavoro, stile di vita, qualità dei </a:t>
            </a:r>
            <a:r>
              <a:rPr lang="it-IT" dirty="0" smtClean="0">
                <a:latin typeface="Calibri" panose="020F0502020204030204" pitchFamily="34" charset="0"/>
              </a:rPr>
              <a:t>servizi. </a:t>
            </a:r>
          </a:p>
          <a:p>
            <a:r>
              <a:rPr lang="it-IT" dirty="0" smtClean="0">
                <a:latin typeface="Calibri" panose="020F0502020204030204" pitchFamily="34" charset="0"/>
              </a:rPr>
              <a:t>L’andamento </a:t>
            </a:r>
            <a:r>
              <a:rPr lang="it-IT" dirty="0">
                <a:latin typeface="Calibri" panose="020F0502020204030204" pitchFamily="34" charset="0"/>
              </a:rPr>
              <a:t>del livello di benessere dei cittadini va necessariamente monitorato partendo dal programma di governo del </a:t>
            </a:r>
            <a:r>
              <a:rPr lang="it-IT" dirty="0" smtClean="0">
                <a:latin typeface="Calibri" panose="020F0502020204030204" pitchFamily="34" charset="0"/>
              </a:rPr>
              <a:t>sindaco, ma la scelta degli indicatori non può essere lasciata alla policy.</a:t>
            </a:r>
            <a:endParaRPr lang="it-IT" dirty="0"/>
          </a:p>
          <a:p>
            <a:endParaRPr lang="it-IT" dirty="0" smtClean="0"/>
          </a:p>
        </p:txBody>
      </p:sp>
    </p:spTree>
    <p:extLst>
      <p:ext uri="{BB962C8B-B14F-4D97-AF65-F5344CB8AC3E}">
        <p14:creationId xmlns:p14="http://schemas.microsoft.com/office/powerpoint/2010/main" val="398621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586386" y="536643"/>
            <a:ext cx="10018712" cy="2799944"/>
          </a:xfrm>
        </p:spPr>
        <p:txBody>
          <a:bodyPr>
            <a:normAutofit/>
          </a:bodyPr>
          <a:lstStyle/>
          <a:p>
            <a:pPr marL="0" indent="0" algn="just">
              <a:buNone/>
            </a:pPr>
            <a:r>
              <a:rPr lang="it-IT" dirty="0"/>
              <a:t>Parte degli indicatori utilizzati nel Rapporto </a:t>
            </a:r>
            <a:r>
              <a:rPr lang="it-IT" dirty="0" err="1"/>
              <a:t>Urbes</a:t>
            </a:r>
            <a:r>
              <a:rPr lang="it-IT" dirty="0"/>
              <a:t> 2015 potrebbero essere utilizzati </a:t>
            </a:r>
            <a:r>
              <a:rPr lang="it-IT" dirty="0" smtClean="0"/>
              <a:t>per definire </a:t>
            </a:r>
            <a:r>
              <a:rPr lang="it-IT" dirty="0"/>
              <a:t>un set più ristretto di indicatori, da selezionare per entrare a regime tra gli </a:t>
            </a:r>
            <a:r>
              <a:rPr lang="it-IT" dirty="0" smtClean="0"/>
              <a:t>strumenti necessari </a:t>
            </a:r>
            <a:r>
              <a:rPr lang="it-IT" dirty="0"/>
              <a:t>per la programmazione, rendicontazione e valutazione delle politiche urbane </a:t>
            </a:r>
            <a:r>
              <a:rPr lang="it-IT" dirty="0" smtClean="0"/>
              <a:t>oltre che </a:t>
            </a:r>
            <a:r>
              <a:rPr lang="it-IT" dirty="0"/>
              <a:t>per la misurazione dei livelli e delle tendenze del benessere, in poche parole </a:t>
            </a:r>
            <a:r>
              <a:rPr lang="it-IT" dirty="0" smtClean="0"/>
              <a:t>nella struttura </a:t>
            </a:r>
            <a:r>
              <a:rPr lang="it-IT" dirty="0"/>
              <a:t>del DUP</a:t>
            </a:r>
          </a:p>
        </p:txBody>
      </p:sp>
      <p:sp>
        <p:nvSpPr>
          <p:cNvPr id="4" name="Segnaposto contenuto 3"/>
          <p:cNvSpPr>
            <a:spLocks noGrp="1"/>
          </p:cNvSpPr>
          <p:nvPr>
            <p:ph sz="half" idx="2"/>
          </p:nvPr>
        </p:nvSpPr>
        <p:spPr>
          <a:xfrm>
            <a:off x="1535349" y="2978284"/>
            <a:ext cx="10120786" cy="3091776"/>
          </a:xfrm>
        </p:spPr>
        <p:txBody>
          <a:bodyPr>
            <a:normAutofit/>
          </a:bodyPr>
          <a:lstStyle/>
          <a:p>
            <a:pPr marL="0" indent="0" algn="just">
              <a:buNone/>
            </a:pPr>
            <a:r>
              <a:rPr lang="it-IT" dirty="0"/>
              <a:t>Ripartire da </a:t>
            </a:r>
            <a:r>
              <a:rPr lang="it-IT" dirty="0" err="1"/>
              <a:t>Urbes</a:t>
            </a:r>
            <a:r>
              <a:rPr lang="it-IT" dirty="0"/>
              <a:t>, e in parte il percorso è </a:t>
            </a:r>
            <a:r>
              <a:rPr lang="it-IT" dirty="0" smtClean="0"/>
              <a:t>già </a:t>
            </a:r>
            <a:r>
              <a:rPr lang="it-IT" dirty="0"/>
              <a:t>avviato. In sede di prima riunione del </a:t>
            </a:r>
            <a:r>
              <a:rPr lang="it-IT" dirty="0" smtClean="0"/>
              <a:t>tavolo tematico </a:t>
            </a:r>
            <a:r>
              <a:rPr lang="it-IT" dirty="0"/>
              <a:t>“Benessere e sostenibilità”, all’inizio del 2017, è emersa fortemente l’esigenza di </a:t>
            </a:r>
            <a:r>
              <a:rPr lang="it-IT" dirty="0" smtClean="0"/>
              <a:t>una programmazione </a:t>
            </a:r>
            <a:r>
              <a:rPr lang="it-IT" dirty="0"/>
              <a:t>futura per la declinazione del benessere a livello territoriale, con la ripresa </a:t>
            </a:r>
            <a:r>
              <a:rPr lang="it-IT" dirty="0" smtClean="0"/>
              <a:t>e l’estensione </a:t>
            </a:r>
            <a:r>
              <a:rPr lang="it-IT" dirty="0"/>
              <a:t>a tutti i comuni capoluogo di provincia di quanto cominciato con il </a:t>
            </a:r>
            <a:r>
              <a:rPr lang="it-IT" dirty="0" smtClean="0"/>
              <a:t>progetto </a:t>
            </a:r>
            <a:r>
              <a:rPr lang="it-IT" dirty="0" err="1" smtClean="0"/>
              <a:t>UrBes</a:t>
            </a:r>
            <a:r>
              <a:rPr lang="it-IT" dirty="0"/>
              <a:t>. </a:t>
            </a:r>
            <a:endParaRPr lang="it-IT" dirty="0" smtClean="0"/>
          </a:p>
          <a:p>
            <a:pPr marL="0" indent="0" algn="just">
              <a:buNone/>
            </a:pPr>
            <a:r>
              <a:rPr lang="it-IT" dirty="0" smtClean="0"/>
              <a:t>E</a:t>
            </a:r>
            <a:r>
              <a:rPr lang="it-IT" dirty="0"/>
              <a:t>’ stata anche proposta l’introduzione nel PSN dello specifico progetto “Misure </a:t>
            </a:r>
            <a:r>
              <a:rPr lang="it-IT" dirty="0" smtClean="0"/>
              <a:t>di benessere </a:t>
            </a:r>
            <a:r>
              <a:rPr lang="it-IT" dirty="0"/>
              <a:t>e programmazione a livello comunale”.</a:t>
            </a:r>
          </a:p>
        </p:txBody>
      </p:sp>
    </p:spTree>
    <p:extLst>
      <p:ext uri="{BB962C8B-B14F-4D97-AF65-F5344CB8AC3E}">
        <p14:creationId xmlns:p14="http://schemas.microsoft.com/office/powerpoint/2010/main" val="13181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4311" y="685800"/>
            <a:ext cx="10018713" cy="997085"/>
          </a:xfrm>
        </p:spPr>
        <p:txBody>
          <a:bodyPr/>
          <a:lstStyle/>
          <a:p>
            <a:r>
              <a:rPr lang="it-IT" dirty="0" smtClean="0"/>
              <a:t>Un approccio banale </a:t>
            </a:r>
            <a:endParaRPr lang="it-IT" dirty="0"/>
          </a:p>
        </p:txBody>
      </p:sp>
      <p:sp>
        <p:nvSpPr>
          <p:cNvPr id="3" name="Segnaposto contenuto 2"/>
          <p:cNvSpPr>
            <a:spLocks noGrp="1"/>
          </p:cNvSpPr>
          <p:nvPr>
            <p:ph idx="1"/>
          </p:nvPr>
        </p:nvSpPr>
        <p:spPr>
          <a:xfrm>
            <a:off x="1484311" y="1810965"/>
            <a:ext cx="10018713" cy="3124201"/>
          </a:xfrm>
        </p:spPr>
        <p:txBody>
          <a:bodyPr/>
          <a:lstStyle/>
          <a:p>
            <a:r>
              <a:rPr lang="it-IT" dirty="0" smtClean="0"/>
              <a:t>Il Comune di Messina nell’anno 2014 e nell’anno 2015  , ha condotto una ricerca, con lo scopo di sperimentare l’approccio soggettivo che individua il benessere come un concetto non statico ma su un aspetto soggettivo basato su un questionari di autovalutazioni riferiti a più dimensioni, effettuando l’indagine:</a:t>
            </a:r>
          </a:p>
          <a:p>
            <a:pPr marL="457200" lvl="1" indent="0">
              <a:buNone/>
            </a:pPr>
            <a:r>
              <a:rPr lang="it-IT" dirty="0" smtClean="0"/>
              <a:t>		</a:t>
            </a:r>
            <a:r>
              <a:rPr lang="it-IT" sz="2400" dirty="0" smtClean="0"/>
              <a:t>Il benessere equo e sostenibile visto dei bambini </a:t>
            </a:r>
            <a:endParaRPr lang="it-IT" sz="2400" dirty="0"/>
          </a:p>
        </p:txBody>
      </p:sp>
    </p:spTree>
    <p:extLst>
      <p:ext uri="{BB962C8B-B14F-4D97-AF65-F5344CB8AC3E}">
        <p14:creationId xmlns:p14="http://schemas.microsoft.com/office/powerpoint/2010/main" val="1174035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72140" y="238584"/>
            <a:ext cx="8837366" cy="650789"/>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it-IT" b="1" dirty="0">
                <a:solidFill>
                  <a:schemeClr val="accent2">
                    <a:lumMod val="50000"/>
                  </a:schemeClr>
                </a:solidFill>
              </a:rPr>
              <a:t>Il </a:t>
            </a:r>
            <a:r>
              <a:rPr lang="it-IT" b="1" dirty="0" err="1">
                <a:solidFill>
                  <a:schemeClr val="accent2">
                    <a:lumMod val="50000"/>
                  </a:schemeClr>
                </a:solidFill>
              </a:rPr>
              <a:t>Bes</a:t>
            </a:r>
            <a:r>
              <a:rPr lang="it-IT" b="1" dirty="0">
                <a:solidFill>
                  <a:schemeClr val="accent2">
                    <a:lumMod val="50000"/>
                  </a:schemeClr>
                </a:solidFill>
              </a:rPr>
              <a:t> visto dai bambini a </a:t>
            </a:r>
            <a:r>
              <a:rPr lang="it-IT" b="1" dirty="0" smtClean="0">
                <a:solidFill>
                  <a:schemeClr val="accent2">
                    <a:lumMod val="50000"/>
                  </a:schemeClr>
                </a:solidFill>
              </a:rPr>
              <a:t>Messina</a:t>
            </a:r>
            <a:endParaRPr lang="it-IT" b="1" dirty="0">
              <a:solidFill>
                <a:schemeClr val="accent2">
                  <a:lumMod val="50000"/>
                </a:schemeClr>
              </a:solidFill>
            </a:endParaRPr>
          </a:p>
        </p:txBody>
      </p:sp>
      <p:sp>
        <p:nvSpPr>
          <p:cNvPr id="4" name="Segnaposto contenuto 3"/>
          <p:cNvSpPr>
            <a:spLocks noGrp="1"/>
          </p:cNvSpPr>
          <p:nvPr>
            <p:ph sz="half" idx="2"/>
          </p:nvPr>
        </p:nvSpPr>
        <p:spPr>
          <a:xfrm>
            <a:off x="2372140" y="4007355"/>
            <a:ext cx="8837366" cy="2073660"/>
          </a:xfrm>
        </p:spPr>
        <p:style>
          <a:lnRef idx="1">
            <a:schemeClr val="accent1"/>
          </a:lnRef>
          <a:fillRef idx="2">
            <a:schemeClr val="accent1"/>
          </a:fillRef>
          <a:effectRef idx="1">
            <a:schemeClr val="accent1"/>
          </a:effectRef>
          <a:fontRef idx="minor">
            <a:schemeClr val="dk1"/>
          </a:fontRef>
        </p:style>
        <p:txBody>
          <a:bodyPr/>
          <a:lstStyle/>
          <a:p>
            <a:pPr marL="0" indent="0" algn="just">
              <a:spcBef>
                <a:spcPts val="1200"/>
              </a:spcBef>
              <a:buNone/>
            </a:pPr>
            <a:r>
              <a:rPr lang="it-IT" sz="2400" dirty="0">
                <a:latin typeface="Times New Roman" panose="02020603050405020304" pitchFamily="18" charset="0"/>
                <a:ea typeface="Calibri" panose="020F0502020204030204" pitchFamily="34" charset="0"/>
                <a:cs typeface="Times New Roman" panose="02020603050405020304" pitchFamily="18" charset="0"/>
              </a:rPr>
              <a:t>Negli anni le politiche del territorio sono state sviluppate contrapponendo gli interessi, spesso solo economici, degli adulti a quelli dei loro bambini come se non fossero, entrambi, componenti essenziali di un unico territorio.</a:t>
            </a:r>
            <a:endParaRPr lang="it-IT" sz="2400" dirty="0">
              <a:latin typeface="Times New Roman" panose="02020603050405020304" pitchFamily="18" charset="0"/>
              <a:cs typeface="Times New Roman" panose="02020603050405020304" pitchFamily="18" charset="0"/>
            </a:endParaRPr>
          </a:p>
          <a:p>
            <a:pPr algn="just"/>
            <a:endParaRPr lang="it-IT" dirty="0">
              <a:latin typeface="Times New Roman" panose="02020603050405020304" pitchFamily="18" charset="0"/>
              <a:cs typeface="Times New Roman" panose="02020603050405020304" pitchFamily="18" charset="0"/>
            </a:endParaRPr>
          </a:p>
          <a:p>
            <a:endParaRPr lang="it-IT" dirty="0"/>
          </a:p>
        </p:txBody>
      </p:sp>
      <p:sp>
        <p:nvSpPr>
          <p:cNvPr id="5" name="Titolo 1"/>
          <p:cNvSpPr txBox="1">
            <a:spLocks/>
          </p:cNvSpPr>
          <p:nvPr/>
        </p:nvSpPr>
        <p:spPr>
          <a:xfrm>
            <a:off x="2372140" y="1046274"/>
            <a:ext cx="8837366" cy="260836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just"/>
            <a:r>
              <a:rPr lang="it-IT" sz="2400" dirty="0" smtClean="0">
                <a:latin typeface="Times New Roman" panose="02020603050405020304" pitchFamily="18" charset="0"/>
                <a:cs typeface="Times New Roman" panose="02020603050405020304" pitchFamily="18" charset="0"/>
              </a:rPr>
              <a:t>I bambini possono essere riconosciuti quali interlocutori privilegiati capaci come sono di offrire punti di vista originali e utili per la promozione di una migliore sostenibilità delle nostre città, partendo dall’assunto che una città, equa e sostenibile per i più piccoli, sia in grado di assicurare livelli elevati di qualità della vita anche per gli adulti. </a:t>
            </a:r>
          </a:p>
        </p:txBody>
      </p:sp>
    </p:spTree>
    <p:extLst>
      <p:ext uri="{BB962C8B-B14F-4D97-AF65-F5344CB8AC3E}">
        <p14:creationId xmlns:p14="http://schemas.microsoft.com/office/powerpoint/2010/main" val="2443086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122176" y="1285960"/>
            <a:ext cx="4184035" cy="4767434"/>
          </a:xfrm>
          <a:solidFill>
            <a:schemeClr val="bg1"/>
          </a:solidFill>
          <a:ln w="38100">
            <a:solidFill>
              <a:srgbClr val="92D050"/>
            </a:solidFill>
          </a:ln>
        </p:spPr>
        <p:txBody>
          <a:bodyPr>
            <a:normAutofit lnSpcReduction="10000"/>
          </a:bodyPr>
          <a:lstStyle/>
          <a:p>
            <a:pPr algn="just"/>
            <a:r>
              <a:rPr lang="it-IT" dirty="0" smtClean="0"/>
              <a:t>L’amministrazione ha avviato, alla fine del </a:t>
            </a:r>
            <a:r>
              <a:rPr lang="it-IT" dirty="0"/>
              <a:t>2014, una indagine con l’intento di avvicinare i piccoli alla città e carpire le informazioni necessarie per comprendere al meglio la realtà urbana di </a:t>
            </a:r>
            <a:r>
              <a:rPr lang="it-IT" dirty="0" smtClean="0"/>
              <a:t>Messina.</a:t>
            </a:r>
          </a:p>
          <a:p>
            <a:pPr algn="just"/>
            <a:r>
              <a:rPr lang="it-IT" dirty="0" smtClean="0"/>
              <a:t>L’attenzione è stata rivolta </a:t>
            </a:r>
            <a:r>
              <a:rPr lang="it-IT" dirty="0" smtClean="0"/>
              <a:t>non </a:t>
            </a:r>
            <a:r>
              <a:rPr lang="it-IT" dirty="0"/>
              <a:t>sui fattori economici (reddito, lavoro, </a:t>
            </a:r>
            <a:r>
              <a:rPr lang="it-IT" dirty="0" err="1"/>
              <a:t>etc</a:t>
            </a:r>
            <a:r>
              <a:rPr lang="it-IT" dirty="0"/>
              <a:t>) ma su alcuni indicatori del progetto </a:t>
            </a:r>
            <a:r>
              <a:rPr lang="it-IT" dirty="0" err="1" smtClean="0"/>
              <a:t>UrBes</a:t>
            </a:r>
            <a:r>
              <a:rPr lang="it-IT" dirty="0" smtClean="0"/>
              <a:t> inquadrati nelle dimensioni:</a:t>
            </a:r>
          </a:p>
          <a:p>
            <a:pPr algn="just">
              <a:spcBef>
                <a:spcPts val="0"/>
              </a:spcBef>
              <a:buFont typeface="Wingdings" panose="05000000000000000000" pitchFamily="2" charset="2"/>
              <a:buChar char="ü"/>
            </a:pPr>
            <a:r>
              <a:rPr lang="it-IT" b="1" dirty="0" smtClean="0"/>
              <a:t>Ambiente;</a:t>
            </a:r>
          </a:p>
          <a:p>
            <a:pPr algn="just">
              <a:spcBef>
                <a:spcPts val="0"/>
              </a:spcBef>
              <a:buFont typeface="Wingdings" panose="05000000000000000000" pitchFamily="2" charset="2"/>
              <a:buChar char="ü"/>
            </a:pPr>
            <a:r>
              <a:rPr lang="it-IT" dirty="0" smtClean="0"/>
              <a:t>Paesaggio </a:t>
            </a:r>
            <a:r>
              <a:rPr lang="it-IT" dirty="0"/>
              <a:t>e patrimonio </a:t>
            </a:r>
            <a:r>
              <a:rPr lang="it-IT" dirty="0" smtClean="0"/>
              <a:t>culturale;</a:t>
            </a:r>
          </a:p>
          <a:p>
            <a:pPr algn="just">
              <a:spcBef>
                <a:spcPts val="0"/>
              </a:spcBef>
              <a:buFont typeface="Wingdings" panose="05000000000000000000" pitchFamily="2" charset="2"/>
              <a:buChar char="ü"/>
            </a:pPr>
            <a:r>
              <a:rPr lang="it-IT" b="1" dirty="0" smtClean="0"/>
              <a:t>Qualità </a:t>
            </a:r>
            <a:r>
              <a:rPr lang="it-IT" b="1" dirty="0"/>
              <a:t>dei </a:t>
            </a:r>
            <a:r>
              <a:rPr lang="it-IT" b="1" dirty="0" smtClean="0"/>
              <a:t>servizi.</a:t>
            </a:r>
          </a:p>
          <a:p>
            <a:pPr algn="just"/>
            <a:r>
              <a:rPr lang="it-IT" dirty="0"/>
              <a:t>P</a:t>
            </a:r>
            <a:r>
              <a:rPr lang="it-IT" dirty="0" smtClean="0"/>
              <a:t>ercezione </a:t>
            </a:r>
            <a:r>
              <a:rPr lang="it-IT" dirty="0"/>
              <a:t>su alcune policy adottate dall’amministrazione comunale.</a:t>
            </a:r>
          </a:p>
          <a:p>
            <a:endParaRPr lang="it-IT" dirty="0"/>
          </a:p>
        </p:txBody>
      </p:sp>
      <p:sp>
        <p:nvSpPr>
          <p:cNvPr id="5" name="Segnaposto contenuto 2"/>
          <p:cNvSpPr txBox="1">
            <a:spLocks/>
          </p:cNvSpPr>
          <p:nvPr/>
        </p:nvSpPr>
        <p:spPr>
          <a:xfrm>
            <a:off x="7328458" y="1264937"/>
            <a:ext cx="4281873" cy="4767434"/>
          </a:xfrm>
          <a:prstGeom prst="rect">
            <a:avLst/>
          </a:prstGeom>
          <a:ln w="38100"/>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lgn="just">
              <a:buFont typeface="Wingdings 3" charset="2"/>
              <a:buNone/>
            </a:pPr>
            <a:r>
              <a:rPr lang="it-IT" sz="1600" b="1" dirty="0" smtClean="0"/>
              <a:t>Attraverso l’indagine si è proposto ai giovani intervistati l’idea che il benessere di una comunità non può passare se non attraverso una serie di comportamenti atti a preservare le risorse naturali;</a:t>
            </a:r>
          </a:p>
          <a:p>
            <a:pPr algn="just"/>
            <a:r>
              <a:rPr lang="it-IT" sz="1600" dirty="0" smtClean="0"/>
              <a:t>ad apprezzare l’importanza che gli oggetti di scarto, i comuni rifiuti, possono trovare nel ciclo produttivo in quanto convertibili in risorsa, e che tale ciclo può essere avviato solo attraverso la raccolta differenziata;</a:t>
            </a:r>
          </a:p>
          <a:p>
            <a:pPr algn="just"/>
            <a:r>
              <a:rPr lang="it-IT" sz="1600" dirty="0" smtClean="0"/>
              <a:t>all’importante tema della risorsa idrica e del suo risparmio. </a:t>
            </a:r>
          </a:p>
          <a:p>
            <a:pPr algn="just"/>
            <a:r>
              <a:rPr lang="it-IT" sz="1600" dirty="0" smtClean="0"/>
              <a:t>Infine è stato trattato il tema della mobilità e del tempo che esso comporta, potandoli a riflettere sul concetto di mobilità sostenibile.</a:t>
            </a:r>
            <a:endParaRPr lang="it-IT" sz="1600" dirty="0"/>
          </a:p>
        </p:txBody>
      </p:sp>
      <p:sp>
        <p:nvSpPr>
          <p:cNvPr id="6" name="Titolo 1"/>
          <p:cNvSpPr txBox="1">
            <a:spLocks/>
          </p:cNvSpPr>
          <p:nvPr/>
        </p:nvSpPr>
        <p:spPr>
          <a:xfrm>
            <a:off x="2122175" y="250115"/>
            <a:ext cx="9488155" cy="65078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it-IT" b="1" smtClean="0">
                <a:solidFill>
                  <a:schemeClr val="accent2">
                    <a:lumMod val="50000"/>
                  </a:schemeClr>
                </a:solidFill>
              </a:rPr>
              <a:t>Il Bes visto dai bambini a Messina</a:t>
            </a:r>
            <a:endParaRPr lang="it-IT" b="1" dirty="0">
              <a:solidFill>
                <a:schemeClr val="accent2">
                  <a:lumMod val="50000"/>
                </a:schemeClr>
              </a:solidFill>
            </a:endParaRPr>
          </a:p>
        </p:txBody>
      </p:sp>
    </p:spTree>
    <p:extLst>
      <p:ext uri="{BB962C8B-B14F-4D97-AF65-F5344CB8AC3E}">
        <p14:creationId xmlns:p14="http://schemas.microsoft.com/office/powerpoint/2010/main" val="1209567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3"/>
          <p:cNvSpPr>
            <a:spLocks noGrp="1"/>
          </p:cNvSpPr>
          <p:nvPr>
            <p:ph sz="half" idx="2"/>
          </p:nvPr>
        </p:nvSpPr>
        <p:spPr>
          <a:xfrm>
            <a:off x="2084230" y="2000342"/>
            <a:ext cx="8837366" cy="766120"/>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it-IT" sz="1600" dirty="0" smtClean="0"/>
              <a:t>Hanno </a:t>
            </a:r>
            <a:r>
              <a:rPr lang="it-IT" sz="1600" dirty="0"/>
              <a:t>partecipato alla rilevazione 20 istituti comprensivi su 24, per un totale di </a:t>
            </a:r>
            <a:r>
              <a:rPr lang="it-IT" sz="1600" dirty="0" smtClean="0"/>
              <a:t>5.735 </a:t>
            </a:r>
            <a:r>
              <a:rPr lang="it-IT" sz="1600" dirty="0"/>
              <a:t>questionari raccolti, pari al 52,8% dell’intera popolazione scolastica. </a:t>
            </a:r>
          </a:p>
        </p:txBody>
      </p:sp>
      <p:sp>
        <p:nvSpPr>
          <p:cNvPr id="6" name="Titolo 1"/>
          <p:cNvSpPr txBox="1">
            <a:spLocks/>
          </p:cNvSpPr>
          <p:nvPr/>
        </p:nvSpPr>
        <p:spPr>
          <a:xfrm>
            <a:off x="2084230" y="253832"/>
            <a:ext cx="8837366" cy="65078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it-IT" b="1" smtClean="0">
                <a:solidFill>
                  <a:schemeClr val="accent2">
                    <a:lumMod val="50000"/>
                  </a:schemeClr>
                </a:solidFill>
              </a:rPr>
              <a:t>Il Bes visto dai bambini a Messina</a:t>
            </a:r>
            <a:endParaRPr lang="it-IT" b="1" dirty="0">
              <a:solidFill>
                <a:schemeClr val="accent2">
                  <a:lumMod val="50000"/>
                </a:schemeClr>
              </a:solidFill>
            </a:endParaRPr>
          </a:p>
        </p:txBody>
      </p:sp>
      <p:sp>
        <p:nvSpPr>
          <p:cNvPr id="7" name="Rettangolo 6"/>
          <p:cNvSpPr/>
          <p:nvPr/>
        </p:nvSpPr>
        <p:spPr>
          <a:xfrm>
            <a:off x="2084230" y="1118912"/>
            <a:ext cx="883736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t-IT" dirty="0"/>
              <a:t>L'indagine è stata effettuata mediante somministrazione di un questionario a risposte chiuse a tutti gli studenti degli Istituti comprensivi del comune di Messina. </a:t>
            </a:r>
          </a:p>
        </p:txBody>
      </p:sp>
      <p:sp>
        <p:nvSpPr>
          <p:cNvPr id="8" name="Rettangolo 7"/>
          <p:cNvSpPr/>
          <p:nvPr/>
        </p:nvSpPr>
        <p:spPr>
          <a:xfrm>
            <a:off x="2084230" y="3031230"/>
            <a:ext cx="883736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it-IT" dirty="0"/>
              <a:t>La popolazione scolastica esaminata ha età compresa tra i 7 e i 13 anni, per il 52,8% allievi delle classi elementari e per il restante 47,2% studenti delle scuole secondarie di primo grado e si divide quasi equamente tra femmine (</a:t>
            </a:r>
            <a:r>
              <a:rPr lang="it-IT" dirty="0" smtClean="0"/>
              <a:t>2.863 </a:t>
            </a:r>
            <a:r>
              <a:rPr lang="it-IT" dirty="0"/>
              <a:t>alunne, ovvero il 49,2% dei rispondenti) e maschi (</a:t>
            </a:r>
            <a:r>
              <a:rPr lang="it-IT" dirty="0" smtClean="0"/>
              <a:t>2.958 </a:t>
            </a:r>
            <a:r>
              <a:rPr lang="it-IT" dirty="0"/>
              <a:t>giovani). </a:t>
            </a:r>
          </a:p>
        </p:txBody>
      </p:sp>
      <p:sp>
        <p:nvSpPr>
          <p:cNvPr id="9" name="Rettangolo 8"/>
          <p:cNvSpPr/>
          <p:nvPr/>
        </p:nvSpPr>
        <p:spPr>
          <a:xfrm>
            <a:off x="2084230" y="4496327"/>
            <a:ext cx="883736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it-IT" dirty="0"/>
              <a:t>I questionari sono stati somministrati a scuola durante l'orario di lezione, dopo che un </a:t>
            </a:r>
            <a:r>
              <a:rPr lang="it-IT" dirty="0" smtClean="0"/>
              <a:t>rilevatore </a:t>
            </a:r>
            <a:r>
              <a:rPr lang="it-IT" dirty="0"/>
              <a:t>comunale ha introdotto i bambini nel mondo della statistica e </a:t>
            </a:r>
            <a:r>
              <a:rPr lang="it-IT" dirty="0" smtClean="0"/>
              <a:t>illustrato </a:t>
            </a:r>
            <a:r>
              <a:rPr lang="it-IT" dirty="0"/>
              <a:t>i questionari: la raccolta è stata per il 91% con questionari cartacei mentre per il 9% sono stati raccolti tramite compilazione via web utilizzando le aule informatiche degli </a:t>
            </a:r>
            <a:r>
              <a:rPr lang="it-IT" dirty="0" smtClean="0"/>
              <a:t>Istituti e la piattaforma </a:t>
            </a:r>
            <a:r>
              <a:rPr lang="it-IT" dirty="0" err="1" smtClean="0"/>
              <a:t>limesurvey</a:t>
            </a:r>
            <a:r>
              <a:rPr lang="it-IT" dirty="0" smtClean="0"/>
              <a:t>.</a:t>
            </a:r>
            <a:endParaRPr lang="it-IT" dirty="0"/>
          </a:p>
        </p:txBody>
      </p:sp>
    </p:spTree>
    <p:extLst>
      <p:ext uri="{BB962C8B-B14F-4D97-AF65-F5344CB8AC3E}">
        <p14:creationId xmlns:p14="http://schemas.microsoft.com/office/powerpoint/2010/main" val="1863483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testo 12"/>
          <p:cNvSpPr>
            <a:spLocks noGrp="1"/>
          </p:cNvSpPr>
          <p:nvPr>
            <p:ph type="body" idx="1"/>
          </p:nvPr>
        </p:nvSpPr>
        <p:spPr>
          <a:xfrm>
            <a:off x="1822453" y="352965"/>
            <a:ext cx="4185623" cy="1679510"/>
          </a:xfrm>
        </p:spPr>
        <p:txBody>
          <a:bodyPr/>
          <a:lstStyle/>
          <a:p>
            <a:pPr algn="ctr"/>
            <a:r>
              <a:rPr lang="it-IT" sz="3200" dirty="0"/>
              <a:t>Nel tuo quartiere sono presenti aree verdi </a:t>
            </a:r>
            <a:r>
              <a:rPr lang="it-IT" sz="3200" dirty="0" smtClean="0"/>
              <a:t>incolte? </a:t>
            </a:r>
            <a:endParaRPr lang="it-IT" sz="3200" dirty="0"/>
          </a:p>
        </p:txBody>
      </p:sp>
      <p:pic>
        <p:nvPicPr>
          <p:cNvPr id="11" name="Segnaposto contenuto 10"/>
          <p:cNvPicPr>
            <a:picLocks noGrp="1" noChangeAspect="1"/>
          </p:cNvPicPr>
          <p:nvPr>
            <p:ph sz="half" idx="2"/>
          </p:nvPr>
        </p:nvPicPr>
        <p:blipFill>
          <a:blip r:embed="rId2"/>
          <a:stretch>
            <a:fillRect/>
          </a:stretch>
        </p:blipFill>
        <p:spPr>
          <a:xfrm>
            <a:off x="1967299" y="2107665"/>
            <a:ext cx="3299601" cy="3305175"/>
          </a:xfrm>
          <a:prstGeom prst="rect">
            <a:avLst/>
          </a:prstGeom>
        </p:spPr>
      </p:pic>
      <p:sp>
        <p:nvSpPr>
          <p:cNvPr id="14" name="Segnaposto testo 13"/>
          <p:cNvSpPr>
            <a:spLocks noGrp="1"/>
          </p:cNvSpPr>
          <p:nvPr>
            <p:ph type="body" sz="quarter" idx="3"/>
          </p:nvPr>
        </p:nvSpPr>
        <p:spPr>
          <a:xfrm>
            <a:off x="6938952" y="357588"/>
            <a:ext cx="4185618" cy="1483567"/>
          </a:xfrm>
        </p:spPr>
        <p:txBody>
          <a:bodyPr anchor="t"/>
          <a:lstStyle/>
          <a:p>
            <a:pPr algn="ctr"/>
            <a:r>
              <a:rPr lang="it-IT" sz="3200" dirty="0"/>
              <a:t>Nel tuo quartiere sono presenti aree di arredo </a:t>
            </a:r>
            <a:r>
              <a:rPr lang="it-IT" sz="3200" dirty="0" smtClean="0"/>
              <a:t>urbano? </a:t>
            </a:r>
            <a:endParaRPr lang="it-IT" sz="3200" dirty="0"/>
          </a:p>
        </p:txBody>
      </p:sp>
      <p:pic>
        <p:nvPicPr>
          <p:cNvPr id="18" name="Immagine 17"/>
          <p:cNvPicPr>
            <a:picLocks noChangeAspect="1"/>
          </p:cNvPicPr>
          <p:nvPr/>
        </p:nvPicPr>
        <p:blipFill>
          <a:blip r:embed="rId3"/>
          <a:stretch>
            <a:fillRect/>
          </a:stretch>
        </p:blipFill>
        <p:spPr>
          <a:xfrm>
            <a:off x="2843477" y="3033038"/>
            <a:ext cx="1547243" cy="154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Segnaposto contenuto 22"/>
          <p:cNvPicPr>
            <a:picLocks noGrp="1" noChangeAspect="1"/>
          </p:cNvPicPr>
          <p:nvPr>
            <p:ph sz="quarter" idx="4"/>
          </p:nvPr>
        </p:nvPicPr>
        <p:blipFill>
          <a:blip r:embed="rId4"/>
          <a:stretch>
            <a:fillRect/>
          </a:stretch>
        </p:blipFill>
        <p:spPr>
          <a:xfrm>
            <a:off x="7156341" y="2119011"/>
            <a:ext cx="3310757" cy="3305175"/>
          </a:xfrm>
          <a:prstGeom prst="rect">
            <a:avLst/>
          </a:prstGeom>
        </p:spPr>
      </p:pic>
      <p:sp>
        <p:nvSpPr>
          <p:cNvPr id="2" name="Rettangolo 1"/>
          <p:cNvSpPr/>
          <p:nvPr/>
        </p:nvSpPr>
        <p:spPr>
          <a:xfrm>
            <a:off x="2432643" y="5581601"/>
            <a:ext cx="7857681" cy="892552"/>
          </a:xfrm>
          <a:prstGeom prst="rect">
            <a:avLst/>
          </a:prstGeom>
          <a:ln>
            <a:solidFill>
              <a:srgbClr val="00B050"/>
            </a:solidFill>
          </a:ln>
        </p:spPr>
        <p:txBody>
          <a:bodyPr wrap="square">
            <a:spAutoFit/>
          </a:bodyPr>
          <a:lstStyle/>
          <a:p>
            <a:r>
              <a:rPr lang="it-IT" sz="1300" dirty="0">
                <a:latin typeface="Calibri" panose="020F0502020204030204" pitchFamily="34" charset="0"/>
                <a:ea typeface="Calibri" panose="020F0502020204030204" pitchFamily="34" charset="0"/>
                <a:cs typeface="Times New Roman" panose="02020603050405020304" pitchFamily="18" charset="0"/>
              </a:rPr>
              <a:t>I giovani messinesi prestano molta considerazione all’ambiente che li </a:t>
            </a:r>
            <a:r>
              <a:rPr lang="it-IT" sz="1300" dirty="0" smtClean="0">
                <a:latin typeface="Calibri" panose="020F0502020204030204" pitchFamily="34" charset="0"/>
                <a:ea typeface="Calibri" panose="020F0502020204030204" pitchFamily="34" charset="0"/>
                <a:cs typeface="Times New Roman" panose="02020603050405020304" pitchFamily="18" charset="0"/>
              </a:rPr>
              <a:t>circonda: le </a:t>
            </a:r>
            <a:r>
              <a:rPr lang="it-IT" sz="1300" dirty="0">
                <a:latin typeface="Calibri" panose="020F0502020204030204" pitchFamily="34" charset="0"/>
                <a:ea typeface="Calibri" panose="020F0502020204030204" pitchFamily="34" charset="0"/>
                <a:cs typeface="Times New Roman" panose="02020603050405020304" pitchFamily="18" charset="0"/>
              </a:rPr>
              <a:t>risposte evidenziano una forte attenzione alla carenza di piste ciclabili (84,3%), e, seppure meno “gettonate”, la mancanza di rotonde stradali, di panchine e di aiuole</a:t>
            </a:r>
            <a:r>
              <a:rPr lang="it-IT" sz="1300" dirty="0" smtClean="0">
                <a:latin typeface="Calibri" panose="020F0502020204030204" pitchFamily="34" charset="0"/>
                <a:ea typeface="Calibri" panose="020F0502020204030204" pitchFamily="34" charset="0"/>
                <a:cs typeface="Times New Roman" panose="02020603050405020304" pitchFamily="18" charset="0"/>
              </a:rPr>
              <a:t>. </a:t>
            </a:r>
            <a:r>
              <a:rPr lang="it-IT" sz="1300" dirty="0">
                <a:latin typeface="Calibri" panose="020F0502020204030204" pitchFamily="34" charset="0"/>
                <a:ea typeface="Calibri" panose="020F0502020204030204" pitchFamily="34" charset="0"/>
                <a:cs typeface="Times New Roman" panose="02020603050405020304" pitchFamily="18" charset="0"/>
              </a:rPr>
              <a:t>Interessante è l’emergere di risposte (59,7%) che segnalano la presenza, nel proprio quartiere, di aree verdi trascurate con erba alta e sterpaglia</a:t>
            </a:r>
            <a:endParaRPr lang="it-IT" sz="1300" dirty="0"/>
          </a:p>
        </p:txBody>
      </p:sp>
    </p:spTree>
    <p:extLst>
      <p:ext uri="{BB962C8B-B14F-4D97-AF65-F5344CB8AC3E}">
        <p14:creationId xmlns:p14="http://schemas.microsoft.com/office/powerpoint/2010/main" val="2867974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311150" y="187366"/>
            <a:ext cx="3960001" cy="1389714"/>
          </a:xfrm>
        </p:spPr>
        <p:txBody>
          <a:bodyPr anchor="t"/>
          <a:lstStyle/>
          <a:p>
            <a:pPr algn="ctr"/>
            <a:r>
              <a:rPr lang="it-IT" sz="2400" dirty="0"/>
              <a:t>Nella tua scuola sono presenti parchi attrezzati dove poter </a:t>
            </a:r>
            <a:r>
              <a:rPr lang="it-IT" sz="2400" dirty="0" smtClean="0"/>
              <a:t>giocare? </a:t>
            </a:r>
            <a:endParaRPr lang="it-IT" sz="2400" dirty="0"/>
          </a:p>
        </p:txBody>
      </p:sp>
      <p:pic>
        <p:nvPicPr>
          <p:cNvPr id="9" name="Segnaposto contenuto 8"/>
          <p:cNvPicPr>
            <a:picLocks noGrp="1" noChangeAspect="1"/>
          </p:cNvPicPr>
          <p:nvPr>
            <p:ph sz="half" idx="2"/>
          </p:nvPr>
        </p:nvPicPr>
        <p:blipFill>
          <a:blip r:embed="rId2"/>
          <a:stretch>
            <a:fillRect/>
          </a:stretch>
        </p:blipFill>
        <p:spPr>
          <a:xfrm>
            <a:off x="2311151" y="1650120"/>
            <a:ext cx="3960000" cy="3960000"/>
          </a:xfrm>
          <a:prstGeom prst="rect">
            <a:avLst/>
          </a:prstGeom>
        </p:spPr>
      </p:pic>
      <p:sp>
        <p:nvSpPr>
          <p:cNvPr id="5" name="Segnaposto testo 4"/>
          <p:cNvSpPr>
            <a:spLocks noGrp="1"/>
          </p:cNvSpPr>
          <p:nvPr>
            <p:ph type="body" sz="quarter" idx="3"/>
          </p:nvPr>
        </p:nvSpPr>
        <p:spPr>
          <a:xfrm>
            <a:off x="7586731" y="187365"/>
            <a:ext cx="3882179" cy="1389713"/>
          </a:xfrm>
        </p:spPr>
        <p:txBody>
          <a:bodyPr/>
          <a:lstStyle/>
          <a:p>
            <a:pPr algn="ctr"/>
            <a:r>
              <a:rPr lang="it-IT" sz="2400" dirty="0"/>
              <a:t>Sei a conoscenza dell’iniziativa “Festa dell’Albero”  tenutasi </a:t>
            </a:r>
            <a:r>
              <a:rPr lang="it-IT" sz="2400" dirty="0" smtClean="0"/>
              <a:t>nell’anno 2013?</a:t>
            </a:r>
            <a:endParaRPr lang="it-IT" sz="2400" dirty="0"/>
          </a:p>
        </p:txBody>
      </p:sp>
      <p:pic>
        <p:nvPicPr>
          <p:cNvPr id="10" name="Segnaposto contenuto 9"/>
          <p:cNvPicPr>
            <a:picLocks noGrp="1" noChangeAspect="1"/>
          </p:cNvPicPr>
          <p:nvPr>
            <p:ph sz="quarter" idx="4"/>
          </p:nvPr>
        </p:nvPicPr>
        <p:blipFill>
          <a:blip r:embed="rId3"/>
          <a:stretch>
            <a:fillRect/>
          </a:stretch>
        </p:blipFill>
        <p:spPr>
          <a:xfrm>
            <a:off x="7586731" y="1650120"/>
            <a:ext cx="3960000" cy="3960000"/>
          </a:xfrm>
          <a:prstGeom prst="rect">
            <a:avLst/>
          </a:prstGeom>
        </p:spPr>
      </p:pic>
      <p:pic>
        <p:nvPicPr>
          <p:cNvPr id="8" name="Immagine 7"/>
          <p:cNvPicPr>
            <a:picLocks noChangeAspect="1"/>
          </p:cNvPicPr>
          <p:nvPr/>
        </p:nvPicPr>
        <p:blipFill>
          <a:blip r:embed="rId4"/>
          <a:stretch>
            <a:fillRect/>
          </a:stretch>
        </p:blipFill>
        <p:spPr>
          <a:xfrm>
            <a:off x="3364090" y="2824646"/>
            <a:ext cx="1854119" cy="16109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magine 11"/>
          <p:cNvPicPr>
            <a:picLocks noChangeAspect="1"/>
          </p:cNvPicPr>
          <p:nvPr/>
        </p:nvPicPr>
        <p:blipFill>
          <a:blip r:embed="rId5"/>
          <a:stretch>
            <a:fillRect/>
          </a:stretch>
        </p:blipFill>
        <p:spPr>
          <a:xfrm>
            <a:off x="8875140" y="2976519"/>
            <a:ext cx="1447139" cy="15486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ttangolo 1"/>
          <p:cNvSpPr/>
          <p:nvPr/>
        </p:nvSpPr>
        <p:spPr>
          <a:xfrm>
            <a:off x="2311150" y="5683161"/>
            <a:ext cx="9235581" cy="729430"/>
          </a:xfrm>
          <a:prstGeom prst="rect">
            <a:avLst/>
          </a:prstGeom>
          <a:solidFill>
            <a:schemeClr val="lt1"/>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0"/>
              </a:spcAft>
            </a:pPr>
            <a:r>
              <a:rPr lang="it-IT" sz="1200" dirty="0" smtClean="0">
                <a:latin typeface="Calibri" panose="020F0502020204030204" pitchFamily="34" charset="0"/>
                <a:ea typeface="Calibri" panose="020F0502020204030204" pitchFamily="34" charset="0"/>
                <a:cs typeface="Times New Roman" panose="02020603050405020304" pitchFamily="18" charset="0"/>
              </a:rPr>
              <a:t>Inoltre i giovani </a:t>
            </a:r>
            <a:r>
              <a:rPr lang="it-IT" sz="1200" dirty="0">
                <a:latin typeface="Calibri" panose="020F0502020204030204" pitchFamily="34" charset="0"/>
                <a:ea typeface="Calibri" panose="020F0502020204030204" pitchFamily="34" charset="0"/>
                <a:cs typeface="Times New Roman" panose="02020603050405020304" pitchFamily="18" charset="0"/>
              </a:rPr>
              <a:t>messinesi prestano molta considerazione all’ambiente che li circonda; pressoché la totalità è a conoscenza di aree di arredo urbano presenti nella propria città</a:t>
            </a:r>
            <a:r>
              <a:rPr lang="it-IT" sz="1200" dirty="0" smtClean="0">
                <a:latin typeface="Calibri" panose="020F0502020204030204" pitchFamily="34" charset="0"/>
                <a:ea typeface="Calibri" panose="020F0502020204030204" pitchFamily="34" charset="0"/>
                <a:cs typeface="Times New Roman" panose="02020603050405020304" pitchFamily="18" charset="0"/>
              </a:rPr>
              <a:t>. </a:t>
            </a:r>
            <a:r>
              <a:rPr lang="it-IT" sz="1200" dirty="0">
                <a:latin typeface="Calibri" panose="020F0502020204030204" pitchFamily="34" charset="0"/>
                <a:ea typeface="Calibri" panose="020F0502020204030204" pitchFamily="34" charset="0"/>
                <a:cs typeface="Times New Roman" panose="02020603050405020304" pitchFamily="18" charset="0"/>
              </a:rPr>
              <a:t>Fortemente sentita è, </a:t>
            </a:r>
            <a:r>
              <a:rPr lang="it-IT" sz="1200" dirty="0" smtClean="0">
                <a:latin typeface="Calibri" panose="020F0502020204030204" pitchFamily="34" charset="0"/>
                <a:ea typeface="Calibri" panose="020F0502020204030204" pitchFamily="34" charset="0"/>
                <a:cs typeface="Times New Roman" panose="02020603050405020304" pitchFamily="18" charset="0"/>
              </a:rPr>
              <a:t>la </a:t>
            </a:r>
            <a:r>
              <a:rPr lang="it-IT" sz="1200" dirty="0">
                <a:latin typeface="Calibri" panose="020F0502020204030204" pitchFamily="34" charset="0"/>
                <a:ea typeface="Calibri" panose="020F0502020204030204" pitchFamily="34" charset="0"/>
                <a:cs typeface="Times New Roman" panose="02020603050405020304" pitchFamily="18" charset="0"/>
              </a:rPr>
              <a:t>mancanza nella propria scuola di parchi attrezzati con altalene, scivoli o scale a croda, dove poter giocare.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997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28278" y="359922"/>
            <a:ext cx="4185623" cy="1496155"/>
          </a:xfrm>
        </p:spPr>
        <p:txBody>
          <a:bodyPr anchor="t"/>
          <a:lstStyle/>
          <a:p>
            <a:pPr algn="ctr"/>
            <a:r>
              <a:rPr lang="it-IT" sz="2400" dirty="0"/>
              <a:t>A casa, insieme alla tua famiglia, effettuate la raccolta </a:t>
            </a:r>
            <a:r>
              <a:rPr lang="it-IT" sz="2400" dirty="0" smtClean="0"/>
              <a:t>differenziata? </a:t>
            </a:r>
            <a:endParaRPr lang="it-IT" sz="2400" dirty="0"/>
          </a:p>
        </p:txBody>
      </p:sp>
      <p:pic>
        <p:nvPicPr>
          <p:cNvPr id="11" name="Immagine 10"/>
          <p:cNvPicPr>
            <a:picLocks noChangeAspect="1"/>
          </p:cNvPicPr>
          <p:nvPr/>
        </p:nvPicPr>
        <p:blipFill>
          <a:blip r:embed="rId2"/>
          <a:stretch>
            <a:fillRect/>
          </a:stretch>
        </p:blipFill>
        <p:spPr>
          <a:xfrm>
            <a:off x="1559685" y="2135078"/>
            <a:ext cx="3974937" cy="3974937"/>
          </a:xfrm>
          <a:prstGeom prst="rect">
            <a:avLst/>
          </a:prstGeom>
        </p:spPr>
      </p:pic>
      <p:pic>
        <p:nvPicPr>
          <p:cNvPr id="14" name="Immagine 13"/>
          <p:cNvPicPr>
            <a:picLocks noChangeAspect="1"/>
          </p:cNvPicPr>
          <p:nvPr/>
        </p:nvPicPr>
        <p:blipFill>
          <a:blip r:embed="rId3"/>
          <a:stretch>
            <a:fillRect/>
          </a:stretch>
        </p:blipFill>
        <p:spPr>
          <a:xfrm>
            <a:off x="4025472" y="5234472"/>
            <a:ext cx="1368656" cy="13693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Immagine 14"/>
          <p:cNvPicPr>
            <a:picLocks noChangeAspect="1"/>
          </p:cNvPicPr>
          <p:nvPr/>
        </p:nvPicPr>
        <p:blipFill>
          <a:blip r:embed="rId4"/>
          <a:stretch>
            <a:fillRect/>
          </a:stretch>
        </p:blipFill>
        <p:spPr>
          <a:xfrm>
            <a:off x="1436112" y="1641300"/>
            <a:ext cx="1984977" cy="111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Segnaposto testo 2"/>
          <p:cNvSpPr>
            <a:spLocks noGrp="1"/>
          </p:cNvSpPr>
          <p:nvPr>
            <p:ph type="body" idx="1"/>
          </p:nvPr>
        </p:nvSpPr>
        <p:spPr>
          <a:xfrm>
            <a:off x="6103567" y="281862"/>
            <a:ext cx="3968840" cy="1626902"/>
          </a:xfrm>
        </p:spPr>
        <p:txBody>
          <a:bodyPr anchor="t"/>
          <a:lstStyle/>
          <a:p>
            <a:pPr algn="ctr"/>
            <a:r>
              <a:rPr lang="it-IT" sz="2400" dirty="0"/>
              <a:t>Se SI, cosa </a:t>
            </a:r>
            <a:r>
              <a:rPr lang="it-IT" sz="2400" dirty="0" smtClean="0"/>
              <a:t>differenziate: Carta </a:t>
            </a:r>
            <a:r>
              <a:rPr lang="it-IT" sz="2400" dirty="0"/>
              <a:t>(cartone, giornali, sacchetti di carta</a:t>
            </a:r>
            <a:r>
              <a:rPr lang="it-IT" sz="2400" dirty="0" smtClean="0"/>
              <a:t>...)? </a:t>
            </a:r>
            <a:endParaRPr lang="it-IT" sz="2400" dirty="0"/>
          </a:p>
        </p:txBody>
      </p:sp>
      <p:pic>
        <p:nvPicPr>
          <p:cNvPr id="21" name="Immagine 20"/>
          <p:cNvPicPr>
            <a:picLocks noChangeAspect="1"/>
          </p:cNvPicPr>
          <p:nvPr/>
        </p:nvPicPr>
        <p:blipFill>
          <a:blip r:embed="rId5"/>
          <a:stretch>
            <a:fillRect/>
          </a:stretch>
        </p:blipFill>
        <p:spPr>
          <a:xfrm>
            <a:off x="6103567" y="2135078"/>
            <a:ext cx="3968840" cy="3974937"/>
          </a:xfrm>
          <a:prstGeom prst="rect">
            <a:avLst/>
          </a:prstGeom>
        </p:spPr>
      </p:pic>
      <p:sp>
        <p:nvSpPr>
          <p:cNvPr id="2" name="Rettangolo 1"/>
          <p:cNvSpPr/>
          <p:nvPr/>
        </p:nvSpPr>
        <p:spPr>
          <a:xfrm>
            <a:off x="10417615" y="2255624"/>
            <a:ext cx="1614616" cy="3785652"/>
          </a:xfrm>
          <a:prstGeom prst="rect">
            <a:avLst/>
          </a:prstGeom>
          <a:ln>
            <a:solidFill>
              <a:srgbClr val="00B050"/>
            </a:solidFill>
          </a:ln>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it-IT" sz="1200" dirty="0">
                <a:latin typeface="Calibri" panose="020F0502020204030204" pitchFamily="34" charset="0"/>
                <a:ea typeface="Calibri" panose="020F0502020204030204" pitchFamily="34" charset="0"/>
                <a:cs typeface="Times New Roman" panose="02020603050405020304" pitchFamily="18" charset="0"/>
              </a:rPr>
              <a:t>Agli studenti è stato chiesto quale fosse il loro comportamento nell’ambito della raccolta differenziata e dello spreco di acqua. Il 38,2% dei rispondenti dichiara che le loro famiglie effettuino la raccolta differenziata, dato molto distante dal dato ufficiale (5% nel 2013). In famiglia si differenzia maggiormente la carta (85,73%) e la plastica (83,74%) e, in minor grado, il vetro e le </a:t>
            </a:r>
            <a:r>
              <a:rPr lang="it-IT" sz="1200" dirty="0" smtClean="0">
                <a:latin typeface="Calibri" panose="020F0502020204030204" pitchFamily="34" charset="0"/>
                <a:ea typeface="Calibri" panose="020F0502020204030204" pitchFamily="34" charset="0"/>
                <a:cs typeface="Times New Roman" panose="02020603050405020304" pitchFamily="18" charset="0"/>
              </a:rPr>
              <a:t>lattine</a:t>
            </a:r>
            <a:endParaRPr lang="it-IT" sz="1200" dirty="0"/>
          </a:p>
        </p:txBody>
      </p:sp>
    </p:spTree>
    <p:extLst>
      <p:ext uri="{BB962C8B-B14F-4D97-AF65-F5344CB8AC3E}">
        <p14:creationId xmlns:p14="http://schemas.microsoft.com/office/powerpoint/2010/main" val="361990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9111" y="125627"/>
            <a:ext cx="10018713" cy="821987"/>
          </a:xfrm>
        </p:spPr>
        <p:txBody>
          <a:bodyPr/>
          <a:lstStyle/>
          <a:p>
            <a:r>
              <a:rPr lang="it-IT" dirty="0" smtClean="0"/>
              <a:t>Da cosa si parte</a:t>
            </a:r>
            <a:endParaRPr lang="it-IT" dirty="0"/>
          </a:p>
        </p:txBody>
      </p:sp>
      <p:sp>
        <p:nvSpPr>
          <p:cNvPr id="3" name="Segnaposto contenuto 2"/>
          <p:cNvSpPr>
            <a:spLocks noGrp="1"/>
          </p:cNvSpPr>
          <p:nvPr>
            <p:ph idx="1"/>
          </p:nvPr>
        </p:nvSpPr>
        <p:spPr>
          <a:xfrm>
            <a:off x="1789111" y="862825"/>
            <a:ext cx="10018713" cy="3124201"/>
          </a:xfrm>
        </p:spPr>
        <p:txBody>
          <a:bodyPr>
            <a:normAutofit fontScale="77500" lnSpcReduction="20000"/>
          </a:bodyPr>
          <a:lstStyle/>
          <a:p>
            <a:pPr algn="just"/>
            <a:r>
              <a:rPr lang="it-IT" dirty="0" smtClean="0"/>
              <a:t>Il superamento del concetto di PIL rappresenta nella scienza economica moderna uno dei più importanti filoni di ricerca. </a:t>
            </a:r>
          </a:p>
          <a:p>
            <a:pPr algn="just"/>
            <a:r>
              <a:rPr lang="it-IT" dirty="0" smtClean="0"/>
              <a:t>Dagli </a:t>
            </a:r>
            <a:r>
              <a:rPr lang="it-IT" dirty="0"/>
              <a:t>anni </a:t>
            </a:r>
            <a:r>
              <a:rPr lang="it-IT" dirty="0" smtClean="0"/>
              <a:t>80, gli studiosi, propongono attraverso un approccio multidimensionale di superare la tradizionale identificazione del benessere con il solo aspetto economico (</a:t>
            </a:r>
            <a:r>
              <a:rPr lang="it-IT" i="1" dirty="0" smtClean="0"/>
              <a:t>Economia della Felicità).</a:t>
            </a:r>
          </a:p>
          <a:p>
            <a:pPr algn="just"/>
            <a:r>
              <a:rPr lang="it-IT" dirty="0"/>
              <a:t>Uno degli intellettuali più attivi in tal senso è</a:t>
            </a:r>
            <a:r>
              <a:rPr lang="it-IT" i="1" dirty="0"/>
              <a:t> Amartya Sen, premio Nobel nel 1998, secondo cui il </a:t>
            </a:r>
            <a:r>
              <a:rPr lang="it-IT" i="1" dirty="0" smtClean="0"/>
              <a:t>&lt;&lt;</a:t>
            </a:r>
            <a:r>
              <a:rPr lang="it-IT" dirty="0" err="1" smtClean="0"/>
              <a:t>well-being</a:t>
            </a:r>
            <a:r>
              <a:rPr lang="it-IT" dirty="0" smtClean="0"/>
              <a:t>&gt;&gt; </a:t>
            </a:r>
            <a:r>
              <a:rPr lang="it-IT" dirty="0"/>
              <a:t>(benessere) si misura sulla base di che cosa una persona fa, non di quanto sente (</a:t>
            </a:r>
            <a:r>
              <a:rPr lang="it-IT" dirty="0" err="1"/>
              <a:t>happiness</a:t>
            </a:r>
            <a:r>
              <a:rPr lang="it-IT" dirty="0"/>
              <a:t> o felicità): quindi è faccenda di libertà, diritti, capacità e funzionamenti.</a:t>
            </a:r>
            <a:r>
              <a:rPr lang="it-IT" i="1" dirty="0"/>
              <a:t>)</a:t>
            </a:r>
          </a:p>
          <a:p>
            <a:pPr algn="just"/>
            <a:r>
              <a:rPr lang="it-IT" dirty="0" smtClean="0"/>
              <a:t>Occorre pertanto che il  benessere individuale comprenda la dimensione monetaria, ma anche Fattori e Contesti. </a:t>
            </a:r>
            <a:endParaRPr lang="it-IT" i="1" dirty="0" smtClean="0"/>
          </a:p>
        </p:txBody>
      </p:sp>
      <p:graphicFrame>
        <p:nvGraphicFramePr>
          <p:cNvPr id="4" name="Diagramma 3"/>
          <p:cNvGraphicFramePr/>
          <p:nvPr>
            <p:extLst>
              <p:ext uri="{D42A27DB-BD31-4B8C-83A1-F6EECF244321}">
                <p14:modId xmlns:p14="http://schemas.microsoft.com/office/powerpoint/2010/main" val="1591075911"/>
              </p:ext>
            </p:extLst>
          </p:nvPr>
        </p:nvGraphicFramePr>
        <p:xfrm>
          <a:off x="4388022" y="3987026"/>
          <a:ext cx="3874530" cy="220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670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879995" y="339514"/>
            <a:ext cx="3962743" cy="955442"/>
          </a:xfrm>
        </p:spPr>
        <p:txBody>
          <a:bodyPr anchor="ctr"/>
          <a:lstStyle/>
          <a:p>
            <a:pPr algn="ctr"/>
            <a:r>
              <a:rPr lang="it-IT" sz="2400" dirty="0"/>
              <a:t>Nella vita quotidiana utilizzi l'acqua in modo </a:t>
            </a:r>
            <a:r>
              <a:rPr lang="it-IT" sz="2400" dirty="0" smtClean="0"/>
              <a:t>equilibrato?</a:t>
            </a:r>
            <a:endParaRPr lang="it-IT" sz="2400" dirty="0"/>
          </a:p>
        </p:txBody>
      </p:sp>
      <p:sp>
        <p:nvSpPr>
          <p:cNvPr id="5" name="Segnaposto testo 4"/>
          <p:cNvSpPr>
            <a:spLocks noGrp="1"/>
          </p:cNvSpPr>
          <p:nvPr>
            <p:ph type="body" sz="quarter" idx="3"/>
          </p:nvPr>
        </p:nvSpPr>
        <p:spPr>
          <a:xfrm>
            <a:off x="7477053" y="231992"/>
            <a:ext cx="3968840" cy="1067065"/>
          </a:xfrm>
        </p:spPr>
        <p:txBody>
          <a:bodyPr/>
          <a:lstStyle/>
          <a:p>
            <a:pPr algn="ctr"/>
            <a:r>
              <a:rPr lang="it-IT" sz="2400" dirty="0"/>
              <a:t>Nella vita quotidiana, per dissetarti, utilizzi l'acqua.... </a:t>
            </a:r>
          </a:p>
        </p:txBody>
      </p:sp>
      <p:sp>
        <p:nvSpPr>
          <p:cNvPr id="2" name="CasellaDiTesto 1"/>
          <p:cNvSpPr txBox="1"/>
          <p:nvPr/>
        </p:nvSpPr>
        <p:spPr>
          <a:xfrm>
            <a:off x="2860546" y="5670355"/>
            <a:ext cx="8585347" cy="830997"/>
          </a:xfrm>
          <a:prstGeom prst="rect">
            <a:avLst/>
          </a:prstGeom>
          <a:solidFill>
            <a:schemeClr val="lt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1200" dirty="0"/>
              <a:t>Nel questionario sono state inserite anche alcune domande tendenti a valutare il grado di conoscenza, da parte dei bambini, sull’importanza della risorsa idrica e sul suo corretto utilizzo. I giovani hanno mostrato sicurezza nella loro condotta di non sprecare l’acqua (85,6%) ma un’alta maggioranza ha dichiarato, ad una successiva domanda, di fa scorrere l’acqua durante la doccia (71,3%) o mentre si lava i denti (76,51%).</a:t>
            </a:r>
          </a:p>
        </p:txBody>
      </p:sp>
      <p:pic>
        <p:nvPicPr>
          <p:cNvPr id="4" name="Immagine 3"/>
          <p:cNvPicPr>
            <a:picLocks noChangeAspect="1"/>
          </p:cNvPicPr>
          <p:nvPr/>
        </p:nvPicPr>
        <p:blipFill>
          <a:blip r:embed="rId2"/>
          <a:stretch>
            <a:fillRect/>
          </a:stretch>
        </p:blipFill>
        <p:spPr>
          <a:xfrm>
            <a:off x="2879995" y="1501284"/>
            <a:ext cx="3962743" cy="3962743"/>
          </a:xfrm>
          <a:prstGeom prst="rect">
            <a:avLst/>
          </a:prstGeom>
        </p:spPr>
      </p:pic>
      <p:pic>
        <p:nvPicPr>
          <p:cNvPr id="7" name="Immagine 6"/>
          <p:cNvPicPr>
            <a:picLocks noChangeAspect="1"/>
          </p:cNvPicPr>
          <p:nvPr/>
        </p:nvPicPr>
        <p:blipFill>
          <a:blip r:embed="rId3"/>
          <a:stretch>
            <a:fillRect/>
          </a:stretch>
        </p:blipFill>
        <p:spPr>
          <a:xfrm>
            <a:off x="7477053" y="1503335"/>
            <a:ext cx="3968840" cy="3962743"/>
          </a:xfrm>
          <a:prstGeom prst="rect">
            <a:avLst/>
          </a:prstGeom>
        </p:spPr>
      </p:pic>
    </p:spTree>
    <p:extLst>
      <p:ext uri="{BB962C8B-B14F-4D97-AF65-F5344CB8AC3E}">
        <p14:creationId xmlns:p14="http://schemas.microsoft.com/office/powerpoint/2010/main" val="4122153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3109249" y="223930"/>
            <a:ext cx="8596668" cy="938515"/>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it-IT" sz="2400" dirty="0" smtClean="0"/>
              <a:t>In conclusione i </a:t>
            </a:r>
            <a:r>
              <a:rPr lang="it-IT" sz="2400" dirty="0"/>
              <a:t>bambini ben comprendono la differenza tra ciò che è bello e ciò che non lo è</a:t>
            </a:r>
            <a:br>
              <a:rPr lang="it-IT" sz="2400" dirty="0"/>
            </a:br>
            <a:endParaRPr lang="it-IT" sz="2400" dirty="0"/>
          </a:p>
        </p:txBody>
      </p:sp>
      <p:sp>
        <p:nvSpPr>
          <p:cNvPr id="8" name="Segnaposto contenuto 7"/>
          <p:cNvSpPr>
            <a:spLocks noGrp="1"/>
          </p:cNvSpPr>
          <p:nvPr>
            <p:ph idx="1"/>
          </p:nvPr>
        </p:nvSpPr>
        <p:spPr>
          <a:xfrm>
            <a:off x="2126755" y="1729979"/>
            <a:ext cx="5451617" cy="1087418"/>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buNone/>
            </a:pPr>
            <a:r>
              <a:rPr lang="it-IT" dirty="0" smtClean="0"/>
              <a:t>notano </a:t>
            </a:r>
            <a:r>
              <a:rPr lang="it-IT" dirty="0"/>
              <a:t>l’assenza di spazi ad essi dedicati e il grado di cura che viene destinato alle aree a verde. </a:t>
            </a:r>
          </a:p>
        </p:txBody>
      </p:sp>
      <p:pic>
        <p:nvPicPr>
          <p:cNvPr id="9" name="Immagine 8"/>
          <p:cNvPicPr>
            <a:picLocks noChangeAspect="1"/>
          </p:cNvPicPr>
          <p:nvPr/>
        </p:nvPicPr>
        <p:blipFill>
          <a:blip r:embed="rId2"/>
          <a:stretch>
            <a:fillRect/>
          </a:stretch>
        </p:blipFill>
        <p:spPr>
          <a:xfrm>
            <a:off x="9244873" y="3427708"/>
            <a:ext cx="2157938" cy="2159000"/>
          </a:xfrm>
          <a:prstGeom prst="rect">
            <a:avLst/>
          </a:prstGeom>
        </p:spPr>
      </p:pic>
      <p:sp>
        <p:nvSpPr>
          <p:cNvPr id="11" name="Rettangolo 10"/>
          <p:cNvSpPr/>
          <p:nvPr/>
        </p:nvSpPr>
        <p:spPr>
          <a:xfrm>
            <a:off x="3109249" y="3768544"/>
            <a:ext cx="5451617"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dirty="0"/>
              <a:t>I piccoli sembrano abbastanza coscienti che una corretta gestione delle risorse ambientali potrà consentire a loro e alle generazioni future di soddisfare i propri bisogni in modo più equo e sostenibile.</a:t>
            </a:r>
          </a:p>
        </p:txBody>
      </p:sp>
      <p:pic>
        <p:nvPicPr>
          <p:cNvPr id="12" name="Immagine 11"/>
          <p:cNvPicPr>
            <a:picLocks noChangeAspect="1"/>
          </p:cNvPicPr>
          <p:nvPr/>
        </p:nvPicPr>
        <p:blipFill>
          <a:blip r:embed="rId3"/>
          <a:stretch>
            <a:fillRect/>
          </a:stretch>
        </p:blipFill>
        <p:spPr>
          <a:xfrm>
            <a:off x="9244873" y="1743961"/>
            <a:ext cx="1284135" cy="1102231"/>
          </a:xfrm>
          <a:prstGeom prst="rect">
            <a:avLst/>
          </a:prstGeom>
        </p:spPr>
      </p:pic>
    </p:spTree>
    <p:extLst>
      <p:ext uri="{BB962C8B-B14F-4D97-AF65-F5344CB8AC3E}">
        <p14:creationId xmlns:p14="http://schemas.microsoft.com/office/powerpoint/2010/main" val="2935297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4311" y="685800"/>
            <a:ext cx="10018713" cy="1055451"/>
          </a:xfrm>
        </p:spPr>
        <p:txBody>
          <a:bodyPr/>
          <a:lstStyle/>
          <a:p>
            <a:r>
              <a:rPr lang="it-IT" dirty="0" smtClean="0"/>
              <a:t>Conclusioni</a:t>
            </a:r>
            <a:endParaRPr lang="it-IT" dirty="0"/>
          </a:p>
        </p:txBody>
      </p:sp>
      <p:sp>
        <p:nvSpPr>
          <p:cNvPr id="3" name="Segnaposto contenuto 2"/>
          <p:cNvSpPr>
            <a:spLocks noGrp="1"/>
          </p:cNvSpPr>
          <p:nvPr>
            <p:ph idx="1"/>
          </p:nvPr>
        </p:nvSpPr>
        <p:spPr>
          <a:xfrm>
            <a:off x="1484310" y="1935805"/>
            <a:ext cx="10018713" cy="3855396"/>
          </a:xfrm>
        </p:spPr>
        <p:txBody>
          <a:bodyPr>
            <a:normAutofit fontScale="92500"/>
          </a:bodyPr>
          <a:lstStyle/>
          <a:p>
            <a:r>
              <a:rPr lang="it-IT" dirty="0" smtClean="0">
                <a:solidFill>
                  <a:srgbClr val="376093"/>
                </a:solidFill>
                <a:latin typeface="Calibri" panose="020F0502020204030204" pitchFamily="34" charset="0"/>
              </a:rPr>
              <a:t>Ripartire da Ur </a:t>
            </a:r>
            <a:r>
              <a:rPr lang="it-IT" dirty="0" err="1" smtClean="0">
                <a:solidFill>
                  <a:srgbClr val="376093"/>
                </a:solidFill>
                <a:latin typeface="Calibri" panose="020F0502020204030204" pitchFamily="34" charset="0"/>
              </a:rPr>
              <a:t>Bes</a:t>
            </a:r>
            <a:r>
              <a:rPr lang="it-IT" dirty="0" smtClean="0">
                <a:solidFill>
                  <a:srgbClr val="376093"/>
                </a:solidFill>
                <a:latin typeface="Calibri" panose="020F0502020204030204" pitchFamily="34" charset="0"/>
              </a:rPr>
              <a:t> rivedendo il set di indicatori beneficiando del fatto che sarà possibile aggiornarli costantemente grazie al censimento permanente ed utilizzando i dati del progetto Archimede potrebbero essere definiti indicatori di proiezione che certamente renderanno i risultati della policy misurabile in modo oggettivo e trasparente e non autoreferenziale</a:t>
            </a:r>
          </a:p>
          <a:p>
            <a:pPr algn="just"/>
            <a:r>
              <a:rPr lang="it-IT" i="1" dirty="0" smtClean="0">
                <a:solidFill>
                  <a:srgbClr val="376093"/>
                </a:solidFill>
                <a:latin typeface="Calibri" panose="020F0502020204030204" pitchFamily="34" charset="0"/>
              </a:rPr>
              <a:t>La valutazione delle policy, mediante l’introduzione degli indicatori di benessere nei documenti programmatici degli Enti rafforzerebbe in generale la Statistica pubblica perché verrebbe consolidato il ruolo degli Uffici Comunali di Statistica, oggi sempre più bistrattati, che, oltre ad occuparsi di far conoscere il territorio, acquisirebbero una forte responsabilità anche nell’attività di valutazione e programmazione</a:t>
            </a:r>
            <a:r>
              <a:rPr lang="it-IT" dirty="0" smtClean="0">
                <a:solidFill>
                  <a:srgbClr val="376093"/>
                </a:solidFill>
                <a:latin typeface="Calibri" panose="020F0502020204030204" pitchFamily="34" charset="0"/>
              </a:rPr>
              <a:t>.</a:t>
            </a:r>
            <a:endParaRPr lang="it-IT" dirty="0" smtClean="0"/>
          </a:p>
          <a:p>
            <a:endParaRPr lang="it-IT" dirty="0"/>
          </a:p>
        </p:txBody>
      </p:sp>
    </p:spTree>
    <p:extLst>
      <p:ext uri="{BB962C8B-B14F-4D97-AF65-F5344CB8AC3E}">
        <p14:creationId xmlns:p14="http://schemas.microsoft.com/office/powerpoint/2010/main" val="248725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484311" y="166817"/>
            <a:ext cx="10018713" cy="747584"/>
          </a:xfrm>
        </p:spPr>
        <p:txBody>
          <a:bodyPr/>
          <a:lstStyle/>
          <a:p>
            <a:r>
              <a:rPr lang="it-IT" dirty="0" smtClean="0"/>
              <a:t>Quale direzione</a:t>
            </a:r>
            <a:endParaRPr lang="it-IT" dirty="0"/>
          </a:p>
        </p:txBody>
      </p:sp>
      <p:sp>
        <p:nvSpPr>
          <p:cNvPr id="5" name="Segnaposto testo 4"/>
          <p:cNvSpPr>
            <a:spLocks noGrp="1"/>
          </p:cNvSpPr>
          <p:nvPr>
            <p:ph type="body" idx="1"/>
          </p:nvPr>
        </p:nvSpPr>
        <p:spPr>
          <a:xfrm>
            <a:off x="1628245" y="1260476"/>
            <a:ext cx="4607188" cy="576262"/>
          </a:xfrm>
        </p:spPr>
        <p:txBody>
          <a:bodyPr/>
          <a:lstStyle/>
          <a:p>
            <a:pPr algn="ctr"/>
            <a:r>
              <a:rPr lang="it-IT" dirty="0" smtClean="0"/>
              <a:t>PIL</a:t>
            </a:r>
            <a:endParaRPr lang="it-IT" dirty="0"/>
          </a:p>
        </p:txBody>
      </p:sp>
      <p:sp>
        <p:nvSpPr>
          <p:cNvPr id="6" name="Segnaposto contenuto 5"/>
          <p:cNvSpPr>
            <a:spLocks noGrp="1"/>
          </p:cNvSpPr>
          <p:nvPr>
            <p:ph sz="half" idx="2"/>
          </p:nvPr>
        </p:nvSpPr>
        <p:spPr>
          <a:xfrm>
            <a:off x="1484311" y="1973075"/>
            <a:ext cx="4895056" cy="2455862"/>
          </a:xfrm>
        </p:spPr>
        <p:txBody>
          <a:bodyPr>
            <a:noAutofit/>
          </a:bodyPr>
          <a:lstStyle/>
          <a:p>
            <a:r>
              <a:rPr lang="it-IT" sz="2400" dirty="0" smtClean="0"/>
              <a:t>Il </a:t>
            </a:r>
            <a:r>
              <a:rPr lang="it-IT" sz="2400" dirty="0" err="1" smtClean="0"/>
              <a:t>Pil</a:t>
            </a:r>
            <a:r>
              <a:rPr lang="it-IT" sz="2400" dirty="0" smtClean="0"/>
              <a:t> non è secondo alcuni studiosi una buona misura di performance economica ne di benessere perché non considera cosa succede al cittadino e soprattutto non misura quanto cresce la diseguaglianza.</a:t>
            </a:r>
          </a:p>
          <a:p>
            <a:r>
              <a:rPr lang="it-IT" sz="2400" dirty="0" smtClean="0"/>
              <a:t>Se misuriamo la cosa sbagliata o in modo sbagliato agiremo in modo errato.</a:t>
            </a:r>
            <a:endParaRPr lang="it-IT" sz="2400" dirty="0"/>
          </a:p>
        </p:txBody>
      </p:sp>
      <p:sp>
        <p:nvSpPr>
          <p:cNvPr id="7" name="Segnaposto testo 6"/>
          <p:cNvSpPr>
            <a:spLocks noGrp="1"/>
          </p:cNvSpPr>
          <p:nvPr>
            <p:ph type="body" sz="quarter" idx="3"/>
          </p:nvPr>
        </p:nvSpPr>
        <p:spPr>
          <a:xfrm>
            <a:off x="7016745" y="2017808"/>
            <a:ext cx="4622537" cy="576262"/>
          </a:xfrm>
        </p:spPr>
        <p:txBody>
          <a:bodyPr/>
          <a:lstStyle/>
          <a:p>
            <a:r>
              <a:rPr lang="it-IT" dirty="0" smtClean="0"/>
              <a:t>Qual è la corretta direzione?</a:t>
            </a:r>
            <a:endParaRPr lang="it-IT" dirty="0"/>
          </a:p>
        </p:txBody>
      </p:sp>
      <p:sp>
        <p:nvSpPr>
          <p:cNvPr id="8" name="Segnaposto contenuto 7"/>
          <p:cNvSpPr>
            <a:spLocks noGrp="1"/>
          </p:cNvSpPr>
          <p:nvPr>
            <p:ph sz="quarter" idx="4"/>
          </p:nvPr>
        </p:nvSpPr>
        <p:spPr>
          <a:xfrm>
            <a:off x="6744226" y="2779386"/>
            <a:ext cx="4895056" cy="3299102"/>
          </a:xfrm>
        </p:spPr>
        <p:txBody>
          <a:bodyPr>
            <a:normAutofit lnSpcReduction="10000"/>
          </a:bodyPr>
          <a:lstStyle/>
          <a:p>
            <a:r>
              <a:rPr lang="it-IT" sz="2400" dirty="0" smtClean="0"/>
              <a:t>Soddisfacimento delle necessità di ognuno:</a:t>
            </a:r>
          </a:p>
          <a:p>
            <a:pPr lvl="1">
              <a:buFont typeface="Wingdings" panose="05000000000000000000" pitchFamily="2" charset="2"/>
              <a:buChar char="q"/>
            </a:pPr>
            <a:r>
              <a:rPr lang="it-IT" sz="2400" dirty="0" smtClean="0"/>
              <a:t>Salute</a:t>
            </a:r>
          </a:p>
          <a:p>
            <a:pPr lvl="1">
              <a:buFont typeface="Wingdings" panose="05000000000000000000" pitchFamily="2" charset="2"/>
              <a:buChar char="q"/>
            </a:pPr>
            <a:r>
              <a:rPr lang="it-IT" sz="2400" dirty="0" smtClean="0"/>
              <a:t>Serenità di vita</a:t>
            </a:r>
          </a:p>
          <a:p>
            <a:pPr lvl="1">
              <a:buFont typeface="Wingdings" panose="05000000000000000000" pitchFamily="2" charset="2"/>
              <a:buChar char="q"/>
            </a:pPr>
            <a:r>
              <a:rPr lang="it-IT" sz="2400" dirty="0"/>
              <a:t>Eliminazione delle fonti di danno di lungo termine quali le diseguaglianze sociali ed i danni ambientali</a:t>
            </a:r>
          </a:p>
          <a:p>
            <a:pPr lvl="1"/>
            <a:endParaRPr lang="it-IT" dirty="0" smtClean="0"/>
          </a:p>
          <a:p>
            <a:pPr marL="457200" lvl="1" indent="0">
              <a:buNone/>
            </a:pPr>
            <a:endParaRPr lang="it-IT" dirty="0" smtClean="0"/>
          </a:p>
          <a:p>
            <a:pPr marL="0" indent="0">
              <a:buNone/>
            </a:pPr>
            <a:endParaRPr lang="it-IT" dirty="0" smtClean="0"/>
          </a:p>
        </p:txBody>
      </p:sp>
    </p:spTree>
    <p:extLst>
      <p:ext uri="{BB962C8B-B14F-4D97-AF65-F5344CB8AC3E}">
        <p14:creationId xmlns:p14="http://schemas.microsoft.com/office/powerpoint/2010/main" val="424301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57305" y="230660"/>
            <a:ext cx="10018713" cy="1120345"/>
          </a:xfrm>
        </p:spPr>
        <p:txBody>
          <a:bodyPr/>
          <a:lstStyle/>
          <a:p>
            <a:r>
              <a:rPr lang="it-IT" dirty="0" smtClean="0">
                <a:solidFill>
                  <a:srgbClr val="00B050"/>
                </a:solidFill>
              </a:rPr>
              <a:t>B</a:t>
            </a:r>
            <a:r>
              <a:rPr lang="it-IT" dirty="0" smtClean="0">
                <a:solidFill>
                  <a:srgbClr val="FF0000"/>
                </a:solidFill>
              </a:rPr>
              <a:t>E</a:t>
            </a:r>
            <a:r>
              <a:rPr lang="it-IT" dirty="0" smtClean="0">
                <a:solidFill>
                  <a:srgbClr val="0070C0"/>
                </a:solidFill>
              </a:rPr>
              <a:t>S</a:t>
            </a:r>
            <a:endParaRPr lang="it-IT" dirty="0">
              <a:solidFill>
                <a:srgbClr val="0070C0"/>
              </a:solidFill>
            </a:endParaRPr>
          </a:p>
        </p:txBody>
      </p:sp>
      <p:sp>
        <p:nvSpPr>
          <p:cNvPr id="3" name="Segnaposto contenuto 2"/>
          <p:cNvSpPr>
            <a:spLocks noGrp="1"/>
          </p:cNvSpPr>
          <p:nvPr>
            <p:ph idx="1"/>
          </p:nvPr>
        </p:nvSpPr>
        <p:spPr>
          <a:xfrm>
            <a:off x="1350010" y="1137142"/>
            <a:ext cx="5394284" cy="3756455"/>
          </a:xfrm>
        </p:spPr>
        <p:txBody>
          <a:bodyPr>
            <a:normAutofit/>
          </a:bodyPr>
          <a:lstStyle/>
          <a:p>
            <a:pPr marL="0" indent="0">
              <a:buNone/>
            </a:pPr>
            <a:r>
              <a:rPr lang="it-IT" sz="2200" i="1" dirty="0"/>
              <a:t>L’Istat insieme ai rappresentanti delle parti sociali e della società civile, ha sviluppato un approccio multidimensionale per misurare il “benessere equo e sostenibile” (</a:t>
            </a:r>
            <a:r>
              <a:rPr lang="it-IT" sz="2200" i="1" dirty="0" err="1"/>
              <a:t>Bes</a:t>
            </a:r>
            <a:r>
              <a:rPr lang="it-IT" sz="2200" i="1" dirty="0"/>
              <a:t>) che integra l’indicatore dell’attività economica, il </a:t>
            </a:r>
            <a:r>
              <a:rPr lang="it-IT" sz="2200" i="1" dirty="0" err="1"/>
              <a:t>Pil</a:t>
            </a:r>
            <a:r>
              <a:rPr lang="it-IT" sz="2200" i="1" dirty="0"/>
              <a:t>, con le fondamentali dimensioni del benessere e con misure di diseguaglianza e sostenibilità economica</a:t>
            </a:r>
            <a:r>
              <a:rPr lang="it-IT" sz="2200" i="1" dirty="0" smtClean="0"/>
              <a:t>. (</a:t>
            </a:r>
            <a:r>
              <a:rPr lang="it-IT" sz="2200" i="1" dirty="0" smtClean="0">
                <a:hlinkClick r:id="rId3"/>
              </a:rPr>
              <a:t>http</a:t>
            </a:r>
            <a:r>
              <a:rPr lang="it-IT" sz="2200" i="1" dirty="0">
                <a:hlinkClick r:id="rId3"/>
              </a:rPr>
              <a:t>://</a:t>
            </a:r>
            <a:r>
              <a:rPr lang="it-IT" sz="2200" i="1" dirty="0" smtClean="0">
                <a:hlinkClick r:id="rId3"/>
              </a:rPr>
              <a:t>www.istat.it/</a:t>
            </a:r>
            <a:r>
              <a:rPr lang="it-IT" sz="2200" i="1" dirty="0" err="1" smtClean="0">
                <a:hlinkClick r:id="rId3"/>
              </a:rPr>
              <a:t>it</a:t>
            </a:r>
            <a:r>
              <a:rPr lang="it-IT" sz="2200" i="1" dirty="0" smtClean="0">
                <a:hlinkClick r:id="rId3"/>
              </a:rPr>
              <a:t>/benessere-e-sostenibilit%C3%A0/misure-del-benessere</a:t>
            </a:r>
            <a:r>
              <a:rPr lang="it-IT" i="1" dirty="0" smtClean="0">
                <a:hlinkClick r:id="rId3"/>
              </a:rPr>
              <a:t>)</a:t>
            </a:r>
            <a:endParaRPr lang="it-IT" i="1"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379" y="1923553"/>
            <a:ext cx="1662537" cy="2216716"/>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92" y="338150"/>
            <a:ext cx="596825" cy="444444"/>
          </a:xfrm>
          <a:prstGeom prst="rect">
            <a:avLst/>
          </a:prstGeom>
        </p:spPr>
      </p:pic>
      <p:sp>
        <p:nvSpPr>
          <p:cNvPr id="8" name="CasellaDiTesto 7"/>
          <p:cNvSpPr txBox="1"/>
          <p:nvPr/>
        </p:nvSpPr>
        <p:spPr>
          <a:xfrm>
            <a:off x="2117123" y="5466145"/>
            <a:ext cx="5667633" cy="923330"/>
          </a:xfrm>
          <a:prstGeom prst="rect">
            <a:avLst/>
          </a:prstGeom>
          <a:noFill/>
        </p:spPr>
        <p:txBody>
          <a:bodyPr wrap="square" rtlCol="0">
            <a:spAutoFit/>
          </a:bodyPr>
          <a:lstStyle/>
          <a:p>
            <a:pPr algn="just"/>
            <a:r>
              <a:rPr lang="it-IT" dirty="0" smtClean="0"/>
              <a:t>Il Governo con la legge 163 del 2016 ha previsto l’inserimento degli Indicatori di Benessere equo e sostenibile nella Programmazione Economica (DUP)</a:t>
            </a:r>
            <a:endParaRPr lang="it-IT" dirty="0"/>
          </a:p>
        </p:txBody>
      </p:sp>
      <p:sp>
        <p:nvSpPr>
          <p:cNvPr id="9" name="Freccia a destra 8"/>
          <p:cNvSpPr/>
          <p:nvPr/>
        </p:nvSpPr>
        <p:spPr>
          <a:xfrm>
            <a:off x="8023654" y="5857449"/>
            <a:ext cx="782595" cy="255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9045147" y="5754129"/>
            <a:ext cx="1515762" cy="461665"/>
          </a:xfrm>
          <a:prstGeom prst="rect">
            <a:avLst/>
          </a:prstGeom>
          <a:noFill/>
        </p:spPr>
        <p:txBody>
          <a:bodyPr wrap="square" rtlCol="0">
            <a:spAutoFit/>
          </a:bodyPr>
          <a:lstStyle/>
          <a:p>
            <a:r>
              <a:rPr lang="it-IT" sz="2400" dirty="0">
                <a:solidFill>
                  <a:srgbClr val="00B050"/>
                </a:solidFill>
              </a:rPr>
              <a:t>B</a:t>
            </a:r>
            <a:r>
              <a:rPr lang="it-IT" sz="2400" dirty="0">
                <a:solidFill>
                  <a:srgbClr val="FF0000"/>
                </a:solidFill>
              </a:rPr>
              <a:t>E</a:t>
            </a:r>
            <a:r>
              <a:rPr lang="it-IT" sz="2400" dirty="0">
                <a:solidFill>
                  <a:srgbClr val="0070C0"/>
                </a:solidFill>
              </a:rPr>
              <a:t>S</a:t>
            </a:r>
            <a:r>
              <a:rPr lang="it-IT" sz="2400" dirty="0" smtClean="0"/>
              <a:t>: DUP</a:t>
            </a:r>
            <a:endParaRPr lang="it-IT" sz="2400" dirty="0"/>
          </a:p>
        </p:txBody>
      </p:sp>
      <p:sp>
        <p:nvSpPr>
          <p:cNvPr id="12" name="Rettangolo 11"/>
          <p:cNvSpPr/>
          <p:nvPr/>
        </p:nvSpPr>
        <p:spPr>
          <a:xfrm>
            <a:off x="8414951" y="1477277"/>
            <a:ext cx="3492230" cy="3693319"/>
          </a:xfrm>
          <a:prstGeom prst="rect">
            <a:avLst/>
          </a:prstGeom>
          <a:solidFill>
            <a:schemeClr val="bg1"/>
          </a:solidFill>
        </p:spPr>
        <p:txBody>
          <a:bodyPr wrap="square">
            <a:spAutoFit/>
          </a:bodyPr>
          <a:lstStyle/>
          <a:p>
            <a:pPr algn="ctr"/>
            <a:r>
              <a:rPr lang="it-IT" b="1" dirty="0" smtClean="0"/>
              <a:t>Domini del BES</a:t>
            </a:r>
          </a:p>
          <a:p>
            <a:r>
              <a:rPr lang="it-IT" dirty="0" smtClean="0">
                <a:solidFill>
                  <a:srgbClr val="00B050"/>
                </a:solidFill>
              </a:rPr>
              <a:t>Salute</a:t>
            </a:r>
            <a:endParaRPr lang="it-IT" dirty="0">
              <a:solidFill>
                <a:srgbClr val="00B050"/>
              </a:solidFill>
            </a:endParaRPr>
          </a:p>
          <a:p>
            <a:r>
              <a:rPr lang="it-IT" dirty="0">
                <a:solidFill>
                  <a:srgbClr val="FF0000"/>
                </a:solidFill>
              </a:rPr>
              <a:t>Istruzione e formazione</a:t>
            </a:r>
          </a:p>
          <a:p>
            <a:r>
              <a:rPr lang="it-IT" dirty="0">
                <a:solidFill>
                  <a:srgbClr val="0070C0"/>
                </a:solidFill>
              </a:rPr>
              <a:t>Lavoro e conciliazione tempi di vita</a:t>
            </a:r>
          </a:p>
          <a:p>
            <a:r>
              <a:rPr lang="it-IT" dirty="0">
                <a:solidFill>
                  <a:srgbClr val="00B050"/>
                </a:solidFill>
              </a:rPr>
              <a:t>Benessere economico</a:t>
            </a:r>
          </a:p>
          <a:p>
            <a:r>
              <a:rPr lang="it-IT" dirty="0">
                <a:solidFill>
                  <a:srgbClr val="FF0000"/>
                </a:solidFill>
              </a:rPr>
              <a:t>Relazioni sociali</a:t>
            </a:r>
          </a:p>
          <a:p>
            <a:r>
              <a:rPr lang="it-IT" dirty="0">
                <a:solidFill>
                  <a:srgbClr val="0070C0"/>
                </a:solidFill>
              </a:rPr>
              <a:t>Politica e istituzioni</a:t>
            </a:r>
          </a:p>
          <a:p>
            <a:r>
              <a:rPr lang="it-IT" dirty="0">
                <a:solidFill>
                  <a:srgbClr val="00B050"/>
                </a:solidFill>
              </a:rPr>
              <a:t>Sicurezza</a:t>
            </a:r>
          </a:p>
          <a:p>
            <a:r>
              <a:rPr lang="it-IT" dirty="0">
                <a:solidFill>
                  <a:srgbClr val="FF0000"/>
                </a:solidFill>
              </a:rPr>
              <a:t>Benessere soggettivo</a:t>
            </a:r>
          </a:p>
          <a:p>
            <a:r>
              <a:rPr lang="it-IT" dirty="0"/>
              <a:t>Paesaggio e patrimonio culturale</a:t>
            </a:r>
          </a:p>
          <a:p>
            <a:r>
              <a:rPr lang="it-IT" dirty="0">
                <a:solidFill>
                  <a:srgbClr val="00B050"/>
                </a:solidFill>
              </a:rPr>
              <a:t>Ambiente</a:t>
            </a:r>
          </a:p>
          <a:p>
            <a:r>
              <a:rPr lang="it-IT" dirty="0">
                <a:solidFill>
                  <a:srgbClr val="FF0000"/>
                </a:solidFill>
              </a:rPr>
              <a:t>Ricerca e innovazione</a:t>
            </a:r>
          </a:p>
          <a:p>
            <a:r>
              <a:rPr lang="it-IT" dirty="0">
                <a:solidFill>
                  <a:srgbClr val="0070C0"/>
                </a:solidFill>
              </a:rPr>
              <a:t>Qualità dei servizi</a:t>
            </a:r>
          </a:p>
        </p:txBody>
      </p:sp>
    </p:spTree>
    <p:extLst>
      <p:ext uri="{BB962C8B-B14F-4D97-AF65-F5344CB8AC3E}">
        <p14:creationId xmlns:p14="http://schemas.microsoft.com/office/powerpoint/2010/main" val="3851848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8610" y="224482"/>
            <a:ext cx="10018713" cy="1126524"/>
          </a:xfrm>
        </p:spPr>
        <p:txBody>
          <a:bodyPr>
            <a:normAutofit/>
          </a:bodyPr>
          <a:lstStyle/>
          <a:p>
            <a:r>
              <a:rPr lang="it-IT" sz="2800" dirty="0" smtClean="0"/>
              <a:t>L’Italia è il primo paese europeo ad includere gli indicatori di benessere in un documento di programmazione economica</a:t>
            </a:r>
            <a:endParaRPr lang="it-IT" sz="2800" dirty="0"/>
          </a:p>
        </p:txBody>
      </p:sp>
      <p:sp>
        <p:nvSpPr>
          <p:cNvPr id="3" name="Segnaposto contenuto 2"/>
          <p:cNvSpPr>
            <a:spLocks noGrp="1"/>
          </p:cNvSpPr>
          <p:nvPr>
            <p:ph sz="half" idx="1"/>
          </p:nvPr>
        </p:nvSpPr>
        <p:spPr>
          <a:xfrm>
            <a:off x="1890440" y="1224546"/>
            <a:ext cx="9110579" cy="1894702"/>
          </a:xfrm>
        </p:spPr>
        <p:txBody>
          <a:bodyPr/>
          <a:lstStyle/>
          <a:p>
            <a:r>
              <a:rPr lang="it-IT" dirty="0" smtClean="0"/>
              <a:t>Il Set di indicatori, selezionato da Istat, MEF, Banca d’Italia ed Esperti di settore:</a:t>
            </a:r>
          </a:p>
          <a:p>
            <a:r>
              <a:rPr lang="it-IT" dirty="0" smtClean="0"/>
              <a:t>Nel DEF 2017 è stato condotto un primo esercizio sperimentale su di un sottoinsieme di indicatori di benessere equo e sostenibile</a:t>
            </a:r>
          </a:p>
          <a:p>
            <a:r>
              <a:rPr lang="it-IT" dirty="0" smtClean="0"/>
              <a:t>Per ciascuno dei quattro indicatori deve essere fornito uno scenario tendenziale (rispetto alle politiche vigenti) ed uno programmatico che inglobi le politiche introdotte nel DEF</a:t>
            </a:r>
          </a:p>
        </p:txBody>
      </p:sp>
      <p:graphicFrame>
        <p:nvGraphicFramePr>
          <p:cNvPr id="8" name="Segnaposto contenuto 7"/>
          <p:cNvGraphicFramePr>
            <a:graphicFrameLocks noGrp="1"/>
          </p:cNvGraphicFramePr>
          <p:nvPr>
            <p:ph sz="half" idx="2"/>
            <p:extLst>
              <p:ext uri="{D42A27DB-BD31-4B8C-83A1-F6EECF244321}">
                <p14:modId xmlns:p14="http://schemas.microsoft.com/office/powerpoint/2010/main" val="769826803"/>
              </p:ext>
            </p:extLst>
          </p:nvPr>
        </p:nvGraphicFramePr>
        <p:xfrm>
          <a:off x="2010505" y="3185212"/>
          <a:ext cx="8385175"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45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idx="1"/>
          </p:nvPr>
        </p:nvSpPr>
        <p:spPr>
          <a:xfrm>
            <a:off x="1628245" y="81732"/>
            <a:ext cx="4607188" cy="1175336"/>
          </a:xfrm>
        </p:spPr>
        <p:txBody>
          <a:bodyPr/>
          <a:lstStyle/>
          <a:p>
            <a:pPr lvl="0"/>
            <a:r>
              <a:rPr lang="it-IT" dirty="0"/>
              <a:t>Reddito medio disponibile aggiustato pro </a:t>
            </a:r>
            <a:r>
              <a:rPr lang="it-IT" dirty="0" smtClean="0"/>
              <a:t>capite</a:t>
            </a:r>
            <a:endParaRPr lang="it-IT" dirty="0"/>
          </a:p>
        </p:txBody>
      </p:sp>
      <p:sp>
        <p:nvSpPr>
          <p:cNvPr id="7" name="Segnaposto contenuto 6"/>
          <p:cNvSpPr>
            <a:spLocks noGrp="1"/>
          </p:cNvSpPr>
          <p:nvPr>
            <p:ph sz="half" idx="2"/>
          </p:nvPr>
        </p:nvSpPr>
        <p:spPr>
          <a:xfrm>
            <a:off x="1484311" y="1257068"/>
            <a:ext cx="4895056" cy="1542889"/>
          </a:xfrm>
          <a:solidFill>
            <a:schemeClr val="bg1"/>
          </a:solidFill>
        </p:spPr>
        <p:txBody>
          <a:bodyPr/>
          <a:lstStyle/>
          <a:p>
            <a:pPr marL="0" indent="0">
              <a:buNone/>
            </a:pPr>
            <a:r>
              <a:rPr lang="it-IT" b="1" dirty="0" smtClean="0"/>
              <a:t>Calcolo</a:t>
            </a:r>
            <a:r>
              <a:rPr lang="it-IT" dirty="0" smtClean="0"/>
              <a:t>: è </a:t>
            </a:r>
            <a:r>
              <a:rPr lang="it-IT" dirty="0"/>
              <a:t>dato dal rapporto tra il reddito disponibile delle famiglie aggiustato (ovvero inclusivo del valore dei servizi in natura forniti dalle istituzioni pubbliche e senza fini di lucro) e il numero totale di persone residenti (in euro)</a:t>
            </a:r>
          </a:p>
        </p:txBody>
      </p:sp>
      <p:sp>
        <p:nvSpPr>
          <p:cNvPr id="8" name="Segnaposto testo 7"/>
          <p:cNvSpPr>
            <a:spLocks noGrp="1"/>
          </p:cNvSpPr>
          <p:nvPr>
            <p:ph type="body" sz="quarter" idx="3"/>
          </p:nvPr>
        </p:nvSpPr>
        <p:spPr>
          <a:xfrm>
            <a:off x="6744226" y="394541"/>
            <a:ext cx="4622537" cy="862527"/>
          </a:xfrm>
        </p:spPr>
        <p:txBody>
          <a:bodyPr/>
          <a:lstStyle/>
          <a:p>
            <a:pPr algn="ctr"/>
            <a:r>
              <a:rPr lang="it-IT" dirty="0"/>
              <a:t>L’indice di disuguaglianza del reddito </a:t>
            </a:r>
          </a:p>
        </p:txBody>
      </p:sp>
      <p:sp>
        <p:nvSpPr>
          <p:cNvPr id="9" name="Segnaposto contenuto 8"/>
          <p:cNvSpPr>
            <a:spLocks noGrp="1"/>
          </p:cNvSpPr>
          <p:nvPr>
            <p:ph sz="quarter" idx="4"/>
          </p:nvPr>
        </p:nvSpPr>
        <p:spPr>
          <a:xfrm>
            <a:off x="6744226" y="1257068"/>
            <a:ext cx="4895056" cy="1542889"/>
          </a:xfrm>
          <a:solidFill>
            <a:schemeClr val="bg1"/>
          </a:solidFill>
          <a:ln w="38100">
            <a:solidFill>
              <a:srgbClr val="00B0F0"/>
            </a:solidFill>
          </a:ln>
        </p:spPr>
        <p:txBody>
          <a:bodyPr/>
          <a:lstStyle/>
          <a:p>
            <a:pPr marL="0" indent="0">
              <a:buNone/>
            </a:pPr>
            <a:r>
              <a:rPr lang="it-IT" b="1" dirty="0" smtClean="0"/>
              <a:t>Calcolo</a:t>
            </a:r>
            <a:r>
              <a:rPr lang="it-IT" dirty="0" smtClean="0"/>
              <a:t>: è dato </a:t>
            </a:r>
            <a:r>
              <a:rPr lang="it-IT" dirty="0"/>
              <a:t>dal rapporto ‘</a:t>
            </a:r>
            <a:r>
              <a:rPr lang="it-IT" dirty="0" err="1"/>
              <a:t>interquintilico</a:t>
            </a:r>
            <a:r>
              <a:rPr lang="it-IT" dirty="0"/>
              <a:t>’ tra il reddito </a:t>
            </a:r>
            <a:r>
              <a:rPr lang="it-IT" dirty="0" smtClean="0"/>
              <a:t>equivalente </a:t>
            </a:r>
            <a:r>
              <a:rPr lang="it-IT" dirty="0"/>
              <a:t>totale percepito dal venti per cento della popolazione con più alto reddito e quello percepito dal venti per cento della popolazione con più basso reddito. </a:t>
            </a:r>
          </a:p>
        </p:txBody>
      </p:sp>
      <p:sp>
        <p:nvSpPr>
          <p:cNvPr id="11" name="CasellaDiTesto 10"/>
          <p:cNvSpPr txBox="1"/>
          <p:nvPr/>
        </p:nvSpPr>
        <p:spPr>
          <a:xfrm>
            <a:off x="1484311" y="2952277"/>
            <a:ext cx="4895056" cy="2862322"/>
          </a:xfrm>
          <a:prstGeom prst="rect">
            <a:avLst/>
          </a:prstGeom>
          <a:solidFill>
            <a:schemeClr val="accent1">
              <a:lumMod val="20000"/>
              <a:lumOff val="80000"/>
            </a:schemeClr>
          </a:solidFill>
        </p:spPr>
        <p:txBody>
          <a:bodyPr wrap="square" rtlCol="0">
            <a:spAutoFit/>
          </a:bodyPr>
          <a:lstStyle/>
          <a:p>
            <a:r>
              <a:rPr lang="it-IT" b="1" dirty="0" smtClean="0"/>
              <a:t>Previsionale</a:t>
            </a:r>
            <a:r>
              <a:rPr lang="it-IT" dirty="0" smtClean="0"/>
              <a:t>: stima </a:t>
            </a:r>
            <a:r>
              <a:rPr lang="it-IT" dirty="0"/>
              <a:t>il reddito disponibile lordo delle famiglie coerentemente con quanto risulta dal QM. Al fine di quantificare l’aggiustamento dovuto ai trasferimenti sociali in natura ricevuti dalla pubblica amministrazione sono utilizzate le stime </a:t>
            </a:r>
            <a:r>
              <a:rPr lang="it-IT" dirty="0" err="1"/>
              <a:t>previsive</a:t>
            </a:r>
            <a:r>
              <a:rPr lang="it-IT" dirty="0"/>
              <a:t> della Finanza Pubblica per i redditi da lavoro dipendente della PA e i consumi intermedi. Infine, per l’aggiustamento relativo ai trasferimenti dalle istituzioni non profit viene utilizzato un processo ARIMA.</a:t>
            </a:r>
          </a:p>
        </p:txBody>
      </p:sp>
      <p:sp>
        <p:nvSpPr>
          <p:cNvPr id="12" name="Segnaposto contenuto 8"/>
          <p:cNvSpPr txBox="1">
            <a:spLocks/>
          </p:cNvSpPr>
          <p:nvPr/>
        </p:nvSpPr>
        <p:spPr>
          <a:xfrm>
            <a:off x="6744226" y="2952277"/>
            <a:ext cx="4895056" cy="2862322"/>
          </a:xfrm>
          <a:prstGeom prst="rect">
            <a:avLst/>
          </a:prstGeom>
          <a:solidFill>
            <a:schemeClr val="accent1">
              <a:lumMod val="20000"/>
              <a:lumOff val="80000"/>
            </a:schemeClr>
          </a:solidFill>
          <a:ln w="38100">
            <a:solidFill>
              <a:srgbClr val="00B0F0"/>
            </a:solidFill>
          </a:ln>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buNone/>
            </a:pPr>
            <a:r>
              <a:rPr lang="it-IT" b="1" dirty="0" smtClean="0"/>
              <a:t>Previsionale </a:t>
            </a:r>
            <a:r>
              <a:rPr lang="it-IT" dirty="0" smtClean="0"/>
              <a:t>è </a:t>
            </a:r>
            <a:r>
              <a:rPr lang="it-IT" dirty="0"/>
              <a:t>stato utilizzato il modello di </a:t>
            </a:r>
            <a:r>
              <a:rPr lang="it-IT" dirty="0" err="1"/>
              <a:t>microsimulazione</a:t>
            </a:r>
            <a:r>
              <a:rPr lang="it-IT" dirty="0"/>
              <a:t> “</a:t>
            </a:r>
            <a:r>
              <a:rPr lang="it-IT" dirty="0" err="1"/>
              <a:t>tax</a:t>
            </a:r>
            <a:r>
              <a:rPr lang="it-IT" dirty="0"/>
              <a:t> benefit” per persone e famiglie del Dipartimento delle Finanze del </a:t>
            </a:r>
            <a:r>
              <a:rPr lang="it-IT" dirty="0" smtClean="0"/>
              <a:t>MEF. Le </a:t>
            </a:r>
            <a:r>
              <a:rPr lang="it-IT" dirty="0"/>
              <a:t>stime dell’indicatore tengono anche conto dei risultati delle elaborazioni effettuate </a:t>
            </a:r>
            <a:r>
              <a:rPr lang="it-IT" dirty="0" smtClean="0"/>
              <a:t>dall’Istat, che </a:t>
            </a:r>
            <a:r>
              <a:rPr lang="it-IT" dirty="0"/>
              <a:t>consentono di cogliere, tra l’altro, l’effetto delle più recenti dinamiche </a:t>
            </a:r>
            <a:r>
              <a:rPr lang="it-IT" dirty="0" smtClean="0"/>
              <a:t>occupazionali. (utilizzo dati di </a:t>
            </a:r>
            <a:r>
              <a:rPr lang="it-IT" dirty="0" err="1" smtClean="0"/>
              <a:t>Eusilc</a:t>
            </a:r>
            <a:r>
              <a:rPr lang="it-IT" dirty="0" smtClean="0"/>
              <a:t>). Il </a:t>
            </a:r>
            <a:r>
              <a:rPr lang="it-IT" dirty="0"/>
              <a:t>modello </a:t>
            </a:r>
            <a:r>
              <a:rPr lang="it-IT" dirty="0" smtClean="0"/>
              <a:t>simula le </a:t>
            </a:r>
            <a:r>
              <a:rPr lang="it-IT" dirty="0"/>
              <a:t>misure che modificano la struttura del prelievo fiscale (imposte e contributi) assumendo una struttura demografica ed economica estrapolata all’anno 2017</a:t>
            </a:r>
          </a:p>
        </p:txBody>
      </p:sp>
    </p:spTree>
    <p:extLst>
      <p:ext uri="{BB962C8B-B14F-4D97-AF65-F5344CB8AC3E}">
        <p14:creationId xmlns:p14="http://schemas.microsoft.com/office/powerpoint/2010/main" val="352539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idx="1"/>
          </p:nvPr>
        </p:nvSpPr>
        <p:spPr>
          <a:xfrm>
            <a:off x="1772175" y="155430"/>
            <a:ext cx="4607188" cy="875149"/>
          </a:xfrm>
        </p:spPr>
        <p:txBody>
          <a:bodyPr/>
          <a:lstStyle/>
          <a:p>
            <a:pPr lvl="0" algn="ctr"/>
            <a:r>
              <a:rPr lang="it-IT" dirty="0" smtClean="0"/>
              <a:t>Tasso </a:t>
            </a:r>
            <a:r>
              <a:rPr lang="it-IT" dirty="0"/>
              <a:t>di mancata partecipazione al lavoro </a:t>
            </a:r>
          </a:p>
        </p:txBody>
      </p:sp>
      <p:sp>
        <p:nvSpPr>
          <p:cNvPr id="7" name="Segnaposto contenuto 6"/>
          <p:cNvSpPr>
            <a:spLocks noGrp="1"/>
          </p:cNvSpPr>
          <p:nvPr>
            <p:ph sz="half" idx="2"/>
          </p:nvPr>
        </p:nvSpPr>
        <p:spPr>
          <a:xfrm>
            <a:off x="1484308" y="1115706"/>
            <a:ext cx="4895056" cy="1846262"/>
          </a:xfrm>
          <a:solidFill>
            <a:schemeClr val="bg1"/>
          </a:solidFill>
        </p:spPr>
        <p:txBody>
          <a:bodyPr>
            <a:normAutofit lnSpcReduction="10000"/>
          </a:bodyPr>
          <a:lstStyle/>
          <a:p>
            <a:pPr marL="0" indent="0">
              <a:buNone/>
            </a:pPr>
            <a:r>
              <a:rPr lang="it-IT" b="1" dirty="0" smtClean="0"/>
              <a:t>Calcolo</a:t>
            </a:r>
            <a:r>
              <a:rPr lang="it-IT" dirty="0" smtClean="0"/>
              <a:t>: corrispondente </a:t>
            </a:r>
            <a:r>
              <a:rPr lang="it-IT" dirty="0"/>
              <a:t>al rapporto tra il totale di disoccupati e le forze di lavoro potenziali tra i 15 e i 74 anni e la forza lavoro effettiva e potenziale. Rispetto al tasso di disoccupazione usualmente considerato nel DEF tale indicatore consente di tener conto anche del fenomeno dello scoraggiamento.</a:t>
            </a:r>
          </a:p>
        </p:txBody>
      </p:sp>
      <p:sp>
        <p:nvSpPr>
          <p:cNvPr id="8" name="Segnaposto testo 7"/>
          <p:cNvSpPr>
            <a:spLocks noGrp="1"/>
          </p:cNvSpPr>
          <p:nvPr>
            <p:ph type="body" sz="quarter" idx="3"/>
          </p:nvPr>
        </p:nvSpPr>
        <p:spPr>
          <a:xfrm>
            <a:off x="6744226" y="79818"/>
            <a:ext cx="4622537" cy="960276"/>
          </a:xfrm>
        </p:spPr>
        <p:txBody>
          <a:bodyPr/>
          <a:lstStyle/>
          <a:p>
            <a:pPr algn="ctr"/>
            <a:r>
              <a:rPr lang="it-IT" sz="2400" dirty="0" smtClean="0"/>
              <a:t>Indicatore </a:t>
            </a:r>
            <a:r>
              <a:rPr lang="it-IT" sz="2400" dirty="0"/>
              <a:t>relativo alle emissioni di CO2 e di altri gas clima alteranti</a:t>
            </a:r>
          </a:p>
        </p:txBody>
      </p:sp>
      <p:sp>
        <p:nvSpPr>
          <p:cNvPr id="9" name="Segnaposto contenuto 8"/>
          <p:cNvSpPr>
            <a:spLocks noGrp="1"/>
          </p:cNvSpPr>
          <p:nvPr>
            <p:ph sz="quarter" idx="4"/>
          </p:nvPr>
        </p:nvSpPr>
        <p:spPr>
          <a:xfrm>
            <a:off x="6744226" y="1115706"/>
            <a:ext cx="4895056" cy="1385005"/>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it-IT" dirty="0"/>
              <a:t>indicatore già considerato dalla strategia Europa 2020 che può essere utile a tracciare più o meno indirettamente l’andamento della qualità dell’ambiente e il relativo impatto delle politiche</a:t>
            </a:r>
          </a:p>
        </p:txBody>
      </p:sp>
      <p:sp>
        <p:nvSpPr>
          <p:cNvPr id="2" name="CasellaDiTesto 1"/>
          <p:cNvSpPr txBox="1"/>
          <p:nvPr/>
        </p:nvSpPr>
        <p:spPr>
          <a:xfrm>
            <a:off x="1484308" y="3047095"/>
            <a:ext cx="4895055" cy="2862322"/>
          </a:xfrm>
          <a:prstGeom prst="rect">
            <a:avLst/>
          </a:prstGeom>
          <a:solidFill>
            <a:schemeClr val="accent1">
              <a:lumMod val="20000"/>
              <a:lumOff val="80000"/>
            </a:schemeClr>
          </a:solidFill>
        </p:spPr>
        <p:txBody>
          <a:bodyPr wrap="square" rtlCol="0">
            <a:spAutoFit/>
          </a:bodyPr>
          <a:lstStyle/>
          <a:p>
            <a:r>
              <a:rPr lang="it-IT" b="1" dirty="0"/>
              <a:t>Previsionale</a:t>
            </a:r>
            <a:r>
              <a:rPr lang="it-IT" dirty="0"/>
              <a:t>: Il modello predisposto calcola il tasso di mancata partecipazione, per genere, in funzione delle proiezioni contenute nel Quadro Macroeconomico (QM) del PIL, della popolazione, della forza lavoro, degli occupati e dei disoccupati. il modello consente di stimare il tasso di partecipazione maschile e, in base alla proiezione della popolazione maschile e della forza lavoro totale, fornisce la forza lavoro per genere</a:t>
            </a:r>
          </a:p>
        </p:txBody>
      </p:sp>
      <p:sp>
        <p:nvSpPr>
          <p:cNvPr id="3" name="CasellaDiTesto 2"/>
          <p:cNvSpPr txBox="1"/>
          <p:nvPr/>
        </p:nvSpPr>
        <p:spPr>
          <a:xfrm>
            <a:off x="6744226" y="2961968"/>
            <a:ext cx="4895056"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t>Il modello econometrico predisposto stima, a livello settoriale, le relazioni tra le emissioni di CO2 e altri gas clima alteranti rispetto al valore aggiunto, al prezzo del petrolio e alla popolazione. I risultati del sistema di equazioni settoriali, coerenti con le proiezioni contenute nel QM tendenziale e programmatico, sono successivamente aggregati al fine di fornire il livello di emissioni complessive prodotte in ciascun anno dall’economia.</a:t>
            </a:r>
          </a:p>
        </p:txBody>
      </p:sp>
    </p:spTree>
    <p:extLst>
      <p:ext uri="{BB962C8B-B14F-4D97-AF65-F5344CB8AC3E}">
        <p14:creationId xmlns:p14="http://schemas.microsoft.com/office/powerpoint/2010/main" val="353745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532949" y="296694"/>
            <a:ext cx="10018713" cy="559340"/>
          </a:xfrm>
        </p:spPr>
        <p:txBody>
          <a:bodyPr>
            <a:normAutofit fontScale="90000"/>
          </a:bodyPr>
          <a:lstStyle/>
          <a:p>
            <a:r>
              <a:rPr lang="it-IT" dirty="0" smtClean="0"/>
              <a:t>Come si è tradotto nel DEF</a:t>
            </a:r>
            <a:endParaRPr lang="it-IT" dirty="0"/>
          </a:p>
        </p:txBody>
      </p:sp>
      <p:pic>
        <p:nvPicPr>
          <p:cNvPr id="9" name="Segnaposto contenuto 8"/>
          <p:cNvPicPr>
            <a:picLocks noGrp="1" noChangeAspect="1"/>
          </p:cNvPicPr>
          <p:nvPr>
            <p:ph idx="1"/>
          </p:nvPr>
        </p:nvPicPr>
        <p:blipFill>
          <a:blip r:embed="rId2"/>
          <a:stretch>
            <a:fillRect/>
          </a:stretch>
        </p:blipFill>
        <p:spPr>
          <a:xfrm>
            <a:off x="1826437" y="1138135"/>
            <a:ext cx="9128408" cy="3544111"/>
          </a:xfrm>
          <a:prstGeom prst="rect">
            <a:avLst/>
          </a:prstGeom>
        </p:spPr>
      </p:pic>
      <p:sp>
        <p:nvSpPr>
          <p:cNvPr id="10" name="CasellaDiTesto 9"/>
          <p:cNvSpPr txBox="1"/>
          <p:nvPr/>
        </p:nvSpPr>
        <p:spPr>
          <a:xfrm>
            <a:off x="1826437" y="4980562"/>
            <a:ext cx="9128408" cy="646331"/>
          </a:xfrm>
          <a:prstGeom prst="rect">
            <a:avLst/>
          </a:prstGeom>
          <a:noFill/>
        </p:spPr>
        <p:txBody>
          <a:bodyPr wrap="square" rtlCol="0">
            <a:spAutoFit/>
          </a:bodyPr>
          <a:lstStyle/>
          <a:p>
            <a:r>
              <a:rPr lang="it-IT" dirty="0" smtClean="0"/>
              <a:t>Gli indicatori sembrano evidenziare un progressivo miglioramento o stabili nel caso delle Emissioni di CO2</a:t>
            </a:r>
            <a:endParaRPr lang="it-IT" dirty="0"/>
          </a:p>
        </p:txBody>
      </p:sp>
    </p:spTree>
    <p:extLst>
      <p:ext uri="{BB962C8B-B14F-4D97-AF65-F5344CB8AC3E}">
        <p14:creationId xmlns:p14="http://schemas.microsoft.com/office/powerpoint/2010/main" val="407788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 questi quattro indicatori sperimentali dovrebbero seguire altri 8, recepiti nella bozza di legge di bilancio, quali:</a:t>
            </a:r>
            <a:endParaRPr lang="it-IT" dirty="0"/>
          </a:p>
        </p:txBody>
      </p:sp>
      <p:sp>
        <p:nvSpPr>
          <p:cNvPr id="3" name="Segnaposto contenuto 2"/>
          <p:cNvSpPr>
            <a:spLocks noGrp="1"/>
          </p:cNvSpPr>
          <p:nvPr>
            <p:ph sz="half" idx="1"/>
          </p:nvPr>
        </p:nvSpPr>
        <p:spPr/>
        <p:txBody>
          <a:bodyPr>
            <a:noAutofit/>
          </a:bodyPr>
          <a:lstStyle/>
          <a:p>
            <a:pPr marL="0" indent="0">
              <a:buNone/>
            </a:pPr>
            <a:r>
              <a:rPr lang="it-IT" sz="2000" dirty="0" smtClean="0"/>
              <a:t>Reddito </a:t>
            </a:r>
            <a:r>
              <a:rPr lang="it-IT" sz="2000" dirty="0"/>
              <a:t>medio disponibile aggiustato pro capite;</a:t>
            </a:r>
          </a:p>
          <a:p>
            <a:pPr marL="0" indent="0">
              <a:buNone/>
            </a:pPr>
            <a:r>
              <a:rPr lang="it-IT" sz="2000" dirty="0" smtClean="0"/>
              <a:t>Indice </a:t>
            </a:r>
            <a:r>
              <a:rPr lang="it-IT" sz="2000" dirty="0"/>
              <a:t>di diseguaglianza del reddito disponibile;</a:t>
            </a:r>
          </a:p>
          <a:p>
            <a:pPr marL="0" indent="0">
              <a:buNone/>
            </a:pPr>
            <a:r>
              <a:rPr lang="it-IT" sz="2000" dirty="0"/>
              <a:t>I</a:t>
            </a:r>
            <a:r>
              <a:rPr lang="it-IT" sz="2000" dirty="0" smtClean="0"/>
              <a:t>ndice </a:t>
            </a:r>
            <a:r>
              <a:rPr lang="it-IT" sz="2000" dirty="0"/>
              <a:t>di povertà assoluta;</a:t>
            </a:r>
          </a:p>
          <a:p>
            <a:pPr marL="0" indent="0">
              <a:buNone/>
            </a:pPr>
            <a:r>
              <a:rPr lang="it-IT" sz="2000" dirty="0"/>
              <a:t>S</a:t>
            </a:r>
            <a:r>
              <a:rPr lang="it-IT" sz="2000" dirty="0" smtClean="0"/>
              <a:t>peranza </a:t>
            </a:r>
            <a:r>
              <a:rPr lang="it-IT" sz="2000" dirty="0"/>
              <a:t>di vita in buona salute alla nascita;</a:t>
            </a:r>
          </a:p>
          <a:p>
            <a:pPr marL="0" indent="0">
              <a:buNone/>
            </a:pPr>
            <a:r>
              <a:rPr lang="it-IT" sz="2000" dirty="0" smtClean="0"/>
              <a:t>Eccesso </a:t>
            </a:r>
            <a:r>
              <a:rPr lang="it-IT" sz="2000" dirty="0"/>
              <a:t>di peso;</a:t>
            </a:r>
          </a:p>
          <a:p>
            <a:pPr marL="0" indent="0">
              <a:buNone/>
            </a:pPr>
            <a:r>
              <a:rPr lang="it-IT" sz="2000" dirty="0"/>
              <a:t>U</a:t>
            </a:r>
            <a:r>
              <a:rPr lang="it-IT" sz="2000" dirty="0" smtClean="0"/>
              <a:t>scita </a:t>
            </a:r>
            <a:r>
              <a:rPr lang="it-IT" sz="2000" dirty="0"/>
              <a:t>precoce dal sistema di istruzione e formazione</a:t>
            </a:r>
            <a:r>
              <a:rPr lang="it-IT" sz="2000" dirty="0" smtClean="0"/>
              <a:t>;</a:t>
            </a:r>
            <a:endParaRPr lang="it-IT" sz="2000" dirty="0"/>
          </a:p>
        </p:txBody>
      </p:sp>
      <p:sp>
        <p:nvSpPr>
          <p:cNvPr id="5" name="Segnaposto contenuto 4"/>
          <p:cNvSpPr>
            <a:spLocks noGrp="1"/>
          </p:cNvSpPr>
          <p:nvPr>
            <p:ph sz="half" idx="2"/>
          </p:nvPr>
        </p:nvSpPr>
        <p:spPr/>
        <p:txBody>
          <a:bodyPr>
            <a:normAutofit lnSpcReduction="10000"/>
          </a:bodyPr>
          <a:lstStyle/>
          <a:p>
            <a:pPr marL="0" indent="0">
              <a:buNone/>
            </a:pPr>
            <a:r>
              <a:rPr lang="it-IT" sz="2000" dirty="0"/>
              <a:t>Tasso di mancata partecipazione al lavoro;</a:t>
            </a:r>
          </a:p>
          <a:p>
            <a:pPr marL="0" indent="0">
              <a:buNone/>
            </a:pPr>
            <a:r>
              <a:rPr lang="it-IT" sz="2000" dirty="0" smtClean="0"/>
              <a:t>Rapporto </a:t>
            </a:r>
            <a:r>
              <a:rPr lang="it-IT" sz="2000" dirty="0"/>
              <a:t>tra tasso di occupazione delle donne di 25‐49 anni con figli in età prescolare e delle donne senza figli;</a:t>
            </a:r>
          </a:p>
          <a:p>
            <a:pPr marL="0" indent="0">
              <a:buNone/>
            </a:pPr>
            <a:r>
              <a:rPr lang="it-IT" sz="2000" dirty="0"/>
              <a:t>Indice di criminalità predatoria;</a:t>
            </a:r>
          </a:p>
          <a:p>
            <a:pPr marL="0" indent="0">
              <a:buNone/>
            </a:pPr>
            <a:r>
              <a:rPr lang="it-IT" sz="2000" dirty="0"/>
              <a:t>Indice di efficienza della giustizia civile;</a:t>
            </a:r>
          </a:p>
          <a:p>
            <a:pPr marL="0" indent="0">
              <a:buNone/>
            </a:pPr>
            <a:r>
              <a:rPr lang="it-IT" sz="2000" dirty="0"/>
              <a:t>Emissioni di C02 e altri gas clima alteranti;</a:t>
            </a:r>
          </a:p>
          <a:p>
            <a:pPr marL="0" indent="0">
              <a:buNone/>
            </a:pPr>
            <a:r>
              <a:rPr lang="it-IT" sz="2000" dirty="0"/>
              <a:t>Indice di abusivismo </a:t>
            </a:r>
            <a:r>
              <a:rPr lang="it-IT" sz="2000" dirty="0" smtClean="0"/>
              <a:t>edilizio</a:t>
            </a:r>
            <a:endParaRPr lang="it-IT" sz="2000" dirty="0"/>
          </a:p>
          <a:p>
            <a:endParaRPr lang="it-IT" dirty="0"/>
          </a:p>
        </p:txBody>
      </p:sp>
    </p:spTree>
    <p:extLst>
      <p:ext uri="{BB962C8B-B14F-4D97-AF65-F5344CB8AC3E}">
        <p14:creationId xmlns:p14="http://schemas.microsoft.com/office/powerpoint/2010/main" val="2707515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sse">
  <a:themeElements>
    <a:clrScheme name="Parallass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ss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ss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TM03457496[[fn=Parallasse]]</Template>
  <TotalTime>332</TotalTime>
  <Words>2679</Words>
  <Application>Microsoft Office PowerPoint</Application>
  <PresentationFormat>Widescreen</PresentationFormat>
  <Paragraphs>141</Paragraphs>
  <Slides>22</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Arial</vt:lpstr>
      <vt:lpstr>Calibri</vt:lpstr>
      <vt:lpstr>Corbel</vt:lpstr>
      <vt:lpstr>Times New Roman</vt:lpstr>
      <vt:lpstr>Wingdings</vt:lpstr>
      <vt:lpstr>Wingdings 3</vt:lpstr>
      <vt:lpstr>Parallasse</vt:lpstr>
      <vt:lpstr>Benessere equo e sostenibile nelle città</vt:lpstr>
      <vt:lpstr>Da cosa si parte</vt:lpstr>
      <vt:lpstr>Quale direzione</vt:lpstr>
      <vt:lpstr>BES</vt:lpstr>
      <vt:lpstr>L’Italia è il primo paese europeo ad includere gli indicatori di benessere in un documento di programmazione economica</vt:lpstr>
      <vt:lpstr>Presentazione standard di PowerPoint</vt:lpstr>
      <vt:lpstr>Presentazione standard di PowerPoint</vt:lpstr>
      <vt:lpstr>Come si è tradotto nel DEF</vt:lpstr>
      <vt:lpstr>A questi quattro indicatori sperimentali dovrebbero seguire altri 8, recepiti nella bozza di legge di bilancio, quali:</vt:lpstr>
      <vt:lpstr>Presentazione standard di PowerPoint</vt:lpstr>
      <vt:lpstr>Alcune valutazioni su UrBes</vt:lpstr>
      <vt:lpstr>Presentazione standard di PowerPoint</vt:lpstr>
      <vt:lpstr>Un approccio banale </vt:lpstr>
      <vt:lpstr>Il Bes visto dai bambini a Messina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 conclusione i bambini ben comprendono la differenza tra ciò che è bello e ciò che non lo è </vt:lpstr>
      <vt:lpstr>Conclusioni</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Benessere equo e sostenibile nelle città</dc:title>
  <dc:creator>Maurizio Mondello</dc:creator>
  <cp:lastModifiedBy>Maurizio Mondello</cp:lastModifiedBy>
  <cp:revision>35</cp:revision>
  <dcterms:created xsi:type="dcterms:W3CDTF">2017-10-13T14:24:14Z</dcterms:created>
  <dcterms:modified xsi:type="dcterms:W3CDTF">2017-10-18T05:55:59Z</dcterms:modified>
</cp:coreProperties>
</file>