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478" r:id="rId3"/>
    <p:sldId id="480" r:id="rId4"/>
    <p:sldId id="482" r:id="rId5"/>
    <p:sldId id="481" r:id="rId6"/>
    <p:sldId id="483" r:id="rId7"/>
    <p:sldId id="484" r:id="rId8"/>
    <p:sldId id="485" r:id="rId9"/>
    <p:sldId id="490" r:id="rId10"/>
    <p:sldId id="491" r:id="rId11"/>
    <p:sldId id="479" r:id="rId12"/>
    <p:sldId id="492" r:id="rId13"/>
    <p:sldId id="476" r:id="rId14"/>
    <p:sldId id="489" r:id="rId15"/>
    <p:sldId id="475" r:id="rId16"/>
  </p:sldIdLst>
  <p:sldSz cx="9144000" cy="6858000" type="screen4x3"/>
  <p:notesSz cx="6734175" cy="9853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75393" autoAdjust="0"/>
  </p:normalViewPr>
  <p:slideViewPr>
    <p:cSldViewPr>
      <p:cViewPr>
        <p:scale>
          <a:sx n="69" d="100"/>
          <a:sy n="69" d="100"/>
        </p:scale>
        <p:origin x="-13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780" y="-96"/>
      </p:cViewPr>
      <p:guideLst>
        <p:guide orient="horz" pos="3103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indirizzi</c:v>
                </c:pt>
              </c:strCache>
            </c:strRef>
          </c:tx>
          <c:dLbls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validati</c:v>
                </c:pt>
                <c:pt idx="1">
                  <c:v>non validati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658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famiglie</c:v>
                </c:pt>
              </c:strCache>
            </c:strRef>
          </c:tx>
          <c:dLbls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rilevate</c:v>
                </c:pt>
                <c:pt idx="1">
                  <c:v>non rilevate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1701</c:v>
                </c:pt>
                <c:pt idx="1">
                  <c:v>1531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famiglie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rilevate</c:v>
                </c:pt>
                <c:pt idx="1">
                  <c:v>non rilevate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43.1</c:v>
                </c:pt>
                <c:pt idx="1">
                  <c:v>56.9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dLbl>
              <c:idx val="0"/>
              <c:layout>
                <c:manualLayout>
                  <c:x val="2.6763078237208617E-2"/>
                  <c:y val="8.79942212267494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677968386026326E-3"/>
                  <c:y val="-3.2483363116656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Intervistate</c:v>
                </c:pt>
                <c:pt idx="1">
                  <c:v>non intervistate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famiglie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6222832620587763E-2"/>
                  <c:y val="1.82408411077447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4075343203988943E-2"/>
                  <c:y val="-5.78231547846035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Intervistate</c:v>
                </c:pt>
                <c:pt idx="1">
                  <c:v>non intervistate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33.4</c:v>
                </c:pt>
                <c:pt idx="1">
                  <c:v>66.599999999999994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4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2.6763078237208617E-2"/>
                  <c:y val="8.79942212267494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885234973891793E-2"/>
                  <c:y val="-9.871766384931588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621664756983874"/>
                  <c:y val="-2.71337372770546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Foglio1!$A$2:$A$6</c:f>
              <c:strCache>
                <c:ptCount val="4"/>
                <c:pt idx="0">
                  <c:v>CAWI</c:v>
                </c:pt>
                <c:pt idx="1">
                  <c:v>CATI</c:v>
                </c:pt>
                <c:pt idx="2">
                  <c:v>CAPI</c:v>
                </c:pt>
                <c:pt idx="3">
                  <c:v>Altro canale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0.23523523523523523</c:v>
                </c:pt>
                <c:pt idx="1">
                  <c:v>9.4094094094094097E-2</c:v>
                </c:pt>
                <c:pt idx="2">
                  <c:v>0.30230230230230232</c:v>
                </c:pt>
                <c:pt idx="3">
                  <c:v>1.001001001001001E-3</c:v>
                </c:pt>
                <c:pt idx="4">
                  <c:v>0.36699999999999999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4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2.6763078237208617E-2"/>
                  <c:y val="8.79942212267494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395942739363952"/>
                  <c:y val="-5.34947683875580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5432572168598207E-2"/>
                  <c:y val="-1.80891581847031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Foglio1!$A$2:$A$6</c:f>
              <c:strCache>
                <c:ptCount val="4"/>
                <c:pt idx="0">
                  <c:v>CAWI</c:v>
                </c:pt>
                <c:pt idx="1">
                  <c:v>CATI</c:v>
                </c:pt>
                <c:pt idx="2">
                  <c:v>CAPI</c:v>
                </c:pt>
                <c:pt idx="3">
                  <c:v>Altro canale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0.31050228310502281</c:v>
                </c:pt>
                <c:pt idx="1">
                  <c:v>0.34703196347031962</c:v>
                </c:pt>
                <c:pt idx="2">
                  <c:v>0.11415525114155251</c:v>
                </c:pt>
                <c:pt idx="3">
                  <c:v>4.5662100456621002E-3</c:v>
                </c:pt>
                <c:pt idx="4">
                  <c:v>0.22374429223744308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4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2.6763078237208617E-2"/>
                  <c:y val="8.79942212267494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2355517711962352E-2"/>
                  <c:y val="-4.15277932081620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0906375245204925E-2"/>
                  <c:y val="-4.97451850079335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Foglio1!$A$2:$A$6</c:f>
              <c:strCache>
                <c:ptCount val="4"/>
                <c:pt idx="0">
                  <c:v>CAWI</c:v>
                </c:pt>
                <c:pt idx="1">
                  <c:v>CATI</c:v>
                </c:pt>
                <c:pt idx="2">
                  <c:v>CAPI</c:v>
                </c:pt>
                <c:pt idx="3">
                  <c:v>Altro canale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0.21410256410256409</c:v>
                </c:pt>
                <c:pt idx="1">
                  <c:v>2.3076923076923078E-2</c:v>
                </c:pt>
                <c:pt idx="2">
                  <c:v>0.35512820512820514</c:v>
                </c:pt>
                <c:pt idx="3">
                  <c:v>0</c:v>
                </c:pt>
                <c:pt idx="4">
                  <c:v>0.40769230769230769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0.00757</cdr:x>
      <cdr:y>0.11022</cdr:y>
    </cdr:from>
    <cdr:to>
      <cdr:x>0.30608</cdr:x>
      <cdr:y>0.33065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6512" y="216024"/>
          <a:ext cx="14401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2400" dirty="0" smtClean="0">
              <a:solidFill>
                <a:srgbClr val="C00000"/>
              </a:solidFill>
            </a:rPr>
            <a:t>Nel 2015:</a:t>
          </a:r>
          <a:endParaRPr lang="it-IT" sz="2400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0.00757</cdr:x>
      <cdr:y>0.11022</cdr:y>
    </cdr:from>
    <cdr:to>
      <cdr:x>0.30608</cdr:x>
      <cdr:y>0.33065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6512" y="216024"/>
          <a:ext cx="14401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2400" dirty="0" smtClean="0">
              <a:solidFill>
                <a:srgbClr val="C00000"/>
              </a:solidFill>
            </a:rPr>
            <a:t>Nel 2015:</a:t>
          </a:r>
          <a:endParaRPr lang="it-IT" sz="2400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780" cy="492519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4842" y="0"/>
            <a:ext cx="2917780" cy="492519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DE1477-EEAA-4A33-BD12-42D0908FAFC2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59470"/>
            <a:ext cx="2917780" cy="492519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4842" y="9359470"/>
            <a:ext cx="2917780" cy="492519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58B82-27F5-4EDE-AE97-FFC8020ACD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89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780" cy="492519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4842" y="0"/>
            <a:ext cx="2917780" cy="492519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583D22-8909-48F7-934D-030DD44234F1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6847" y="534318"/>
            <a:ext cx="4320000" cy="324069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3" y="3846686"/>
            <a:ext cx="5387030" cy="5267337"/>
          </a:xfrm>
          <a:prstGeom prst="rect">
            <a:avLst/>
          </a:prstGeom>
        </p:spPr>
        <p:txBody>
          <a:bodyPr vert="horz" lIns="94348" tIns="47174" rIns="94348" bIns="47174" rtlCol="0">
            <a:normAutofit/>
          </a:bodyPr>
          <a:lstStyle/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59470"/>
            <a:ext cx="2917780" cy="492519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4842" y="9359470"/>
            <a:ext cx="2917780" cy="492519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E5D0A9-8CBA-4866-9B4C-088A98A8C0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446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6500" y="534988"/>
            <a:ext cx="4319588" cy="32400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it-IT" sz="1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A7694-0C93-4E57-AFE3-26FDF07049C0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6500" y="534988"/>
            <a:ext cx="4319588" cy="32400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429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65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270743" y="3846686"/>
            <a:ext cx="6336704" cy="5760640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400" dirty="0" smtClean="0"/>
          </a:p>
          <a:p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380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6500" y="534988"/>
            <a:ext cx="4319588" cy="32400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342751" y="3846686"/>
            <a:ext cx="6120680" cy="5267337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400" b="1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38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6500" y="534988"/>
            <a:ext cx="4319588" cy="32400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98735" y="3846686"/>
            <a:ext cx="6408712" cy="5760640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38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6500" y="534988"/>
            <a:ext cx="4319588" cy="32400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it-IT" sz="1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A7694-0C93-4E57-AFE3-26FDF07049C0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40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70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400" dirty="0" smtClean="0"/>
          </a:p>
          <a:p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69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6500" y="534988"/>
            <a:ext cx="4319588" cy="32400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80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6500" y="534988"/>
            <a:ext cx="4319588" cy="32400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80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6500" y="534988"/>
            <a:ext cx="4319588" cy="32400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203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6500" y="534988"/>
            <a:ext cx="4319588" cy="32400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92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6500" y="534988"/>
            <a:ext cx="4319588" cy="32400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0A9-8CBA-4866-9B4C-088A98A8C0A3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41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3786B9-94B2-4E6A-AB3B-E0B06164C2C0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E1EE88-2ACF-407B-82DC-B00517DF3C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08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AFF9-EF43-41CF-864A-567B4C06343A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8FEEA-8679-4DB4-BD63-37DCD61023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383230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94046-EAC3-4829-AA79-5D5042E45944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3802-BEF5-4D61-B466-F42F5E52D3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873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516D-3E06-4168-8B28-CA9C82FBBB04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003F-CA2E-4129-BB35-93F6EC8F82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615793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A678-F603-4320-85B2-9F8DD9ED5434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0DB40A-6678-4DD4-8A8E-491E2F9179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787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501856-FDA5-4208-8217-ABB56A928DD4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C5C01-0A7E-44C6-89EB-B5D147410E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36589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0A5651-BB47-438C-A974-2ACA8E92F706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0D2A79-1067-4DF2-87B0-7445C0EB5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463520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49B1-9C2B-4A73-A926-41A6D55599DB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3F61-303B-40E5-A541-28BC96090F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548117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64CF-A3D0-4417-AD0E-F62AAF8D1018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BF5082-3583-4FA6-BA55-0C0FFEF7A9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410707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4A8B-8273-4F91-9656-ECCEFB41C540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14BE-D9DC-45A8-8BCA-6821E71B16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700305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5FED45-2F65-4B5B-B652-988521A4F0B2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26E4C6F-29BB-4788-854F-8D77B19E57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15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C745EE0-75FF-48C0-8073-F89472F99B0C}" type="datetimeFigureOut">
              <a:rPr lang="it-IT"/>
              <a:pPr>
                <a:defRPr/>
              </a:pPr>
              <a:t>16/10/2017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B2B04BE-5AB4-4AB6-86E4-355CC46D68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2" r:id="rId6"/>
    <p:sldLayoutId id="2147483759" r:id="rId7"/>
    <p:sldLayoutId id="2147483753" r:id="rId8"/>
    <p:sldLayoutId id="2147483760" r:id="rId9"/>
    <p:sldLayoutId id="2147483754" r:id="rId10"/>
    <p:sldLayoutId id="2147483761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ottotito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it-IT" dirty="0" smtClean="0">
                <a:cs typeface="Calibri" pitchFamily="34" charset="0"/>
              </a:rPr>
              <a:t>Girolamo D’Anneo, Comune di Palermo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840560"/>
            <a:ext cx="8879666" cy="11807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C00000"/>
                </a:solidFill>
                <a:cs typeface="Calibri" pitchFamily="34" charset="0"/>
              </a:rPr>
              <a:t>LE RILEVAZIONI SPERIMENTALI 2017:</a:t>
            </a:r>
            <a:br>
              <a:rPr lang="it-IT" sz="2800" b="1" dirty="0" smtClean="0">
                <a:solidFill>
                  <a:srgbClr val="C00000"/>
                </a:solidFill>
                <a:cs typeface="Calibri" pitchFamily="34" charset="0"/>
              </a:rPr>
            </a:br>
            <a:r>
              <a:rPr lang="it-IT" sz="2800" b="1" dirty="0" smtClean="0">
                <a:solidFill>
                  <a:srgbClr val="C00000"/>
                </a:solidFill>
                <a:cs typeface="Calibri" pitchFamily="34" charset="0"/>
              </a:rPr>
              <a:t>L’ESPERIENZA DEL COMUNE DI PALERMO</a:t>
            </a:r>
            <a:endParaRPr lang="it-IT" sz="18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2008" y="1340768"/>
            <a:ext cx="8964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Dati e indicatori statistici per il governo del territorio</a:t>
            </a:r>
            <a:r>
              <a:rPr lang="it-IT" sz="2000" b="1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 </a:t>
            </a:r>
            <a:endParaRPr lang="it-IT" sz="2000" dirty="0">
              <a:solidFill>
                <a:srgbClr val="C00000"/>
              </a:solidFill>
              <a:latin typeface="+mj-lt"/>
              <a:cs typeface="Calibri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it-IT" sz="2000" b="1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Il Censimento permanente e l’integrazione degli archivi amministrativi</a:t>
            </a:r>
            <a:endParaRPr lang="it-IT" sz="2000" dirty="0">
              <a:solidFill>
                <a:srgbClr val="C00000"/>
              </a:solidFill>
              <a:latin typeface="+mj-lt"/>
              <a:cs typeface="Calibri" pitchFamily="34" charset="0"/>
            </a:endParaRPr>
          </a:p>
          <a:p>
            <a:pPr algn="ctr"/>
            <a:r>
              <a:rPr lang="it-IT" sz="1600" i="1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Reggio Calabria, 18 ottobre 2017</a:t>
            </a:r>
            <a:endParaRPr lang="it-IT" sz="16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620000" cy="10758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95" y="341552"/>
            <a:ext cx="1800000" cy="51230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3140968"/>
            <a:ext cx="7200000" cy="134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 principali risultati</a:t>
            </a:r>
          </a:p>
          <a:p>
            <a:pPr lvl="1"/>
            <a:r>
              <a:rPr lang="it-IT" dirty="0" smtClean="0"/>
              <a:t>La restituzione per canale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95413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365169186"/>
              </p:ext>
            </p:extLst>
          </p:nvPr>
        </p:nvGraphicFramePr>
        <p:xfrm>
          <a:off x="0" y="2564904"/>
          <a:ext cx="48245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9" name="Picture 31" descr="gialla fondo ross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627280884"/>
              </p:ext>
            </p:extLst>
          </p:nvPr>
        </p:nvGraphicFramePr>
        <p:xfrm>
          <a:off x="4338611" y="2564904"/>
          <a:ext cx="48245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986430" y="3820398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77,6%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25469" y="381527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59,2%</a:t>
            </a:r>
            <a:endParaRPr lang="it-IT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06915" y="5627559"/>
            <a:ext cx="4025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Campione famiglie con numero di telefono</a:t>
            </a:r>
            <a:endParaRPr lang="it-IT" sz="1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59948" y="5627559"/>
            <a:ext cx="4241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Campione famiglie senza numero di telefono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6363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4" y="1556792"/>
            <a:ext cx="2321768" cy="232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punto di vista dei </a:t>
            </a:r>
            <a:r>
              <a:rPr lang="it-IT" dirty="0" smtClean="0"/>
              <a:t>rilevatori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771800" y="1556792"/>
            <a:ext cx="5850232" cy="3243064"/>
          </a:xfrm>
        </p:spPr>
        <p:txBody>
          <a:bodyPr/>
          <a:lstStyle/>
          <a:p>
            <a:r>
              <a:rPr lang="it-IT" dirty="0" smtClean="0"/>
              <a:t>Tablet</a:t>
            </a:r>
          </a:p>
          <a:p>
            <a:pPr lvl="1"/>
            <a:r>
              <a:rPr lang="it-IT" dirty="0" smtClean="0"/>
              <a:t>Praticità</a:t>
            </a:r>
          </a:p>
          <a:p>
            <a:pPr lvl="1"/>
            <a:r>
              <a:rPr lang="it-IT" dirty="0" smtClean="0"/>
              <a:t>Rilevazione </a:t>
            </a:r>
            <a:r>
              <a:rPr lang="it-IT" dirty="0" err="1" smtClean="0"/>
              <a:t>paperless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Questionario</a:t>
            </a:r>
          </a:p>
          <a:p>
            <a:pPr lvl="1"/>
            <a:r>
              <a:rPr lang="it-IT" dirty="0" smtClean="0"/>
              <a:t>Struttura</a:t>
            </a:r>
          </a:p>
          <a:p>
            <a:pPr lvl="1"/>
            <a:r>
              <a:rPr lang="it-IT" dirty="0" smtClean="0"/>
              <a:t>Lunghezza</a:t>
            </a:r>
          </a:p>
          <a:p>
            <a:pPr lvl="1"/>
            <a:r>
              <a:rPr lang="it-IT" dirty="0" smtClean="0"/>
              <a:t>Comprensibilità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8" name="Picture 31" descr="gialla fondo ro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  <p:pic>
        <p:nvPicPr>
          <p:cNvPr id="10" name="Picture 6" descr="Dettagli prodot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1440000" cy="115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29" y="3717032"/>
            <a:ext cx="246296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19517"/>
            <a:ext cx="288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76" y="2276872"/>
            <a:ext cx="1928567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8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3" y="1741668"/>
            <a:ext cx="1654509" cy="167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punto di vista dei </a:t>
            </a:r>
            <a:r>
              <a:rPr lang="it-IT" dirty="0" smtClean="0"/>
              <a:t>rilevatori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771800" y="1556792"/>
            <a:ext cx="5994248" cy="4539208"/>
          </a:xfrm>
        </p:spPr>
        <p:txBody>
          <a:bodyPr/>
          <a:lstStyle/>
          <a:p>
            <a:r>
              <a:rPr lang="it-IT" dirty="0" smtClean="0"/>
              <a:t>Contatto con le famiglie</a:t>
            </a:r>
          </a:p>
          <a:p>
            <a:pPr lvl="1"/>
            <a:r>
              <a:rPr lang="it-IT" dirty="0" smtClean="0"/>
              <a:t>Locandine</a:t>
            </a:r>
          </a:p>
          <a:p>
            <a:pPr lvl="1"/>
            <a:r>
              <a:rPr lang="it-IT" dirty="0" smtClean="0"/>
              <a:t>Lettere informative</a:t>
            </a:r>
          </a:p>
          <a:p>
            <a:endParaRPr lang="it-IT" dirty="0" smtClean="0"/>
          </a:p>
          <a:p>
            <a:r>
              <a:rPr lang="it-IT" dirty="0" smtClean="0"/>
              <a:t>Qualità della connessione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Software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10" name="Picture 31" descr="gialla fondo ro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22844"/>
            <a:ext cx="126680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Risultati immagini per connessione di ret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40" y="3717032"/>
            <a:ext cx="180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7152"/>
            <a:ext cx="2447032" cy="144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76" y="2313008"/>
            <a:ext cx="2141012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7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Passaggio dal Censimento tradizionale al Censimento permanente</a:t>
            </a:r>
          </a:p>
          <a:p>
            <a:r>
              <a:rPr lang="it-IT" dirty="0" smtClean="0"/>
              <a:t>Livello di dettaglio territoriale delle informazioni</a:t>
            </a:r>
          </a:p>
          <a:p>
            <a:pPr lvl="1"/>
            <a:r>
              <a:rPr lang="it-IT" dirty="0"/>
              <a:t>Disponibilità di dati a livello </a:t>
            </a:r>
            <a:r>
              <a:rPr lang="it-IT" dirty="0" err="1"/>
              <a:t>subcomunale</a:t>
            </a:r>
            <a:endParaRPr lang="it-IT" dirty="0"/>
          </a:p>
          <a:p>
            <a:pPr marL="366713" lvl="1" indent="0">
              <a:buNone/>
            </a:pPr>
            <a:endParaRPr lang="it-IT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3527734" cy="2772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12" name="Picture 31" descr="gialla fondo ro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6920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Rilevazione porta a porta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Riforma </a:t>
            </a:r>
            <a:r>
              <a:rPr lang="it-IT" dirty="0"/>
              <a:t>del Sistan</a:t>
            </a:r>
          </a:p>
          <a:p>
            <a:pPr lvl="1"/>
            <a:r>
              <a:rPr lang="it-IT" dirty="0"/>
              <a:t>Rafforzamento degli Uffici comunali di statistica</a:t>
            </a:r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24" y="4221088"/>
            <a:ext cx="3874736" cy="54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11" name="Picture 31" descr="gialla fondo ro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1772816"/>
            <a:ext cx="3085715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6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ottotito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it-IT" dirty="0" smtClean="0">
                <a:cs typeface="Calibri" pitchFamily="34" charset="0"/>
              </a:rPr>
              <a:t>Girolamo D’Anneo, Comune di Palermo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840560"/>
            <a:ext cx="8879666" cy="11807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C00000"/>
                </a:solidFill>
                <a:cs typeface="Calibri" pitchFamily="34" charset="0"/>
              </a:rPr>
              <a:t>LE RILEVAZIONI SPERIMENTALI 2017:</a:t>
            </a:r>
            <a:br>
              <a:rPr lang="it-IT" sz="2800" b="1" dirty="0" smtClean="0">
                <a:solidFill>
                  <a:srgbClr val="C00000"/>
                </a:solidFill>
                <a:cs typeface="Calibri" pitchFamily="34" charset="0"/>
              </a:rPr>
            </a:br>
            <a:r>
              <a:rPr lang="it-IT" sz="2800" b="1" dirty="0" smtClean="0">
                <a:solidFill>
                  <a:srgbClr val="C00000"/>
                </a:solidFill>
                <a:cs typeface="Calibri" pitchFamily="34" charset="0"/>
              </a:rPr>
              <a:t>L’ESPERIENZA DEL COMUNE DI PALERMO</a:t>
            </a:r>
            <a:endParaRPr lang="it-IT" sz="18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2008" y="1340768"/>
            <a:ext cx="8964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Dati e indicatori statistici per il governo del territorio</a:t>
            </a:r>
            <a:r>
              <a:rPr lang="it-IT" sz="2000" b="1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 </a:t>
            </a:r>
            <a:endParaRPr lang="it-IT" sz="2000" dirty="0">
              <a:solidFill>
                <a:srgbClr val="C00000"/>
              </a:solidFill>
              <a:latin typeface="+mj-lt"/>
              <a:cs typeface="Calibri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it-IT" sz="2000" b="1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Il Censimento permanente e l’integrazione degli archivi amministrativi</a:t>
            </a:r>
            <a:endParaRPr lang="it-IT" sz="2000" dirty="0">
              <a:solidFill>
                <a:srgbClr val="C00000"/>
              </a:solidFill>
              <a:latin typeface="+mj-lt"/>
              <a:cs typeface="Calibri" pitchFamily="34" charset="0"/>
            </a:endParaRPr>
          </a:p>
          <a:p>
            <a:pPr algn="ctr"/>
            <a:r>
              <a:rPr lang="it-IT" sz="1600" i="1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Reggio Calabria, 18 ottobre 2017</a:t>
            </a:r>
            <a:endParaRPr lang="it-IT" sz="16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620000" cy="10758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95" y="341552"/>
            <a:ext cx="1800000" cy="51230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3140968"/>
            <a:ext cx="7200000" cy="13403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06739" y="3379065"/>
            <a:ext cx="8130522" cy="769441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 smtClean="0">
                <a:solidFill>
                  <a:srgbClr val="FF0000"/>
                </a:solidFill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40066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due rilevazioni sperimentali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876932"/>
            <a:ext cx="7200000" cy="148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4631925"/>
            <a:ext cx="7200000" cy="52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7" name="Picture 31" descr="gialla fondo ross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247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Rilevazione </a:t>
            </a:r>
            <a:r>
              <a:rPr lang="it-IT" dirty="0"/>
              <a:t>di tipo tradizionale areale condotta con la sola modalità CAPI (</a:t>
            </a:r>
            <a:r>
              <a:rPr lang="it-IT" dirty="0" smtClean="0"/>
              <a:t>computer </a:t>
            </a:r>
            <a:r>
              <a:rPr lang="it-IT" dirty="0" err="1" smtClean="0"/>
              <a:t>assisted</a:t>
            </a:r>
            <a:r>
              <a:rPr lang="it-IT" dirty="0" smtClean="0"/>
              <a:t> </a:t>
            </a:r>
            <a:r>
              <a:rPr lang="it-IT" dirty="0"/>
              <a:t>personal </a:t>
            </a:r>
            <a:r>
              <a:rPr lang="it-IT" dirty="0" err="1"/>
              <a:t>interview</a:t>
            </a:r>
            <a:r>
              <a:rPr lang="it-IT" dirty="0"/>
              <a:t>) presso un campione di indirizzi avente come popolazione‐obiettivo le </a:t>
            </a:r>
            <a:r>
              <a:rPr lang="it-IT" dirty="0" smtClean="0"/>
              <a:t>famiglie e gli alloggi</a:t>
            </a:r>
          </a:p>
          <a:p>
            <a:r>
              <a:rPr lang="it-IT" dirty="0" smtClean="0"/>
              <a:t>Quattro fasi:</a:t>
            </a:r>
          </a:p>
          <a:p>
            <a:pPr lvl="1"/>
            <a:r>
              <a:rPr lang="it-IT" dirty="0" smtClean="0"/>
              <a:t>Ricognizione preliminare</a:t>
            </a:r>
          </a:p>
          <a:p>
            <a:pPr lvl="1"/>
            <a:r>
              <a:rPr lang="it-IT" dirty="0" smtClean="0"/>
              <a:t>Rilevazione porta a porta</a:t>
            </a:r>
          </a:p>
          <a:p>
            <a:pPr lvl="1"/>
            <a:r>
              <a:rPr lang="it-IT" dirty="0" smtClean="0"/>
              <a:t>Estrazione della lista di controllo</a:t>
            </a:r>
          </a:p>
          <a:p>
            <a:pPr lvl="1"/>
            <a:r>
              <a:rPr lang="it-IT" dirty="0" smtClean="0"/>
              <a:t>Verifica della lista di controllo degli individui non trovati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815"/>
            <a:ext cx="80544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7" name="Picture 31" descr="gialla fondo ro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8972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Il calendario di rilevazione: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 Palermo:</a:t>
            </a:r>
          </a:p>
          <a:p>
            <a:pPr lvl="1"/>
            <a:r>
              <a:rPr lang="it-IT" dirty="0" smtClean="0"/>
              <a:t>672 indirizzi (in 96 sezioni di censimento)</a:t>
            </a:r>
          </a:p>
          <a:p>
            <a:pPr lvl="1"/>
            <a:r>
              <a:rPr lang="it-IT" dirty="0" smtClean="0"/>
              <a:t>3.232 famiglie attese</a:t>
            </a:r>
          </a:p>
          <a:p>
            <a:pPr lvl="1"/>
            <a:r>
              <a:rPr lang="it-IT" dirty="0" smtClean="0"/>
              <a:t>20 rilevatori (effettivi 18 rilevatori)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815"/>
            <a:ext cx="80544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60884"/>
              </p:ext>
            </p:extLst>
          </p:nvPr>
        </p:nvGraphicFramePr>
        <p:xfrm>
          <a:off x="1067780" y="2132856"/>
          <a:ext cx="759818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404"/>
                <a:gridCol w="2437776"/>
              </a:tblGrid>
              <a:tr h="139040">
                <a:tc>
                  <a:txBody>
                    <a:bodyPr/>
                    <a:lstStyle/>
                    <a:p>
                      <a:r>
                        <a:rPr lang="it-IT" dirty="0" smtClean="0"/>
                        <a:t>Operazione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Date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Ricognizione della sezione di censimento (verifica indirizzi, locandine, lettere informative)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19-25 maggio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Rilevazione porta</a:t>
                      </a:r>
                      <a:r>
                        <a:rPr lang="it-IT" baseline="0" dirty="0" smtClean="0"/>
                        <a:t> a porta e verifica della lista di controllo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26</a:t>
                      </a:r>
                      <a:r>
                        <a:rPr lang="it-IT" baseline="0" dirty="0" smtClean="0"/>
                        <a:t> maggio - 26 giugno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8" name="Picture 31" descr="gialla fondo ro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86" y="5392866"/>
            <a:ext cx="18041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2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Rilevazione </a:t>
            </a:r>
            <a:r>
              <a:rPr lang="it-IT" dirty="0"/>
              <a:t>che interessa le famiglie, e i relativi alloggi, presenti in una </a:t>
            </a:r>
            <a:r>
              <a:rPr lang="it-IT" dirty="0" smtClean="0"/>
              <a:t>lista campionaria </a:t>
            </a:r>
            <a:r>
              <a:rPr lang="it-IT" dirty="0"/>
              <a:t>estratta dalle Liste Anagrafiche </a:t>
            </a:r>
            <a:r>
              <a:rPr lang="it-IT" dirty="0" smtClean="0"/>
              <a:t>Comunali</a:t>
            </a:r>
          </a:p>
          <a:p>
            <a:r>
              <a:rPr lang="it-IT" dirty="0" smtClean="0"/>
              <a:t>Tecnica </a:t>
            </a:r>
            <a:r>
              <a:rPr lang="it-IT" dirty="0"/>
              <a:t>di rilevazione </a:t>
            </a:r>
            <a:r>
              <a:rPr lang="it-IT" dirty="0" smtClean="0"/>
              <a:t>multicanale (contenimento del numero dei rilevatori):</a:t>
            </a:r>
            <a:endParaRPr lang="it-IT" dirty="0"/>
          </a:p>
          <a:p>
            <a:pPr lvl="1"/>
            <a:r>
              <a:rPr lang="it-IT" dirty="0"/>
              <a:t>1. Computer </a:t>
            </a:r>
            <a:r>
              <a:rPr lang="it-IT" dirty="0" err="1"/>
              <a:t>Assisted</a:t>
            </a:r>
            <a:r>
              <a:rPr lang="it-IT" dirty="0"/>
              <a:t> Web </a:t>
            </a:r>
            <a:r>
              <a:rPr lang="it-IT" dirty="0" err="1"/>
              <a:t>Interviewing</a:t>
            </a:r>
            <a:r>
              <a:rPr lang="it-IT" dirty="0"/>
              <a:t> (CAWI</a:t>
            </a:r>
            <a:r>
              <a:rPr lang="it-IT" dirty="0" smtClean="0"/>
              <a:t>) </a:t>
            </a:r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2</a:t>
            </a:r>
            <a:r>
              <a:rPr lang="it-IT" dirty="0"/>
              <a:t>. Interviste telefoniche effettuate dal </a:t>
            </a:r>
            <a:r>
              <a:rPr lang="it-IT" dirty="0" smtClean="0"/>
              <a:t>Comune (CATI)</a:t>
            </a:r>
          </a:p>
          <a:p>
            <a:pPr lvl="1"/>
            <a:r>
              <a:rPr lang="it-IT" dirty="0" smtClean="0"/>
              <a:t>3</a:t>
            </a:r>
            <a:r>
              <a:rPr lang="it-IT" dirty="0"/>
              <a:t>. Computer </a:t>
            </a:r>
            <a:r>
              <a:rPr lang="it-IT" dirty="0" err="1"/>
              <a:t>Assisted</a:t>
            </a:r>
            <a:r>
              <a:rPr lang="it-IT" dirty="0"/>
              <a:t> Personal </a:t>
            </a:r>
            <a:r>
              <a:rPr lang="it-IT" dirty="0" err="1"/>
              <a:t>Interviewing</a:t>
            </a:r>
            <a:r>
              <a:rPr lang="it-IT" dirty="0"/>
              <a:t> (</a:t>
            </a:r>
            <a:r>
              <a:rPr lang="it-IT" dirty="0" smtClean="0"/>
              <a:t>CAPI)</a:t>
            </a:r>
          </a:p>
          <a:p>
            <a:pPr lvl="1"/>
            <a:r>
              <a:rPr lang="it-IT" dirty="0" smtClean="0"/>
              <a:t>4</a:t>
            </a:r>
            <a:r>
              <a:rPr lang="it-IT" dirty="0"/>
              <a:t>. Altro </a:t>
            </a:r>
            <a:r>
              <a:rPr lang="it-IT" dirty="0" smtClean="0"/>
              <a:t>canale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95413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7" name="Picture 31" descr="gialla fondo ro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0896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Il calendario di rilevazione: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A Palermo:</a:t>
            </a:r>
          </a:p>
          <a:p>
            <a:pPr lvl="1"/>
            <a:r>
              <a:rPr lang="it-IT" dirty="0" smtClean="0"/>
              <a:t>999 famiglie campione (di cui 214 con numero di telefono)</a:t>
            </a:r>
          </a:p>
          <a:p>
            <a:pPr lvl="1"/>
            <a:r>
              <a:rPr lang="it-IT" dirty="0" smtClean="0"/>
              <a:t>12 rilevatori (effettivi 14 rilevatori)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95413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46411"/>
              </p:ext>
            </p:extLst>
          </p:nvPr>
        </p:nvGraphicFramePr>
        <p:xfrm>
          <a:off x="1029849" y="2132856"/>
          <a:ext cx="747712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125"/>
                <a:gridCol w="2260999"/>
              </a:tblGrid>
              <a:tr h="139040">
                <a:tc>
                  <a:txBody>
                    <a:bodyPr/>
                    <a:lstStyle/>
                    <a:p>
                      <a:r>
                        <a:rPr lang="it-IT" dirty="0" smtClean="0"/>
                        <a:t>Operazione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Date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Restituzione spontanea (CAWI)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 maggio - 3 giugno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it-IT" i="1" dirty="0" smtClean="0"/>
                        <a:t>Primo sollecito</a:t>
                      </a:r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17 maggio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it-IT" i="1" dirty="0" smtClean="0"/>
                        <a:t>Secondo sollecito</a:t>
                      </a:r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27 maggio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Recupero delle mancate risposte (CAWI, CATI, CAPI)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 giugno</a:t>
                      </a:r>
                      <a:r>
                        <a:rPr lang="it-IT" baseline="0" dirty="0" smtClean="0"/>
                        <a:t> - 4 luglio</a:t>
                      </a:r>
                      <a:endParaRPr lang="it-IT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9" name="Picture 31" descr="gialla fondo ro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86" y="5392866"/>
            <a:ext cx="18041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0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 principali risultati</a:t>
            </a:r>
          </a:p>
          <a:p>
            <a:pPr lvl="1"/>
            <a:r>
              <a:rPr lang="it-IT" dirty="0" smtClean="0"/>
              <a:t>Ricognizione del territorio: validati 658 indirizzi su 672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Rilevazione porta a porta: rilevate 1.701 famiglie</a:t>
            </a:r>
          </a:p>
          <a:p>
            <a:pPr lvl="1"/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815"/>
            <a:ext cx="80544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071231240"/>
              </p:ext>
            </p:extLst>
          </p:nvPr>
        </p:nvGraphicFramePr>
        <p:xfrm>
          <a:off x="467544" y="2492896"/>
          <a:ext cx="468052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2752395758"/>
              </p:ext>
            </p:extLst>
          </p:nvPr>
        </p:nvGraphicFramePr>
        <p:xfrm>
          <a:off x="467544" y="4797152"/>
          <a:ext cx="4824536" cy="19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225849435"/>
              </p:ext>
            </p:extLst>
          </p:nvPr>
        </p:nvGraphicFramePr>
        <p:xfrm>
          <a:off x="4319464" y="4797152"/>
          <a:ext cx="4824536" cy="19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10" name="Picture 31" descr="gialla fondo ross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2643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 principali risultati</a:t>
            </a:r>
          </a:p>
          <a:p>
            <a:pPr lvl="1"/>
            <a:r>
              <a:rPr lang="it-IT" dirty="0" smtClean="0"/>
              <a:t>Le famiglie intervistate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95413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098817504"/>
              </p:ext>
            </p:extLst>
          </p:nvPr>
        </p:nvGraphicFramePr>
        <p:xfrm>
          <a:off x="0" y="2564904"/>
          <a:ext cx="48245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113135848"/>
              </p:ext>
            </p:extLst>
          </p:nvPr>
        </p:nvGraphicFramePr>
        <p:xfrm>
          <a:off x="4319464" y="2708920"/>
          <a:ext cx="48245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9" name="Picture 31" descr="gialla fondo ross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3069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 principali risultati</a:t>
            </a:r>
          </a:p>
          <a:p>
            <a:pPr lvl="1"/>
            <a:r>
              <a:rPr lang="it-IT" dirty="0" smtClean="0"/>
              <a:t>La restituzione per canale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95413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985157381"/>
              </p:ext>
            </p:extLst>
          </p:nvPr>
        </p:nvGraphicFramePr>
        <p:xfrm>
          <a:off x="0" y="2564904"/>
          <a:ext cx="48245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90000"/>
            <a:ext cx="704695" cy="46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90" y="6490243"/>
            <a:ext cx="885406" cy="252000"/>
          </a:xfrm>
          <a:prstGeom prst="rect">
            <a:avLst/>
          </a:prstGeom>
        </p:spPr>
      </p:pic>
      <p:pic>
        <p:nvPicPr>
          <p:cNvPr id="9" name="Picture 31" descr="gialla fondo ross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533400" y="6400800"/>
            <a:ext cx="63428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1050" dirty="0" smtClean="0"/>
              <a:t>Girolamo D’Anneo, Comune </a:t>
            </a:r>
            <a:r>
              <a:rPr lang="it-IT" sz="1050" dirty="0"/>
              <a:t>di </a:t>
            </a:r>
            <a:r>
              <a:rPr lang="it-IT" sz="1050" dirty="0" smtClean="0"/>
              <a:t>Palermo: </a:t>
            </a:r>
            <a:r>
              <a:rPr lang="it-IT" sz="1100" dirty="0" smtClean="0"/>
              <a:t>Le rilevazioni sperimentali 2017:</a:t>
            </a:r>
          </a:p>
          <a:p>
            <a:pPr>
              <a:spcBef>
                <a:spcPts val="0"/>
              </a:spcBef>
            </a:pPr>
            <a:r>
              <a:rPr lang="it-IT" sz="1100" dirty="0" smtClean="0"/>
              <a:t>l’esperienza del Comune di Palermo</a:t>
            </a:r>
            <a:endParaRPr lang="it-IT" sz="11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986430" y="3820398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63,3%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0692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14565</TotalTime>
  <Words>696</Words>
  <Application>Microsoft Office PowerPoint</Application>
  <PresentationFormat>Presentazione su schermo (4:3)</PresentationFormat>
  <Paragraphs>160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Luna</vt:lpstr>
      <vt:lpstr>LE RILEVAZIONI SPERIMENTALI 2017: L’ESPERIENZA DEL COMUNE DI PALERMO</vt:lpstr>
      <vt:lpstr>Le due rilevazioni sperimentali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punto di vista dei rilevatori</vt:lpstr>
      <vt:lpstr>Il punto di vista dei rilevatori</vt:lpstr>
      <vt:lpstr>Conclusioni</vt:lpstr>
      <vt:lpstr>Conclusioni</vt:lpstr>
      <vt:lpstr>LE RILEVAZIONI SPERIMENTALI 2017: L’ESPERIENZA DEL COMUNE DI PALERMO</vt:lpstr>
    </vt:vector>
  </TitlesOfParts>
  <Company>Sispi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Dalla Rilevazione Pilota al Censimento</dc:title>
  <dc:creator>01117383</dc:creator>
  <cp:lastModifiedBy>01117383</cp:lastModifiedBy>
  <cp:revision>459</cp:revision>
  <cp:lastPrinted>2017-10-12T09:34:23Z</cp:lastPrinted>
  <dcterms:created xsi:type="dcterms:W3CDTF">2010-03-02T12:04:18Z</dcterms:created>
  <dcterms:modified xsi:type="dcterms:W3CDTF">2017-10-16T09:10:35Z</dcterms:modified>
</cp:coreProperties>
</file>