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295" r:id="rId3"/>
    <p:sldId id="312" r:id="rId4"/>
    <p:sldId id="301" r:id="rId5"/>
    <p:sldId id="292" r:id="rId6"/>
    <p:sldId id="316" r:id="rId7"/>
    <p:sldId id="302" r:id="rId8"/>
    <p:sldId id="307" r:id="rId9"/>
    <p:sldId id="308" r:id="rId10"/>
    <p:sldId id="305" r:id="rId11"/>
    <p:sldId id="306" r:id="rId12"/>
    <p:sldId id="315" r:id="rId13"/>
    <p:sldId id="317" r:id="rId14"/>
  </p:sldIdLst>
  <p:sldSz cx="9144000" cy="6858000" type="screen4x3"/>
  <p:notesSz cx="6788150" cy="9923463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53"/>
    <a:srgbClr val="1B1F67"/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4" autoAdjust="0"/>
    <p:restoredTop sz="94690"/>
  </p:normalViewPr>
  <p:slideViewPr>
    <p:cSldViewPr snapToGrid="0" snapToObjects="1">
      <p:cViewPr varScale="1">
        <p:scale>
          <a:sx n="151" d="100"/>
          <a:sy n="151" d="100"/>
        </p:scale>
        <p:origin x="2752" y="184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D112C-98F7-45A8-9749-8321BB30107C}" type="doc">
      <dgm:prSet loTypeId="urn:microsoft.com/office/officeart/2005/8/layout/radial5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A7A8AA0-2168-4800-AAEE-C004AEEB6C2C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Sistema di monitoraggio integrato</a:t>
          </a:r>
          <a:endParaRPr lang="it-IT" b="1" dirty="0">
            <a:solidFill>
              <a:schemeClr val="bg1"/>
            </a:solidFill>
          </a:endParaRPr>
        </a:p>
      </dgm:t>
    </dgm:pt>
    <dgm:pt modelId="{D078BC6A-73E9-4132-91CE-1B89AD08A386}" type="parTrans" cxnId="{DF13B1A9-8BD1-430A-9BE3-A236EC6E77E7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9FA21F3A-D4EC-4428-9E99-EF0DF3373B37}" type="sibTrans" cxnId="{DF13B1A9-8BD1-430A-9BE3-A236EC6E77E7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92674F97-050C-4A3B-8073-395C28164511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Sistema di indicatori di qualità dei dati rilevati</a:t>
          </a:r>
          <a:endParaRPr lang="it-IT" b="1" dirty="0">
            <a:solidFill>
              <a:schemeClr val="bg1"/>
            </a:solidFill>
          </a:endParaRPr>
        </a:p>
      </dgm:t>
    </dgm:pt>
    <dgm:pt modelId="{DD9598A9-AEA4-4F4C-917F-B0E43DA9EF14}" type="parTrans" cxnId="{C7A09171-9D49-4558-90A9-DB33DC0CF976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2238032A-60C6-4356-95EA-837F71E19C09}" type="sibTrans" cxnId="{C7A09171-9D49-4558-90A9-DB33DC0CF976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7752E044-EE10-4E4F-8A28-59A0C95B8AE9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Sistema di indicatori sui tentativi di contatto</a:t>
          </a:r>
          <a:endParaRPr lang="it-IT" b="1" dirty="0">
            <a:solidFill>
              <a:schemeClr val="bg1"/>
            </a:solidFill>
          </a:endParaRPr>
        </a:p>
      </dgm:t>
    </dgm:pt>
    <dgm:pt modelId="{ECBCD49F-B7A9-4ED5-85DA-C3CB525DF37F}" type="parTrans" cxnId="{67892379-AE95-44C6-B716-4ECA47F8C126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A9888777-22B7-4CBC-B2F1-237B7BC04987}" type="sibTrans" cxnId="{67892379-AE95-44C6-B716-4ECA47F8C126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8C5B0BCB-5B64-40C6-ABD7-F2B04B362BEA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Controlli a campione sugli intervistati</a:t>
          </a:r>
          <a:endParaRPr lang="it-IT" b="1" dirty="0">
            <a:solidFill>
              <a:schemeClr val="tx2"/>
            </a:solidFill>
          </a:endParaRPr>
        </a:p>
      </dgm:t>
    </dgm:pt>
    <dgm:pt modelId="{647DBBE9-177C-4B37-BC4E-041E3879DE16}" type="parTrans" cxnId="{1EBB7097-4CFA-4EA0-B239-D70F6F9F786F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61FEEBA0-2FB8-4F4B-9FBB-656A39EABB11}" type="sibTrans" cxnId="{1EBB7097-4CFA-4EA0-B239-D70F6F9F786F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21829FCE-8646-4DF5-A0AA-7115404AC9CC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Sistema di indicatori di performance</a:t>
          </a:r>
          <a:endParaRPr lang="it-IT" b="1" dirty="0">
            <a:solidFill>
              <a:schemeClr val="bg1"/>
            </a:solidFill>
          </a:endParaRPr>
        </a:p>
      </dgm:t>
    </dgm:pt>
    <dgm:pt modelId="{85991A5E-7701-4C14-8509-86200C371FE6}" type="parTrans" cxnId="{51A80710-1D0C-4926-A189-D5F93A09681A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1B22AAF0-5FCA-4D36-B832-529BF218DF4A}" type="sibTrans" cxnId="{51A80710-1D0C-4926-A189-D5F93A09681A}">
      <dgm:prSet/>
      <dgm:spPr/>
      <dgm:t>
        <a:bodyPr/>
        <a:lstStyle/>
        <a:p>
          <a:endParaRPr lang="it-IT" b="1">
            <a:solidFill>
              <a:schemeClr val="bg1"/>
            </a:solidFill>
          </a:endParaRPr>
        </a:p>
      </dgm:t>
    </dgm:pt>
    <dgm:pt modelId="{147C19D2-5FDB-4927-9E0C-59DF69075E3D}" type="pres">
      <dgm:prSet presAssocID="{018D112C-98F7-45A8-9749-8321BB3010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4FC2A5-28D3-46D2-A796-E49619CAFF23}" type="pres">
      <dgm:prSet presAssocID="{3A7A8AA0-2168-4800-AAEE-C004AEEB6C2C}" presName="centerShape" presStyleLbl="node0" presStyleIdx="0" presStyleCnt="1"/>
      <dgm:spPr/>
      <dgm:t>
        <a:bodyPr/>
        <a:lstStyle/>
        <a:p>
          <a:endParaRPr lang="it-IT"/>
        </a:p>
      </dgm:t>
    </dgm:pt>
    <dgm:pt modelId="{12E34B82-FD4B-4D09-8539-4C8867858ABE}" type="pres">
      <dgm:prSet presAssocID="{DD9598A9-AEA4-4F4C-917F-B0E43DA9EF14}" presName="parTrans" presStyleLbl="sibTrans2D1" presStyleIdx="0" presStyleCnt="4"/>
      <dgm:spPr/>
      <dgm:t>
        <a:bodyPr/>
        <a:lstStyle/>
        <a:p>
          <a:endParaRPr lang="it-IT"/>
        </a:p>
      </dgm:t>
    </dgm:pt>
    <dgm:pt modelId="{BB65A535-7626-4987-BEB3-D35C944576D3}" type="pres">
      <dgm:prSet presAssocID="{DD9598A9-AEA4-4F4C-917F-B0E43DA9EF14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B7E5EBE3-2DA2-4ACF-B5DA-6DF152E44BBB}" type="pres">
      <dgm:prSet presAssocID="{92674F97-050C-4A3B-8073-395C281645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16BD28-BC84-4271-BEEF-99745DC16B02}" type="pres">
      <dgm:prSet presAssocID="{ECBCD49F-B7A9-4ED5-85DA-C3CB525DF37F}" presName="parTrans" presStyleLbl="sibTrans2D1" presStyleIdx="1" presStyleCnt="4"/>
      <dgm:spPr/>
      <dgm:t>
        <a:bodyPr/>
        <a:lstStyle/>
        <a:p>
          <a:endParaRPr lang="it-IT"/>
        </a:p>
      </dgm:t>
    </dgm:pt>
    <dgm:pt modelId="{F0168162-EDBA-4157-BBC1-19699346D4D3}" type="pres">
      <dgm:prSet presAssocID="{ECBCD49F-B7A9-4ED5-85DA-C3CB525DF37F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F0CF8A7D-8B7A-4E1A-A361-22008340FA98}" type="pres">
      <dgm:prSet presAssocID="{7752E044-EE10-4E4F-8A28-59A0C95B8A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4CA1C3-90DB-43D1-B912-DFFCD28ACB51}" type="pres">
      <dgm:prSet presAssocID="{647DBBE9-177C-4B37-BC4E-041E3879DE16}" presName="parTrans" presStyleLbl="sibTrans2D1" presStyleIdx="2" presStyleCnt="4"/>
      <dgm:spPr/>
      <dgm:t>
        <a:bodyPr/>
        <a:lstStyle/>
        <a:p>
          <a:endParaRPr lang="it-IT"/>
        </a:p>
      </dgm:t>
    </dgm:pt>
    <dgm:pt modelId="{06B488F8-ACF1-4E17-BCDC-CC2C1E7DED06}" type="pres">
      <dgm:prSet presAssocID="{647DBBE9-177C-4B37-BC4E-041E3879DE16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BFCBB0D2-528F-42CD-A38B-1A2E65959F8E}" type="pres">
      <dgm:prSet presAssocID="{8C5B0BCB-5B64-40C6-ABD7-F2B04B362B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9BC1A2-9011-4D54-8FF4-6271EC16CA7C}" type="pres">
      <dgm:prSet presAssocID="{85991A5E-7701-4C14-8509-86200C371FE6}" presName="parTrans" presStyleLbl="sibTrans2D1" presStyleIdx="3" presStyleCnt="4"/>
      <dgm:spPr/>
      <dgm:t>
        <a:bodyPr/>
        <a:lstStyle/>
        <a:p>
          <a:endParaRPr lang="it-IT"/>
        </a:p>
      </dgm:t>
    </dgm:pt>
    <dgm:pt modelId="{65155F4F-5CF6-4110-86EB-B841D7437B14}" type="pres">
      <dgm:prSet presAssocID="{85991A5E-7701-4C14-8509-86200C371FE6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A4FCCA23-443B-4E2B-B9B8-550CEEBB027E}" type="pres">
      <dgm:prSet presAssocID="{21829FCE-8646-4DF5-A0AA-7115404AC9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C1F38C-DE4C-402B-AACD-1FE405FDECE9}" type="presOf" srcId="{7752E044-EE10-4E4F-8A28-59A0C95B8AE9}" destId="{F0CF8A7D-8B7A-4E1A-A361-22008340FA98}" srcOrd="0" destOrd="0" presId="urn:microsoft.com/office/officeart/2005/8/layout/radial5"/>
    <dgm:cxn modelId="{6B7C8192-84DA-48C9-96F4-5A0CDEB3A383}" type="presOf" srcId="{ECBCD49F-B7A9-4ED5-85DA-C3CB525DF37F}" destId="{BC16BD28-BC84-4271-BEEF-99745DC16B02}" srcOrd="0" destOrd="0" presId="urn:microsoft.com/office/officeart/2005/8/layout/radial5"/>
    <dgm:cxn modelId="{2F82D51A-E24A-4615-B6D1-E503ADD67DFF}" type="presOf" srcId="{DD9598A9-AEA4-4F4C-917F-B0E43DA9EF14}" destId="{12E34B82-FD4B-4D09-8539-4C8867858ABE}" srcOrd="0" destOrd="0" presId="urn:microsoft.com/office/officeart/2005/8/layout/radial5"/>
    <dgm:cxn modelId="{6A2FFD8A-5162-46BA-8276-A7EE3A606AE0}" type="presOf" srcId="{ECBCD49F-B7A9-4ED5-85DA-C3CB525DF37F}" destId="{F0168162-EDBA-4157-BBC1-19699346D4D3}" srcOrd="1" destOrd="0" presId="urn:microsoft.com/office/officeart/2005/8/layout/radial5"/>
    <dgm:cxn modelId="{1EBB7097-4CFA-4EA0-B239-D70F6F9F786F}" srcId="{3A7A8AA0-2168-4800-AAEE-C004AEEB6C2C}" destId="{8C5B0BCB-5B64-40C6-ABD7-F2B04B362BEA}" srcOrd="2" destOrd="0" parTransId="{647DBBE9-177C-4B37-BC4E-041E3879DE16}" sibTransId="{61FEEBA0-2FB8-4F4B-9FBB-656A39EABB11}"/>
    <dgm:cxn modelId="{F2E4CC15-F46C-43F8-9A56-DC4BB683FD0E}" type="presOf" srcId="{85991A5E-7701-4C14-8509-86200C371FE6}" destId="{65155F4F-5CF6-4110-86EB-B841D7437B14}" srcOrd="1" destOrd="0" presId="urn:microsoft.com/office/officeart/2005/8/layout/radial5"/>
    <dgm:cxn modelId="{A792E718-D0FA-4D09-A422-CE76B95007A5}" type="presOf" srcId="{018D112C-98F7-45A8-9749-8321BB30107C}" destId="{147C19D2-5FDB-4927-9E0C-59DF69075E3D}" srcOrd="0" destOrd="0" presId="urn:microsoft.com/office/officeart/2005/8/layout/radial5"/>
    <dgm:cxn modelId="{EBB27D90-B8BA-4C05-92AB-143FBB110105}" type="presOf" srcId="{92674F97-050C-4A3B-8073-395C28164511}" destId="{B7E5EBE3-2DA2-4ACF-B5DA-6DF152E44BBB}" srcOrd="0" destOrd="0" presId="urn:microsoft.com/office/officeart/2005/8/layout/radial5"/>
    <dgm:cxn modelId="{6A190685-C8EC-46C0-B190-09127AF288E0}" type="presOf" srcId="{647DBBE9-177C-4B37-BC4E-041E3879DE16}" destId="{924CA1C3-90DB-43D1-B912-DFFCD28ACB51}" srcOrd="0" destOrd="0" presId="urn:microsoft.com/office/officeart/2005/8/layout/radial5"/>
    <dgm:cxn modelId="{845D4F2E-9876-4244-A972-3E72EE256E6C}" type="presOf" srcId="{21829FCE-8646-4DF5-A0AA-7115404AC9CC}" destId="{A4FCCA23-443B-4E2B-B9B8-550CEEBB027E}" srcOrd="0" destOrd="0" presId="urn:microsoft.com/office/officeart/2005/8/layout/radial5"/>
    <dgm:cxn modelId="{F7616633-DE6D-4A0A-B855-89A03AA27039}" type="presOf" srcId="{85991A5E-7701-4C14-8509-86200C371FE6}" destId="{4B9BC1A2-9011-4D54-8FF4-6271EC16CA7C}" srcOrd="0" destOrd="0" presId="urn:microsoft.com/office/officeart/2005/8/layout/radial5"/>
    <dgm:cxn modelId="{D1F01255-5C1B-4BB3-8CB3-A090E8AE2E65}" type="presOf" srcId="{3A7A8AA0-2168-4800-AAEE-C004AEEB6C2C}" destId="{A54FC2A5-28D3-46D2-A796-E49619CAFF23}" srcOrd="0" destOrd="0" presId="urn:microsoft.com/office/officeart/2005/8/layout/radial5"/>
    <dgm:cxn modelId="{51A80710-1D0C-4926-A189-D5F93A09681A}" srcId="{3A7A8AA0-2168-4800-AAEE-C004AEEB6C2C}" destId="{21829FCE-8646-4DF5-A0AA-7115404AC9CC}" srcOrd="3" destOrd="0" parTransId="{85991A5E-7701-4C14-8509-86200C371FE6}" sibTransId="{1B22AAF0-5FCA-4D36-B832-529BF218DF4A}"/>
    <dgm:cxn modelId="{5EF4E04E-D682-4ACE-BCB9-A70BCD523B55}" type="presOf" srcId="{647DBBE9-177C-4B37-BC4E-041E3879DE16}" destId="{06B488F8-ACF1-4E17-BCDC-CC2C1E7DED06}" srcOrd="1" destOrd="0" presId="urn:microsoft.com/office/officeart/2005/8/layout/radial5"/>
    <dgm:cxn modelId="{0F6A2918-E2DE-4DAC-9A40-84E62B1A7A3F}" type="presOf" srcId="{8C5B0BCB-5B64-40C6-ABD7-F2B04B362BEA}" destId="{BFCBB0D2-528F-42CD-A38B-1A2E65959F8E}" srcOrd="0" destOrd="0" presId="urn:microsoft.com/office/officeart/2005/8/layout/radial5"/>
    <dgm:cxn modelId="{C7A09171-9D49-4558-90A9-DB33DC0CF976}" srcId="{3A7A8AA0-2168-4800-AAEE-C004AEEB6C2C}" destId="{92674F97-050C-4A3B-8073-395C28164511}" srcOrd="0" destOrd="0" parTransId="{DD9598A9-AEA4-4F4C-917F-B0E43DA9EF14}" sibTransId="{2238032A-60C6-4356-95EA-837F71E19C09}"/>
    <dgm:cxn modelId="{67892379-AE95-44C6-B716-4ECA47F8C126}" srcId="{3A7A8AA0-2168-4800-AAEE-C004AEEB6C2C}" destId="{7752E044-EE10-4E4F-8A28-59A0C95B8AE9}" srcOrd="1" destOrd="0" parTransId="{ECBCD49F-B7A9-4ED5-85DA-C3CB525DF37F}" sibTransId="{A9888777-22B7-4CBC-B2F1-237B7BC04987}"/>
    <dgm:cxn modelId="{B5969C77-B09E-4D92-89CB-E10E96D880B8}" type="presOf" srcId="{DD9598A9-AEA4-4F4C-917F-B0E43DA9EF14}" destId="{BB65A535-7626-4987-BEB3-D35C944576D3}" srcOrd="1" destOrd="0" presId="urn:microsoft.com/office/officeart/2005/8/layout/radial5"/>
    <dgm:cxn modelId="{DF13B1A9-8BD1-430A-9BE3-A236EC6E77E7}" srcId="{018D112C-98F7-45A8-9749-8321BB30107C}" destId="{3A7A8AA0-2168-4800-AAEE-C004AEEB6C2C}" srcOrd="0" destOrd="0" parTransId="{D078BC6A-73E9-4132-91CE-1B89AD08A386}" sibTransId="{9FA21F3A-D4EC-4428-9E99-EF0DF3373B37}"/>
    <dgm:cxn modelId="{17E39780-6641-4FAA-9ED5-C0D5F93B640B}" type="presParOf" srcId="{147C19D2-5FDB-4927-9E0C-59DF69075E3D}" destId="{A54FC2A5-28D3-46D2-A796-E49619CAFF23}" srcOrd="0" destOrd="0" presId="urn:microsoft.com/office/officeart/2005/8/layout/radial5"/>
    <dgm:cxn modelId="{61D7B95C-E1DA-4B58-98DC-7EBD0F13044F}" type="presParOf" srcId="{147C19D2-5FDB-4927-9E0C-59DF69075E3D}" destId="{12E34B82-FD4B-4D09-8539-4C8867858ABE}" srcOrd="1" destOrd="0" presId="urn:microsoft.com/office/officeart/2005/8/layout/radial5"/>
    <dgm:cxn modelId="{D7261C18-2BFA-4A69-925D-FAB8424C4C17}" type="presParOf" srcId="{12E34B82-FD4B-4D09-8539-4C8867858ABE}" destId="{BB65A535-7626-4987-BEB3-D35C944576D3}" srcOrd="0" destOrd="0" presId="urn:microsoft.com/office/officeart/2005/8/layout/radial5"/>
    <dgm:cxn modelId="{07539E7B-8B14-4EC8-9716-4D71A10DAA0E}" type="presParOf" srcId="{147C19D2-5FDB-4927-9E0C-59DF69075E3D}" destId="{B7E5EBE3-2DA2-4ACF-B5DA-6DF152E44BBB}" srcOrd="2" destOrd="0" presId="urn:microsoft.com/office/officeart/2005/8/layout/radial5"/>
    <dgm:cxn modelId="{4EAFFC78-748B-4601-B467-37356557CBB9}" type="presParOf" srcId="{147C19D2-5FDB-4927-9E0C-59DF69075E3D}" destId="{BC16BD28-BC84-4271-BEEF-99745DC16B02}" srcOrd="3" destOrd="0" presId="urn:microsoft.com/office/officeart/2005/8/layout/radial5"/>
    <dgm:cxn modelId="{FC040225-49B3-4799-833E-D23806FF2908}" type="presParOf" srcId="{BC16BD28-BC84-4271-BEEF-99745DC16B02}" destId="{F0168162-EDBA-4157-BBC1-19699346D4D3}" srcOrd="0" destOrd="0" presId="urn:microsoft.com/office/officeart/2005/8/layout/radial5"/>
    <dgm:cxn modelId="{8F5DEF10-C110-41C6-AC41-F2FF4E3A3600}" type="presParOf" srcId="{147C19D2-5FDB-4927-9E0C-59DF69075E3D}" destId="{F0CF8A7D-8B7A-4E1A-A361-22008340FA98}" srcOrd="4" destOrd="0" presId="urn:microsoft.com/office/officeart/2005/8/layout/radial5"/>
    <dgm:cxn modelId="{28C3DBF9-7DD8-4271-A2E2-2BB21204BFE1}" type="presParOf" srcId="{147C19D2-5FDB-4927-9E0C-59DF69075E3D}" destId="{924CA1C3-90DB-43D1-B912-DFFCD28ACB51}" srcOrd="5" destOrd="0" presId="urn:microsoft.com/office/officeart/2005/8/layout/radial5"/>
    <dgm:cxn modelId="{ED0B0460-9209-42F2-94C0-50F8B834564D}" type="presParOf" srcId="{924CA1C3-90DB-43D1-B912-DFFCD28ACB51}" destId="{06B488F8-ACF1-4E17-BCDC-CC2C1E7DED06}" srcOrd="0" destOrd="0" presId="urn:microsoft.com/office/officeart/2005/8/layout/radial5"/>
    <dgm:cxn modelId="{2056FD02-795D-481C-B63F-8481DAD64615}" type="presParOf" srcId="{147C19D2-5FDB-4927-9E0C-59DF69075E3D}" destId="{BFCBB0D2-528F-42CD-A38B-1A2E65959F8E}" srcOrd="6" destOrd="0" presId="urn:microsoft.com/office/officeart/2005/8/layout/radial5"/>
    <dgm:cxn modelId="{B0DAC47D-8C58-4C4C-91ED-9FE54D32FEA0}" type="presParOf" srcId="{147C19D2-5FDB-4927-9E0C-59DF69075E3D}" destId="{4B9BC1A2-9011-4D54-8FF4-6271EC16CA7C}" srcOrd="7" destOrd="0" presId="urn:microsoft.com/office/officeart/2005/8/layout/radial5"/>
    <dgm:cxn modelId="{333F47DD-A574-4B6B-B884-59D18E6C1740}" type="presParOf" srcId="{4B9BC1A2-9011-4D54-8FF4-6271EC16CA7C}" destId="{65155F4F-5CF6-4110-86EB-B841D7437B14}" srcOrd="0" destOrd="0" presId="urn:microsoft.com/office/officeart/2005/8/layout/radial5"/>
    <dgm:cxn modelId="{A87E6CE6-A2F0-4943-B0EF-FC3F6C1594BE}" type="presParOf" srcId="{147C19D2-5FDB-4927-9E0C-59DF69075E3D}" destId="{A4FCCA23-443B-4E2B-B9B8-550CEEBB027E}" srcOrd="8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C2A5-28D3-46D2-A796-E49619CAFF23}">
      <dsp:nvSpPr>
        <dsp:cNvPr id="0" name=""/>
        <dsp:cNvSpPr/>
      </dsp:nvSpPr>
      <dsp:spPr>
        <a:xfrm>
          <a:off x="2974422" y="1874285"/>
          <a:ext cx="1337778" cy="1337778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Sistema di monitoraggio integrato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3170335" y="2070198"/>
        <a:ext cx="945952" cy="945952"/>
      </dsp:txXfrm>
    </dsp:sp>
    <dsp:sp modelId="{12E34B82-FD4B-4D09-8539-4C8867858ABE}">
      <dsp:nvSpPr>
        <dsp:cNvPr id="0" name=""/>
        <dsp:cNvSpPr/>
      </dsp:nvSpPr>
      <dsp:spPr>
        <a:xfrm rot="16200000">
          <a:off x="3501847" y="1387956"/>
          <a:ext cx="282929" cy="454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b="1" kern="1200">
            <a:solidFill>
              <a:schemeClr val="bg1"/>
            </a:solidFill>
          </a:endParaRPr>
        </a:p>
      </dsp:txBody>
      <dsp:txXfrm>
        <a:off x="3544287" y="1521365"/>
        <a:ext cx="198050" cy="272906"/>
      </dsp:txXfrm>
    </dsp:sp>
    <dsp:sp modelId="{B7E5EBE3-2DA2-4ACF-B5DA-6DF152E44BBB}">
      <dsp:nvSpPr>
        <dsp:cNvPr id="0" name=""/>
        <dsp:cNvSpPr/>
      </dsp:nvSpPr>
      <dsp:spPr>
        <a:xfrm>
          <a:off x="2974422" y="2678"/>
          <a:ext cx="1337778" cy="133777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Sistema di indicatori di qualità dei dati rilevati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3170335" y="198591"/>
        <a:ext cx="945952" cy="945952"/>
      </dsp:txXfrm>
    </dsp:sp>
    <dsp:sp modelId="{BC16BD28-BC84-4271-BEEF-99745DC16B02}">
      <dsp:nvSpPr>
        <dsp:cNvPr id="0" name=""/>
        <dsp:cNvSpPr/>
      </dsp:nvSpPr>
      <dsp:spPr>
        <a:xfrm>
          <a:off x="4429643" y="2315752"/>
          <a:ext cx="282929" cy="454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5"/>
            <a:satOff val="-3464"/>
            <a:lumOff val="160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b="1" kern="1200">
            <a:solidFill>
              <a:schemeClr val="bg1"/>
            </a:solidFill>
          </a:endParaRPr>
        </a:p>
      </dsp:txBody>
      <dsp:txXfrm>
        <a:off x="4429643" y="2406721"/>
        <a:ext cx="198050" cy="272906"/>
      </dsp:txXfrm>
    </dsp:sp>
    <dsp:sp modelId="{F0CF8A7D-8B7A-4E1A-A361-22008340FA98}">
      <dsp:nvSpPr>
        <dsp:cNvPr id="0" name=""/>
        <dsp:cNvSpPr/>
      </dsp:nvSpPr>
      <dsp:spPr>
        <a:xfrm>
          <a:off x="4846029" y="1874285"/>
          <a:ext cx="1337778" cy="1337778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Sistema di indicatori sui tentativi di contatto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5041942" y="2070198"/>
        <a:ext cx="945952" cy="945952"/>
      </dsp:txXfrm>
    </dsp:sp>
    <dsp:sp modelId="{924CA1C3-90DB-43D1-B912-DFFCD28ACB51}">
      <dsp:nvSpPr>
        <dsp:cNvPr id="0" name=""/>
        <dsp:cNvSpPr/>
      </dsp:nvSpPr>
      <dsp:spPr>
        <a:xfrm rot="5400000">
          <a:off x="3501847" y="3243548"/>
          <a:ext cx="282929" cy="454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0"/>
            <a:satOff val="-6927"/>
            <a:lumOff val="321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b="1" kern="1200">
            <a:solidFill>
              <a:schemeClr val="bg1"/>
            </a:solidFill>
          </a:endParaRPr>
        </a:p>
      </dsp:txBody>
      <dsp:txXfrm>
        <a:off x="3544287" y="3292078"/>
        <a:ext cx="198050" cy="272906"/>
      </dsp:txXfrm>
    </dsp:sp>
    <dsp:sp modelId="{BFCBB0D2-528F-42CD-A38B-1A2E65959F8E}">
      <dsp:nvSpPr>
        <dsp:cNvPr id="0" name=""/>
        <dsp:cNvSpPr/>
      </dsp:nvSpPr>
      <dsp:spPr>
        <a:xfrm>
          <a:off x="2974422" y="3745892"/>
          <a:ext cx="1337778" cy="1337778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2"/>
              </a:solidFill>
            </a:rPr>
            <a:t>Controlli a campione sugli intervistati</a:t>
          </a:r>
          <a:endParaRPr lang="it-IT" sz="1100" b="1" kern="1200" dirty="0">
            <a:solidFill>
              <a:schemeClr val="tx2"/>
            </a:solidFill>
          </a:endParaRPr>
        </a:p>
      </dsp:txBody>
      <dsp:txXfrm>
        <a:off x="3170335" y="3941805"/>
        <a:ext cx="945952" cy="945952"/>
      </dsp:txXfrm>
    </dsp:sp>
    <dsp:sp modelId="{4B9BC1A2-9011-4D54-8FF4-6271EC16CA7C}">
      <dsp:nvSpPr>
        <dsp:cNvPr id="0" name=""/>
        <dsp:cNvSpPr/>
      </dsp:nvSpPr>
      <dsp:spPr>
        <a:xfrm rot="10800000">
          <a:off x="2574051" y="2315752"/>
          <a:ext cx="282929" cy="454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5"/>
            <a:satOff val="-3464"/>
            <a:lumOff val="160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b="1" kern="1200">
            <a:solidFill>
              <a:schemeClr val="bg1"/>
            </a:solidFill>
          </a:endParaRPr>
        </a:p>
      </dsp:txBody>
      <dsp:txXfrm rot="10800000">
        <a:off x="2658930" y="2406721"/>
        <a:ext cx="198050" cy="272906"/>
      </dsp:txXfrm>
    </dsp:sp>
    <dsp:sp modelId="{A4FCCA23-443B-4E2B-B9B8-550CEEBB027E}">
      <dsp:nvSpPr>
        <dsp:cNvPr id="0" name=""/>
        <dsp:cNvSpPr/>
      </dsp:nvSpPr>
      <dsp:spPr>
        <a:xfrm>
          <a:off x="1102815" y="1874285"/>
          <a:ext cx="1337778" cy="1337778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Sistema di indicatori di performance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1298728" y="2070198"/>
        <a:ext cx="945952" cy="945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FC4F88-53BA-46EC-B6F6-2D91956A7A43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62F687-ED0F-4B16-912E-F71C39FC41D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68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4470FF-3BF2-4EAD-BD56-B0AC8F69F15A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304BB41-38E7-40B4-A39F-4CD5292C167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022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7C098F0A-9812-0B43-BD96-4FF6ADDFE82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96224-6B81-488E-B926-260D15B9D10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140C374-3E16-432A-B84C-F1B85EFF2B1B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BD78CD-497F-4386-A40A-6BDD6C387DB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883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50D4037-4B70-4684-B79D-367A8EA0682C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DB267E7-88E6-4470-A098-877D06BFA3A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958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7694B5-501C-45BF-9166-B7873814FB84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684F99-B43E-4027-AA36-344261F1C73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08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C1133-A473-45B9-8590-7A6386DE9908}" type="datetime1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D391ACF-0148-4F77-90F7-6B74CEDE6D7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21957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D01E0C-3D61-431D-84D0-0467AE6AAE0E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A78371-40D6-4606-A4E6-C3EC587B2DB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51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AD872B5-1B39-41D9-A9DC-21F8A2B0612E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0232982-4C74-449F-A7A6-CA53CC21FF6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70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8ECA53C-389D-4AAC-A594-3804BAAFB595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57F190F-F7F8-4611-9C33-1AD12355449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73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D3F704A-E896-4F64-8B92-F93B2D0282BC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197622-FCA1-48A7-B801-4B92E7842ED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99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B788684-05DB-484C-8535-3E2CF215CF00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1D00A0E-33FD-4615-A037-2DE34E57F28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636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517C4C-0914-462C-A46B-6B57B4A481CA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78043D3-1DE2-4198-A5DB-3245D6ED33C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428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714AC4-47E4-4FE8-8BDE-10FAAE05F04E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B7BB4FE-65BA-474C-9CF5-F4F902908C4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41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3E0E42-7F93-4E61-95B5-FCE9E3B864AC}" type="datetimeFigureOut">
              <a:rPr lang="it-IT" altLang="it-IT"/>
              <a:pPr>
                <a:defRPr/>
              </a:pPr>
              <a:t>15/10/17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029DE31-ABB8-4FE5-A57E-802FD73EA77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31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endParaRPr lang="en-US" altLang="it-IT" smtClean="0">
              <a:solidFill>
                <a:srgbClr val="FFFFFF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024711" y="1550547"/>
            <a:ext cx="5105400" cy="2887211"/>
            <a:chOff x="2808906" y="3145171"/>
            <a:chExt cx="5105400" cy="2887211"/>
          </a:xfrm>
        </p:grpSpPr>
        <p:pic>
          <p:nvPicPr>
            <p:cNvPr id="4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4471" y="3145171"/>
              <a:ext cx="4605060" cy="83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2808906" y="4370389"/>
              <a:ext cx="51054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it-IT" altLang="it-IT" sz="4000" b="1" dirty="0" smtClean="0">
                  <a:solidFill>
                    <a:srgbClr val="C00000"/>
                  </a:solidFill>
                  <a:latin typeface="Calibri" pitchFamily="34" charset="0"/>
                </a:rPr>
                <a:t>Riprogettazione </a:t>
              </a:r>
              <a:r>
                <a:rPr lang="it-IT" altLang="it-IT" sz="4000" b="1" dirty="0">
                  <a:solidFill>
                    <a:srgbClr val="C00000"/>
                  </a:solidFill>
                  <a:latin typeface="Calibri" pitchFamily="34" charset="0"/>
                </a:rPr>
                <a:t>delle </a:t>
              </a:r>
              <a:endParaRPr lang="it-IT" altLang="it-IT" sz="4000" b="1" dirty="0" smtClean="0">
                <a:solidFill>
                  <a:srgbClr val="C00000"/>
                </a:solidFill>
                <a:latin typeface="Calibri" pitchFamily="34" charset="0"/>
              </a:endParaRPr>
            </a:p>
            <a:p>
              <a:pPr algn="r" eaLnBrk="1" hangingPunct="1"/>
              <a:r>
                <a:rPr lang="it-IT" altLang="it-IT" sz="4000" b="1" dirty="0" smtClean="0">
                  <a:solidFill>
                    <a:srgbClr val="C00000"/>
                  </a:solidFill>
                  <a:latin typeface="Calibri" pitchFamily="34" charset="0"/>
                </a:rPr>
                <a:t>reti </a:t>
              </a:r>
              <a:r>
                <a:rPr lang="it-IT" altLang="it-IT" sz="4000" b="1" dirty="0">
                  <a:solidFill>
                    <a:srgbClr val="C00000"/>
                  </a:solidFill>
                  <a:latin typeface="Calibri" pitchFamily="34" charset="0"/>
                </a:rPr>
                <a:t>di rilevazione</a:t>
              </a:r>
            </a:p>
            <a:p>
              <a:pPr eaLnBrk="1" hangingPunct="1"/>
              <a:endParaRPr lang="it-IT" altLang="it-IT" sz="22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31793" y="6313805"/>
            <a:ext cx="8907430" cy="430887"/>
            <a:chOff x="131793" y="6313805"/>
            <a:chExt cx="8907430" cy="430887"/>
          </a:xfrm>
        </p:grpSpPr>
        <p:sp>
          <p:nvSpPr>
            <p:cNvPr id="7" name="Rettangolo 1"/>
            <p:cNvSpPr>
              <a:spLocks noChangeArrowheads="1"/>
            </p:cNvSpPr>
            <p:nvPr/>
          </p:nvSpPr>
          <p:spPr bwMode="auto">
            <a:xfrm>
              <a:off x="6025336" y="6313805"/>
              <a:ext cx="30138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000" dirty="0" smtClean="0">
                  <a:solidFill>
                    <a:srgbClr val="505150"/>
                  </a:solidFill>
                  <a:latin typeface="Calibri" pitchFamily="34" charset="0"/>
                </a:rPr>
                <a:t> </a:t>
              </a:r>
            </a:p>
            <a:p>
              <a:pPr algn="r" eaLnBrk="1" hangingPunct="1"/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Reggio Calabria, 18 ottobre </a:t>
              </a:r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2017</a:t>
              </a:r>
              <a:endParaRPr lang="it-IT" altLang="it-IT" sz="1200" b="1" dirty="0">
                <a:solidFill>
                  <a:srgbClr val="505150"/>
                </a:solidFill>
                <a:latin typeface="Calibri" pitchFamily="34" charset="0"/>
              </a:endParaRPr>
            </a:p>
          </p:txBody>
        </p:sp>
        <p:sp>
          <p:nvSpPr>
            <p:cNvPr id="8" name="Rettangolo 1"/>
            <p:cNvSpPr>
              <a:spLocks noChangeArrowheads="1"/>
            </p:cNvSpPr>
            <p:nvPr/>
          </p:nvSpPr>
          <p:spPr bwMode="auto">
            <a:xfrm>
              <a:off x="131793" y="6313805"/>
              <a:ext cx="39353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000" dirty="0" smtClean="0">
                  <a:solidFill>
                    <a:srgbClr val="505150"/>
                  </a:solidFill>
                  <a:latin typeface="Calibri" pitchFamily="34" charset="0"/>
                </a:rPr>
                <a:t> </a:t>
              </a:r>
            </a:p>
            <a:p>
              <a:pPr eaLnBrk="1" hangingPunct="1"/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Saverio </a:t>
              </a:r>
              <a:r>
                <a:rPr lang="it-IT" altLang="it-IT" sz="1200" b="1" dirty="0" err="1" smtClean="0">
                  <a:solidFill>
                    <a:srgbClr val="505150"/>
                  </a:solidFill>
                  <a:latin typeface="Calibri" pitchFamily="34" charset="0"/>
                </a:rPr>
                <a:t>Gazzelloni</a:t>
              </a:r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 – Direzione Centrale Raccolta Dati</a:t>
              </a:r>
              <a:endParaRPr lang="it-IT" altLang="it-IT" sz="1200" b="1" dirty="0">
                <a:solidFill>
                  <a:srgbClr val="50515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9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698499" y="617538"/>
            <a:ext cx="7578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Le operazioni di monitoraggio della Rete di rilevazione territoriale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010877133"/>
              </p:ext>
            </p:extLst>
          </p:nvPr>
        </p:nvGraphicFramePr>
        <p:xfrm>
          <a:off x="2524125" y="1017648"/>
          <a:ext cx="7286624" cy="508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sellaDiTesto 9"/>
          <p:cNvSpPr txBox="1">
            <a:spLocks noChangeArrowheads="1"/>
          </p:cNvSpPr>
          <p:nvPr/>
        </p:nvSpPr>
        <p:spPr bwMode="auto">
          <a:xfrm>
            <a:off x="688975" y="1493838"/>
            <a:ext cx="3725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latin typeface="Calibri" pitchFamily="34" charset="0"/>
              </a:rPr>
              <a:t>Ipotesi di </a:t>
            </a:r>
            <a:r>
              <a:rPr lang="it-IT" altLang="it-IT" b="1" dirty="0" smtClean="0">
                <a:latin typeface="Calibri" pitchFamily="34" charset="0"/>
              </a:rPr>
              <a:t>sviluppo</a:t>
            </a:r>
            <a:r>
              <a:rPr lang="it-IT" altLang="it-IT" dirty="0" smtClean="0">
                <a:latin typeface="Calibri" pitchFamily="34" charset="0"/>
              </a:rPr>
              <a:t> di una </a:t>
            </a:r>
            <a:r>
              <a:rPr lang="it-IT" altLang="it-IT" b="1" dirty="0" smtClean="0">
                <a:latin typeface="Calibri" pitchFamily="34" charset="0"/>
              </a:rPr>
              <a:t>piattaforma</a:t>
            </a:r>
          </a:p>
          <a:p>
            <a:pPr eaLnBrk="1" hangingPunct="1"/>
            <a:r>
              <a:rPr lang="it-IT" altLang="it-IT" dirty="0" smtClean="0">
                <a:latin typeface="Calibri" pitchFamily="34" charset="0"/>
              </a:rPr>
              <a:t>che raccolga gli attuali sistemi di</a:t>
            </a:r>
          </a:p>
          <a:p>
            <a:pPr eaLnBrk="1" hangingPunct="1"/>
            <a:r>
              <a:rPr lang="it-IT" altLang="it-IT" dirty="0" smtClean="0">
                <a:latin typeface="Calibri" pitchFamily="34" charset="0"/>
              </a:rPr>
              <a:t>monitoraggio della qualità</a:t>
            </a:r>
          </a:p>
        </p:txBody>
      </p:sp>
      <p:sp>
        <p:nvSpPr>
          <p:cNvPr id="19" name="CasellaDiTesto 9"/>
          <p:cNvSpPr txBox="1">
            <a:spLocks noChangeArrowheads="1"/>
          </p:cNvSpPr>
          <p:nvPr/>
        </p:nvSpPr>
        <p:spPr bwMode="auto">
          <a:xfrm>
            <a:off x="765175" y="4656138"/>
            <a:ext cx="3627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latin typeface="Calibri" pitchFamily="34" charset="0"/>
              </a:rPr>
              <a:t>In </a:t>
            </a:r>
            <a:r>
              <a:rPr lang="it-IT" altLang="it-IT" b="1" dirty="0" smtClean="0">
                <a:latin typeface="Calibri" pitchFamily="34" charset="0"/>
              </a:rPr>
              <a:t>progettazione</a:t>
            </a:r>
            <a:r>
              <a:rPr lang="it-IT" altLang="it-IT" dirty="0" smtClean="0">
                <a:latin typeface="Calibri" pitchFamily="34" charset="0"/>
              </a:rPr>
              <a:t> e </a:t>
            </a:r>
            <a:r>
              <a:rPr lang="it-IT" altLang="it-IT" b="1" dirty="0" smtClean="0">
                <a:latin typeface="Calibri" pitchFamily="34" charset="0"/>
              </a:rPr>
              <a:t>implementazione</a:t>
            </a:r>
          </a:p>
          <a:p>
            <a:pPr eaLnBrk="1" hangingPunct="1"/>
            <a:r>
              <a:rPr lang="it-IT" altLang="it-IT" dirty="0" smtClean="0">
                <a:latin typeface="Calibri" pitchFamily="34" charset="0"/>
              </a:rPr>
              <a:t>un Sistema Gestionale Unico 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rgbClr val="FF0000"/>
                </a:solidFill>
                <a:latin typeface="Calibri" pitchFamily="34" charset="0"/>
              </a:rPr>
              <a:t>da SGR a SGI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679449" y="598488"/>
            <a:ext cx="7807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La riprogettazione della Rete di rilevazione territoriale: il coinvolgimento degli Enti Locali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215" y="1369377"/>
            <a:ext cx="50763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Ricognizione ed analisi dei 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modelli adottati sul territorio </a:t>
            </a:r>
            <a:r>
              <a:rPr lang="it-IT" sz="1600" dirty="0">
                <a:latin typeface="Calibri" panose="020F0502020204030204" pitchFamily="34" charset="0"/>
              </a:rPr>
              <a:t>per il reclutamento degli intervistatori </a:t>
            </a:r>
            <a:r>
              <a:rPr lang="it-IT" sz="1600" dirty="0" smtClean="0">
                <a:latin typeface="Calibri" panose="020F0502020204030204" pitchFamily="34" charset="0"/>
              </a:rPr>
              <a:t>comunali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Ricognizione ed analisi dei 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criteri di selezione e di </a:t>
            </a:r>
            <a:r>
              <a:rPr lang="it-IT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reclutamento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Ricognizione ed analisi della 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normativa vigente</a:t>
            </a:r>
            <a:r>
              <a:rPr lang="it-IT" sz="1600" dirty="0">
                <a:latin typeface="Calibri" panose="020F0502020204030204" pitchFamily="34" charset="0"/>
              </a:rPr>
              <a:t> in materia di rapporti di lavoro finalizzata all’analisi delle forme contrattuali esistenti o proponibili per la figura del </a:t>
            </a:r>
            <a:r>
              <a:rPr lang="it-IT" sz="1600" dirty="0" smtClean="0">
                <a:latin typeface="Calibri" panose="020F0502020204030204" pitchFamily="34" charset="0"/>
              </a:rPr>
              <a:t>rilevatore</a:t>
            </a:r>
            <a:endParaRPr lang="it-IT" sz="1600" dirty="0">
              <a:latin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369377"/>
            <a:ext cx="1930411" cy="18926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225800" y="3746489"/>
            <a:ext cx="5184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Definizione di una proposta per un 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percorso professionale e formativo</a:t>
            </a:r>
            <a:r>
              <a:rPr lang="it-IT" sz="1600" dirty="0">
                <a:latin typeface="Calibri" panose="020F0502020204030204" pitchFamily="34" charset="0"/>
              </a:rPr>
              <a:t> degli intervistatori (selezione, reclutamento, formazione, registro, </a:t>
            </a:r>
            <a:r>
              <a:rPr lang="it-IT" sz="1600" dirty="0" smtClean="0">
                <a:latin typeface="Calibri" panose="020F0502020204030204" pitchFamily="34" charset="0"/>
              </a:rPr>
              <a:t>…)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smtClean="0">
                <a:latin typeface="Calibri" panose="020F0502020204030204" pitchFamily="34" charset="0"/>
              </a:rPr>
              <a:t>Condivisione della progettazione del </a:t>
            </a:r>
            <a:r>
              <a:rPr lang="it-IT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Sistema Gestionale Indagini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Condivisione delle strategie per la 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dotazione hardware </a:t>
            </a:r>
            <a:r>
              <a:rPr lang="it-IT" sz="1600" dirty="0">
                <a:latin typeface="Calibri" panose="020F0502020204030204" pitchFamily="34" charset="0"/>
              </a:rPr>
              <a:t>dei Comuni 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9" y="3674752"/>
            <a:ext cx="2007811" cy="2007811"/>
          </a:xfrm>
          <a:prstGeom prst="rect">
            <a:avLst/>
          </a:prstGeom>
        </p:spPr>
      </p:pic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62" y="560387"/>
            <a:ext cx="2751399" cy="1811337"/>
          </a:xfrm>
          <a:prstGeom prst="rect">
            <a:avLst/>
          </a:prstGeom>
        </p:spPr>
      </p:pic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763587" y="528310"/>
            <a:ext cx="773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Una prospettiva importante per lo sviluppo del </a:t>
            </a:r>
            <a:r>
              <a:rPr lang="it-IT" altLang="it-IT" sz="2000" b="1" dirty="0" err="1" smtClean="0">
                <a:solidFill>
                  <a:srgbClr val="C00000"/>
                </a:solidFill>
                <a:latin typeface="Calibri" pitchFamily="34" charset="0"/>
              </a:rPr>
              <a:t>Sistan</a:t>
            </a:r>
            <a:endParaRPr lang="it-IT" altLang="it-IT" sz="2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ttangolo con angoli arrotondati sullo stesso lato 3"/>
          <p:cNvSpPr/>
          <p:nvPr/>
        </p:nvSpPr>
        <p:spPr>
          <a:xfrm>
            <a:off x="904875" y="5124449"/>
            <a:ext cx="695325" cy="123825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sullo stesso lato 12"/>
          <p:cNvSpPr/>
          <p:nvPr/>
        </p:nvSpPr>
        <p:spPr>
          <a:xfrm>
            <a:off x="1924050" y="5000625"/>
            <a:ext cx="695325" cy="24765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sullo stesso lato 15"/>
          <p:cNvSpPr/>
          <p:nvPr/>
        </p:nvSpPr>
        <p:spPr>
          <a:xfrm>
            <a:off x="2981325" y="4852985"/>
            <a:ext cx="695325" cy="395289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sullo stesso lato 16"/>
          <p:cNvSpPr/>
          <p:nvPr/>
        </p:nvSpPr>
        <p:spPr>
          <a:xfrm>
            <a:off x="4057650" y="4572000"/>
            <a:ext cx="695325" cy="676274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sullo stesso lato 17"/>
          <p:cNvSpPr/>
          <p:nvPr/>
        </p:nvSpPr>
        <p:spPr>
          <a:xfrm>
            <a:off x="5153025" y="4076699"/>
            <a:ext cx="695325" cy="1171575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sullo stesso lato 18"/>
          <p:cNvSpPr/>
          <p:nvPr/>
        </p:nvSpPr>
        <p:spPr>
          <a:xfrm>
            <a:off x="6267450" y="3048000"/>
            <a:ext cx="695325" cy="2200275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sullo stesso lato 19"/>
          <p:cNvSpPr/>
          <p:nvPr/>
        </p:nvSpPr>
        <p:spPr>
          <a:xfrm>
            <a:off x="7400925" y="790575"/>
            <a:ext cx="695325" cy="4457700"/>
          </a:xfrm>
          <a:prstGeom prst="round2SameRect">
            <a:avLst/>
          </a:prstGeom>
          <a:solidFill>
            <a:srgbClr val="152A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5800" y="5367635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Fino a 5.000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04975" y="5367635"/>
            <a:ext cx="109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5.001–10.000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714625" y="5367635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10.001–20.000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819525" y="5367635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20.001–50.000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857750" y="5367635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50.001–100.000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905499" y="5367635"/>
            <a:ext cx="140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100.001–500.000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048499" y="5367635"/>
            <a:ext cx="140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libri" panose="020F0502020204030204" pitchFamily="34" charset="0"/>
              </a:rPr>
              <a:t>Oltre 500.000 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08075" y="4662486"/>
            <a:ext cx="28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108200" y="4586286"/>
            <a:ext cx="28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173412" y="4416979"/>
            <a:ext cx="28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259262" y="4148137"/>
            <a:ext cx="28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273674" y="3633787"/>
            <a:ext cx="4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12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403974" y="2650093"/>
            <a:ext cx="4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29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46973" y="369841"/>
            <a:ext cx="4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85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55925" y="5568434"/>
            <a:ext cx="486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anose="020F0502020204030204" pitchFamily="34" charset="0"/>
              </a:rPr>
              <a:t>Classi di ampiezza demografica dei Comuni (abitanti)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838200" y="5856447"/>
            <a:ext cx="747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Stima del numero medio di rilevatori attivi in ciascun Comune per il Censimento della Popolazione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93691" y="3703617"/>
            <a:ext cx="3421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it-IT" sz="1600" b="1" dirty="0" smtClean="0">
                <a:latin typeface="Calibri" panose="020F0502020204030204" pitchFamily="34" charset="0"/>
              </a:rPr>
              <a:t>Grande 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opportunità</a:t>
            </a:r>
            <a:r>
              <a:rPr lang="it-IT" sz="1600" b="1" dirty="0" smtClean="0">
                <a:latin typeface="Calibri" panose="020F0502020204030204" pitchFamily="34" charset="0"/>
              </a:rPr>
              <a:t> di sviluppo della funzione statistica sul 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territorio</a:t>
            </a:r>
            <a:endParaRPr lang="it-IT" sz="1600" i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838200" y="2468985"/>
            <a:ext cx="413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it-IT" sz="1600" b="1" dirty="0" smtClean="0">
                <a:latin typeface="Calibri" panose="020F0502020204030204" pitchFamily="34" charset="0"/>
              </a:rPr>
              <a:t>Presenza 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continuativa </a:t>
            </a:r>
            <a:r>
              <a:rPr lang="it-IT" sz="1600" i="1" dirty="0" smtClean="0">
                <a:latin typeface="Calibri" panose="020F0502020204030204" pitchFamily="34" charset="0"/>
              </a:rPr>
              <a:t>(censimento annuale + indagini a regime)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smtClean="0">
                <a:latin typeface="Calibri" panose="020F0502020204030204" pitchFamily="34" charset="0"/>
              </a:rPr>
              <a:t>e non più saltuaria </a:t>
            </a:r>
            <a:r>
              <a:rPr lang="it-IT" sz="1600" i="1" dirty="0" smtClean="0">
                <a:latin typeface="Calibri" panose="020F0502020204030204" pitchFamily="34" charset="0"/>
              </a:rPr>
              <a:t>(censimento ogni 10 anni)</a:t>
            </a:r>
            <a:r>
              <a:rPr lang="it-IT" sz="1600" b="1" dirty="0" smtClean="0">
                <a:latin typeface="Calibri" panose="020F0502020204030204" pitchFamily="34" charset="0"/>
              </a:rPr>
              <a:t> di assetti organizzativi </a:t>
            </a:r>
            <a:r>
              <a:rPr lang="it-IT" sz="1600" b="1" smtClean="0">
                <a:latin typeface="Calibri" panose="020F0502020204030204" pitchFamily="34" charset="0"/>
              </a:rPr>
              <a:t>“robusti” </a:t>
            </a:r>
            <a:r>
              <a:rPr lang="it-IT" sz="1600" b="1" dirty="0" smtClean="0">
                <a:latin typeface="Calibri" panose="020F0502020204030204" pitchFamily="34" charset="0"/>
              </a:rPr>
              <a:t>a livello comunale</a:t>
            </a:r>
            <a:endParaRPr lang="it-IT" sz="1600" i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" y="952780"/>
            <a:ext cx="2562225" cy="13768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45605" y="132114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+</a:t>
            </a:r>
            <a:endParaRPr lang="it-IT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02930" y="1304692"/>
            <a:ext cx="1768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Prezzi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Altre indagini sociali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Nuove indagini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9" name="Rettangolo 38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024711" y="1550547"/>
            <a:ext cx="5105400" cy="2887211"/>
            <a:chOff x="2808906" y="3145171"/>
            <a:chExt cx="5105400" cy="2887211"/>
          </a:xfrm>
        </p:grpSpPr>
        <p:pic>
          <p:nvPicPr>
            <p:cNvPr id="4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4471" y="3145171"/>
              <a:ext cx="4605060" cy="83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>
              <a:spLocks noChangeArrowheads="1"/>
            </p:cNvSpPr>
            <p:nvPr/>
          </p:nvSpPr>
          <p:spPr bwMode="auto">
            <a:xfrm>
              <a:off x="2808906" y="4370389"/>
              <a:ext cx="51054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it-IT" altLang="it-IT" sz="4000" b="1" dirty="0" smtClean="0">
                  <a:solidFill>
                    <a:srgbClr val="C00000"/>
                  </a:solidFill>
                  <a:latin typeface="Calibri" pitchFamily="34" charset="0"/>
                </a:rPr>
                <a:t>Riprogettazione </a:t>
              </a:r>
              <a:r>
                <a:rPr lang="it-IT" altLang="it-IT" sz="4000" b="1" dirty="0">
                  <a:solidFill>
                    <a:srgbClr val="C00000"/>
                  </a:solidFill>
                  <a:latin typeface="Calibri" pitchFamily="34" charset="0"/>
                </a:rPr>
                <a:t>delle </a:t>
              </a:r>
              <a:endParaRPr lang="it-IT" altLang="it-IT" sz="4000" b="1" dirty="0" smtClean="0">
                <a:solidFill>
                  <a:srgbClr val="C00000"/>
                </a:solidFill>
                <a:latin typeface="Calibri" pitchFamily="34" charset="0"/>
              </a:endParaRPr>
            </a:p>
            <a:p>
              <a:pPr algn="r" eaLnBrk="1" hangingPunct="1"/>
              <a:r>
                <a:rPr lang="it-IT" altLang="it-IT" sz="4000" b="1" dirty="0" smtClean="0">
                  <a:solidFill>
                    <a:srgbClr val="C00000"/>
                  </a:solidFill>
                  <a:latin typeface="Calibri" pitchFamily="34" charset="0"/>
                </a:rPr>
                <a:t>reti </a:t>
              </a:r>
              <a:r>
                <a:rPr lang="it-IT" altLang="it-IT" sz="4000" b="1" dirty="0">
                  <a:solidFill>
                    <a:srgbClr val="C00000"/>
                  </a:solidFill>
                  <a:latin typeface="Calibri" pitchFamily="34" charset="0"/>
                </a:rPr>
                <a:t>di rilevazione</a:t>
              </a:r>
            </a:p>
            <a:p>
              <a:pPr eaLnBrk="1" hangingPunct="1"/>
              <a:endParaRPr lang="it-IT" altLang="it-IT" sz="22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31793" y="6313805"/>
            <a:ext cx="8907430" cy="544195"/>
            <a:chOff x="131793" y="6313805"/>
            <a:chExt cx="8907430" cy="544195"/>
          </a:xfrm>
        </p:grpSpPr>
        <p:sp>
          <p:nvSpPr>
            <p:cNvPr id="7" name="Rettangolo 1"/>
            <p:cNvSpPr>
              <a:spLocks noChangeArrowheads="1"/>
            </p:cNvSpPr>
            <p:nvPr/>
          </p:nvSpPr>
          <p:spPr bwMode="auto">
            <a:xfrm>
              <a:off x="6025336" y="6427113"/>
              <a:ext cx="30138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000" dirty="0" smtClean="0">
                  <a:solidFill>
                    <a:srgbClr val="505150"/>
                  </a:solidFill>
                  <a:latin typeface="Calibri" pitchFamily="34" charset="0"/>
                </a:rPr>
                <a:t> </a:t>
              </a:r>
            </a:p>
            <a:p>
              <a:pPr algn="r" eaLnBrk="1" hangingPunct="1"/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Reggio Calabria, 18 ottobre </a:t>
              </a:r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2017</a:t>
              </a:r>
              <a:endParaRPr lang="it-IT" altLang="it-IT" sz="1200" b="1" dirty="0">
                <a:solidFill>
                  <a:srgbClr val="505150"/>
                </a:solidFill>
                <a:latin typeface="Calibri" pitchFamily="34" charset="0"/>
              </a:endParaRPr>
            </a:p>
          </p:txBody>
        </p:sp>
        <p:sp>
          <p:nvSpPr>
            <p:cNvPr id="8" name="Rettangolo 1"/>
            <p:cNvSpPr>
              <a:spLocks noChangeArrowheads="1"/>
            </p:cNvSpPr>
            <p:nvPr/>
          </p:nvSpPr>
          <p:spPr bwMode="auto">
            <a:xfrm>
              <a:off x="131793" y="6313805"/>
              <a:ext cx="39353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000" dirty="0" smtClean="0">
                  <a:solidFill>
                    <a:srgbClr val="505150"/>
                  </a:solidFill>
                  <a:latin typeface="Calibri" pitchFamily="34" charset="0"/>
                </a:rPr>
                <a:t> </a:t>
              </a:r>
            </a:p>
            <a:p>
              <a:pPr eaLnBrk="1" hangingPunct="1"/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Saverio </a:t>
              </a:r>
              <a:r>
                <a:rPr lang="it-IT" altLang="it-IT" sz="1200" b="1" dirty="0" err="1" smtClean="0">
                  <a:solidFill>
                    <a:srgbClr val="505150"/>
                  </a:solidFill>
                  <a:latin typeface="Calibri" pitchFamily="34" charset="0"/>
                </a:rPr>
                <a:t>Gazzelloni</a:t>
              </a:r>
              <a:r>
                <a:rPr lang="it-IT" altLang="it-IT" sz="1200" b="1" dirty="0" smtClean="0">
                  <a:solidFill>
                    <a:srgbClr val="505150"/>
                  </a:solidFill>
                  <a:latin typeface="Calibri" pitchFamily="34" charset="0"/>
                </a:rPr>
                <a:t> – Direzione Centrale Raccolta Dati</a:t>
              </a:r>
              <a:endParaRPr lang="it-IT" altLang="it-IT" sz="1200" b="1" dirty="0">
                <a:solidFill>
                  <a:srgbClr val="50515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3505200" y="2616200"/>
            <a:ext cx="2047875" cy="19272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lt1"/>
                </a:solidFill>
                <a:latin typeface="Calibri" panose="020F0502020204030204" pitchFamily="34" charset="0"/>
              </a:rPr>
              <a:t>Contesto di riferimento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61938" y="1318574"/>
            <a:ext cx="5976936" cy="1342230"/>
            <a:chOff x="261938" y="1273970"/>
            <a:chExt cx="5976936" cy="1342230"/>
          </a:xfrm>
        </p:grpSpPr>
        <p:sp>
          <p:nvSpPr>
            <p:cNvPr id="15363" name="CasellaDiTesto 6"/>
            <p:cNvSpPr txBox="1">
              <a:spLocks noChangeArrowheads="1"/>
            </p:cNvSpPr>
            <p:nvPr/>
          </p:nvSpPr>
          <p:spPr bwMode="auto">
            <a:xfrm>
              <a:off x="2819399" y="1273970"/>
              <a:ext cx="3419475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altLang="it-IT" dirty="0">
                  <a:latin typeface="Calibri" pitchFamily="34" charset="0"/>
                </a:rPr>
                <a:t>Imminente l’avvio delle operazioni</a:t>
              </a:r>
            </a:p>
            <a:p>
              <a:pPr algn="ctr" eaLnBrk="1" hangingPunct="1"/>
              <a:r>
                <a:rPr lang="it-IT" altLang="it-IT" dirty="0">
                  <a:latin typeface="Calibri" pitchFamily="34" charset="0"/>
                </a:rPr>
                <a:t>per il Censimento permanente</a:t>
              </a:r>
            </a:p>
          </p:txBody>
        </p:sp>
        <p:sp>
          <p:nvSpPr>
            <p:cNvPr id="15365" name="CasellaDiTesto 8"/>
            <p:cNvSpPr txBox="1">
              <a:spLocks noChangeArrowheads="1"/>
            </p:cNvSpPr>
            <p:nvPr/>
          </p:nvSpPr>
          <p:spPr bwMode="auto">
            <a:xfrm>
              <a:off x="261938" y="1970088"/>
              <a:ext cx="41497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it-IT" altLang="it-IT" dirty="0">
                  <a:latin typeface="Calibri" pitchFamily="34" charset="0"/>
                </a:rPr>
                <a:t>Integrazione </a:t>
              </a:r>
            </a:p>
            <a:p>
              <a:pPr algn="ctr" eaLnBrk="1" hangingPunct="1"/>
              <a:r>
                <a:rPr lang="it-IT" altLang="it-IT" dirty="0">
                  <a:latin typeface="Calibri" pitchFamily="34" charset="0"/>
                </a:rPr>
                <a:t>Censimento permanente – Master Sample</a:t>
              </a:r>
            </a:p>
          </p:txBody>
        </p:sp>
      </p:grpSp>
      <p:sp>
        <p:nvSpPr>
          <p:cNvPr id="15366" name="CasellaDiTesto 9"/>
          <p:cNvSpPr txBox="1">
            <a:spLocks noChangeArrowheads="1"/>
          </p:cNvSpPr>
          <p:nvPr/>
        </p:nvSpPr>
        <p:spPr bwMode="auto">
          <a:xfrm>
            <a:off x="5727080" y="3912075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>
                <a:latin typeface="Calibri" pitchFamily="34" charset="0"/>
              </a:rPr>
              <a:t>Ripensamento delle reti comunali</a:t>
            </a:r>
          </a:p>
        </p:txBody>
      </p:sp>
      <p:sp>
        <p:nvSpPr>
          <p:cNvPr id="15367" name="CasellaDiTesto 10"/>
          <p:cNvSpPr txBox="1">
            <a:spLocks noChangeArrowheads="1"/>
          </p:cNvSpPr>
          <p:nvPr/>
        </p:nvSpPr>
        <p:spPr bwMode="auto">
          <a:xfrm>
            <a:off x="200303" y="3816447"/>
            <a:ext cx="36401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dirty="0">
                <a:latin typeface="Calibri" pitchFamily="34" charset="0"/>
              </a:rPr>
              <a:t>Difficoltà con Ditte</a:t>
            </a:r>
          </a:p>
          <a:p>
            <a:pPr algn="ctr" eaLnBrk="1" hangingPunct="1"/>
            <a:r>
              <a:rPr lang="it-IT" altLang="it-IT" dirty="0">
                <a:latin typeface="Calibri" pitchFamily="34" charset="0"/>
              </a:rPr>
              <a:t>CATI / CAPI</a:t>
            </a:r>
          </a:p>
          <a:p>
            <a:pPr algn="ctr" eaLnBrk="1" hangingPunct="1"/>
            <a:r>
              <a:rPr lang="it-IT" altLang="it-IT" dirty="0">
                <a:latin typeface="Calibri" pitchFamily="34" charset="0"/>
              </a:rPr>
              <a:t>(procedure onerose, aspetti giuridici,</a:t>
            </a:r>
          </a:p>
          <a:p>
            <a:pPr algn="ctr" eaLnBrk="1" hangingPunct="1"/>
            <a:r>
              <a:rPr lang="it-IT" altLang="it-IT" dirty="0">
                <a:latin typeface="Calibri" pitchFamily="34" charset="0"/>
              </a:rPr>
              <a:t>contenzioso…)</a:t>
            </a:r>
          </a:p>
        </p:txBody>
      </p:sp>
      <p:sp>
        <p:nvSpPr>
          <p:cNvPr id="15368" name="CasellaDiTesto 11"/>
          <p:cNvSpPr txBox="1">
            <a:spLocks noChangeArrowheads="1"/>
          </p:cNvSpPr>
          <p:nvPr/>
        </p:nvSpPr>
        <p:spPr bwMode="auto">
          <a:xfrm>
            <a:off x="6050930" y="2075812"/>
            <a:ext cx="269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dirty="0">
                <a:latin typeface="Calibri" pitchFamily="34" charset="0"/>
              </a:rPr>
              <a:t>Necessità di incrementare al massimo il </a:t>
            </a:r>
            <a:r>
              <a:rPr lang="it-IT" altLang="it-IT" dirty="0" err="1">
                <a:latin typeface="Calibri" pitchFamily="34" charset="0"/>
              </a:rPr>
              <a:t>Paperless</a:t>
            </a:r>
            <a:endParaRPr lang="it-IT" altLang="it-IT" dirty="0">
              <a:latin typeface="Calibri" pitchFamily="34" charset="0"/>
            </a:endParaRPr>
          </a:p>
        </p:txBody>
      </p:sp>
      <p:sp>
        <p:nvSpPr>
          <p:cNvPr id="2" name="CasellaDiTesto 14"/>
          <p:cNvSpPr txBox="1">
            <a:spLocks noChangeArrowheads="1"/>
          </p:cNvSpPr>
          <p:nvPr/>
        </p:nvSpPr>
        <p:spPr bwMode="auto">
          <a:xfrm>
            <a:off x="1420813" y="5472113"/>
            <a:ext cx="5995987" cy="6461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chemeClr val="bg1"/>
                </a:solidFill>
                <a:latin typeface="Calibri" pitchFamily="34" charset="0"/>
              </a:rPr>
              <a:t>Necessità di una prospettiva per mettere in sicurezza uno degli assi fondamentali del Core Business dell’Istituto</a:t>
            </a:r>
          </a:p>
        </p:txBody>
      </p:sp>
      <p:sp>
        <p:nvSpPr>
          <p:cNvPr id="15372" name="Titolo 1"/>
          <p:cNvSpPr txBox="1">
            <a:spLocks/>
          </p:cNvSpPr>
          <p:nvPr/>
        </p:nvSpPr>
        <p:spPr bwMode="auto">
          <a:xfrm>
            <a:off x="643731" y="283523"/>
            <a:ext cx="75501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La riprogettazione delle reti</a:t>
            </a:r>
            <a:endParaRPr lang="it-IT" altLang="it-I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ttangolo 1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54513" y="4672012"/>
            <a:ext cx="360362" cy="7048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3"/>
          <p:cNvSpPr txBox="1">
            <a:spLocks noChangeArrowheads="1"/>
          </p:cNvSpPr>
          <p:nvPr/>
        </p:nvSpPr>
        <p:spPr bwMode="auto">
          <a:xfrm>
            <a:off x="1157286" y="898680"/>
            <a:ext cx="674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 PSN: </a:t>
            </a:r>
            <a:r>
              <a:rPr lang="it-IT" alt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128 SDI – 22 CAPI – 23 CATI – 84 CAWI – 27 processi con Ditte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/>
          <p:cNvCxnSpPr/>
          <p:nvPr/>
        </p:nvCxnSpPr>
        <p:spPr>
          <a:xfrm flipV="1">
            <a:off x="5124450" y="2543175"/>
            <a:ext cx="0" cy="22669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4267200" y="2552700"/>
            <a:ext cx="0" cy="22669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3429000" y="3057525"/>
            <a:ext cx="0" cy="17430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688974" y="617538"/>
            <a:ext cx="492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Schema Master Sample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27051" y="1981200"/>
            <a:ext cx="1946675" cy="2819400"/>
            <a:chOff x="527051" y="1590675"/>
            <a:chExt cx="1946675" cy="2819400"/>
          </a:xfrm>
        </p:grpSpPr>
        <p:sp>
          <p:nvSpPr>
            <p:cNvPr id="4" name="Disco magnetico 3"/>
            <p:cNvSpPr/>
            <p:nvPr/>
          </p:nvSpPr>
          <p:spPr>
            <a:xfrm>
              <a:off x="527051" y="1590675"/>
              <a:ext cx="1946675" cy="281940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5" y="1866900"/>
              <a:ext cx="1870476" cy="2238375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1124150" y="4961097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Ottobre</a:t>
            </a:r>
          </a:p>
          <a:p>
            <a:r>
              <a:rPr lang="it-IT" sz="1400" dirty="0" smtClean="0">
                <a:latin typeface="Calibri" panose="020F0502020204030204" pitchFamily="34" charset="0"/>
              </a:rPr>
              <a:t>(anno </a:t>
            </a:r>
            <a:r>
              <a:rPr lang="it-IT" sz="1400" i="1" dirty="0" smtClean="0">
                <a:latin typeface="Calibri" panose="020F0502020204030204" pitchFamily="34" charset="0"/>
              </a:rPr>
              <a:t>t</a:t>
            </a:r>
            <a:r>
              <a:rPr lang="it-IT" sz="1400" dirty="0" smtClean="0">
                <a:latin typeface="Calibri" panose="020F0502020204030204" pitchFamily="34" charset="0"/>
              </a:rPr>
              <a:t>)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4225" y="1370171"/>
            <a:ext cx="149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</a:rPr>
              <a:t>Censimento della Popolazione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7" name="Elaborazione 6"/>
          <p:cNvSpPr/>
          <p:nvPr/>
        </p:nvSpPr>
        <p:spPr>
          <a:xfrm>
            <a:off x="2895600" y="4067175"/>
            <a:ext cx="5591175" cy="295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Calibri" panose="020F0502020204030204" pitchFamily="34" charset="0"/>
              </a:rPr>
              <a:t>Forze di Lavoro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9" name="Elaborazione 18"/>
          <p:cNvSpPr/>
          <p:nvPr/>
        </p:nvSpPr>
        <p:spPr>
          <a:xfrm>
            <a:off x="2895600" y="3576637"/>
            <a:ext cx="5591175" cy="295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Calibri" panose="020F0502020204030204" pitchFamily="34" charset="0"/>
              </a:rPr>
              <a:t>Spese delle Famiglie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0" name="Elaborazione 19"/>
          <p:cNvSpPr/>
          <p:nvPr/>
        </p:nvSpPr>
        <p:spPr>
          <a:xfrm>
            <a:off x="4271963" y="2543175"/>
            <a:ext cx="846137" cy="295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Calibri" panose="020F0502020204030204" pitchFamily="34" charset="0"/>
              </a:rPr>
              <a:t>EU-SILC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1" name="Elaborazione 20"/>
          <p:cNvSpPr/>
          <p:nvPr/>
        </p:nvSpPr>
        <p:spPr>
          <a:xfrm>
            <a:off x="3429002" y="3057525"/>
            <a:ext cx="831448" cy="295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Calibri" panose="020F0502020204030204" pitchFamily="34" charset="0"/>
              </a:rPr>
              <a:t>AVQ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790823" y="4951572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Gen</a:t>
            </a:r>
            <a:r>
              <a:rPr lang="it-IT" sz="1400" b="1" dirty="0" smtClean="0">
                <a:latin typeface="Calibri" panose="020F0502020204030204" pitchFamily="34" charset="0"/>
              </a:rPr>
              <a:t>   </a:t>
            </a:r>
            <a:r>
              <a:rPr lang="it-IT" sz="1400" b="1" dirty="0" err="1" smtClean="0">
                <a:latin typeface="Calibri" panose="020F0502020204030204" pitchFamily="34" charset="0"/>
              </a:rPr>
              <a:t>Feb</a:t>
            </a:r>
            <a:r>
              <a:rPr lang="it-IT" sz="1400" b="1" dirty="0">
                <a:latin typeface="Calibri" panose="020F0502020204030204" pitchFamily="34" charset="0"/>
              </a:rPr>
              <a:t>  </a:t>
            </a:r>
            <a:r>
              <a:rPr lang="it-IT" sz="1400" b="1" dirty="0" smtClean="0">
                <a:latin typeface="Calibri" panose="020F0502020204030204" pitchFamily="34" charset="0"/>
              </a:rPr>
              <a:t> Mar   </a:t>
            </a:r>
            <a:r>
              <a:rPr lang="it-IT" sz="1400" b="1" dirty="0" err="1" smtClean="0">
                <a:latin typeface="Calibri" panose="020F0502020204030204" pitchFamily="34" charset="0"/>
              </a:rPr>
              <a:t>Apr</a:t>
            </a:r>
            <a:r>
              <a:rPr lang="it-IT" sz="1400" b="1" dirty="0" smtClean="0">
                <a:latin typeface="Calibri" panose="020F0502020204030204" pitchFamily="34" charset="0"/>
              </a:rPr>
              <a:t>   </a:t>
            </a:r>
            <a:r>
              <a:rPr lang="it-IT" sz="1400" b="1" dirty="0" err="1" smtClean="0">
                <a:latin typeface="Calibri" panose="020F0502020204030204" pitchFamily="34" charset="0"/>
              </a:rPr>
              <a:t>Mag</a:t>
            </a:r>
            <a:r>
              <a:rPr lang="it-IT" sz="1400" b="1" dirty="0" smtClean="0">
                <a:latin typeface="Calibri" panose="020F0502020204030204" pitchFamily="34" charset="0"/>
              </a:rPr>
              <a:t>   </a:t>
            </a:r>
            <a:r>
              <a:rPr lang="it-IT" sz="1400" b="1" dirty="0" err="1" smtClean="0">
                <a:latin typeface="Calibri" panose="020F0502020204030204" pitchFamily="34" charset="0"/>
              </a:rPr>
              <a:t>Giu</a:t>
            </a:r>
            <a:r>
              <a:rPr lang="it-IT" sz="1400" b="1" dirty="0" smtClean="0">
                <a:latin typeface="Calibri" panose="020F0502020204030204" pitchFamily="34" charset="0"/>
              </a:rPr>
              <a:t>  </a:t>
            </a:r>
            <a:r>
              <a:rPr lang="it-IT" sz="1400" b="1" dirty="0" err="1" smtClean="0">
                <a:latin typeface="Calibri" panose="020F0502020204030204" pitchFamily="34" charset="0"/>
              </a:rPr>
              <a:t>Lug</a:t>
            </a:r>
            <a:r>
              <a:rPr lang="it-IT" sz="1400" b="1" dirty="0" smtClean="0">
                <a:latin typeface="Calibri" panose="020F0502020204030204" pitchFamily="34" charset="0"/>
              </a:rPr>
              <a:t>   Ago   Set 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81950" y="4969194"/>
            <a:ext cx="100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</a:rPr>
              <a:t>Ottobre</a:t>
            </a:r>
          </a:p>
          <a:p>
            <a:pPr algn="ctr"/>
            <a:r>
              <a:rPr lang="it-IT" sz="1400" dirty="0" smtClean="0">
                <a:latin typeface="Calibri" panose="020F0502020204030204" pitchFamily="34" charset="0"/>
              </a:rPr>
              <a:t>(anno </a:t>
            </a:r>
            <a:r>
              <a:rPr lang="it-IT" sz="1400" i="1" dirty="0" smtClean="0">
                <a:latin typeface="Calibri" panose="020F0502020204030204" pitchFamily="34" charset="0"/>
              </a:rPr>
              <a:t>t+1</a:t>
            </a:r>
            <a:r>
              <a:rPr lang="it-IT" sz="1400" dirty="0" smtClean="0">
                <a:latin typeface="Calibri" panose="020F0502020204030204" pitchFamily="34" charset="0"/>
              </a:rPr>
              <a:t>)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731526" y="4970621"/>
            <a:ext cx="882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Calibri" panose="020F0502020204030204" pitchFamily="34" charset="0"/>
              </a:rPr>
              <a:t>Nov</a:t>
            </a:r>
            <a:r>
              <a:rPr lang="it-IT" sz="1400" b="1" dirty="0" smtClean="0">
                <a:latin typeface="Calibri" panose="020F0502020204030204" pitchFamily="34" charset="0"/>
              </a:rPr>
              <a:t>  </a:t>
            </a:r>
            <a:r>
              <a:rPr lang="it-IT" sz="1400" b="1" dirty="0" err="1" smtClean="0">
                <a:latin typeface="Calibri" panose="020F0502020204030204" pitchFamily="34" charset="0"/>
              </a:rPr>
              <a:t>Dic</a:t>
            </a:r>
            <a:endParaRPr lang="it-IT" sz="1400" dirty="0">
              <a:latin typeface="Calibri" panose="020F0502020204030204" pitchFamily="34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851526" y="1962150"/>
            <a:ext cx="1946675" cy="2819400"/>
            <a:chOff x="527051" y="1590675"/>
            <a:chExt cx="1946675" cy="2819400"/>
          </a:xfrm>
        </p:grpSpPr>
        <p:sp>
          <p:nvSpPr>
            <p:cNvPr id="24" name="Disco magnetico 23"/>
            <p:cNvSpPr/>
            <p:nvPr/>
          </p:nvSpPr>
          <p:spPr>
            <a:xfrm>
              <a:off x="527051" y="1590675"/>
              <a:ext cx="1946675" cy="281940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5" y="1866900"/>
              <a:ext cx="1870476" cy="2238375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6022975" y="1379696"/>
            <a:ext cx="149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</a:rPr>
              <a:t>Censimento della Popolazione</a:t>
            </a:r>
            <a:endParaRPr lang="it-IT" sz="1400" dirty="0">
              <a:latin typeface="Calibri" panose="020F0502020204030204" pitchFamily="34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483251" y="2609851"/>
            <a:ext cx="1660124" cy="13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>
            <a:off x="2483251" y="3133726"/>
            <a:ext cx="821924" cy="13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2483251" y="3629026"/>
            <a:ext cx="298047" cy="13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>
            <a:off x="2483251" y="4133851"/>
            <a:ext cx="298047" cy="13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4"/>
          <p:cNvSpPr txBox="1">
            <a:spLocks noChangeArrowheads="1"/>
          </p:cNvSpPr>
          <p:nvPr/>
        </p:nvSpPr>
        <p:spPr bwMode="auto">
          <a:xfrm>
            <a:off x="1360488" y="3733801"/>
            <a:ext cx="76168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 sz="2400" b="1" dirty="0">
              <a:latin typeface="Calibri" pitchFamily="34" charset="0"/>
            </a:endParaRPr>
          </a:p>
          <a:p>
            <a:pPr eaLnBrk="1" hangingPunct="1"/>
            <a:r>
              <a:rPr lang="it-IT" altLang="it-IT" sz="2400" b="1" dirty="0" smtClean="0">
                <a:latin typeface="Calibri" pitchFamily="34" charset="0"/>
              </a:rPr>
              <a:t>ma nel </a:t>
            </a:r>
            <a:r>
              <a:rPr lang="it-IT" altLang="it-IT" sz="2400" b="1" dirty="0">
                <a:latin typeface="Calibri" pitchFamily="34" charset="0"/>
              </a:rPr>
              <a:t>breve periodo è necessario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2400" dirty="0" smtClean="0">
                <a:latin typeface="Calibri" pitchFamily="34" charset="0"/>
              </a:rPr>
              <a:t> attivare </a:t>
            </a:r>
            <a:r>
              <a:rPr lang="it-IT" altLang="it-IT" sz="2400" dirty="0">
                <a:latin typeface="Calibri" pitchFamily="34" charset="0"/>
              </a:rPr>
              <a:t>il progetto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2400" dirty="0" smtClean="0">
                <a:latin typeface="Calibri" pitchFamily="34" charset="0"/>
              </a:rPr>
              <a:t> gestire </a:t>
            </a:r>
            <a:r>
              <a:rPr lang="it-IT" altLang="it-IT" sz="2400" dirty="0">
                <a:latin typeface="Calibri" pitchFamily="34" charset="0"/>
              </a:rPr>
              <a:t>la coesistenza di un mix di reti e di tecniche di </a:t>
            </a:r>
            <a:endParaRPr lang="it-IT" altLang="it-IT" sz="2400" dirty="0" smtClean="0">
              <a:latin typeface="Calibri" pitchFamily="34" charset="0"/>
            </a:endParaRPr>
          </a:p>
          <a:p>
            <a:pPr eaLnBrk="1" hangingPunct="1"/>
            <a:r>
              <a:rPr lang="it-IT" altLang="it-IT" sz="2400" dirty="0">
                <a:latin typeface="Calibri" pitchFamily="34" charset="0"/>
              </a:rPr>
              <a:t> </a:t>
            </a:r>
            <a:r>
              <a:rPr lang="it-IT" altLang="it-IT" sz="2400" dirty="0" smtClean="0">
                <a:latin typeface="Calibri" pitchFamily="34" charset="0"/>
              </a:rPr>
              <a:t> rilevazione </a:t>
            </a:r>
            <a:r>
              <a:rPr lang="it-IT" altLang="it-IT" sz="2400" dirty="0">
                <a:latin typeface="Calibri" pitchFamily="34" charset="0"/>
              </a:rPr>
              <a:t>per garantire la continuità della </a:t>
            </a:r>
            <a:r>
              <a:rPr lang="it-IT" altLang="it-IT" sz="2400" dirty="0" smtClean="0">
                <a:latin typeface="Calibri" pitchFamily="34" charset="0"/>
              </a:rPr>
              <a:t>produzione</a:t>
            </a:r>
            <a:endParaRPr lang="it-IT" altLang="it-IT" sz="2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88" name="Titolo 1"/>
          <p:cNvSpPr>
            <a:spLocks noGrp="1"/>
          </p:cNvSpPr>
          <p:nvPr>
            <p:ph type="title"/>
          </p:nvPr>
        </p:nvSpPr>
        <p:spPr bwMode="auto">
          <a:xfrm>
            <a:off x="693738" y="412750"/>
            <a:ext cx="7550150" cy="101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altLang="it-IT" sz="3200" b="1" dirty="0" smtClean="0">
                <a:solidFill>
                  <a:srgbClr val="7F142A"/>
                </a:solidFill>
                <a:latin typeface="Calibri" pitchFamily="34" charset="0"/>
              </a:rPr>
              <a:t>La riprogettazione delle reti è un investimento a lungo termine</a:t>
            </a:r>
            <a:endParaRPr lang="it-IT" altLang="it-IT" sz="3200" dirty="0" smtClean="0">
              <a:solidFill>
                <a:srgbClr val="7F142A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00217"/>
              </p:ext>
            </p:extLst>
          </p:nvPr>
        </p:nvGraphicFramePr>
        <p:xfrm>
          <a:off x="627064" y="2019300"/>
          <a:ext cx="77949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036"/>
                <a:gridCol w="873572"/>
                <a:gridCol w="875694"/>
                <a:gridCol w="88265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2019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Riprogettazione delle Reti di rilevazione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8000"/>
                          </a:solidFill>
                        </a:rPr>
                        <a:t>X X X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8000"/>
                          </a:solidFill>
                        </a:rPr>
                        <a:t>X X X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8000"/>
                          </a:solidFill>
                        </a:rPr>
                        <a:t>X X X 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reccia a destra 1"/>
          <p:cNvSpPr/>
          <p:nvPr/>
        </p:nvSpPr>
        <p:spPr>
          <a:xfrm>
            <a:off x="5910262" y="2924175"/>
            <a:ext cx="2333625" cy="428625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it-IT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4"/>
          <p:cNvSpPr txBox="1">
            <a:spLocks noChangeArrowheads="1"/>
          </p:cNvSpPr>
          <p:nvPr/>
        </p:nvSpPr>
        <p:spPr bwMode="auto">
          <a:xfrm>
            <a:off x="679450" y="579438"/>
            <a:ext cx="821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800" b="1" dirty="0" smtClean="0">
                <a:solidFill>
                  <a:srgbClr val="7F142A"/>
                </a:solidFill>
                <a:latin typeface="Calibri" pitchFamily="34" charset="0"/>
              </a:rPr>
              <a:t>La Rete di rilevazione territoriale: la situazione attuale</a:t>
            </a: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610100" y="2382876"/>
            <a:ext cx="4276725" cy="34480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t-IT" alt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Rete comunale: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Difficoltà di coordinamento, formazione e monitoraggio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Criteri di selezione e modalità di coordinamento non omogenei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Eterogeneità della natura giuridica dei rapporti di lavoro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alibri" pitchFamily="34" charset="0"/>
              </a:rPr>
              <a:t>Società esterne: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Parziale copertura territoriale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Forte </a:t>
            </a:r>
            <a:r>
              <a:rPr lang="it-IT" altLang="it-IT" sz="1600" dirty="0">
                <a:latin typeface="Calibri" pitchFamily="34" charset="0"/>
              </a:rPr>
              <a:t>turn over dei rilevatori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Possibilità di contenziosi 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it-IT" altLang="it-IT" sz="1600" dirty="0" smtClean="0">
              <a:latin typeface="Calibri" pitchFamily="34" charset="0"/>
            </a:endParaRPr>
          </a:p>
          <a:p>
            <a:pPr algn="ctr" eaLnBrk="1" hangingPunct="1">
              <a:defRPr/>
            </a:pPr>
            <a:endParaRPr lang="it-IT" altLang="it-IT" sz="1400" dirty="0" smtClean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7" name="Gruppo 6"/>
          <p:cNvGrpSpPr/>
          <p:nvPr/>
        </p:nvGrpSpPr>
        <p:grpSpPr>
          <a:xfrm>
            <a:off x="1222375" y="1022067"/>
            <a:ext cx="1063626" cy="1063211"/>
            <a:chOff x="1142999" y="1047550"/>
            <a:chExt cx="1451176" cy="1457525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225" y="1047550"/>
              <a:ext cx="1428950" cy="1428950"/>
            </a:xfrm>
            <a:prstGeom prst="rect">
              <a:avLst/>
            </a:prstGeom>
          </p:spPr>
        </p:pic>
        <p:sp>
          <p:nvSpPr>
            <p:cNvPr id="6" name="Anello 5"/>
            <p:cNvSpPr/>
            <p:nvPr/>
          </p:nvSpPr>
          <p:spPr>
            <a:xfrm>
              <a:off x="1142999" y="1095375"/>
              <a:ext cx="1433513" cy="1409700"/>
            </a:xfrm>
            <a:prstGeom prst="donut">
              <a:avLst>
                <a:gd name="adj" fmla="val 8616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394767" y="1102658"/>
            <a:ext cx="1128696" cy="1090988"/>
            <a:chOff x="6153050" y="1086644"/>
            <a:chExt cx="1452662" cy="142895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53050" y="1086644"/>
              <a:ext cx="1428950" cy="1428950"/>
            </a:xfrm>
            <a:prstGeom prst="rect">
              <a:avLst/>
            </a:prstGeom>
          </p:spPr>
        </p:pic>
        <p:sp>
          <p:nvSpPr>
            <p:cNvPr id="19" name="Anello 18"/>
            <p:cNvSpPr/>
            <p:nvPr/>
          </p:nvSpPr>
          <p:spPr>
            <a:xfrm>
              <a:off x="6172199" y="1095375"/>
              <a:ext cx="1433513" cy="1409700"/>
            </a:xfrm>
            <a:prstGeom prst="donut">
              <a:avLst>
                <a:gd name="adj" fmla="val 861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0" name="Rettangolo arrotondato 19"/>
          <p:cNvSpPr>
            <a:spLocks noChangeArrowheads="1"/>
          </p:cNvSpPr>
          <p:nvPr/>
        </p:nvSpPr>
        <p:spPr bwMode="auto">
          <a:xfrm>
            <a:off x="622299" y="2552351"/>
            <a:ext cx="3987801" cy="33337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t-IT" alt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Rete comunale: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Capillarità 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</a:t>
            </a:r>
            <a:r>
              <a:rPr lang="it-IT" altLang="it-IT" sz="1600" dirty="0">
                <a:latin typeface="Calibri" pitchFamily="34" charset="0"/>
              </a:rPr>
              <a:t>C</a:t>
            </a:r>
            <a:r>
              <a:rPr lang="it-IT" altLang="it-IT" sz="1600" dirty="0" smtClean="0">
                <a:latin typeface="Calibri" pitchFamily="34" charset="0"/>
              </a:rPr>
              <a:t>onoscenza del territorio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Stesse finalità istituzionali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t-IT" altLang="it-IT" sz="1600" b="1" dirty="0" smtClean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t-IT" altLang="it-IT" sz="1600" b="1" dirty="0" smtClean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it-IT" sz="1600" b="1" dirty="0" smtClean="0">
                <a:solidFill>
                  <a:srgbClr val="FF0000"/>
                </a:solidFill>
                <a:latin typeface="Calibri" pitchFamily="34" charset="0"/>
              </a:rPr>
              <a:t>Società esterne:</a:t>
            </a:r>
            <a:endParaRPr lang="it-IT" altLang="it-IT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Incremento della qualità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 smtClean="0">
                <a:latin typeface="Calibri" pitchFamily="34" charset="0"/>
              </a:rPr>
              <a:t> Criteri di selezione omogenei 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Formazione e monitoraggio centralizzati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altLang="it-IT" sz="1600" dirty="0">
                <a:latin typeface="Calibri" pitchFamily="34" charset="0"/>
              </a:rPr>
              <a:t> </a:t>
            </a:r>
            <a:r>
              <a:rPr lang="it-IT" altLang="it-IT" sz="1600" dirty="0" smtClean="0">
                <a:latin typeface="Calibri" pitchFamily="34" charset="0"/>
              </a:rPr>
              <a:t>Utilizzo di expertise private</a:t>
            </a:r>
            <a:endParaRPr lang="it-IT" altLang="it-IT" sz="1600" dirty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it-IT" altLang="it-IT" sz="1600" dirty="0" smtClean="0">
              <a:latin typeface="Calibri" pitchFamily="34" charset="0"/>
            </a:endParaRPr>
          </a:p>
          <a:p>
            <a:pPr algn="ctr" eaLnBrk="1" hangingPunct="1">
              <a:defRPr/>
            </a:pPr>
            <a:endParaRPr lang="it-IT" altLang="it-IT" sz="1400" dirty="0" smtClean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4"/>
          <p:cNvSpPr txBox="1">
            <a:spLocks noChangeArrowheads="1"/>
          </p:cNvSpPr>
          <p:nvPr/>
        </p:nvSpPr>
        <p:spPr bwMode="auto">
          <a:xfrm>
            <a:off x="796925" y="445353"/>
            <a:ext cx="749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sz="2000" b="1" dirty="0" err="1" smtClean="0">
                <a:solidFill>
                  <a:srgbClr val="C00000"/>
                </a:solidFill>
                <a:latin typeface="Calibri" pitchFamily="34" charset="0"/>
              </a:rPr>
              <a:t>Working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it-IT" altLang="it-IT" sz="2000" b="1" dirty="0">
                <a:solidFill>
                  <a:srgbClr val="C00000"/>
                </a:solidFill>
                <a:latin typeface="Calibri" pitchFamily="34" charset="0"/>
              </a:rPr>
              <a:t>Package per la progettazione di una rete di rilevazione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territoriale</a:t>
            </a:r>
            <a:endParaRPr lang="it-IT" altLang="it-IT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39" name="CasellaDiTesto 5"/>
          <p:cNvSpPr txBox="1">
            <a:spLocks noChangeArrowheads="1"/>
          </p:cNvSpPr>
          <p:nvPr/>
        </p:nvSpPr>
        <p:spPr bwMode="auto">
          <a:xfrm>
            <a:off x="796925" y="1407055"/>
            <a:ext cx="7567613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Progettazione strategico-operativa: </a:t>
            </a:r>
            <a:endParaRPr lang="it-IT" sz="1200" b="1" i="1" dirty="0">
              <a:latin typeface="Calibri" panose="020F0502020204030204" pitchFamily="34" charset="0"/>
            </a:endParaRPr>
          </a:p>
          <a:p>
            <a:pPr marL="536575" indent="-536575"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stima dimensionale della rete </a:t>
            </a:r>
          </a:p>
          <a:p>
            <a:pPr marL="536575" indent="-536575"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analisi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costi-benefici </a:t>
            </a:r>
          </a:p>
          <a:p>
            <a:pPr marL="0" indent="0"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analisi modelli sul territorio, criteri selezione/reclutamento; condivisione con associazioni 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Analisi aspetti giuridico-normativi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normativa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su rapporti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lavoro,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forme contrattuali,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parametri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economici x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retribuzione</a:t>
            </a:r>
            <a:endParaRPr lang="it-IT" sz="14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registro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intervistatori su territorio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percorso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professionale/formativo 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Progettazione metodologica</a:t>
            </a:r>
            <a:endParaRPr lang="it-IT" sz="1400" b="1" i="1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armonizzazione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disegni campionari; definizione aree di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rilevazione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disegno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integrato reti censimento/Master sample/Indagini 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Progettazione tecnologica</a:t>
            </a:r>
            <a:endParaRPr lang="it-IT" sz="1400" b="1" i="1" dirty="0"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sviluppo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in-</a:t>
            </a:r>
            <a:r>
              <a:rPr lang="it-IT" sz="1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house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 questionari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elettronici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sistema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gestione interviste (multitecnica)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dotazione </a:t>
            </a: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hardware ai </a:t>
            </a:r>
            <a:r>
              <a:rPr lang="it-IT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Comuni</a:t>
            </a:r>
            <a:endParaRPr lang="it-IT" sz="1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Progettazione impianto formativo e sistema x monitoraggio</a:t>
            </a:r>
            <a:endParaRPr lang="it-IT" sz="1400" b="1" i="1" dirty="0">
              <a:latin typeface="Calibri" panose="020F0502020204030204" pitchFamily="34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progettazione impianto formativo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B0F0"/>
                </a:solidFill>
                <a:latin typeface="Calibri" panose="020F0502020204030204" pitchFamily="34" charset="0"/>
              </a:rPr>
              <a:t>progettazione sistema monitoraggio 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  <a:defRPr/>
            </a:pPr>
            <a:endParaRPr lang="it-IT" sz="1200" dirty="0" smtClean="0"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3722848"/>
            <a:ext cx="3055063" cy="2291297"/>
          </a:xfrm>
          <a:prstGeom prst="rect">
            <a:avLst/>
          </a:prstGeom>
        </p:spPr>
      </p:pic>
      <p:sp>
        <p:nvSpPr>
          <p:cNvPr id="18437" name="AutoShape 13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AutoShape 15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9" name="AutoShape 17" descr="Risultati immagini per punti di debolezza immagin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0" name="AutoShape 19" descr="Immagine correlata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1" name="AutoShape 21" descr="Immagine correlata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42" name="AutoShape 23" descr="Immagine correlata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765175" y="617538"/>
            <a:ext cx="692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La Rete di rilevazione territoriale: le attività a breve-medio periodo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07975" y="1676400"/>
            <a:ext cx="6559549" cy="369332"/>
            <a:chOff x="307975" y="1676400"/>
            <a:chExt cx="6559549" cy="369332"/>
          </a:xfrm>
        </p:grpSpPr>
        <p:sp>
          <p:nvSpPr>
            <p:cNvPr id="5" name="CasellaDiTesto 4"/>
            <p:cNvSpPr txBox="1"/>
            <p:nvPr/>
          </p:nvSpPr>
          <p:spPr>
            <a:xfrm>
              <a:off x="838199" y="1676400"/>
              <a:ext cx="602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forte </a:t>
              </a:r>
              <a:r>
                <a:rPr 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collaborazione</a:t>
              </a:r>
              <a:r>
                <a:rPr lang="it-IT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it-IT" dirty="0" smtClean="0">
                  <a:latin typeface="Calibri" panose="020F0502020204030204" pitchFamily="34" charset="0"/>
                </a:rPr>
                <a:t>con i Comuni nella gestione della rete</a:t>
              </a:r>
            </a:p>
          </p:txBody>
        </p:sp>
        <p:sp>
          <p:nvSpPr>
            <p:cNvPr id="6" name="Freccia a destra 5"/>
            <p:cNvSpPr/>
            <p:nvPr/>
          </p:nvSpPr>
          <p:spPr>
            <a:xfrm>
              <a:off x="307975" y="1724025"/>
              <a:ext cx="530224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793750" y="2222421"/>
            <a:ext cx="6607174" cy="369332"/>
            <a:chOff x="793750" y="2222421"/>
            <a:chExt cx="6607174" cy="369332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371599" y="2222421"/>
              <a:ext cx="602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it-IT" dirty="0">
                  <a:latin typeface="Calibri" panose="020F0502020204030204" pitchFamily="34" charset="0"/>
                </a:rPr>
                <a:t>creazione di </a:t>
              </a:r>
              <a:r>
                <a:rPr lang="it-IT" dirty="0" smtClean="0">
                  <a:latin typeface="Calibri" panose="020F0502020204030204" pitchFamily="34" charset="0"/>
                </a:rPr>
                <a:t>una </a:t>
              </a:r>
              <a:r>
                <a:rPr 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lista</a:t>
              </a:r>
              <a:r>
                <a:rPr lang="it-IT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it-IT" dirty="0">
                  <a:latin typeface="Calibri" panose="020F0502020204030204" pitchFamily="34" charset="0"/>
                </a:rPr>
                <a:t>di rilevatori </a:t>
              </a:r>
              <a:r>
                <a:rPr lang="it-IT" dirty="0" smtClean="0">
                  <a:latin typeface="Calibri" panose="020F0502020204030204" pitchFamily="34" charset="0"/>
                </a:rPr>
                <a:t>«professionalizzati»</a:t>
              </a:r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23" name="Freccia a destra 22"/>
            <p:cNvSpPr/>
            <p:nvPr/>
          </p:nvSpPr>
          <p:spPr>
            <a:xfrm>
              <a:off x="793750" y="2286000"/>
              <a:ext cx="530224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327150" y="2777193"/>
            <a:ext cx="6597649" cy="369332"/>
            <a:chOff x="1327150" y="2777193"/>
            <a:chExt cx="6597649" cy="36933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895474" y="2777193"/>
              <a:ext cx="602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it-IT" dirty="0" smtClean="0">
                  <a:latin typeface="Calibri" panose="020F0502020204030204" pitchFamily="34" charset="0"/>
                </a:rPr>
                <a:t>condivisione dei </a:t>
              </a:r>
              <a:r>
                <a:rPr 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criteri</a:t>
              </a:r>
              <a:r>
                <a:rPr lang="it-IT" dirty="0" smtClean="0">
                  <a:latin typeface="Calibri" panose="020F0502020204030204" pitchFamily="34" charset="0"/>
                </a:rPr>
                <a:t> di selezione </a:t>
              </a:r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24" name="Freccia a destra 23"/>
            <p:cNvSpPr/>
            <p:nvPr/>
          </p:nvSpPr>
          <p:spPr>
            <a:xfrm>
              <a:off x="1327150" y="2819400"/>
              <a:ext cx="530224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793875" y="3345418"/>
            <a:ext cx="6569869" cy="369332"/>
            <a:chOff x="1793875" y="3345418"/>
            <a:chExt cx="6569869" cy="369332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334419" y="3345418"/>
              <a:ext cx="602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it-IT" dirty="0" smtClean="0">
                  <a:latin typeface="Calibri" panose="020F0502020204030204" pitchFamily="34" charset="0"/>
                </a:rPr>
                <a:t>condivisione dei metodi di </a:t>
              </a:r>
              <a:r>
                <a:rPr 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formazione</a:t>
              </a:r>
              <a:r>
                <a:rPr lang="it-IT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it-IT" dirty="0" smtClean="0">
                  <a:latin typeface="Calibri" panose="020F0502020204030204" pitchFamily="34" charset="0"/>
                </a:rPr>
                <a:t>e di </a:t>
              </a:r>
              <a:r>
                <a:rPr 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monitoraggio</a:t>
              </a:r>
              <a:endParaRPr lang="it-IT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ccia a destra 24"/>
            <p:cNvSpPr/>
            <p:nvPr/>
          </p:nvSpPr>
          <p:spPr>
            <a:xfrm>
              <a:off x="1793875" y="3381375"/>
              <a:ext cx="530224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317749" y="3884773"/>
            <a:ext cx="6588125" cy="646331"/>
            <a:chOff x="2317750" y="3884773"/>
            <a:chExt cx="5429250" cy="646331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851150" y="3884773"/>
              <a:ext cx="4895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investimento</a:t>
              </a:r>
              <a:r>
                <a:rPr lang="it-IT" altLang="it-IT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tecnologico dell’Istat </a:t>
              </a:r>
              <a:r>
                <a:rPr lang="it-IT" altLang="it-IT" dirty="0" smtClean="0">
                  <a:latin typeface="Calibri" panose="020F0502020204030204" pitchFamily="34" charset="0"/>
                </a:rPr>
                <a:t>a supporto del progetto</a:t>
              </a:r>
              <a:endParaRPr lang="it-IT" dirty="0"/>
            </a:p>
          </p:txBody>
        </p:sp>
        <p:sp>
          <p:nvSpPr>
            <p:cNvPr id="26" name="Freccia a destra 25"/>
            <p:cNvSpPr/>
            <p:nvPr/>
          </p:nvSpPr>
          <p:spPr>
            <a:xfrm>
              <a:off x="2317750" y="3943350"/>
              <a:ext cx="458477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813050" y="4461033"/>
            <a:ext cx="5854700" cy="369332"/>
            <a:chOff x="2813050" y="4461033"/>
            <a:chExt cx="5854700" cy="369332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375025" y="4461033"/>
              <a:ext cx="5292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it-IT" altLang="it-IT" dirty="0">
                  <a:latin typeface="Calibri" panose="020F0502020204030204" pitchFamily="34" charset="0"/>
                </a:rPr>
                <a:t>innovazioni </a:t>
              </a:r>
              <a:r>
                <a:rPr lang="it-IT" altLang="it-IT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metodologiche/integrazione</a:t>
              </a:r>
              <a:r>
                <a:rPr lang="it-IT" altLang="it-IT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dirty="0">
                  <a:latin typeface="Calibri" panose="020F0502020204030204" pitchFamily="34" charset="0"/>
                </a:rPr>
                <a:t>dei </a:t>
              </a:r>
              <a:r>
                <a:rPr lang="it-IT" altLang="it-IT" dirty="0" smtClean="0">
                  <a:latin typeface="Calibri" panose="020F0502020204030204" pitchFamily="34" charset="0"/>
                </a:rPr>
                <a:t>campioni</a:t>
              </a:r>
              <a:endParaRPr lang="it-IT" altLang="it-IT" dirty="0">
                <a:latin typeface="Calibri" panose="020F0502020204030204" pitchFamily="34" charset="0"/>
              </a:endParaRPr>
            </a:p>
          </p:txBody>
        </p:sp>
        <p:sp>
          <p:nvSpPr>
            <p:cNvPr id="27" name="Freccia a destra 26"/>
            <p:cNvSpPr/>
            <p:nvPr/>
          </p:nvSpPr>
          <p:spPr>
            <a:xfrm>
              <a:off x="2813050" y="4505325"/>
              <a:ext cx="530224" cy="2740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765175" y="617538"/>
            <a:ext cx="692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Formazione degli intervistatori: processi e strumenti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6" y="2609851"/>
            <a:ext cx="5122860" cy="288160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2325" y="2110554"/>
            <a:ext cx="2733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Supportare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e sistematizzare</a:t>
            </a:r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i processi formativi delle diverse </a:t>
            </a:r>
            <a:r>
              <a:rPr lang="it-IT" sz="1600" dirty="0" smtClean="0">
                <a:latin typeface="Calibri" panose="020F0502020204030204" pitchFamily="34" charset="0"/>
              </a:rPr>
              <a:t>rilevazioni </a:t>
            </a:r>
            <a:r>
              <a:rPr lang="it-IT" sz="1600" dirty="0">
                <a:latin typeface="Calibri" panose="020F0502020204030204" pitchFamily="34" charset="0"/>
              </a:rPr>
              <a:t>attraverso procedure e criteri di progettazione </a:t>
            </a:r>
            <a:r>
              <a:rPr lang="it-IT" sz="1600" i="1" u="sng" dirty="0">
                <a:latin typeface="Calibri" panose="020F0502020204030204" pitchFamily="34" charset="0"/>
              </a:rPr>
              <a:t>univoci e </a:t>
            </a:r>
            <a:r>
              <a:rPr lang="it-IT" sz="1600" i="1" u="sng" dirty="0" smtClean="0">
                <a:latin typeface="Calibri" panose="020F0502020204030204" pitchFamily="34" charset="0"/>
              </a:rPr>
              <a:t>condivisi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35500" y="1524111"/>
            <a:ext cx="4279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Ridisegnare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i processi formativi</a:t>
            </a:r>
            <a:r>
              <a:rPr lang="it-IT" sz="1600" dirty="0">
                <a:latin typeface="Calibri" panose="020F0502020204030204" pitchFamily="34" charset="0"/>
              </a:rPr>
              <a:t>, tenendo conto di tutti gli attori coinvolti e delle </a:t>
            </a:r>
            <a:r>
              <a:rPr lang="it-IT" sz="1600" dirty="0" smtClean="0">
                <a:latin typeface="Calibri" panose="020F0502020204030204" pitchFamily="34" charset="0"/>
              </a:rPr>
              <a:t>diverse </a:t>
            </a:r>
            <a:r>
              <a:rPr lang="it-IT" sz="1600" dirty="0">
                <a:latin typeface="Calibri" panose="020F0502020204030204" pitchFamily="34" charset="0"/>
              </a:rPr>
              <a:t>tipologie di </a:t>
            </a:r>
            <a:r>
              <a:rPr lang="it-IT" sz="1600" b="1" dirty="0">
                <a:latin typeface="Calibri" panose="020F0502020204030204" pitchFamily="34" charset="0"/>
              </a:rPr>
              <a:t>reti </a:t>
            </a:r>
            <a:r>
              <a:rPr lang="it-IT" sz="1600" dirty="0" smtClean="0">
                <a:latin typeface="Calibri" panose="020F0502020204030204" pitchFamily="34" charset="0"/>
              </a:rPr>
              <a:t>nell’ambito di un sistema </a:t>
            </a:r>
            <a:r>
              <a:rPr lang="it-IT" sz="1600" dirty="0">
                <a:latin typeface="Calibri" panose="020F0502020204030204" pitchFamily="34" charset="0"/>
              </a:rPr>
              <a:t>di </a:t>
            </a:r>
            <a:r>
              <a:rPr lang="it-IT" sz="1600" b="1" dirty="0">
                <a:latin typeface="Calibri" panose="020F0502020204030204" pitchFamily="34" charset="0"/>
              </a:rPr>
              <a:t>scambio circolare</a:t>
            </a:r>
            <a:r>
              <a:rPr lang="it-IT" sz="1600" dirty="0">
                <a:latin typeface="Calibri" panose="020F0502020204030204" pitchFamily="34" charset="0"/>
              </a:rPr>
              <a:t> (input/output</a:t>
            </a:r>
            <a:r>
              <a:rPr lang="it-IT" sz="1600" dirty="0" smtClean="0">
                <a:latin typeface="Calibri" panose="020F0502020204030204" pitchFamily="34" charset="0"/>
              </a:rPr>
              <a:t>): gli </a:t>
            </a:r>
            <a:r>
              <a:rPr lang="it-IT" sz="1600" b="1" dirty="0">
                <a:latin typeface="Calibri" panose="020F0502020204030204" pitchFamily="34" charset="0"/>
              </a:rPr>
              <a:t>esiti</a:t>
            </a:r>
            <a:r>
              <a:rPr lang="it-IT" sz="1600" dirty="0">
                <a:latin typeface="Calibri" panose="020F0502020204030204" pitchFamily="34" charset="0"/>
              </a:rPr>
              <a:t> delle attività di formazione possono diventare a loro volta </a:t>
            </a:r>
            <a:r>
              <a:rPr lang="it-IT" sz="1600" b="1" dirty="0" smtClean="0">
                <a:latin typeface="Calibri" panose="020F0502020204030204" pitchFamily="34" charset="0"/>
              </a:rPr>
              <a:t>spunti</a:t>
            </a:r>
            <a:r>
              <a:rPr lang="it-IT" sz="1600" dirty="0" smtClean="0"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utili alla riprogettazione </a:t>
            </a:r>
            <a:r>
              <a:rPr lang="it-IT" sz="1600" dirty="0" smtClean="0">
                <a:latin typeface="Calibri" panose="020F0502020204030204" pitchFamily="34" charset="0"/>
              </a:rPr>
              <a:t>degli strumenti formativi.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16399" y="4535893"/>
            <a:ext cx="4746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Generalizzare e diffondere sistemi </a:t>
            </a:r>
            <a:r>
              <a:rPr lang="it-IT" sz="1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blended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</a:rPr>
              <a:t>di formazione (che combinano interventi in aula con attività mediata da computer)</a:t>
            </a:r>
            <a:r>
              <a:rPr lang="it-IT" sz="1600" b="1" dirty="0" smtClean="0">
                <a:latin typeface="Calibri" panose="020F0502020204030204" pitchFamily="34" charset="0"/>
              </a:rPr>
              <a:t>, </a:t>
            </a:r>
            <a:r>
              <a:rPr lang="it-IT" sz="1600" dirty="0" smtClean="0">
                <a:latin typeface="Calibri" panose="020F0502020204030204" pitchFamily="34" charset="0"/>
              </a:rPr>
              <a:t>attraverso l’uso della 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piattaforma per la formazione statistica</a:t>
            </a:r>
            <a:r>
              <a:rPr lang="it-IT" sz="1600" dirty="0" smtClean="0">
                <a:latin typeface="Calibri" panose="020F0502020204030204" pitchFamily="34" charset="0"/>
              </a:rPr>
              <a:t> su tutti i tipi di reti anche con la messa a punto di </a:t>
            </a:r>
            <a:r>
              <a:rPr lang="it-IT" sz="1600" b="1" dirty="0" smtClean="0">
                <a:latin typeface="Calibri" panose="020F0502020204030204" pitchFamily="34" charset="0"/>
              </a:rPr>
              <a:t>moduli formativi a distanza trasversali</a:t>
            </a:r>
            <a:r>
              <a:rPr lang="it-IT" sz="1600" dirty="0" smtClean="0">
                <a:latin typeface="Calibri" panose="020F0502020204030204" pitchFamily="34" charset="0"/>
              </a:rPr>
              <a:t> a più processi.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6050" y="281032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 smtClean="0"/>
              <a:t>Centralizzazione del </a:t>
            </a:r>
            <a:r>
              <a:rPr lang="it-IT" dirty="0"/>
              <a:t>processo di progettazione nell’ottica di </a:t>
            </a:r>
            <a:r>
              <a:rPr lang="it-IT" b="1" dirty="0" smtClean="0"/>
              <a:t>condividere, standardizzare</a:t>
            </a:r>
            <a:r>
              <a:rPr lang="it-IT" b="1" dirty="0"/>
              <a:t>, armonizzare e semplificare </a:t>
            </a:r>
            <a:r>
              <a:rPr lang="it-IT" dirty="0"/>
              <a:t>i processi </a:t>
            </a:r>
            <a:r>
              <a:rPr lang="it-IT" dirty="0" smtClean="0"/>
              <a:t>al fine di </a:t>
            </a:r>
            <a:r>
              <a:rPr lang="it-IT" b="1" dirty="0" smtClean="0">
                <a:solidFill>
                  <a:schemeClr val="accent1"/>
                </a:solidFill>
              </a:rPr>
              <a:t>promuovere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smtClean="0"/>
              <a:t>e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valorizzare </a:t>
            </a:r>
            <a:r>
              <a:rPr lang="it-IT" dirty="0" smtClean="0"/>
              <a:t>le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chemeClr val="accent1"/>
                </a:solidFill>
              </a:rPr>
              <a:t>best </a:t>
            </a:r>
            <a:r>
              <a:rPr lang="it-IT" b="1" dirty="0" err="1" smtClean="0">
                <a:solidFill>
                  <a:schemeClr val="accent1"/>
                </a:solidFill>
              </a:rPr>
              <a:t>practice</a:t>
            </a:r>
            <a:endParaRPr lang="it-IT" sz="1200" dirty="0"/>
          </a:p>
        </p:txBody>
      </p:sp>
      <p:sp>
        <p:nvSpPr>
          <p:cNvPr id="2" name="Rettangolo 1"/>
          <p:cNvSpPr/>
          <p:nvPr/>
        </p:nvSpPr>
        <p:spPr>
          <a:xfrm>
            <a:off x="1538139" y="5692070"/>
            <a:ext cx="6192688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lvl="1" indent="9525" algn="ctr"/>
            <a:r>
              <a:rPr lang="it-IT" b="1" dirty="0" smtClean="0">
                <a:solidFill>
                  <a:schemeClr val="bg1"/>
                </a:solidFill>
              </a:rPr>
              <a:t>Valorizzazione e incremento del </a:t>
            </a:r>
            <a:r>
              <a:rPr lang="it-IT" b="1" dirty="0" err="1" smtClean="0">
                <a:solidFill>
                  <a:schemeClr val="bg1"/>
                </a:solidFill>
              </a:rPr>
              <a:t>knowhow</a:t>
            </a:r>
            <a:r>
              <a:rPr lang="it-IT" b="1" dirty="0" smtClean="0">
                <a:solidFill>
                  <a:schemeClr val="bg1"/>
                </a:solidFill>
              </a:rPr>
              <a:t> sul territorio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679450" y="617538"/>
            <a:ext cx="692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itchFamily="34" charset="0"/>
              </a:rPr>
              <a:t>Formazione degli intervistatori: risultati attesi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65175" y="1486792"/>
            <a:ext cx="4957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b="1" dirty="0" smtClean="0">
                <a:solidFill>
                  <a:schemeClr val="accent1"/>
                </a:solidFill>
              </a:rPr>
              <a:t>Creazione di nuovi </a:t>
            </a:r>
            <a:r>
              <a:rPr lang="it-IT" b="1" dirty="0">
                <a:solidFill>
                  <a:schemeClr val="accent1"/>
                </a:solidFill>
              </a:rPr>
              <a:t>strumenti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per </a:t>
            </a:r>
            <a:r>
              <a:rPr lang="it-IT" dirty="0" smtClean="0"/>
              <a:t>la formazione e-learning (ad es. video-tutorial e presentazioni accompagnate da commento audio), a supporto della </a:t>
            </a:r>
            <a:r>
              <a:rPr lang="it-IT" b="1" dirty="0"/>
              <a:t>formazione </a:t>
            </a:r>
            <a:r>
              <a:rPr lang="it-IT" b="1" dirty="0" smtClean="0"/>
              <a:t>continua</a:t>
            </a:r>
            <a:endParaRPr lang="it-IT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" y="3627952"/>
            <a:ext cx="2090738" cy="2090738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4324350" y="4924424"/>
            <a:ext cx="433958" cy="6628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712788" y="6353175"/>
            <a:ext cx="301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Riprogettazione </a:t>
            </a:r>
            <a:r>
              <a:rPr lang="it-IT" altLang="it-IT" sz="1000" dirty="0">
                <a:solidFill>
                  <a:srgbClr val="505150"/>
                </a:solidFill>
                <a:latin typeface="Calibri" pitchFamily="34" charset="0"/>
              </a:rPr>
              <a:t>delle reti di rilevazione </a:t>
            </a:r>
          </a:p>
          <a:p>
            <a:pPr eaLnBrk="1" hangingPunct="1"/>
            <a:r>
              <a:rPr lang="it-IT" altLang="it-IT" sz="1000" dirty="0" smtClean="0">
                <a:solidFill>
                  <a:srgbClr val="505150"/>
                </a:solidFill>
                <a:latin typeface="Calibri" pitchFamily="34" charset="0"/>
              </a:rPr>
              <a:t>18/10/2017</a:t>
            </a:r>
            <a:endParaRPr lang="it-IT" altLang="it-IT" sz="1000" dirty="0">
              <a:solidFill>
                <a:srgbClr val="5051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972</Words>
  <Application>Microsoft Macintosh PowerPoint</Application>
  <PresentationFormat>Presentazione su schermo (4:3)</PresentationFormat>
  <Paragraphs>172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copertina</vt:lpstr>
      <vt:lpstr>Presentazione di PowerPoint</vt:lpstr>
      <vt:lpstr>Presentazione di PowerPoint</vt:lpstr>
      <vt:lpstr>Presentazione di PowerPoint</vt:lpstr>
      <vt:lpstr>La riprogettazione delle reti è un investimento a lungo termine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Saverio Gazzelloni</cp:lastModifiedBy>
  <cp:revision>235</cp:revision>
  <cp:lastPrinted>2017-05-25T08:28:02Z</cp:lastPrinted>
  <dcterms:created xsi:type="dcterms:W3CDTF">2012-12-11T11:00:35Z</dcterms:created>
  <dcterms:modified xsi:type="dcterms:W3CDTF">2017-10-15T16:29:59Z</dcterms:modified>
</cp:coreProperties>
</file>