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 id="2147483648" r:id="rId2"/>
    <p:sldMasterId id="2147483662" r:id="rId3"/>
  </p:sldMasterIdLst>
  <p:notesMasterIdLst>
    <p:notesMasterId r:id="rId30"/>
  </p:notesMasterIdLst>
  <p:handoutMasterIdLst>
    <p:handoutMasterId r:id="rId31"/>
  </p:handoutMasterIdLst>
  <p:sldIdLst>
    <p:sldId id="503" r:id="rId4"/>
    <p:sldId id="592" r:id="rId5"/>
    <p:sldId id="570" r:id="rId6"/>
    <p:sldId id="561" r:id="rId7"/>
    <p:sldId id="572" r:id="rId8"/>
    <p:sldId id="573" r:id="rId9"/>
    <p:sldId id="574" r:id="rId10"/>
    <p:sldId id="575" r:id="rId11"/>
    <p:sldId id="584" r:id="rId12"/>
    <p:sldId id="519" r:id="rId13"/>
    <p:sldId id="577" r:id="rId14"/>
    <p:sldId id="586" r:id="rId15"/>
    <p:sldId id="593" r:id="rId16"/>
    <p:sldId id="563" r:id="rId17"/>
    <p:sldId id="539" r:id="rId18"/>
    <p:sldId id="564" r:id="rId19"/>
    <p:sldId id="582" r:id="rId20"/>
    <p:sldId id="583" r:id="rId21"/>
    <p:sldId id="555" r:id="rId22"/>
    <p:sldId id="566" r:id="rId23"/>
    <p:sldId id="590" r:id="rId24"/>
    <p:sldId id="591" r:id="rId25"/>
    <p:sldId id="534" r:id="rId26"/>
    <p:sldId id="571" r:id="rId27"/>
    <p:sldId id="552" r:id="rId28"/>
    <p:sldId id="492" r:id="rId29"/>
  </p:sldIdLst>
  <p:sldSz cx="9144000" cy="6858000" type="screen4x3"/>
  <p:notesSz cx="6788150" cy="9923463"/>
  <p:defaultTextStyle>
    <a:defPPr>
      <a:defRPr lang="it-IT"/>
    </a:defPPr>
    <a:lvl1pPr marL="0" algn="l" defTabSz="456981" rtl="0" eaLnBrk="1" latinLnBrk="0" hangingPunct="1">
      <a:defRPr sz="1900" kern="1200">
        <a:solidFill>
          <a:schemeClr val="tx1"/>
        </a:solidFill>
        <a:latin typeface="+mn-lt"/>
        <a:ea typeface="+mn-ea"/>
        <a:cs typeface="+mn-cs"/>
      </a:defRPr>
    </a:lvl1pPr>
    <a:lvl2pPr marL="456981" algn="l" defTabSz="456981" rtl="0" eaLnBrk="1" latinLnBrk="0" hangingPunct="1">
      <a:defRPr sz="1900" kern="1200">
        <a:solidFill>
          <a:schemeClr val="tx1"/>
        </a:solidFill>
        <a:latin typeface="+mn-lt"/>
        <a:ea typeface="+mn-ea"/>
        <a:cs typeface="+mn-cs"/>
      </a:defRPr>
    </a:lvl2pPr>
    <a:lvl3pPr marL="913981" algn="l" defTabSz="456981" rtl="0" eaLnBrk="1" latinLnBrk="0" hangingPunct="1">
      <a:defRPr sz="1900" kern="1200">
        <a:solidFill>
          <a:schemeClr val="tx1"/>
        </a:solidFill>
        <a:latin typeface="+mn-lt"/>
        <a:ea typeface="+mn-ea"/>
        <a:cs typeface="+mn-cs"/>
      </a:defRPr>
    </a:lvl3pPr>
    <a:lvl4pPr marL="1370969" algn="l" defTabSz="456981" rtl="0" eaLnBrk="1" latinLnBrk="0" hangingPunct="1">
      <a:defRPr sz="1900" kern="1200">
        <a:solidFill>
          <a:schemeClr val="tx1"/>
        </a:solidFill>
        <a:latin typeface="+mn-lt"/>
        <a:ea typeface="+mn-ea"/>
        <a:cs typeface="+mn-cs"/>
      </a:defRPr>
    </a:lvl4pPr>
    <a:lvl5pPr marL="1827964" algn="l" defTabSz="456981" rtl="0" eaLnBrk="1" latinLnBrk="0" hangingPunct="1">
      <a:defRPr sz="1900" kern="1200">
        <a:solidFill>
          <a:schemeClr val="tx1"/>
        </a:solidFill>
        <a:latin typeface="+mn-lt"/>
        <a:ea typeface="+mn-ea"/>
        <a:cs typeface="+mn-cs"/>
      </a:defRPr>
    </a:lvl5pPr>
    <a:lvl6pPr marL="2284945" algn="l" defTabSz="456981" rtl="0" eaLnBrk="1" latinLnBrk="0" hangingPunct="1">
      <a:defRPr sz="1900" kern="1200">
        <a:solidFill>
          <a:schemeClr val="tx1"/>
        </a:solidFill>
        <a:latin typeface="+mn-lt"/>
        <a:ea typeface="+mn-ea"/>
        <a:cs typeface="+mn-cs"/>
      </a:defRPr>
    </a:lvl6pPr>
    <a:lvl7pPr marL="2741943" algn="l" defTabSz="456981" rtl="0" eaLnBrk="1" latinLnBrk="0" hangingPunct="1">
      <a:defRPr sz="1900" kern="1200">
        <a:solidFill>
          <a:schemeClr val="tx1"/>
        </a:solidFill>
        <a:latin typeface="+mn-lt"/>
        <a:ea typeface="+mn-ea"/>
        <a:cs typeface="+mn-cs"/>
      </a:defRPr>
    </a:lvl7pPr>
    <a:lvl8pPr marL="3198933" algn="l" defTabSz="456981" rtl="0" eaLnBrk="1" latinLnBrk="0" hangingPunct="1">
      <a:defRPr sz="1900" kern="1200">
        <a:solidFill>
          <a:schemeClr val="tx1"/>
        </a:solidFill>
        <a:latin typeface="+mn-lt"/>
        <a:ea typeface="+mn-ea"/>
        <a:cs typeface="+mn-cs"/>
      </a:defRPr>
    </a:lvl8pPr>
    <a:lvl9pPr marL="3655928" algn="l" defTabSz="456981"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411">
          <p15:clr>
            <a:srgbClr val="A4A3A4"/>
          </p15:clr>
        </p15:guide>
        <p15:guide id="2" orient="horz" pos="2132">
          <p15:clr>
            <a:srgbClr val="A4A3A4"/>
          </p15:clr>
        </p15:guide>
        <p15:guide id="3" pos="838">
          <p15:clr>
            <a:srgbClr val="A4A3A4"/>
          </p15:clr>
        </p15:guide>
      </p15:sldGuideLst>
    </p:ext>
    <p:ext uri="{2D200454-40CA-4A62-9FC3-DE9A4176ACB9}">
      <p15:notesGuideLst xmlns:p15="http://schemas.microsoft.com/office/powerpoint/2012/main" xmlns="">
        <p15:guide id="1" orient="horz" pos="3126">
          <p15:clr>
            <a:srgbClr val="A4A3A4"/>
          </p15:clr>
        </p15:guide>
        <p15:guide id="2" pos="213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e"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6"/>
    <a:srgbClr val="FFFFCC"/>
    <a:srgbClr val="FDB409"/>
    <a:srgbClr val="CF1E24"/>
    <a:srgbClr val="4479CB"/>
    <a:srgbClr val="CB6131"/>
    <a:srgbClr val="FFFF0A"/>
    <a:srgbClr val="FB0005"/>
    <a:srgbClr val="7E76AD"/>
    <a:srgbClr val="9188C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77841" autoAdjust="0"/>
  </p:normalViewPr>
  <p:slideViewPr>
    <p:cSldViewPr snapToGrid="0" snapToObjects="1" showGuides="1">
      <p:cViewPr varScale="1">
        <p:scale>
          <a:sx n="113" d="100"/>
          <a:sy n="113" d="100"/>
        </p:scale>
        <p:origin x="-288" y="-102"/>
      </p:cViewPr>
      <p:guideLst>
        <p:guide orient="horz" pos="3411"/>
        <p:guide orient="horz" pos="2132"/>
        <p:guide pos="838"/>
      </p:guideLst>
    </p:cSldViewPr>
  </p:slideViewPr>
  <p:outlineViewPr>
    <p:cViewPr>
      <p:scale>
        <a:sx n="33" d="100"/>
        <a:sy n="33" d="100"/>
      </p:scale>
      <p:origin x="0" y="4392"/>
    </p:cViewPr>
  </p:outlineViewPr>
  <p:notesTextViewPr>
    <p:cViewPr>
      <p:scale>
        <a:sx n="125" d="100"/>
        <a:sy n="125" d="100"/>
      </p:scale>
      <p:origin x="0" y="0"/>
    </p:cViewPr>
  </p:notesTextViewPr>
  <p:sorterViewPr>
    <p:cViewPr varScale="1">
      <p:scale>
        <a:sx n="100" d="100"/>
        <a:sy n="100" d="100"/>
      </p:scale>
      <p:origin x="0" y="0"/>
    </p:cViewPr>
  </p:sorterViewPr>
  <p:notesViewPr>
    <p:cSldViewPr snapToGrid="0" snapToObjects="1">
      <p:cViewPr>
        <p:scale>
          <a:sx n="100" d="100"/>
          <a:sy n="100" d="100"/>
        </p:scale>
        <p:origin x="-2856" y="522"/>
      </p:cViewPr>
      <p:guideLst>
        <p:guide orient="horz" pos="3126"/>
        <p:guide pos="21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8043E-58A5-4F78-BF4B-AD80A9CEAA0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t-IT"/>
        </a:p>
      </dgm:t>
    </dgm:pt>
    <dgm:pt modelId="{F64FE268-3631-4146-81AC-EBFC5A277541}">
      <dgm:prSet custT="1"/>
      <dgm:spPr/>
      <dgm:t>
        <a:bodyPr/>
        <a:lstStyle/>
        <a:p>
          <a:pPr algn="ctr" rtl="0"/>
          <a:r>
            <a:rPr lang="it-IT" sz="3300" dirty="0" smtClean="0">
              <a:solidFill>
                <a:srgbClr val="FFFF00"/>
              </a:solidFill>
              <a:effectLst>
                <a:outerShdw blurRad="38100" dist="38100" dir="2700000" algn="tl">
                  <a:srgbClr val="000000">
                    <a:alpha val="43137"/>
                  </a:srgbClr>
                </a:outerShdw>
              </a:effectLst>
              <a:latin typeface="Century Gothic" panose="020B0502020202020204" pitchFamily="34" charset="0"/>
            </a:rPr>
            <a:t>Basato sul sistema  dei registri</a:t>
          </a:r>
          <a:endParaRPr lang="it-IT" sz="3300" dirty="0">
            <a:solidFill>
              <a:srgbClr val="FFFF00"/>
            </a:solidFill>
            <a:effectLst>
              <a:outerShdw blurRad="38100" dist="38100" dir="2700000" algn="tl">
                <a:srgbClr val="000000">
                  <a:alpha val="43137"/>
                </a:srgbClr>
              </a:outerShdw>
            </a:effectLst>
            <a:latin typeface="Century Gothic" panose="020B0502020202020204" pitchFamily="34" charset="0"/>
          </a:endParaRPr>
        </a:p>
      </dgm:t>
    </dgm:pt>
    <dgm:pt modelId="{CE3961B3-6906-4287-A3DE-5F9CC334B085}" type="parTrans" cxnId="{877D9696-E87F-47E9-83AF-8EF6F44C1ACC}">
      <dgm:prSet/>
      <dgm:spPr/>
      <dgm:t>
        <a:bodyPr/>
        <a:lstStyle/>
        <a:p>
          <a:endParaRPr lang="it-IT"/>
        </a:p>
      </dgm:t>
    </dgm:pt>
    <dgm:pt modelId="{813A9D72-AFF1-42E0-B01F-9E4F67EEF31A}" type="sibTrans" cxnId="{877D9696-E87F-47E9-83AF-8EF6F44C1ACC}">
      <dgm:prSet/>
      <dgm:spPr/>
      <dgm:t>
        <a:bodyPr/>
        <a:lstStyle/>
        <a:p>
          <a:endParaRPr lang="it-IT"/>
        </a:p>
      </dgm:t>
    </dgm:pt>
    <dgm:pt modelId="{87423EAD-19F2-494F-BF79-64AD69D04BAF}">
      <dgm:prSet custT="1"/>
      <dgm:spPr/>
      <dgm:t>
        <a:bodyPr/>
        <a:lstStyle/>
        <a:p>
          <a:pPr algn="ctr" rtl="0"/>
          <a:r>
            <a:rPr lang="it-IT" sz="3200" dirty="0" smtClean="0">
              <a:solidFill>
                <a:srgbClr val="FFFF00"/>
              </a:solidFill>
              <a:effectLst>
                <a:outerShdw blurRad="38100" dist="38100" dir="2700000" algn="tl">
                  <a:srgbClr val="000000">
                    <a:alpha val="43137"/>
                  </a:srgbClr>
                </a:outerShdw>
              </a:effectLst>
              <a:latin typeface="Century Gothic" panose="020B0502020202020204" pitchFamily="34" charset="0"/>
            </a:rPr>
            <a:t>Integrato ex-ante con il sistema delle indagini sociali </a:t>
          </a:r>
          <a:endParaRPr lang="it-IT" sz="2400" dirty="0">
            <a:solidFill>
              <a:srgbClr val="FFFF00"/>
            </a:solidFill>
            <a:effectLst>
              <a:outerShdw blurRad="38100" dist="38100" dir="2700000" algn="tl">
                <a:srgbClr val="000000">
                  <a:alpha val="43137"/>
                </a:srgbClr>
              </a:outerShdw>
            </a:effectLst>
            <a:latin typeface="Century Gothic" panose="020B0502020202020204" pitchFamily="34" charset="0"/>
          </a:endParaRPr>
        </a:p>
      </dgm:t>
    </dgm:pt>
    <dgm:pt modelId="{0F4E25B4-6D91-4750-9A60-82B2AF25108B}" type="parTrans" cxnId="{EBE4CD8D-CFDF-4377-BF1A-1D2BB5DA7A9D}">
      <dgm:prSet/>
      <dgm:spPr/>
      <dgm:t>
        <a:bodyPr/>
        <a:lstStyle/>
        <a:p>
          <a:endParaRPr lang="it-IT"/>
        </a:p>
      </dgm:t>
    </dgm:pt>
    <dgm:pt modelId="{E259BBF0-571F-4928-BA90-BF43786259A6}" type="sibTrans" cxnId="{EBE4CD8D-CFDF-4377-BF1A-1D2BB5DA7A9D}">
      <dgm:prSet/>
      <dgm:spPr/>
      <dgm:t>
        <a:bodyPr/>
        <a:lstStyle/>
        <a:p>
          <a:endParaRPr lang="it-IT"/>
        </a:p>
      </dgm:t>
    </dgm:pt>
    <dgm:pt modelId="{506BFC47-24B3-4393-B599-68C44C15824D}">
      <dgm:prSet custT="1"/>
      <dgm:spPr/>
      <dgm:t>
        <a:bodyPr/>
        <a:lstStyle/>
        <a:p>
          <a:pPr algn="ctr" rtl="0"/>
          <a:r>
            <a:rPr lang="it-IT" sz="3600" dirty="0" smtClean="0">
              <a:solidFill>
                <a:srgbClr val="FFFF00"/>
              </a:solidFill>
              <a:effectLst>
                <a:outerShdw blurRad="38100" dist="38100" dir="2700000" algn="tl">
                  <a:srgbClr val="000000">
                    <a:alpha val="43137"/>
                  </a:srgbClr>
                </a:outerShdw>
              </a:effectLst>
              <a:latin typeface="Century Gothic" panose="020B0502020202020204" pitchFamily="34" charset="0"/>
            </a:rPr>
            <a:t>Continuo</a:t>
          </a:r>
          <a:endParaRPr lang="it-IT" sz="3600" dirty="0">
            <a:solidFill>
              <a:srgbClr val="FFFF00"/>
            </a:solidFill>
            <a:effectLst>
              <a:outerShdw blurRad="38100" dist="38100" dir="2700000" algn="tl">
                <a:srgbClr val="000000">
                  <a:alpha val="43137"/>
                </a:srgbClr>
              </a:outerShdw>
            </a:effectLst>
            <a:latin typeface="Century Gothic" panose="020B0502020202020204" pitchFamily="34" charset="0"/>
          </a:endParaRPr>
        </a:p>
      </dgm:t>
    </dgm:pt>
    <dgm:pt modelId="{D6E8250D-B498-49FA-A958-AF9B086860C8}" type="sibTrans" cxnId="{AE72FCF0-CFE8-4928-8B69-AF92D0137A75}">
      <dgm:prSet/>
      <dgm:spPr/>
      <dgm:t>
        <a:bodyPr/>
        <a:lstStyle/>
        <a:p>
          <a:endParaRPr lang="it-IT"/>
        </a:p>
      </dgm:t>
    </dgm:pt>
    <dgm:pt modelId="{E29C8D59-FEF1-43FF-A36B-AC3479855D7D}" type="parTrans" cxnId="{AE72FCF0-CFE8-4928-8B69-AF92D0137A75}">
      <dgm:prSet/>
      <dgm:spPr/>
      <dgm:t>
        <a:bodyPr/>
        <a:lstStyle/>
        <a:p>
          <a:endParaRPr lang="it-IT"/>
        </a:p>
      </dgm:t>
    </dgm:pt>
    <dgm:pt modelId="{7DCAD886-D3DF-4656-8421-823798A3D15D}" type="pres">
      <dgm:prSet presAssocID="{3BD8043E-58A5-4F78-BF4B-AD80A9CEAA07}" presName="Name0" presStyleCnt="0">
        <dgm:presLayoutVars>
          <dgm:dir/>
          <dgm:animLvl val="lvl"/>
          <dgm:resizeHandles val="exact"/>
        </dgm:presLayoutVars>
      </dgm:prSet>
      <dgm:spPr/>
      <dgm:t>
        <a:bodyPr/>
        <a:lstStyle/>
        <a:p>
          <a:endParaRPr lang="it-IT"/>
        </a:p>
      </dgm:t>
    </dgm:pt>
    <dgm:pt modelId="{FA35B6D0-98A3-4841-AADC-06271C1085F5}" type="pres">
      <dgm:prSet presAssocID="{506BFC47-24B3-4393-B599-68C44C15824D}" presName="linNode" presStyleCnt="0"/>
      <dgm:spPr/>
    </dgm:pt>
    <dgm:pt modelId="{6A55E053-7221-4E6C-B534-5FC09023E71F}" type="pres">
      <dgm:prSet presAssocID="{506BFC47-24B3-4393-B599-68C44C15824D}" presName="parentText" presStyleLbl="node1" presStyleIdx="0" presStyleCnt="3" custScaleX="183309" custScaleY="432183" custLinFactY="-100000" custLinFactNeighborX="-19555" custLinFactNeighborY="-162677">
        <dgm:presLayoutVars>
          <dgm:chMax val="1"/>
          <dgm:bulletEnabled val="1"/>
        </dgm:presLayoutVars>
      </dgm:prSet>
      <dgm:spPr/>
      <dgm:t>
        <a:bodyPr/>
        <a:lstStyle/>
        <a:p>
          <a:endParaRPr lang="it-IT"/>
        </a:p>
      </dgm:t>
    </dgm:pt>
    <dgm:pt modelId="{FA78F372-ECA0-4E16-9D4E-1CCF87E7159D}" type="pres">
      <dgm:prSet presAssocID="{D6E8250D-B498-49FA-A958-AF9B086860C8}" presName="sp" presStyleCnt="0"/>
      <dgm:spPr/>
    </dgm:pt>
    <dgm:pt modelId="{DB4E3AEC-56B9-4E93-8610-D4984ADAA737}" type="pres">
      <dgm:prSet presAssocID="{F64FE268-3631-4146-81AC-EBFC5A277541}" presName="linNode" presStyleCnt="0"/>
      <dgm:spPr/>
    </dgm:pt>
    <dgm:pt modelId="{C212FDF0-A4AB-49B9-8900-757C49E4F5AD}" type="pres">
      <dgm:prSet presAssocID="{F64FE268-3631-4146-81AC-EBFC5A277541}" presName="parentText" presStyleLbl="node1" presStyleIdx="1" presStyleCnt="3" custScaleX="183309" custScaleY="585959" custLinFactNeighborX="-19555" custLinFactNeighborY="982">
        <dgm:presLayoutVars>
          <dgm:chMax val="1"/>
          <dgm:bulletEnabled val="1"/>
        </dgm:presLayoutVars>
      </dgm:prSet>
      <dgm:spPr/>
      <dgm:t>
        <a:bodyPr/>
        <a:lstStyle/>
        <a:p>
          <a:endParaRPr lang="it-IT"/>
        </a:p>
      </dgm:t>
    </dgm:pt>
    <dgm:pt modelId="{95EE4866-5B61-4722-96EC-08BF8FBF3CCC}" type="pres">
      <dgm:prSet presAssocID="{813A9D72-AFF1-42E0-B01F-9E4F67EEF31A}" presName="sp" presStyleCnt="0"/>
      <dgm:spPr/>
    </dgm:pt>
    <dgm:pt modelId="{E6AC3C39-6698-4950-B8D6-0202991D631C}" type="pres">
      <dgm:prSet presAssocID="{87423EAD-19F2-494F-BF79-64AD69D04BAF}" presName="linNode" presStyleCnt="0"/>
      <dgm:spPr/>
    </dgm:pt>
    <dgm:pt modelId="{E5C89BE9-D438-4A35-927C-2E762926DB94}" type="pres">
      <dgm:prSet presAssocID="{87423EAD-19F2-494F-BF79-64AD69D04BAF}" presName="parentText" presStyleLbl="node1" presStyleIdx="2" presStyleCnt="3" custScaleX="183309" custScaleY="935745" custLinFactNeighborX="-19555" custLinFactNeighborY="311">
        <dgm:presLayoutVars>
          <dgm:chMax val="1"/>
          <dgm:bulletEnabled val="1"/>
        </dgm:presLayoutVars>
      </dgm:prSet>
      <dgm:spPr/>
      <dgm:t>
        <a:bodyPr/>
        <a:lstStyle/>
        <a:p>
          <a:endParaRPr lang="it-IT"/>
        </a:p>
      </dgm:t>
    </dgm:pt>
  </dgm:ptLst>
  <dgm:cxnLst>
    <dgm:cxn modelId="{AE72FCF0-CFE8-4928-8B69-AF92D0137A75}" srcId="{3BD8043E-58A5-4F78-BF4B-AD80A9CEAA07}" destId="{506BFC47-24B3-4393-B599-68C44C15824D}" srcOrd="0" destOrd="0" parTransId="{E29C8D59-FEF1-43FF-A36B-AC3479855D7D}" sibTransId="{D6E8250D-B498-49FA-A958-AF9B086860C8}"/>
    <dgm:cxn modelId="{EBE4CD8D-CFDF-4377-BF1A-1D2BB5DA7A9D}" srcId="{3BD8043E-58A5-4F78-BF4B-AD80A9CEAA07}" destId="{87423EAD-19F2-494F-BF79-64AD69D04BAF}" srcOrd="2" destOrd="0" parTransId="{0F4E25B4-6D91-4750-9A60-82B2AF25108B}" sibTransId="{E259BBF0-571F-4928-BA90-BF43786259A6}"/>
    <dgm:cxn modelId="{877D9696-E87F-47E9-83AF-8EF6F44C1ACC}" srcId="{3BD8043E-58A5-4F78-BF4B-AD80A9CEAA07}" destId="{F64FE268-3631-4146-81AC-EBFC5A277541}" srcOrd="1" destOrd="0" parTransId="{CE3961B3-6906-4287-A3DE-5F9CC334B085}" sibTransId="{813A9D72-AFF1-42E0-B01F-9E4F67EEF31A}"/>
    <dgm:cxn modelId="{31267417-6256-4044-8466-CBF2429FC074}" type="presOf" srcId="{3BD8043E-58A5-4F78-BF4B-AD80A9CEAA07}" destId="{7DCAD886-D3DF-4656-8421-823798A3D15D}" srcOrd="0" destOrd="0" presId="urn:microsoft.com/office/officeart/2005/8/layout/vList5"/>
    <dgm:cxn modelId="{5C3B0EDB-46EB-4C9D-BE94-49408381EAC7}" type="presOf" srcId="{F64FE268-3631-4146-81AC-EBFC5A277541}" destId="{C212FDF0-A4AB-49B9-8900-757C49E4F5AD}" srcOrd="0" destOrd="0" presId="urn:microsoft.com/office/officeart/2005/8/layout/vList5"/>
    <dgm:cxn modelId="{2402A2AE-26CC-47DC-898B-69DFB3D95885}" type="presOf" srcId="{87423EAD-19F2-494F-BF79-64AD69D04BAF}" destId="{E5C89BE9-D438-4A35-927C-2E762926DB94}" srcOrd="0" destOrd="0" presId="urn:microsoft.com/office/officeart/2005/8/layout/vList5"/>
    <dgm:cxn modelId="{25D8604F-325D-48E5-BF3C-F9EC70F69730}" type="presOf" srcId="{506BFC47-24B3-4393-B599-68C44C15824D}" destId="{6A55E053-7221-4E6C-B534-5FC09023E71F}" srcOrd="0" destOrd="0" presId="urn:microsoft.com/office/officeart/2005/8/layout/vList5"/>
    <dgm:cxn modelId="{0B3DED1F-E4DF-4496-A83E-4B04C5234DB1}" type="presParOf" srcId="{7DCAD886-D3DF-4656-8421-823798A3D15D}" destId="{FA35B6D0-98A3-4841-AADC-06271C1085F5}" srcOrd="0" destOrd="0" presId="urn:microsoft.com/office/officeart/2005/8/layout/vList5"/>
    <dgm:cxn modelId="{DB0F0200-1364-4D20-AB55-F6061CD8237A}" type="presParOf" srcId="{FA35B6D0-98A3-4841-AADC-06271C1085F5}" destId="{6A55E053-7221-4E6C-B534-5FC09023E71F}" srcOrd="0" destOrd="0" presId="urn:microsoft.com/office/officeart/2005/8/layout/vList5"/>
    <dgm:cxn modelId="{505F540B-18B9-43FD-B9C6-2510F6C1894C}" type="presParOf" srcId="{7DCAD886-D3DF-4656-8421-823798A3D15D}" destId="{FA78F372-ECA0-4E16-9D4E-1CCF87E7159D}" srcOrd="1" destOrd="0" presId="urn:microsoft.com/office/officeart/2005/8/layout/vList5"/>
    <dgm:cxn modelId="{AB0554D8-EC2E-479B-8013-1FC6A8C5A57E}" type="presParOf" srcId="{7DCAD886-D3DF-4656-8421-823798A3D15D}" destId="{DB4E3AEC-56B9-4E93-8610-D4984ADAA737}" srcOrd="2" destOrd="0" presId="urn:microsoft.com/office/officeart/2005/8/layout/vList5"/>
    <dgm:cxn modelId="{AE7029CA-C509-4A91-ACFB-F56695EE021F}" type="presParOf" srcId="{DB4E3AEC-56B9-4E93-8610-D4984ADAA737}" destId="{C212FDF0-A4AB-49B9-8900-757C49E4F5AD}" srcOrd="0" destOrd="0" presId="urn:microsoft.com/office/officeart/2005/8/layout/vList5"/>
    <dgm:cxn modelId="{33375BD3-76A9-42B5-8077-CADBE85F9F59}" type="presParOf" srcId="{7DCAD886-D3DF-4656-8421-823798A3D15D}" destId="{95EE4866-5B61-4722-96EC-08BF8FBF3CCC}" srcOrd="3" destOrd="0" presId="urn:microsoft.com/office/officeart/2005/8/layout/vList5"/>
    <dgm:cxn modelId="{9464F8D5-97E7-4177-8975-2D189321FCE4}" type="presParOf" srcId="{7DCAD886-D3DF-4656-8421-823798A3D15D}" destId="{E6AC3C39-6698-4950-B8D6-0202991D631C}" srcOrd="4" destOrd="0" presId="urn:microsoft.com/office/officeart/2005/8/layout/vList5"/>
    <dgm:cxn modelId="{1E33A658-7AD0-4944-AFDF-095F7D48E3B0}" type="presParOf" srcId="{E6AC3C39-6698-4950-B8D6-0202991D631C}" destId="{E5C89BE9-D438-4A35-927C-2E762926DB94}" srcOrd="0"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912377-316B-43F7-B241-FBAEB1762E80}"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it-IT"/>
        </a:p>
      </dgm:t>
    </dgm:pt>
    <dgm:pt modelId="{29917468-CA10-40D8-B1FB-F090C25E1E4F}">
      <dgm:prSet phldrT="[Testo]"/>
      <dgm:spPr/>
      <dgm:t>
        <a:bodyPr/>
        <a:lstStyle/>
        <a:p>
          <a:r>
            <a:rPr lang="it-IT" b="1" dirty="0" smtClean="0">
              <a:solidFill>
                <a:schemeClr val="bg1"/>
              </a:solidFill>
              <a:effectLst>
                <a:outerShdw blurRad="38100" dist="38100" dir="2700000" algn="tl">
                  <a:srgbClr val="000000">
                    <a:alpha val="43137"/>
                  </a:srgbClr>
                </a:outerShdw>
              </a:effectLst>
            </a:rPr>
            <a:t>Open data</a:t>
          </a:r>
          <a:endParaRPr lang="it-IT" dirty="0">
            <a:solidFill>
              <a:schemeClr val="bg1"/>
            </a:solidFill>
            <a:effectLst>
              <a:outerShdw blurRad="38100" dist="38100" dir="2700000" algn="tl">
                <a:srgbClr val="000000">
                  <a:alpha val="43137"/>
                </a:srgbClr>
              </a:outerShdw>
            </a:effectLst>
          </a:endParaRPr>
        </a:p>
      </dgm:t>
    </dgm:pt>
    <dgm:pt modelId="{264B7FF2-44D8-44B8-BC8F-1685E51DBD77}" type="parTrans" cxnId="{AE795FA4-6FD2-4C88-924F-4D1BDC787FA7}">
      <dgm:prSet/>
      <dgm:spPr/>
      <dgm:t>
        <a:bodyPr/>
        <a:lstStyle/>
        <a:p>
          <a:endParaRPr lang="it-IT"/>
        </a:p>
      </dgm:t>
    </dgm:pt>
    <dgm:pt modelId="{21788885-FE38-4C4C-A2BB-E844E4A39865}" type="sibTrans" cxnId="{AE795FA4-6FD2-4C88-924F-4D1BDC787FA7}">
      <dgm:prSet/>
      <dgm:spPr/>
      <dgm:t>
        <a:bodyPr/>
        <a:lstStyle/>
        <a:p>
          <a:endParaRPr lang="it-IT"/>
        </a:p>
      </dgm:t>
    </dgm:pt>
    <dgm:pt modelId="{4799EC88-0553-4423-B382-8059B24E7FEF}">
      <dgm:prSet phldrT="[Testo]"/>
      <dgm:spPr/>
      <dgm:t>
        <a:bodyPr/>
        <a:lstStyle/>
        <a:p>
          <a:r>
            <a:rPr lang="it-IT" b="1" dirty="0" smtClean="0">
              <a:effectLst>
                <a:outerShdw blurRad="38100" dist="38100" dir="2700000" algn="tl">
                  <a:srgbClr val="000000">
                    <a:alpha val="43137"/>
                  </a:srgbClr>
                </a:outerShdw>
              </a:effectLst>
            </a:rPr>
            <a:t>sistemi informativi integrati interrogabili on line</a:t>
          </a:r>
          <a:endParaRPr lang="it-IT" b="1" dirty="0">
            <a:effectLst>
              <a:outerShdw blurRad="38100" dist="38100" dir="2700000" algn="tl">
                <a:srgbClr val="000000">
                  <a:alpha val="43137"/>
                </a:srgbClr>
              </a:outerShdw>
            </a:effectLst>
          </a:endParaRPr>
        </a:p>
      </dgm:t>
    </dgm:pt>
    <dgm:pt modelId="{DAC5B3D0-A9FC-47B5-ACD2-7215F2DD7620}" type="parTrans" cxnId="{416C45A1-3B0F-4524-8D92-81CC410E66D1}">
      <dgm:prSet/>
      <dgm:spPr/>
      <dgm:t>
        <a:bodyPr/>
        <a:lstStyle/>
        <a:p>
          <a:endParaRPr lang="it-IT"/>
        </a:p>
      </dgm:t>
    </dgm:pt>
    <dgm:pt modelId="{259DD4DE-C1D7-4078-9C1F-A064B7DE28F6}" type="sibTrans" cxnId="{416C45A1-3B0F-4524-8D92-81CC410E66D1}">
      <dgm:prSet/>
      <dgm:spPr/>
      <dgm:t>
        <a:bodyPr/>
        <a:lstStyle/>
        <a:p>
          <a:endParaRPr lang="it-IT"/>
        </a:p>
      </dgm:t>
    </dgm:pt>
    <dgm:pt modelId="{F49CBA2A-17F2-4335-8D28-A2AE734B9EE2}">
      <dgm:prSet phldrT="[Testo]"/>
      <dgm:spPr/>
      <dgm:t>
        <a:bodyPr/>
        <a:lstStyle/>
        <a:p>
          <a:r>
            <a:rPr lang="it-IT" b="1" dirty="0" err="1" smtClean="0">
              <a:solidFill>
                <a:schemeClr val="bg1"/>
              </a:solidFill>
              <a:effectLst>
                <a:outerShdw blurRad="38100" dist="38100" dir="2700000" algn="tl">
                  <a:srgbClr val="000000">
                    <a:alpha val="43137"/>
                  </a:srgbClr>
                </a:outerShdw>
              </a:effectLst>
            </a:rPr>
            <a:t>Ipercubi</a:t>
          </a:r>
          <a:r>
            <a:rPr lang="it-IT" b="1" dirty="0" smtClean="0">
              <a:solidFill>
                <a:schemeClr val="bg1"/>
              </a:solidFill>
              <a:effectLst>
                <a:outerShdw blurRad="38100" dist="38100" dir="2700000" algn="tl">
                  <a:srgbClr val="000000">
                    <a:alpha val="43137"/>
                  </a:srgbClr>
                </a:outerShdw>
              </a:effectLst>
            </a:rPr>
            <a:t> di diffusione, popolazione legale, </a:t>
          </a:r>
        </a:p>
        <a:p>
          <a:endParaRPr lang="it-IT" dirty="0"/>
        </a:p>
      </dgm:t>
    </dgm:pt>
    <dgm:pt modelId="{C4E38DDB-8827-4236-975F-05593AC9E12C}" type="parTrans" cxnId="{46244232-233A-4A4D-B391-583C8B5851D2}">
      <dgm:prSet/>
      <dgm:spPr/>
      <dgm:t>
        <a:bodyPr/>
        <a:lstStyle/>
        <a:p>
          <a:endParaRPr lang="it-IT"/>
        </a:p>
      </dgm:t>
    </dgm:pt>
    <dgm:pt modelId="{ED516A6E-82BE-4627-A642-D4D193DF1750}" type="sibTrans" cxnId="{46244232-233A-4A4D-B391-583C8B5851D2}">
      <dgm:prSet/>
      <dgm:spPr/>
      <dgm:t>
        <a:bodyPr/>
        <a:lstStyle/>
        <a:p>
          <a:endParaRPr lang="it-IT"/>
        </a:p>
      </dgm:t>
    </dgm:pt>
    <dgm:pt modelId="{E9F17DCC-4CD7-4B1F-AC3A-64DC055130E5}">
      <dgm:prSet phldrT="[Testo]"/>
      <dgm:spPr/>
      <dgm:t>
        <a:bodyPr/>
        <a:lstStyle/>
        <a:p>
          <a:r>
            <a:rPr lang="it-IT" b="1" dirty="0" err="1" smtClean="0">
              <a:solidFill>
                <a:schemeClr val="bg1"/>
              </a:solidFill>
              <a:effectLst>
                <a:outerShdw blurRad="38100" dist="38100" dir="2700000" algn="tl">
                  <a:srgbClr val="000000">
                    <a:alpha val="43137"/>
                  </a:srgbClr>
                </a:outerShdw>
              </a:effectLst>
            </a:rPr>
            <a:t>Microdati</a:t>
          </a:r>
          <a:endParaRPr lang="it-IT" b="1" dirty="0">
            <a:solidFill>
              <a:schemeClr val="bg1"/>
            </a:solidFill>
            <a:effectLst>
              <a:outerShdw blurRad="38100" dist="38100" dir="2700000" algn="tl">
                <a:srgbClr val="000000">
                  <a:alpha val="43137"/>
                </a:srgbClr>
              </a:outerShdw>
            </a:effectLst>
          </a:endParaRPr>
        </a:p>
      </dgm:t>
    </dgm:pt>
    <dgm:pt modelId="{69DB917F-2A4D-4A88-90E8-31BBC38B3312}" type="parTrans" cxnId="{3E512CDF-762C-41F7-BF4D-B15F657C73E5}">
      <dgm:prSet/>
      <dgm:spPr/>
      <dgm:t>
        <a:bodyPr/>
        <a:lstStyle/>
        <a:p>
          <a:endParaRPr lang="it-IT"/>
        </a:p>
      </dgm:t>
    </dgm:pt>
    <dgm:pt modelId="{26A1E483-7A1A-4DC2-A29D-4815620294AB}" type="sibTrans" cxnId="{3E512CDF-762C-41F7-BF4D-B15F657C73E5}">
      <dgm:prSet/>
      <dgm:spPr/>
      <dgm:t>
        <a:bodyPr/>
        <a:lstStyle/>
        <a:p>
          <a:endParaRPr lang="it-IT"/>
        </a:p>
      </dgm:t>
    </dgm:pt>
    <dgm:pt modelId="{EADB0814-2DF3-4A58-B153-B1C20F555FFF}" type="pres">
      <dgm:prSet presAssocID="{08912377-316B-43F7-B241-FBAEB1762E80}" presName="matrix" presStyleCnt="0">
        <dgm:presLayoutVars>
          <dgm:chMax val="1"/>
          <dgm:dir/>
          <dgm:resizeHandles val="exact"/>
        </dgm:presLayoutVars>
      </dgm:prSet>
      <dgm:spPr/>
      <dgm:t>
        <a:bodyPr/>
        <a:lstStyle/>
        <a:p>
          <a:endParaRPr lang="it-IT"/>
        </a:p>
      </dgm:t>
    </dgm:pt>
    <dgm:pt modelId="{4824BCED-D545-4FB0-B79A-829646E5B151}" type="pres">
      <dgm:prSet presAssocID="{08912377-316B-43F7-B241-FBAEB1762E80}" presName="axisShape" presStyleLbl="bgShp" presStyleIdx="0" presStyleCnt="1" custLinFactNeighborX="1752"/>
      <dgm:spPr/>
    </dgm:pt>
    <dgm:pt modelId="{864F6154-1044-4320-BCBB-9C836F340AC1}" type="pres">
      <dgm:prSet presAssocID="{08912377-316B-43F7-B241-FBAEB1762E80}" presName="rect1" presStyleLbl="node1" presStyleIdx="0" presStyleCnt="4">
        <dgm:presLayoutVars>
          <dgm:chMax val="0"/>
          <dgm:chPref val="0"/>
          <dgm:bulletEnabled val="1"/>
        </dgm:presLayoutVars>
      </dgm:prSet>
      <dgm:spPr/>
      <dgm:t>
        <a:bodyPr/>
        <a:lstStyle/>
        <a:p>
          <a:endParaRPr lang="it-IT"/>
        </a:p>
      </dgm:t>
    </dgm:pt>
    <dgm:pt modelId="{F12E4610-A6DB-47B3-996E-A6B8FCD035F8}" type="pres">
      <dgm:prSet presAssocID="{08912377-316B-43F7-B241-FBAEB1762E80}" presName="rect2" presStyleLbl="node1" presStyleIdx="1" presStyleCnt="4">
        <dgm:presLayoutVars>
          <dgm:chMax val="0"/>
          <dgm:chPref val="0"/>
          <dgm:bulletEnabled val="1"/>
        </dgm:presLayoutVars>
      </dgm:prSet>
      <dgm:spPr/>
      <dgm:t>
        <a:bodyPr/>
        <a:lstStyle/>
        <a:p>
          <a:endParaRPr lang="it-IT"/>
        </a:p>
      </dgm:t>
    </dgm:pt>
    <dgm:pt modelId="{EE2D21F3-A9E6-47B8-BBFF-EA9B07103816}" type="pres">
      <dgm:prSet presAssocID="{08912377-316B-43F7-B241-FBAEB1762E80}" presName="rect3" presStyleLbl="node1" presStyleIdx="2" presStyleCnt="4" custLinFactNeighborX="-1382" custLinFactNeighborY="-2074">
        <dgm:presLayoutVars>
          <dgm:chMax val="0"/>
          <dgm:chPref val="0"/>
          <dgm:bulletEnabled val="1"/>
        </dgm:presLayoutVars>
      </dgm:prSet>
      <dgm:spPr/>
      <dgm:t>
        <a:bodyPr/>
        <a:lstStyle/>
        <a:p>
          <a:endParaRPr lang="it-IT"/>
        </a:p>
      </dgm:t>
    </dgm:pt>
    <dgm:pt modelId="{ECCC4F1D-A3EB-4729-BACF-6D03939574DF}" type="pres">
      <dgm:prSet presAssocID="{08912377-316B-43F7-B241-FBAEB1762E80}" presName="rect4" presStyleLbl="node1" presStyleIdx="3" presStyleCnt="4">
        <dgm:presLayoutVars>
          <dgm:chMax val="0"/>
          <dgm:chPref val="0"/>
          <dgm:bulletEnabled val="1"/>
        </dgm:presLayoutVars>
      </dgm:prSet>
      <dgm:spPr/>
      <dgm:t>
        <a:bodyPr/>
        <a:lstStyle/>
        <a:p>
          <a:endParaRPr lang="it-IT"/>
        </a:p>
      </dgm:t>
    </dgm:pt>
  </dgm:ptLst>
  <dgm:cxnLst>
    <dgm:cxn modelId="{00D45D4B-3B76-4A37-AACF-DCA6F1AB24C0}" type="presOf" srcId="{4799EC88-0553-4423-B382-8059B24E7FEF}" destId="{F12E4610-A6DB-47B3-996E-A6B8FCD035F8}" srcOrd="0" destOrd="0" presId="urn:microsoft.com/office/officeart/2005/8/layout/matrix2"/>
    <dgm:cxn modelId="{5861A7C5-278C-4350-9827-7540B279C970}" type="presOf" srcId="{29917468-CA10-40D8-B1FB-F090C25E1E4F}" destId="{864F6154-1044-4320-BCBB-9C836F340AC1}" srcOrd="0" destOrd="0" presId="urn:microsoft.com/office/officeart/2005/8/layout/matrix2"/>
    <dgm:cxn modelId="{AE795FA4-6FD2-4C88-924F-4D1BDC787FA7}" srcId="{08912377-316B-43F7-B241-FBAEB1762E80}" destId="{29917468-CA10-40D8-B1FB-F090C25E1E4F}" srcOrd="0" destOrd="0" parTransId="{264B7FF2-44D8-44B8-BC8F-1685E51DBD77}" sibTransId="{21788885-FE38-4C4C-A2BB-E844E4A39865}"/>
    <dgm:cxn modelId="{416C45A1-3B0F-4524-8D92-81CC410E66D1}" srcId="{08912377-316B-43F7-B241-FBAEB1762E80}" destId="{4799EC88-0553-4423-B382-8059B24E7FEF}" srcOrd="1" destOrd="0" parTransId="{DAC5B3D0-A9FC-47B5-ACD2-7215F2DD7620}" sibTransId="{259DD4DE-C1D7-4078-9C1F-A064B7DE28F6}"/>
    <dgm:cxn modelId="{46244232-233A-4A4D-B391-583C8B5851D2}" srcId="{08912377-316B-43F7-B241-FBAEB1762E80}" destId="{F49CBA2A-17F2-4335-8D28-A2AE734B9EE2}" srcOrd="2" destOrd="0" parTransId="{C4E38DDB-8827-4236-975F-05593AC9E12C}" sibTransId="{ED516A6E-82BE-4627-A642-D4D193DF1750}"/>
    <dgm:cxn modelId="{3E512CDF-762C-41F7-BF4D-B15F657C73E5}" srcId="{08912377-316B-43F7-B241-FBAEB1762E80}" destId="{E9F17DCC-4CD7-4B1F-AC3A-64DC055130E5}" srcOrd="3" destOrd="0" parTransId="{69DB917F-2A4D-4A88-90E8-31BBC38B3312}" sibTransId="{26A1E483-7A1A-4DC2-A29D-4815620294AB}"/>
    <dgm:cxn modelId="{26901287-503E-4A04-9CDE-D603BE5F67E4}" type="presOf" srcId="{08912377-316B-43F7-B241-FBAEB1762E80}" destId="{EADB0814-2DF3-4A58-B153-B1C20F555FFF}" srcOrd="0" destOrd="0" presId="urn:microsoft.com/office/officeart/2005/8/layout/matrix2"/>
    <dgm:cxn modelId="{70C3AE86-7375-4360-A9B2-A33CB45C70DF}" type="presOf" srcId="{F49CBA2A-17F2-4335-8D28-A2AE734B9EE2}" destId="{EE2D21F3-A9E6-47B8-BBFF-EA9B07103816}" srcOrd="0" destOrd="0" presId="urn:microsoft.com/office/officeart/2005/8/layout/matrix2"/>
    <dgm:cxn modelId="{8A1DED87-6EC9-4709-A6D8-8469D48B0BD3}" type="presOf" srcId="{E9F17DCC-4CD7-4B1F-AC3A-64DC055130E5}" destId="{ECCC4F1D-A3EB-4729-BACF-6D03939574DF}" srcOrd="0" destOrd="0" presId="urn:microsoft.com/office/officeart/2005/8/layout/matrix2"/>
    <dgm:cxn modelId="{A7A863D2-6B37-4AFB-BC1D-4A24D5169871}" type="presParOf" srcId="{EADB0814-2DF3-4A58-B153-B1C20F555FFF}" destId="{4824BCED-D545-4FB0-B79A-829646E5B151}" srcOrd="0" destOrd="0" presId="urn:microsoft.com/office/officeart/2005/8/layout/matrix2"/>
    <dgm:cxn modelId="{D97F9C20-5256-453C-AC7F-AB847340E8CC}" type="presParOf" srcId="{EADB0814-2DF3-4A58-B153-B1C20F555FFF}" destId="{864F6154-1044-4320-BCBB-9C836F340AC1}" srcOrd="1" destOrd="0" presId="urn:microsoft.com/office/officeart/2005/8/layout/matrix2"/>
    <dgm:cxn modelId="{7A759A47-C7E5-4D22-8D67-E921CC4A3773}" type="presParOf" srcId="{EADB0814-2DF3-4A58-B153-B1C20F555FFF}" destId="{F12E4610-A6DB-47B3-996E-A6B8FCD035F8}" srcOrd="2" destOrd="0" presId="urn:microsoft.com/office/officeart/2005/8/layout/matrix2"/>
    <dgm:cxn modelId="{6841DD7B-2482-45A5-9E46-CBC05B38915D}" type="presParOf" srcId="{EADB0814-2DF3-4A58-B153-B1C20F555FFF}" destId="{EE2D21F3-A9E6-47B8-BBFF-EA9B07103816}" srcOrd="3" destOrd="0" presId="urn:microsoft.com/office/officeart/2005/8/layout/matrix2"/>
    <dgm:cxn modelId="{D456B14B-4DAB-4247-9478-20AD6A3D6B3A}" type="presParOf" srcId="{EADB0814-2DF3-4A58-B153-B1C20F555FFF}" destId="{ECCC4F1D-A3EB-4729-BACF-6D03939574DF}"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5E053-7221-4E6C-B534-5FC09023E71F}">
      <dsp:nvSpPr>
        <dsp:cNvPr id="0" name=""/>
        <dsp:cNvSpPr/>
      </dsp:nvSpPr>
      <dsp:spPr>
        <a:xfrm>
          <a:off x="655512" y="0"/>
          <a:ext cx="4319994" cy="8790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it-IT" sz="3600" kern="1200" dirty="0" smtClean="0">
              <a:solidFill>
                <a:srgbClr val="FFFF00"/>
              </a:solidFill>
              <a:effectLst>
                <a:outerShdw blurRad="38100" dist="38100" dir="2700000" algn="tl">
                  <a:srgbClr val="000000">
                    <a:alpha val="43137"/>
                  </a:srgbClr>
                </a:outerShdw>
              </a:effectLst>
              <a:latin typeface="Century Gothic" panose="020B0502020202020204" pitchFamily="34" charset="0"/>
            </a:rPr>
            <a:t>Continuo</a:t>
          </a:r>
          <a:endParaRPr lang="it-IT" sz="3600" kern="1200" dirty="0">
            <a:solidFill>
              <a:srgbClr val="FFFF00"/>
            </a:solidFill>
            <a:effectLst>
              <a:outerShdw blurRad="38100" dist="38100" dir="2700000" algn="tl">
                <a:srgbClr val="000000">
                  <a:alpha val="43137"/>
                </a:srgbClr>
              </a:outerShdw>
            </a:effectLst>
            <a:latin typeface="Century Gothic" panose="020B0502020202020204" pitchFamily="34" charset="0"/>
          </a:endParaRPr>
        </a:p>
      </dsp:txBody>
      <dsp:txXfrm>
        <a:off x="698424" y="42912"/>
        <a:ext cx="4234170" cy="793226"/>
      </dsp:txXfrm>
    </dsp:sp>
    <dsp:sp modelId="{C212FDF0-A4AB-49B9-8900-757C49E4F5AD}">
      <dsp:nvSpPr>
        <dsp:cNvPr id="0" name=""/>
        <dsp:cNvSpPr/>
      </dsp:nvSpPr>
      <dsp:spPr>
        <a:xfrm>
          <a:off x="655512" y="891849"/>
          <a:ext cx="4319994" cy="11918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it-IT" sz="3300" kern="1200" dirty="0" smtClean="0">
              <a:solidFill>
                <a:srgbClr val="FFFF00"/>
              </a:solidFill>
              <a:effectLst>
                <a:outerShdw blurRad="38100" dist="38100" dir="2700000" algn="tl">
                  <a:srgbClr val="000000">
                    <a:alpha val="43137"/>
                  </a:srgbClr>
                </a:outerShdw>
              </a:effectLst>
              <a:latin typeface="Century Gothic" panose="020B0502020202020204" pitchFamily="34" charset="0"/>
            </a:rPr>
            <a:t>Basato sul sistema  dei registri</a:t>
          </a:r>
          <a:endParaRPr lang="it-IT" sz="3300" kern="1200" dirty="0">
            <a:solidFill>
              <a:srgbClr val="FFFF00"/>
            </a:solidFill>
            <a:effectLst>
              <a:outerShdw blurRad="38100" dist="38100" dir="2700000" algn="tl">
                <a:srgbClr val="000000">
                  <a:alpha val="43137"/>
                </a:srgbClr>
              </a:outerShdw>
            </a:effectLst>
            <a:latin typeface="Century Gothic" panose="020B0502020202020204" pitchFamily="34" charset="0"/>
          </a:endParaRPr>
        </a:p>
      </dsp:txBody>
      <dsp:txXfrm>
        <a:off x="713692" y="950029"/>
        <a:ext cx="4203634" cy="1075467"/>
      </dsp:txXfrm>
    </dsp:sp>
    <dsp:sp modelId="{E5C89BE9-D438-4A35-927C-2E762926DB94}">
      <dsp:nvSpPr>
        <dsp:cNvPr id="0" name=""/>
        <dsp:cNvSpPr/>
      </dsp:nvSpPr>
      <dsp:spPr>
        <a:xfrm>
          <a:off x="655512" y="2092482"/>
          <a:ext cx="4319994" cy="19032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it-IT" sz="3200" kern="1200" dirty="0" smtClean="0">
              <a:solidFill>
                <a:srgbClr val="FFFF00"/>
              </a:solidFill>
              <a:effectLst>
                <a:outerShdw blurRad="38100" dist="38100" dir="2700000" algn="tl">
                  <a:srgbClr val="000000">
                    <a:alpha val="43137"/>
                  </a:srgbClr>
                </a:outerShdw>
              </a:effectLst>
              <a:latin typeface="Century Gothic" panose="020B0502020202020204" pitchFamily="34" charset="0"/>
            </a:rPr>
            <a:t>Integrato ex-ante con il sistema delle indagini sociali </a:t>
          </a:r>
          <a:endParaRPr lang="it-IT" sz="2400" kern="1200" dirty="0">
            <a:solidFill>
              <a:srgbClr val="FFFF00"/>
            </a:solidFill>
            <a:effectLst>
              <a:outerShdw blurRad="38100" dist="38100" dir="2700000" algn="tl">
                <a:srgbClr val="000000">
                  <a:alpha val="43137"/>
                </a:srgbClr>
              </a:outerShdw>
            </a:effectLst>
            <a:latin typeface="Century Gothic" panose="020B0502020202020204" pitchFamily="34" charset="0"/>
          </a:endParaRPr>
        </a:p>
      </dsp:txBody>
      <dsp:txXfrm>
        <a:off x="748423" y="2185393"/>
        <a:ext cx="4134172" cy="17174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24BCED-D545-4FB0-B79A-829646E5B151}">
      <dsp:nvSpPr>
        <dsp:cNvPr id="0" name=""/>
        <dsp:cNvSpPr/>
      </dsp:nvSpPr>
      <dsp:spPr>
        <a:xfrm>
          <a:off x="1205343" y="0"/>
          <a:ext cx="5863351" cy="586335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4F6154-1044-4320-BCBB-9C836F340AC1}">
      <dsp:nvSpPr>
        <dsp:cNvPr id="0" name=""/>
        <dsp:cNvSpPr/>
      </dsp:nvSpPr>
      <dsp:spPr>
        <a:xfrm>
          <a:off x="1483735" y="381117"/>
          <a:ext cx="2345340" cy="234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t-IT" sz="2500" b="1" kern="1200" dirty="0" smtClean="0">
              <a:solidFill>
                <a:schemeClr val="bg1"/>
              </a:solidFill>
              <a:effectLst>
                <a:outerShdw blurRad="38100" dist="38100" dir="2700000" algn="tl">
                  <a:srgbClr val="000000">
                    <a:alpha val="43137"/>
                  </a:srgbClr>
                </a:outerShdw>
              </a:effectLst>
            </a:rPr>
            <a:t>Open data</a:t>
          </a:r>
          <a:endParaRPr lang="it-IT" sz="2500" kern="1200" dirty="0">
            <a:solidFill>
              <a:schemeClr val="bg1"/>
            </a:solidFill>
            <a:effectLst>
              <a:outerShdw blurRad="38100" dist="38100" dir="2700000" algn="tl">
                <a:srgbClr val="000000">
                  <a:alpha val="43137"/>
                </a:srgbClr>
              </a:outerShdw>
            </a:effectLst>
          </a:endParaRPr>
        </a:p>
      </dsp:txBody>
      <dsp:txXfrm>
        <a:off x="1598225" y="495607"/>
        <a:ext cx="2116360" cy="2116360"/>
      </dsp:txXfrm>
    </dsp:sp>
    <dsp:sp modelId="{F12E4610-A6DB-47B3-996E-A6B8FCD035F8}">
      <dsp:nvSpPr>
        <dsp:cNvPr id="0" name=""/>
        <dsp:cNvSpPr/>
      </dsp:nvSpPr>
      <dsp:spPr>
        <a:xfrm>
          <a:off x="4239510" y="381117"/>
          <a:ext cx="2345340" cy="234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t-IT" sz="2500" b="1" kern="1200" dirty="0" smtClean="0">
              <a:effectLst>
                <a:outerShdw blurRad="38100" dist="38100" dir="2700000" algn="tl">
                  <a:srgbClr val="000000">
                    <a:alpha val="43137"/>
                  </a:srgbClr>
                </a:outerShdw>
              </a:effectLst>
            </a:rPr>
            <a:t>sistemi informativi integrati interrogabili on line</a:t>
          </a:r>
          <a:endParaRPr lang="it-IT" sz="2500" b="1" kern="1200" dirty="0">
            <a:effectLst>
              <a:outerShdw blurRad="38100" dist="38100" dir="2700000" algn="tl">
                <a:srgbClr val="000000">
                  <a:alpha val="43137"/>
                </a:srgbClr>
              </a:outerShdw>
            </a:effectLst>
          </a:endParaRPr>
        </a:p>
      </dsp:txBody>
      <dsp:txXfrm>
        <a:off x="4354000" y="495607"/>
        <a:ext cx="2116360" cy="2116360"/>
      </dsp:txXfrm>
    </dsp:sp>
    <dsp:sp modelId="{EE2D21F3-A9E6-47B8-BBFF-EA9B07103816}">
      <dsp:nvSpPr>
        <dsp:cNvPr id="0" name=""/>
        <dsp:cNvSpPr/>
      </dsp:nvSpPr>
      <dsp:spPr>
        <a:xfrm>
          <a:off x="1451323" y="3088250"/>
          <a:ext cx="2345340" cy="234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t-IT" sz="2500" b="1" kern="1200" dirty="0" err="1" smtClean="0">
              <a:solidFill>
                <a:schemeClr val="bg1"/>
              </a:solidFill>
              <a:effectLst>
                <a:outerShdw blurRad="38100" dist="38100" dir="2700000" algn="tl">
                  <a:srgbClr val="000000">
                    <a:alpha val="43137"/>
                  </a:srgbClr>
                </a:outerShdw>
              </a:effectLst>
            </a:rPr>
            <a:t>Ipercubi</a:t>
          </a:r>
          <a:r>
            <a:rPr lang="it-IT" sz="2500" b="1" kern="1200" dirty="0" smtClean="0">
              <a:solidFill>
                <a:schemeClr val="bg1"/>
              </a:solidFill>
              <a:effectLst>
                <a:outerShdw blurRad="38100" dist="38100" dir="2700000" algn="tl">
                  <a:srgbClr val="000000">
                    <a:alpha val="43137"/>
                  </a:srgbClr>
                </a:outerShdw>
              </a:effectLst>
            </a:rPr>
            <a:t> di diffusione, popolazione legale, </a:t>
          </a:r>
        </a:p>
        <a:p>
          <a:pPr lvl="0" algn="ctr" defTabSz="1111250">
            <a:lnSpc>
              <a:spcPct val="90000"/>
            </a:lnSpc>
            <a:spcBef>
              <a:spcPct val="0"/>
            </a:spcBef>
            <a:spcAft>
              <a:spcPct val="35000"/>
            </a:spcAft>
          </a:pPr>
          <a:endParaRPr lang="it-IT" sz="2500" kern="1200" dirty="0"/>
        </a:p>
      </dsp:txBody>
      <dsp:txXfrm>
        <a:off x="1565813" y="3202740"/>
        <a:ext cx="2116360" cy="2116360"/>
      </dsp:txXfrm>
    </dsp:sp>
    <dsp:sp modelId="{ECCC4F1D-A3EB-4729-BACF-6D03939574DF}">
      <dsp:nvSpPr>
        <dsp:cNvPr id="0" name=""/>
        <dsp:cNvSpPr/>
      </dsp:nvSpPr>
      <dsp:spPr>
        <a:xfrm>
          <a:off x="4239510" y="3136892"/>
          <a:ext cx="2345340" cy="2345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it-IT" sz="2500" b="1" kern="1200" dirty="0" err="1" smtClean="0">
              <a:solidFill>
                <a:schemeClr val="bg1"/>
              </a:solidFill>
              <a:effectLst>
                <a:outerShdw blurRad="38100" dist="38100" dir="2700000" algn="tl">
                  <a:srgbClr val="000000">
                    <a:alpha val="43137"/>
                  </a:srgbClr>
                </a:outerShdw>
              </a:effectLst>
            </a:rPr>
            <a:t>Microdati</a:t>
          </a:r>
          <a:endParaRPr lang="it-IT" sz="2500" b="1" kern="1200" dirty="0">
            <a:solidFill>
              <a:schemeClr val="bg1"/>
            </a:solidFill>
            <a:effectLst>
              <a:outerShdw blurRad="38100" dist="38100" dir="2700000" algn="tl">
                <a:srgbClr val="000000">
                  <a:alpha val="43137"/>
                </a:srgbClr>
              </a:outerShdw>
            </a:effectLst>
          </a:endParaRPr>
        </a:p>
      </dsp:txBody>
      <dsp:txXfrm>
        <a:off x="4354000" y="3251382"/>
        <a:ext cx="2116360" cy="21163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1532" cy="496173"/>
          </a:xfrm>
          <a:prstGeom prst="rect">
            <a:avLst/>
          </a:prstGeom>
        </p:spPr>
        <p:txBody>
          <a:bodyPr vert="horz" lIns="93102" tIns="46552" rIns="93102" bIns="46552" rtlCol="0"/>
          <a:lstStyle>
            <a:lvl1pPr algn="l">
              <a:defRPr sz="1200"/>
            </a:lvl1pPr>
          </a:lstStyle>
          <a:p>
            <a:endParaRPr lang="it-IT"/>
          </a:p>
        </p:txBody>
      </p:sp>
      <p:sp>
        <p:nvSpPr>
          <p:cNvPr id="3" name="Segnaposto data 2"/>
          <p:cNvSpPr>
            <a:spLocks noGrp="1"/>
          </p:cNvSpPr>
          <p:nvPr>
            <p:ph type="dt" sz="quarter" idx="1"/>
          </p:nvPr>
        </p:nvSpPr>
        <p:spPr>
          <a:xfrm>
            <a:off x="3845048" y="0"/>
            <a:ext cx="2941532" cy="496173"/>
          </a:xfrm>
          <a:prstGeom prst="rect">
            <a:avLst/>
          </a:prstGeom>
        </p:spPr>
        <p:txBody>
          <a:bodyPr vert="horz" lIns="93102" tIns="46552" rIns="93102" bIns="46552" rtlCol="0"/>
          <a:lstStyle>
            <a:lvl1pPr algn="r">
              <a:defRPr sz="1200"/>
            </a:lvl1pPr>
          </a:lstStyle>
          <a:p>
            <a:fld id="{97E234F1-5CD4-4491-B051-D7AA0C744754}" type="datetimeFigureOut">
              <a:rPr lang="it-IT" smtClean="0"/>
              <a:pPr/>
              <a:t>16/10/2017</a:t>
            </a:fld>
            <a:endParaRPr lang="it-IT"/>
          </a:p>
        </p:txBody>
      </p:sp>
      <p:sp>
        <p:nvSpPr>
          <p:cNvPr id="4" name="Segnaposto piè di pagina 3"/>
          <p:cNvSpPr>
            <a:spLocks noGrp="1"/>
          </p:cNvSpPr>
          <p:nvPr>
            <p:ph type="ftr" sz="quarter" idx="2"/>
          </p:nvPr>
        </p:nvSpPr>
        <p:spPr>
          <a:xfrm>
            <a:off x="0" y="9425568"/>
            <a:ext cx="2941532" cy="496173"/>
          </a:xfrm>
          <a:prstGeom prst="rect">
            <a:avLst/>
          </a:prstGeom>
        </p:spPr>
        <p:txBody>
          <a:bodyPr vert="horz" lIns="93102" tIns="46552" rIns="93102" bIns="46552" rtlCol="0" anchor="b"/>
          <a:lstStyle>
            <a:lvl1pPr algn="l">
              <a:defRPr sz="1200"/>
            </a:lvl1pPr>
          </a:lstStyle>
          <a:p>
            <a:endParaRPr lang="it-IT"/>
          </a:p>
        </p:txBody>
      </p:sp>
      <p:sp>
        <p:nvSpPr>
          <p:cNvPr id="5" name="Segnaposto numero diapositiva 4"/>
          <p:cNvSpPr>
            <a:spLocks noGrp="1"/>
          </p:cNvSpPr>
          <p:nvPr>
            <p:ph type="sldNum" sz="quarter" idx="3"/>
          </p:nvPr>
        </p:nvSpPr>
        <p:spPr>
          <a:xfrm>
            <a:off x="3845048" y="9425568"/>
            <a:ext cx="2941532" cy="496173"/>
          </a:xfrm>
          <a:prstGeom prst="rect">
            <a:avLst/>
          </a:prstGeom>
        </p:spPr>
        <p:txBody>
          <a:bodyPr vert="horz" lIns="93102" tIns="46552" rIns="93102" bIns="46552" rtlCol="0" anchor="b"/>
          <a:lstStyle>
            <a:lvl1pPr algn="r">
              <a:defRPr sz="1200"/>
            </a:lvl1pPr>
          </a:lstStyle>
          <a:p>
            <a:fld id="{B8DE55D1-629F-49A4-9FDE-99C53E24F79F}" type="slidenum">
              <a:rPr lang="it-IT" smtClean="0"/>
              <a:pPr/>
              <a:t>‹N›</a:t>
            </a:fld>
            <a:endParaRPr lang="it-IT"/>
          </a:p>
        </p:txBody>
      </p:sp>
    </p:spTree>
    <p:extLst>
      <p:ext uri="{BB962C8B-B14F-4D97-AF65-F5344CB8AC3E}">
        <p14:creationId xmlns:p14="http://schemas.microsoft.com/office/powerpoint/2010/main" val="863334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1532" cy="496173"/>
          </a:xfrm>
          <a:prstGeom prst="rect">
            <a:avLst/>
          </a:prstGeom>
        </p:spPr>
        <p:txBody>
          <a:bodyPr vert="horz" lIns="93102" tIns="46552" rIns="93102" bIns="46552" rtlCol="0"/>
          <a:lstStyle>
            <a:lvl1pPr algn="l">
              <a:defRPr sz="1200"/>
            </a:lvl1pPr>
          </a:lstStyle>
          <a:p>
            <a:endParaRPr lang="it-IT"/>
          </a:p>
        </p:txBody>
      </p:sp>
      <p:sp>
        <p:nvSpPr>
          <p:cNvPr id="3" name="Segnaposto data 2"/>
          <p:cNvSpPr>
            <a:spLocks noGrp="1"/>
          </p:cNvSpPr>
          <p:nvPr>
            <p:ph type="dt" idx="1"/>
          </p:nvPr>
        </p:nvSpPr>
        <p:spPr>
          <a:xfrm>
            <a:off x="3845048" y="0"/>
            <a:ext cx="2941532" cy="496173"/>
          </a:xfrm>
          <a:prstGeom prst="rect">
            <a:avLst/>
          </a:prstGeom>
        </p:spPr>
        <p:txBody>
          <a:bodyPr vert="horz" lIns="93102" tIns="46552" rIns="93102" bIns="46552" rtlCol="0"/>
          <a:lstStyle>
            <a:lvl1pPr algn="r">
              <a:defRPr sz="1200"/>
            </a:lvl1pPr>
          </a:lstStyle>
          <a:p>
            <a:fld id="{03675B2E-259A-455A-90BD-8AAEC99B0A21}" type="datetimeFigureOut">
              <a:rPr lang="it-IT" smtClean="0"/>
              <a:pPr/>
              <a:t>16/10/2017</a:t>
            </a:fld>
            <a:endParaRPr lang="it-IT"/>
          </a:p>
        </p:txBody>
      </p:sp>
      <p:sp>
        <p:nvSpPr>
          <p:cNvPr id="4" name="Segnaposto immagine diapositiva 3"/>
          <p:cNvSpPr>
            <a:spLocks noGrp="1" noRot="1" noChangeAspect="1"/>
          </p:cNvSpPr>
          <p:nvPr>
            <p:ph type="sldImg" idx="2"/>
          </p:nvPr>
        </p:nvSpPr>
        <p:spPr>
          <a:xfrm>
            <a:off x="914400" y="744538"/>
            <a:ext cx="4959350" cy="3721100"/>
          </a:xfrm>
          <a:prstGeom prst="rect">
            <a:avLst/>
          </a:prstGeom>
          <a:noFill/>
          <a:ln w="12700">
            <a:solidFill>
              <a:prstClr val="black"/>
            </a:solidFill>
          </a:ln>
        </p:spPr>
        <p:txBody>
          <a:bodyPr vert="horz" lIns="93102" tIns="46552" rIns="93102" bIns="46552" rtlCol="0" anchor="ctr"/>
          <a:lstStyle/>
          <a:p>
            <a:endParaRPr lang="it-IT"/>
          </a:p>
        </p:txBody>
      </p:sp>
      <p:sp>
        <p:nvSpPr>
          <p:cNvPr id="5" name="Segnaposto note 4"/>
          <p:cNvSpPr>
            <a:spLocks noGrp="1"/>
          </p:cNvSpPr>
          <p:nvPr>
            <p:ph type="body" sz="quarter" idx="3"/>
          </p:nvPr>
        </p:nvSpPr>
        <p:spPr>
          <a:xfrm>
            <a:off x="678815" y="4713645"/>
            <a:ext cx="5430520" cy="4465558"/>
          </a:xfrm>
          <a:prstGeom prst="rect">
            <a:avLst/>
          </a:prstGeom>
        </p:spPr>
        <p:txBody>
          <a:bodyPr vert="horz" lIns="93102" tIns="46552" rIns="93102" bIns="46552"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5568"/>
            <a:ext cx="2941532" cy="496173"/>
          </a:xfrm>
          <a:prstGeom prst="rect">
            <a:avLst/>
          </a:prstGeom>
        </p:spPr>
        <p:txBody>
          <a:bodyPr vert="horz" lIns="93102" tIns="46552" rIns="93102" bIns="46552" rtlCol="0" anchor="b"/>
          <a:lstStyle>
            <a:lvl1pPr algn="l">
              <a:defRPr sz="1200"/>
            </a:lvl1pPr>
          </a:lstStyle>
          <a:p>
            <a:endParaRPr lang="it-IT"/>
          </a:p>
        </p:txBody>
      </p:sp>
      <p:sp>
        <p:nvSpPr>
          <p:cNvPr id="7" name="Segnaposto numero diapositiva 6"/>
          <p:cNvSpPr>
            <a:spLocks noGrp="1"/>
          </p:cNvSpPr>
          <p:nvPr>
            <p:ph type="sldNum" sz="quarter" idx="5"/>
          </p:nvPr>
        </p:nvSpPr>
        <p:spPr>
          <a:xfrm>
            <a:off x="3845048" y="9425568"/>
            <a:ext cx="2941532" cy="496173"/>
          </a:xfrm>
          <a:prstGeom prst="rect">
            <a:avLst/>
          </a:prstGeom>
        </p:spPr>
        <p:txBody>
          <a:bodyPr vert="horz" lIns="93102" tIns="46552" rIns="93102" bIns="46552" rtlCol="0" anchor="b"/>
          <a:lstStyle>
            <a:lvl1pPr algn="r">
              <a:defRPr sz="1200"/>
            </a:lvl1pPr>
          </a:lstStyle>
          <a:p>
            <a:fld id="{A0CDC2D9-3DBA-4042-BDB9-A8016BB39CB7}" type="slidenum">
              <a:rPr lang="it-IT" smtClean="0"/>
              <a:pPr/>
              <a:t>‹N›</a:t>
            </a:fld>
            <a:endParaRPr lang="it-IT"/>
          </a:p>
        </p:txBody>
      </p:sp>
    </p:spTree>
    <p:extLst>
      <p:ext uri="{BB962C8B-B14F-4D97-AF65-F5344CB8AC3E}">
        <p14:creationId xmlns:p14="http://schemas.microsoft.com/office/powerpoint/2010/main" val="400314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4" name="Segnaposto numero diapositiva 3"/>
          <p:cNvSpPr>
            <a:spLocks noGrp="1"/>
          </p:cNvSpPr>
          <p:nvPr>
            <p:ph type="sldNum" sz="quarter" idx="10"/>
          </p:nvPr>
        </p:nvSpPr>
        <p:spPr/>
        <p:txBody>
          <a:bodyPr/>
          <a:lstStyle/>
          <a:p>
            <a:fld id="{A0CDC2D9-3DBA-4042-BDB9-A8016BB39CB7}" type="slidenum">
              <a:rPr lang="it-IT" smtClean="0"/>
              <a:pPr/>
              <a:t>1</a:t>
            </a:fld>
            <a:endParaRPr lang="it-IT" dirty="0"/>
          </a:p>
        </p:txBody>
      </p:sp>
    </p:spTree>
    <p:extLst>
      <p:ext uri="{BB962C8B-B14F-4D97-AF65-F5344CB8AC3E}">
        <p14:creationId xmlns:p14="http://schemas.microsoft.com/office/powerpoint/2010/main" val="2065568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10</a:t>
            </a:fld>
            <a:endParaRPr lang="it-IT"/>
          </a:p>
        </p:txBody>
      </p:sp>
    </p:spTree>
    <p:extLst>
      <p:ext uri="{BB962C8B-B14F-4D97-AF65-F5344CB8AC3E}">
        <p14:creationId xmlns:p14="http://schemas.microsoft.com/office/powerpoint/2010/main" val="2396636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11</a:t>
            </a:fld>
            <a:endParaRPr lang="it-IT"/>
          </a:p>
        </p:txBody>
      </p:sp>
    </p:spTree>
    <p:extLst>
      <p:ext uri="{BB962C8B-B14F-4D97-AF65-F5344CB8AC3E}">
        <p14:creationId xmlns:p14="http://schemas.microsoft.com/office/powerpoint/2010/main" val="1305920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a:ln/>
        </p:spPr>
      </p:sp>
      <p:sp>
        <p:nvSpPr>
          <p:cNvPr id="36867" name="Segnaposto note 2"/>
          <p:cNvSpPr>
            <a:spLocks noGrp="1"/>
          </p:cNvSpPr>
          <p:nvPr>
            <p:ph type="body" idx="1"/>
          </p:nvPr>
        </p:nvSpPr>
        <p:spPr>
          <a:noFill/>
        </p:spPr>
        <p:txBody>
          <a:bodyPr/>
          <a:lstStyle/>
          <a:p>
            <a:pPr defTabSz="912813"/>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fld id="{AF3EF33B-FC14-45E8-944B-C08B0432412C}" type="slidenum">
              <a:rPr lang="it-IT" altLang="it-IT">
                <a:solidFill>
                  <a:schemeClr val="tx1"/>
                </a:solidFill>
                <a:latin typeface="Arial" panose="020B0604020202020204" pitchFamily="34" charset="0"/>
              </a:rPr>
              <a:pPr eaLnBrk="1" hangingPunct="1"/>
              <a:t>12</a:t>
            </a:fld>
            <a:endParaRPr lang="it-IT" altLang="it-IT">
              <a:solidFill>
                <a:schemeClr val="tx1"/>
              </a:solidFill>
              <a:latin typeface="Arial" panose="020B0604020202020204" pitchFamily="34" charset="0"/>
            </a:endParaRPr>
          </a:p>
        </p:txBody>
      </p:sp>
    </p:spTree>
    <p:extLst>
      <p:ext uri="{BB962C8B-B14F-4D97-AF65-F5344CB8AC3E}">
        <p14:creationId xmlns:p14="http://schemas.microsoft.com/office/powerpoint/2010/main" val="3383173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normAutofit/>
          </a:bodyPr>
          <a:lstStyle/>
          <a:p>
            <a:pPr>
              <a:defRPr/>
            </a:pPr>
            <a:endParaRPr lang="en-GB" dirty="0"/>
          </a:p>
        </p:txBody>
      </p:sp>
    </p:spTree>
    <p:extLst>
      <p:ext uri="{BB962C8B-B14F-4D97-AF65-F5344CB8AC3E}">
        <p14:creationId xmlns:p14="http://schemas.microsoft.com/office/powerpoint/2010/main" val="28153858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normAutofit/>
          </a:bodyPr>
          <a:lstStyle/>
          <a:p>
            <a:pPr>
              <a:defRPr/>
            </a:pPr>
            <a:endParaRPr lang="en-GB" dirty="0"/>
          </a:p>
        </p:txBody>
      </p:sp>
    </p:spTree>
    <p:extLst>
      <p:ext uri="{BB962C8B-B14F-4D97-AF65-F5344CB8AC3E}">
        <p14:creationId xmlns:p14="http://schemas.microsoft.com/office/powerpoint/2010/main" val="28153858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15</a:t>
            </a:fld>
            <a:endParaRPr lang="it-IT"/>
          </a:p>
        </p:txBody>
      </p:sp>
    </p:spTree>
    <p:extLst>
      <p:ext uri="{BB962C8B-B14F-4D97-AF65-F5344CB8AC3E}">
        <p14:creationId xmlns:p14="http://schemas.microsoft.com/office/powerpoint/2010/main" val="555213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lstStyle/>
          <a:p>
            <a:pPr>
              <a:defRPr/>
            </a:pPr>
            <a:endParaRPr lang="en-GB" dirty="0"/>
          </a:p>
        </p:txBody>
      </p:sp>
    </p:spTree>
    <p:extLst>
      <p:ext uri="{BB962C8B-B14F-4D97-AF65-F5344CB8AC3E}">
        <p14:creationId xmlns:p14="http://schemas.microsoft.com/office/powerpoint/2010/main" val="3641427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La strategia si articola in due periodi: il quadriennio 2018-2021 e il periodo a regime post 2021. Il 2021 è l'anno di riferimento vincolante di censimento secondo il regolamento europeo. </a:t>
            </a:r>
            <a:br>
              <a:rPr lang="it-IT" dirty="0"/>
            </a:br>
            <a:r>
              <a:rPr lang="it-IT" dirty="0"/>
              <a:t>Nel primo periodo di realizzazione 2018-2021, di soli quattro anni, le due rilevazioni campionarie avranno una dimensione di circa un milione di famiglie (rilevazione L) e 400mila famiglie (rilevazione A) e si svolgeranno coinvolgendo almeno una volta, nell’arco di tempo considerato,  tutti i comuni italiani. Ogni anno saranno interessati circa 3mila comuni, una parte dei quali sempre coinvolti (circa 1100 comuni) e una parte di comuni che invece verranno  fatti ruotare. Questo disegno consentirà di ottenere stime dirette sulle variabili censuarie per tutti i comuni, irrobustendo l'affidabilità dei risultati, e consentirà al tempo stesso di impostare e consolidare, nel periodo, i nuovi registri statistici. </a:t>
            </a:r>
            <a:br>
              <a:rPr lang="it-IT" dirty="0"/>
            </a:br>
            <a:endParaRPr lang="it-IT" dirty="0"/>
          </a:p>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17</a:t>
            </a:fld>
            <a:endParaRPr lang="it-IT"/>
          </a:p>
        </p:txBody>
      </p:sp>
    </p:spTree>
    <p:extLst>
      <p:ext uri="{BB962C8B-B14F-4D97-AF65-F5344CB8AC3E}">
        <p14:creationId xmlns:p14="http://schemas.microsoft.com/office/powerpoint/2010/main" val="2220967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A regime,</a:t>
            </a:r>
            <a:r>
              <a:rPr lang="it-IT" b="1" dirty="0"/>
              <a:t> dopo il 2021</a:t>
            </a:r>
            <a:r>
              <a:rPr lang="it-IT" dirty="0"/>
              <a:t>, su un arco temporale decennale, si passerà a </a:t>
            </a:r>
            <a:r>
              <a:rPr lang="it-IT" b="1" dirty="0"/>
              <a:t>un disegno basato su rilevazioni annuali dimezzate</a:t>
            </a:r>
            <a:r>
              <a:rPr lang="it-IT" dirty="0"/>
              <a:t>, di dimensioni pari rispettivamente a 500mila e 200mila famiglie, con un impegno annuale di risorse significativamente  inferiore. Questo minore ricorso alle indagini dirette sarà reso possibile da un ancor più massiccio utilizzo di fonti amministrative, ottenuto da un lato intensificando l’impiego di quelle già presenti all’interno dei sistemi informativi dell’Istituto, dall’altro grazie all’integrazione di nuove acquisizioni da valorizzare adeguatamente a fini statistici. </a:t>
            </a:r>
          </a:p>
          <a:p>
            <a:r>
              <a:rPr lang="it-IT" dirty="0"/>
              <a:t>Il </a:t>
            </a:r>
            <a:r>
              <a:rPr lang="it-IT" b="1" dirty="0"/>
              <a:t>nuovo sistema </a:t>
            </a:r>
            <a:r>
              <a:rPr lang="it-IT" dirty="0"/>
              <a:t>sarà </a:t>
            </a:r>
            <a:r>
              <a:rPr lang="it-IT" b="1" dirty="0"/>
              <a:t>notevolmente meno costoso </a:t>
            </a:r>
            <a:r>
              <a:rPr lang="it-IT" dirty="0"/>
              <a:t>delle tradizionali operazioni censuarie, con un profilo di costo decrescente nel tempo, e garantirà un flusso di informazioni a disposizione della collettività continuo e stabile nel tempo.</a:t>
            </a:r>
          </a:p>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18</a:t>
            </a:fld>
            <a:endParaRPr lang="it-IT"/>
          </a:p>
        </p:txBody>
      </p:sp>
    </p:spTree>
    <p:extLst>
      <p:ext uri="{BB962C8B-B14F-4D97-AF65-F5344CB8AC3E}">
        <p14:creationId xmlns:p14="http://schemas.microsoft.com/office/powerpoint/2010/main" val="5515177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19</a:t>
            </a:fld>
            <a:endParaRPr lang="it-IT"/>
          </a:p>
        </p:txBody>
      </p:sp>
    </p:spTree>
    <p:extLst>
      <p:ext uri="{BB962C8B-B14F-4D97-AF65-F5344CB8AC3E}">
        <p14:creationId xmlns:p14="http://schemas.microsoft.com/office/powerpoint/2010/main" val="406384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12813" y="744538"/>
            <a:ext cx="4962525" cy="3721100"/>
          </a:xfrm>
        </p:spPr>
      </p:sp>
      <p:sp>
        <p:nvSpPr>
          <p:cNvPr id="3" name="Segnaposto note 2"/>
          <p:cNvSpPr>
            <a:spLocks noGrp="1"/>
          </p:cNvSpPr>
          <p:nvPr>
            <p:ph type="body" idx="1"/>
          </p:nvPr>
        </p:nvSpPr>
        <p:spPr>
          <a:xfrm>
            <a:off x="678815" y="4628329"/>
            <a:ext cx="5430520" cy="4465558"/>
          </a:xfrm>
        </p:spPr>
        <p:txBody>
          <a:bodyPr>
            <a:noAutofit/>
          </a:bodyPr>
          <a:lstStyle/>
          <a:p>
            <a:endParaRPr lang="en-GB"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2</a:t>
            </a:fld>
            <a:endParaRPr lang="it-IT"/>
          </a:p>
        </p:txBody>
      </p:sp>
    </p:spTree>
    <p:extLst>
      <p:ext uri="{BB962C8B-B14F-4D97-AF65-F5344CB8AC3E}">
        <p14:creationId xmlns:p14="http://schemas.microsoft.com/office/powerpoint/2010/main" val="41601385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0CDC2D9-3DBA-4042-BDB9-A8016BB39CB7}" type="slidenum">
              <a:rPr lang="it-IT" smtClean="0"/>
              <a:pPr/>
              <a:t>20</a:t>
            </a:fld>
            <a:endParaRPr lang="it-IT"/>
          </a:p>
        </p:txBody>
      </p:sp>
    </p:spTree>
    <p:extLst>
      <p:ext uri="{BB962C8B-B14F-4D97-AF65-F5344CB8AC3E}">
        <p14:creationId xmlns:p14="http://schemas.microsoft.com/office/powerpoint/2010/main" val="2201951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lstStyle/>
          <a:p>
            <a:r>
              <a:rPr lang="it-IT" b="1" dirty="0"/>
              <a:t>Le indagini sperimentali del 2017</a:t>
            </a:r>
            <a:endParaRPr lang="it-IT" dirty="0"/>
          </a:p>
          <a:p>
            <a:pPr eaLnBrk="0" fontAlgn="base" hangingPunct="0"/>
            <a:r>
              <a:rPr lang="it-IT" dirty="0"/>
              <a:t>Le attività di sperimentazione a supporto degli obiettivi del Censimento hanno visto lo svolgimento di due rilevazioni contemporanee tra aprile e giugno 2017; tali indagini sono caratterizzate da due disegni di indagine differenti: l’indagine areale (Master Sample areale) di verifica del conteggio della popolazione e l’indagine da lista (Master Sample da lista) per l’acquisizione dei dati socio economici sulla popolazione. Tali rilevazioni vanno inquadrate come strumenti di messa a punto del processo di rilevazione; contestualmente sono utili per la verifica di alcune innovazioni introdotte. In particolare hanno focalizzato l’attenzione su: </a:t>
            </a:r>
          </a:p>
          <a:p>
            <a:pPr lvl="0" eaLnBrk="0" fontAlgn="base" hangingPunct="0"/>
            <a:r>
              <a:rPr lang="it-IT" dirty="0"/>
              <a:t>un impianto integrato tra archivi e indagini;</a:t>
            </a:r>
          </a:p>
          <a:p>
            <a:pPr lvl="0" eaLnBrk="0" fontAlgn="base" hangingPunct="0"/>
            <a:r>
              <a:rPr lang="it-IT" dirty="0"/>
              <a:t>superamento della sezione di censimento a favore del numero civico;</a:t>
            </a:r>
          </a:p>
          <a:p>
            <a:pPr lvl="0" eaLnBrk="0" fontAlgn="base" hangingPunct="0"/>
            <a:r>
              <a:rPr lang="it-IT" dirty="0"/>
              <a:t>nuovi quesiti sulla dimora abituale;</a:t>
            </a:r>
          </a:p>
          <a:p>
            <a:pPr lvl="0" eaLnBrk="0" fontAlgn="base" hangingPunct="0"/>
            <a:r>
              <a:rPr lang="it-IT" dirty="0"/>
              <a:t>verifica dei dati rilevati con i dati in archivio, contestualmente alla rilevazione;</a:t>
            </a:r>
          </a:p>
          <a:p>
            <a:pPr lvl="0" eaLnBrk="0" fontAlgn="base" hangingPunct="0"/>
            <a:r>
              <a:rPr lang="it-IT" dirty="0"/>
              <a:t>verifica di specifiche modalità operative: tempi di indagine, carico di lavoro, strategia dei solleciti.</a:t>
            </a:r>
          </a:p>
          <a:p>
            <a:pPr>
              <a:defRPr/>
            </a:pPr>
            <a:endParaRPr lang="en-GB" dirty="0"/>
          </a:p>
        </p:txBody>
      </p:sp>
    </p:spTree>
    <p:extLst>
      <p:ext uri="{BB962C8B-B14F-4D97-AF65-F5344CB8AC3E}">
        <p14:creationId xmlns:p14="http://schemas.microsoft.com/office/powerpoint/2010/main" val="1027082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lstStyle/>
          <a:p>
            <a:pPr>
              <a:defRPr/>
            </a:pPr>
            <a:endParaRPr lang="en-GB" dirty="0"/>
          </a:p>
        </p:txBody>
      </p:sp>
    </p:spTree>
    <p:extLst>
      <p:ext uri="{BB962C8B-B14F-4D97-AF65-F5344CB8AC3E}">
        <p14:creationId xmlns:p14="http://schemas.microsoft.com/office/powerpoint/2010/main" val="3979923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baseline="0"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23</a:t>
            </a:fld>
            <a:endParaRPr lang="it-IT"/>
          </a:p>
        </p:txBody>
      </p:sp>
    </p:spTree>
    <p:extLst>
      <p:ext uri="{BB962C8B-B14F-4D97-AF65-F5344CB8AC3E}">
        <p14:creationId xmlns:p14="http://schemas.microsoft.com/office/powerpoint/2010/main" val="9451084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0CDC2D9-3DBA-4042-BDB9-A8016BB39CB7}" type="slidenum">
              <a:rPr lang="it-IT" smtClean="0">
                <a:solidFill>
                  <a:prstClr val="black"/>
                </a:solidFill>
              </a:rPr>
              <a:pPr/>
              <a:t>24</a:t>
            </a:fld>
            <a:endParaRPr lang="it-IT">
              <a:solidFill>
                <a:prstClr val="black"/>
              </a:solidFill>
            </a:endParaRPr>
          </a:p>
        </p:txBody>
      </p:sp>
    </p:spTree>
    <p:extLst>
      <p:ext uri="{BB962C8B-B14F-4D97-AF65-F5344CB8AC3E}">
        <p14:creationId xmlns:p14="http://schemas.microsoft.com/office/powerpoint/2010/main" val="3837559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25</a:t>
            </a:fld>
            <a:endParaRPr lang="it-IT"/>
          </a:p>
        </p:txBody>
      </p:sp>
    </p:spTree>
    <p:extLst>
      <p:ext uri="{BB962C8B-B14F-4D97-AF65-F5344CB8AC3E}">
        <p14:creationId xmlns:p14="http://schemas.microsoft.com/office/powerpoint/2010/main" val="38264328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3"/>
        <p:cNvGrpSpPr/>
        <p:nvPr/>
      </p:nvGrpSpPr>
      <p:grpSpPr>
        <a:xfrm>
          <a:off x="0" y="0"/>
          <a:ext cx="0" cy="0"/>
          <a:chOff x="0" y="0"/>
          <a:chExt cx="0" cy="0"/>
        </a:xfrm>
      </p:grpSpPr>
      <p:sp>
        <p:nvSpPr>
          <p:cNvPr id="514" name="Shape 514"/>
          <p:cNvSpPr>
            <a:spLocks noGrp="1" noRot="1" noChangeAspect="1"/>
          </p:cNvSpPr>
          <p:nvPr>
            <p:ph type="sldImg" idx="2"/>
          </p:nvPr>
        </p:nvSpPr>
        <p:spPr>
          <a:xfrm>
            <a:off x="914400" y="744538"/>
            <a:ext cx="4959350" cy="3721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15" name="Shape 515"/>
          <p:cNvSpPr txBox="1">
            <a:spLocks noGrp="1"/>
          </p:cNvSpPr>
          <p:nvPr>
            <p:ph type="body" idx="1"/>
          </p:nvPr>
        </p:nvSpPr>
        <p:spPr>
          <a:xfrm>
            <a:off x="678816" y="4713645"/>
            <a:ext cx="5430519" cy="4465558"/>
          </a:xfrm>
          <a:prstGeom prst="rect">
            <a:avLst/>
          </a:prstGeom>
          <a:noFill/>
          <a:ln>
            <a:noFill/>
          </a:ln>
        </p:spPr>
        <p:txBody>
          <a:bodyPr lIns="91425" tIns="45700" rIns="91425" bIns="45700" anchor="t" anchorCtr="0">
            <a:noAutofit/>
          </a:bodyPr>
          <a:lstStyle/>
          <a:p>
            <a:pPr marL="0" marR="0" lvl="0" indent="0" algn="l" rtl="0">
              <a:spcBef>
                <a:spcPts val="0"/>
              </a:spcBef>
              <a:buNone/>
            </a:pPr>
            <a:endParaRPr sz="1200" b="0" i="0" u="none" strike="noStrike" cap="none" baseline="0">
              <a:solidFill>
                <a:schemeClr val="dk1"/>
              </a:solidFill>
              <a:latin typeface="Calibri"/>
              <a:ea typeface="Calibri"/>
              <a:cs typeface="Calibri"/>
              <a:sym typeface="Calibri"/>
            </a:endParaRPr>
          </a:p>
        </p:txBody>
      </p:sp>
      <p:sp>
        <p:nvSpPr>
          <p:cNvPr id="516" name="Shape 516"/>
          <p:cNvSpPr txBox="1">
            <a:spLocks noGrp="1"/>
          </p:cNvSpPr>
          <p:nvPr>
            <p:ph type="sldNum" idx="12"/>
          </p:nvPr>
        </p:nvSpPr>
        <p:spPr>
          <a:xfrm>
            <a:off x="3845047" y="9425568"/>
            <a:ext cx="2941531" cy="496173"/>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it-IT"/>
              <a:t> </a:t>
            </a:r>
          </a:p>
        </p:txBody>
      </p:sp>
    </p:spTree>
    <p:extLst>
      <p:ext uri="{BB962C8B-B14F-4D97-AF65-F5344CB8AC3E}">
        <p14:creationId xmlns:p14="http://schemas.microsoft.com/office/powerpoint/2010/main" val="165887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Il censimento permanente della popolazione si configura come un nuovo sistema di produzione statistica fondato su una </a:t>
            </a:r>
            <a:r>
              <a:rPr lang="it-IT" b="1" dirty="0"/>
              <a:t>sistematica integrazione tra i dati dei registri </a:t>
            </a:r>
            <a:r>
              <a:rPr lang="it-IT" dirty="0"/>
              <a:t>(a cominciare dal registro di popolazione) </a:t>
            </a:r>
            <a:r>
              <a:rPr lang="it-IT" b="1" dirty="0"/>
              <a:t>e i dati raccolti tramite due specifiche rilevazioni campionarie condotte a cadenza annuale</a:t>
            </a:r>
            <a:r>
              <a:rPr lang="it-IT" dirty="0"/>
              <a:t>. Le due rilevazioni campionarie (denominate rilevazione L, da lista, e rilevazione A, areale) saranno rispettivamente dedicate alla raccolta diretta dei dati per l'integrazione di contenuti specifici e alla verifica di qualità dei dati acquisiti, con eventuale correzione della copertura, secondo lo schema già adottato in passato dalla </a:t>
            </a:r>
            <a:r>
              <a:rPr lang="it-IT" i="1" dirty="0"/>
              <a:t>post-</a:t>
            </a:r>
            <a:r>
              <a:rPr lang="it-IT" i="1" dirty="0" err="1"/>
              <a:t>enumeration</a:t>
            </a:r>
            <a:r>
              <a:rPr lang="it-IT" i="1" dirty="0"/>
              <a:t> </a:t>
            </a:r>
            <a:r>
              <a:rPr lang="it-IT" i="1" dirty="0" err="1"/>
              <a:t>survey</a:t>
            </a:r>
            <a:r>
              <a:rPr lang="it-IT" i="1" dirty="0"/>
              <a:t>.</a:t>
            </a:r>
            <a:r>
              <a:rPr lang="it-IT" dirty="0"/>
              <a:t> </a:t>
            </a:r>
          </a:p>
          <a:p>
            <a:r>
              <a:rPr lang="it-IT" dirty="0"/>
              <a:t>La rilevazione da lista, così definita perché basata su un campione estratto dalla lista di famiglie del registro di popolazione, avrà la duplice natura di rilevazione a supporto del censimento e di base per le indagini sociali ricorrenti. Alle famiglie verranno richiesti i riferimenti per essere di nuovo intervistate, nell’arco dell’anno successivo, per le ordinarie indagini annuali e </a:t>
            </a:r>
            <a:r>
              <a:rPr lang="it-IT" dirty="0" err="1"/>
              <a:t>infrannuali</a:t>
            </a:r>
            <a:r>
              <a:rPr lang="it-IT" dirty="0"/>
              <a:t>  sulla popolazione.</a:t>
            </a:r>
          </a:p>
          <a:p>
            <a:r>
              <a:rPr lang="it-IT" dirty="0"/>
              <a:t>Si delinea così un </a:t>
            </a:r>
            <a:r>
              <a:rPr lang="it-IT" b="1" dirty="0"/>
              <a:t>innovativo sistema di integrazione tra registri, censimento e indagini sociali (SICIS sistema integrato censimento e indagini sociali) </a:t>
            </a:r>
            <a:r>
              <a:rPr lang="it-IT" dirty="0"/>
              <a:t>che porterà ad un corrispondente sistema di output ugualmente integrato e fortemente potenziato sulla società, gli individui e le famiglie. </a:t>
            </a:r>
          </a:p>
          <a:p>
            <a:endParaRPr lang="it-IT" dirty="0"/>
          </a:p>
          <a:p>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3</a:t>
            </a:fld>
            <a:endParaRPr lang="it-IT"/>
          </a:p>
        </p:txBody>
      </p:sp>
    </p:spTree>
    <p:extLst>
      <p:ext uri="{BB962C8B-B14F-4D97-AF65-F5344CB8AC3E}">
        <p14:creationId xmlns:p14="http://schemas.microsoft.com/office/powerpoint/2010/main" val="234139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5363" name="Rectangle 5"/>
          <p:cNvSpPr>
            <a:spLocks noGrp="1" noChangeArrowheads="1"/>
          </p:cNvSpPr>
          <p:nvPr>
            <p:ph type="body" idx="1"/>
          </p:nvPr>
        </p:nvSpPr>
        <p:spPr>
          <a:ln/>
          <a:extLst/>
        </p:spPr>
        <p:txBody>
          <a:bodyPr/>
          <a:lstStyle/>
          <a:p>
            <a:pPr>
              <a:defRPr/>
            </a:pPr>
            <a:endParaRPr lang="en-GB" dirty="0"/>
          </a:p>
        </p:txBody>
      </p:sp>
    </p:spTree>
    <p:extLst>
      <p:ext uri="{BB962C8B-B14F-4D97-AF65-F5344CB8AC3E}">
        <p14:creationId xmlns:p14="http://schemas.microsoft.com/office/powerpoint/2010/main" val="2960045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5</a:t>
            </a:fld>
            <a:endParaRPr lang="it-IT"/>
          </a:p>
        </p:txBody>
      </p:sp>
    </p:spTree>
    <p:extLst>
      <p:ext uri="{BB962C8B-B14F-4D97-AF65-F5344CB8AC3E}">
        <p14:creationId xmlns:p14="http://schemas.microsoft.com/office/powerpoint/2010/main" val="428610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6</a:t>
            </a:fld>
            <a:endParaRPr lang="it-IT"/>
          </a:p>
        </p:txBody>
      </p:sp>
    </p:spTree>
    <p:extLst>
      <p:ext uri="{BB962C8B-B14F-4D97-AF65-F5344CB8AC3E}">
        <p14:creationId xmlns:p14="http://schemas.microsoft.com/office/powerpoint/2010/main" val="3874700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7</a:t>
            </a:fld>
            <a:endParaRPr lang="it-IT" dirty="0"/>
          </a:p>
        </p:txBody>
      </p:sp>
    </p:spTree>
    <p:extLst>
      <p:ext uri="{BB962C8B-B14F-4D97-AF65-F5344CB8AC3E}">
        <p14:creationId xmlns:p14="http://schemas.microsoft.com/office/powerpoint/2010/main" val="2336666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8</a:t>
            </a:fld>
            <a:endParaRPr lang="it-IT"/>
          </a:p>
        </p:txBody>
      </p:sp>
    </p:spTree>
    <p:extLst>
      <p:ext uri="{BB962C8B-B14F-4D97-AF65-F5344CB8AC3E}">
        <p14:creationId xmlns:p14="http://schemas.microsoft.com/office/powerpoint/2010/main" val="1622528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defTabSz="913668" eaLnBrk="0" fontAlgn="base" hangingPunct="0">
              <a:spcBef>
                <a:spcPct val="30000"/>
              </a:spcBef>
              <a:spcAft>
                <a:spcPct val="0"/>
              </a:spcAft>
              <a:defRPr/>
            </a:pPr>
            <a:endParaRPr lang="it-IT" dirty="0"/>
          </a:p>
        </p:txBody>
      </p:sp>
      <p:sp>
        <p:nvSpPr>
          <p:cNvPr id="4" name="Segnaposto numero diapositiva 3"/>
          <p:cNvSpPr>
            <a:spLocks noGrp="1"/>
          </p:cNvSpPr>
          <p:nvPr>
            <p:ph type="sldNum" sz="quarter" idx="10"/>
          </p:nvPr>
        </p:nvSpPr>
        <p:spPr/>
        <p:txBody>
          <a:bodyPr/>
          <a:lstStyle/>
          <a:p>
            <a:fld id="{A0CDC2D9-3DBA-4042-BDB9-A8016BB39CB7}" type="slidenum">
              <a:rPr lang="it-IT" smtClean="0"/>
              <a:pPr/>
              <a:t>9</a:t>
            </a:fld>
            <a:endParaRPr lang="it-IT"/>
          </a:p>
        </p:txBody>
      </p:sp>
    </p:spTree>
    <p:extLst>
      <p:ext uri="{BB962C8B-B14F-4D97-AF65-F5344CB8AC3E}">
        <p14:creationId xmlns:p14="http://schemas.microsoft.com/office/powerpoint/2010/main" val="30332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ina interna">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a:xfrm>
            <a:off x="6457950" y="6356353"/>
            <a:ext cx="2057400" cy="365125"/>
          </a:xfrm>
          <a:prstGeom prst="rect">
            <a:avLst/>
          </a:prstGeom>
        </p:spPr>
        <p:txBody>
          <a:bodyPr/>
          <a:lstStyle/>
          <a:p>
            <a:fld id="{5C7FE145-5F5F-9146-8268-470DD024125C}" type="slidenum">
              <a:rPr lang="it-IT" smtClean="0">
                <a:solidFill>
                  <a:prstClr val="black">
                    <a:tint val="75000"/>
                  </a:prstClr>
                </a:solidFill>
              </a:rPr>
              <a:pPr/>
              <a:t>‹N›</a:t>
            </a:fld>
            <a:endParaRPr lang="it-IT">
              <a:solidFill>
                <a:prstClr val="black">
                  <a:tint val="75000"/>
                </a:prstClr>
              </a:solidFill>
            </a:endParaRPr>
          </a:p>
        </p:txBody>
      </p:sp>
      <p:sp>
        <p:nvSpPr>
          <p:cNvPr id="9" name="Segnaposto piè di pagina 8"/>
          <p:cNvSpPr>
            <a:spLocks noGrp="1"/>
          </p:cNvSpPr>
          <p:nvPr>
            <p:ph type="ftr" sz="quarter" idx="13"/>
          </p:nvPr>
        </p:nvSpPr>
        <p:spPr>
          <a:xfrm>
            <a:off x="376433" y="6356353"/>
            <a:ext cx="2923720" cy="365125"/>
          </a:xfrm>
          <a:prstGeom prst="rect">
            <a:avLst/>
          </a:prstGeom>
        </p:spPr>
        <p:txBody>
          <a:bodyPr/>
          <a:lstStyle/>
          <a:p>
            <a:pPr defTabSz="914400"/>
            <a:r>
              <a:rPr lang="it-IT" sz="1800" dirty="0" smtClean="0">
                <a:solidFill>
                  <a:prstClr val="black"/>
                </a:solidFill>
              </a:rPr>
              <a:t>Vittoria Buratta  Istat</a:t>
            </a:r>
            <a:endParaRPr lang="it-IT" sz="1800" dirty="0">
              <a:solidFill>
                <a:prstClr val="black"/>
              </a:solidFill>
            </a:endParaRPr>
          </a:p>
        </p:txBody>
      </p:sp>
    </p:spTree>
    <p:extLst>
      <p:ext uri="{BB962C8B-B14F-4D97-AF65-F5344CB8AC3E}">
        <p14:creationId xmlns:p14="http://schemas.microsoft.com/office/powerpoint/2010/main" val="89505101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9" y="4800603"/>
            <a:ext cx="5486400" cy="566739"/>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9" y="612775"/>
            <a:ext cx="5486400" cy="4114800"/>
          </a:xfrm>
        </p:spPr>
        <p:txBody>
          <a:bodyPr/>
          <a:lstStyle>
            <a:lvl1pPr marL="0" indent="0">
              <a:buNone/>
              <a:defRPr sz="3200"/>
            </a:lvl1pPr>
            <a:lvl2pPr marL="456981" indent="0">
              <a:buNone/>
              <a:defRPr sz="2800"/>
            </a:lvl2pPr>
            <a:lvl3pPr marL="913981" indent="0">
              <a:buNone/>
              <a:defRPr sz="2400"/>
            </a:lvl3pPr>
            <a:lvl4pPr marL="1370969" indent="0">
              <a:buNone/>
              <a:defRPr sz="2000"/>
            </a:lvl4pPr>
            <a:lvl5pPr marL="1827964" indent="0">
              <a:buNone/>
              <a:defRPr sz="2000"/>
            </a:lvl5pPr>
            <a:lvl6pPr marL="2284945" indent="0">
              <a:buNone/>
              <a:defRPr sz="2000"/>
            </a:lvl6pPr>
            <a:lvl7pPr marL="2741943" indent="0">
              <a:buNone/>
              <a:defRPr sz="2000"/>
            </a:lvl7pPr>
            <a:lvl8pPr marL="3198933" indent="0">
              <a:buNone/>
              <a:defRPr sz="2000"/>
            </a:lvl8pPr>
            <a:lvl9pPr marL="3655928" indent="0">
              <a:buNone/>
              <a:defRPr sz="2000"/>
            </a:lvl9pPr>
          </a:lstStyle>
          <a:p>
            <a:endParaRPr lang="it-IT"/>
          </a:p>
        </p:txBody>
      </p:sp>
      <p:sp>
        <p:nvSpPr>
          <p:cNvPr id="4" name="Segnaposto testo 3"/>
          <p:cNvSpPr>
            <a:spLocks noGrp="1"/>
          </p:cNvSpPr>
          <p:nvPr>
            <p:ph type="body" sz="half" idx="2"/>
          </p:nvPr>
        </p:nvSpPr>
        <p:spPr>
          <a:xfrm>
            <a:off x="1792289" y="5367353"/>
            <a:ext cx="5486400" cy="804863"/>
          </a:xfrm>
        </p:spPr>
        <p:txBody>
          <a:bodyPr/>
          <a:lstStyle>
            <a:lvl1pPr marL="0" indent="0">
              <a:buNone/>
              <a:defRPr sz="1500"/>
            </a:lvl1pPr>
            <a:lvl2pPr marL="456981" indent="0">
              <a:buNone/>
              <a:defRPr sz="1200"/>
            </a:lvl2pPr>
            <a:lvl3pPr marL="913981" indent="0">
              <a:buNone/>
              <a:defRPr sz="1100"/>
            </a:lvl3pPr>
            <a:lvl4pPr marL="1370969" indent="0">
              <a:buNone/>
              <a:defRPr sz="900"/>
            </a:lvl4pPr>
            <a:lvl5pPr marL="1827964" indent="0">
              <a:buNone/>
              <a:defRPr sz="900"/>
            </a:lvl5pPr>
            <a:lvl6pPr marL="2284945" indent="0">
              <a:buNone/>
              <a:defRPr sz="900"/>
            </a:lvl6pPr>
            <a:lvl7pPr marL="2741943" indent="0">
              <a:buNone/>
              <a:defRPr sz="900"/>
            </a:lvl7pPr>
            <a:lvl8pPr marL="3198933" indent="0">
              <a:buNone/>
              <a:defRPr sz="900"/>
            </a:lvl8pPr>
            <a:lvl9pPr marL="3655928"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6F33F1B0-9DE5-4801-9E80-032599F668AB}" type="datetime1">
              <a:rPr lang="it-IT" smtClean="0"/>
              <a:pPr/>
              <a:t>16/10/2017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735817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12F9C2F-8CBC-4B57-9B4F-D29F8A9A3A9E}" type="datetime1">
              <a:rPr lang="it-IT" smtClean="0"/>
              <a:pPr/>
              <a:t>16/10/2017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441065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2"/>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42"/>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524DD25-3DAA-4C20-9CAA-C03F09CB7BC5}" type="datetime1">
              <a:rPr lang="it-IT" smtClean="0"/>
              <a:pPr/>
              <a:t>16/10/2017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23779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43"/>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6981" indent="0" algn="ctr">
              <a:buNone/>
              <a:defRPr>
                <a:solidFill>
                  <a:schemeClr val="tx1">
                    <a:tint val="75000"/>
                  </a:schemeClr>
                </a:solidFill>
              </a:defRPr>
            </a:lvl2pPr>
            <a:lvl3pPr marL="913981" indent="0" algn="ctr">
              <a:buNone/>
              <a:defRPr>
                <a:solidFill>
                  <a:schemeClr val="tx1">
                    <a:tint val="75000"/>
                  </a:schemeClr>
                </a:solidFill>
              </a:defRPr>
            </a:lvl3pPr>
            <a:lvl4pPr marL="1370969" indent="0" algn="ctr">
              <a:buNone/>
              <a:defRPr>
                <a:solidFill>
                  <a:schemeClr val="tx1">
                    <a:tint val="75000"/>
                  </a:schemeClr>
                </a:solidFill>
              </a:defRPr>
            </a:lvl4pPr>
            <a:lvl5pPr marL="1827964" indent="0" algn="ctr">
              <a:buNone/>
              <a:defRPr>
                <a:solidFill>
                  <a:schemeClr val="tx1">
                    <a:tint val="75000"/>
                  </a:schemeClr>
                </a:solidFill>
              </a:defRPr>
            </a:lvl5pPr>
            <a:lvl6pPr marL="2284945" indent="0" algn="ctr">
              <a:buNone/>
              <a:defRPr>
                <a:solidFill>
                  <a:schemeClr val="tx1">
                    <a:tint val="75000"/>
                  </a:schemeClr>
                </a:solidFill>
              </a:defRPr>
            </a:lvl6pPr>
            <a:lvl7pPr marL="2741943" indent="0" algn="ctr">
              <a:buNone/>
              <a:defRPr>
                <a:solidFill>
                  <a:schemeClr val="tx1">
                    <a:tint val="75000"/>
                  </a:schemeClr>
                </a:solidFill>
              </a:defRPr>
            </a:lvl7pPr>
            <a:lvl8pPr marL="3198933" indent="0" algn="ctr">
              <a:buNone/>
              <a:defRPr>
                <a:solidFill>
                  <a:schemeClr val="tx1">
                    <a:tint val="75000"/>
                  </a:schemeClr>
                </a:solidFill>
              </a:defRPr>
            </a:lvl8pPr>
            <a:lvl9pPr marL="3655928"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11B8C3EB-F457-433E-AB5E-33B176CDBCAD}"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12559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014867D-B02B-47E0-BA2E-3E2C93A258A6}"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57310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3"/>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6981" indent="0">
              <a:buNone/>
              <a:defRPr sz="1900">
                <a:solidFill>
                  <a:schemeClr val="tx1">
                    <a:tint val="75000"/>
                  </a:schemeClr>
                </a:solidFill>
              </a:defRPr>
            </a:lvl2pPr>
            <a:lvl3pPr marL="913981" indent="0">
              <a:buNone/>
              <a:defRPr sz="1600">
                <a:solidFill>
                  <a:schemeClr val="tx1">
                    <a:tint val="75000"/>
                  </a:schemeClr>
                </a:solidFill>
              </a:defRPr>
            </a:lvl3pPr>
            <a:lvl4pPr marL="1370969" indent="0">
              <a:buNone/>
              <a:defRPr sz="1500">
                <a:solidFill>
                  <a:schemeClr val="tx1">
                    <a:tint val="75000"/>
                  </a:schemeClr>
                </a:solidFill>
              </a:defRPr>
            </a:lvl4pPr>
            <a:lvl5pPr marL="1827964" indent="0">
              <a:buNone/>
              <a:defRPr sz="1500">
                <a:solidFill>
                  <a:schemeClr val="tx1">
                    <a:tint val="75000"/>
                  </a:schemeClr>
                </a:solidFill>
              </a:defRPr>
            </a:lvl5pPr>
            <a:lvl6pPr marL="2284945" indent="0">
              <a:buNone/>
              <a:defRPr sz="1500">
                <a:solidFill>
                  <a:schemeClr val="tx1">
                    <a:tint val="75000"/>
                  </a:schemeClr>
                </a:solidFill>
              </a:defRPr>
            </a:lvl6pPr>
            <a:lvl7pPr marL="2741943" indent="0">
              <a:buNone/>
              <a:defRPr sz="1500">
                <a:solidFill>
                  <a:schemeClr val="tx1">
                    <a:tint val="75000"/>
                  </a:schemeClr>
                </a:solidFill>
              </a:defRPr>
            </a:lvl7pPr>
            <a:lvl8pPr marL="3198933" indent="0">
              <a:buNone/>
              <a:defRPr sz="1500">
                <a:solidFill>
                  <a:schemeClr val="tx1">
                    <a:tint val="75000"/>
                  </a:schemeClr>
                </a:solidFill>
              </a:defRPr>
            </a:lvl8pPr>
            <a:lvl9pPr marL="3655928" indent="0">
              <a:buNone/>
              <a:defRPr sz="15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AE2C1E1E-211A-4B2E-B2B4-6CCBA5894221}"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393204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C8E4C76-981E-429B-B621-B6ED4C3FACB5}" type="datetime1">
              <a:rPr lang="it-IT" smtClean="0">
                <a:solidFill>
                  <a:prstClr val="black">
                    <a:tint val="75000"/>
                  </a:prstClr>
                </a:solidFill>
              </a:rPr>
              <a:pPr/>
              <a:t>16/10/2017</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593166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5"/>
            <a:ext cx="4040188" cy="639763"/>
          </a:xfrm>
        </p:spPr>
        <p:txBody>
          <a:bodyPr anchor="b"/>
          <a:lstStyle>
            <a:lvl1pPr marL="0" indent="0">
              <a:buNone/>
              <a:defRPr sz="2400" b="1"/>
            </a:lvl1pPr>
            <a:lvl2pPr marL="456981" indent="0">
              <a:buNone/>
              <a:defRPr sz="2000" b="1"/>
            </a:lvl2pPr>
            <a:lvl3pPr marL="913981" indent="0">
              <a:buNone/>
              <a:defRPr sz="1900" b="1"/>
            </a:lvl3pPr>
            <a:lvl4pPr marL="1370969" indent="0">
              <a:buNone/>
              <a:defRPr sz="1600" b="1"/>
            </a:lvl4pPr>
            <a:lvl5pPr marL="1827964" indent="0">
              <a:buNone/>
              <a:defRPr sz="1600" b="1"/>
            </a:lvl5pPr>
            <a:lvl6pPr marL="2284945" indent="0">
              <a:buNone/>
              <a:defRPr sz="1600" b="1"/>
            </a:lvl6pPr>
            <a:lvl7pPr marL="2741943" indent="0">
              <a:buNone/>
              <a:defRPr sz="1600" b="1"/>
            </a:lvl7pPr>
            <a:lvl8pPr marL="3198933" indent="0">
              <a:buNone/>
              <a:defRPr sz="1600" b="1"/>
            </a:lvl8pPr>
            <a:lvl9pPr marL="3655928"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5"/>
            <a:ext cx="4041775" cy="639763"/>
          </a:xfrm>
        </p:spPr>
        <p:txBody>
          <a:bodyPr anchor="b"/>
          <a:lstStyle>
            <a:lvl1pPr marL="0" indent="0">
              <a:buNone/>
              <a:defRPr sz="2400" b="1"/>
            </a:lvl1pPr>
            <a:lvl2pPr marL="456981" indent="0">
              <a:buNone/>
              <a:defRPr sz="2000" b="1"/>
            </a:lvl2pPr>
            <a:lvl3pPr marL="913981" indent="0">
              <a:buNone/>
              <a:defRPr sz="1900" b="1"/>
            </a:lvl3pPr>
            <a:lvl4pPr marL="1370969" indent="0">
              <a:buNone/>
              <a:defRPr sz="1600" b="1"/>
            </a:lvl4pPr>
            <a:lvl5pPr marL="1827964" indent="0">
              <a:buNone/>
              <a:defRPr sz="1600" b="1"/>
            </a:lvl5pPr>
            <a:lvl6pPr marL="2284945" indent="0">
              <a:buNone/>
              <a:defRPr sz="1600" b="1"/>
            </a:lvl6pPr>
            <a:lvl7pPr marL="2741943" indent="0">
              <a:buNone/>
              <a:defRPr sz="1600" b="1"/>
            </a:lvl7pPr>
            <a:lvl8pPr marL="3198933" indent="0">
              <a:buNone/>
              <a:defRPr sz="1600" b="1"/>
            </a:lvl8pPr>
            <a:lvl9pPr marL="3655928"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4E0F5D1-710B-41B5-AC5A-274002176C70}" type="datetime1">
              <a:rPr lang="it-IT" smtClean="0">
                <a:solidFill>
                  <a:prstClr val="black">
                    <a:tint val="75000"/>
                  </a:prstClr>
                </a:solidFill>
              </a:rPr>
              <a:pPr/>
              <a:t>16/10/2017</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304529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06CA912F-5BDB-432E-9048-3F3ADB7A6789}" type="datetime1">
              <a:rPr lang="it-IT" smtClean="0">
                <a:solidFill>
                  <a:prstClr val="black">
                    <a:tint val="75000"/>
                  </a:prstClr>
                </a:solidFill>
              </a:rPr>
              <a:pPr/>
              <a:t>16/10/2017</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612278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B70C26A-3236-4EAF-B777-8A25986B456B}" type="datetime1">
              <a:rPr lang="it-IT" smtClean="0">
                <a:solidFill>
                  <a:prstClr val="black">
                    <a:tint val="75000"/>
                  </a:prstClr>
                </a:solidFill>
              </a:rPr>
              <a:pPr/>
              <a:t>16/10/2017</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0271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43"/>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6981" indent="0" algn="ctr">
              <a:buNone/>
              <a:defRPr>
                <a:solidFill>
                  <a:schemeClr val="tx1">
                    <a:tint val="75000"/>
                  </a:schemeClr>
                </a:solidFill>
              </a:defRPr>
            </a:lvl2pPr>
            <a:lvl3pPr marL="913981" indent="0" algn="ctr">
              <a:buNone/>
              <a:defRPr>
                <a:solidFill>
                  <a:schemeClr val="tx1">
                    <a:tint val="75000"/>
                  </a:schemeClr>
                </a:solidFill>
              </a:defRPr>
            </a:lvl3pPr>
            <a:lvl4pPr marL="1370969" indent="0" algn="ctr">
              <a:buNone/>
              <a:defRPr>
                <a:solidFill>
                  <a:schemeClr val="tx1">
                    <a:tint val="75000"/>
                  </a:schemeClr>
                </a:solidFill>
              </a:defRPr>
            </a:lvl4pPr>
            <a:lvl5pPr marL="1827964" indent="0" algn="ctr">
              <a:buNone/>
              <a:defRPr>
                <a:solidFill>
                  <a:schemeClr val="tx1">
                    <a:tint val="75000"/>
                  </a:schemeClr>
                </a:solidFill>
              </a:defRPr>
            </a:lvl5pPr>
            <a:lvl6pPr marL="2284945" indent="0" algn="ctr">
              <a:buNone/>
              <a:defRPr>
                <a:solidFill>
                  <a:schemeClr val="tx1">
                    <a:tint val="75000"/>
                  </a:schemeClr>
                </a:solidFill>
              </a:defRPr>
            </a:lvl6pPr>
            <a:lvl7pPr marL="2741943" indent="0" algn="ctr">
              <a:buNone/>
              <a:defRPr>
                <a:solidFill>
                  <a:schemeClr val="tx1">
                    <a:tint val="75000"/>
                  </a:schemeClr>
                </a:solidFill>
              </a:defRPr>
            </a:lvl7pPr>
            <a:lvl8pPr marL="3198933" indent="0" algn="ctr">
              <a:buNone/>
              <a:defRPr>
                <a:solidFill>
                  <a:schemeClr val="tx1">
                    <a:tint val="75000"/>
                  </a:schemeClr>
                </a:solidFill>
              </a:defRPr>
            </a:lvl8pPr>
            <a:lvl9pPr marL="3655928"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11B8C3EB-F457-433E-AB5E-33B176CDBCAD}" type="datetime1">
              <a:rPr lang="it-IT" smtClean="0"/>
              <a:pPr/>
              <a:t>16/10/2017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84602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13" y="273050"/>
            <a:ext cx="3008312" cy="1162051"/>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1" y="27306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13" y="1435104"/>
            <a:ext cx="3008312" cy="4691063"/>
          </a:xfrm>
        </p:spPr>
        <p:txBody>
          <a:bodyPr/>
          <a:lstStyle>
            <a:lvl1pPr marL="0" indent="0">
              <a:buNone/>
              <a:defRPr sz="1500"/>
            </a:lvl1pPr>
            <a:lvl2pPr marL="456981" indent="0">
              <a:buNone/>
              <a:defRPr sz="1200"/>
            </a:lvl2pPr>
            <a:lvl3pPr marL="913981" indent="0">
              <a:buNone/>
              <a:defRPr sz="1100"/>
            </a:lvl3pPr>
            <a:lvl4pPr marL="1370969" indent="0">
              <a:buNone/>
              <a:defRPr sz="900"/>
            </a:lvl4pPr>
            <a:lvl5pPr marL="1827964" indent="0">
              <a:buNone/>
              <a:defRPr sz="900"/>
            </a:lvl5pPr>
            <a:lvl6pPr marL="2284945" indent="0">
              <a:buNone/>
              <a:defRPr sz="900"/>
            </a:lvl6pPr>
            <a:lvl7pPr marL="2741943" indent="0">
              <a:buNone/>
              <a:defRPr sz="900"/>
            </a:lvl7pPr>
            <a:lvl8pPr marL="3198933" indent="0">
              <a:buNone/>
              <a:defRPr sz="900"/>
            </a:lvl8pPr>
            <a:lvl9pPr marL="3655928"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F38EEE3-7B05-4F03-9AF7-081FCE8F5A38}" type="datetime1">
              <a:rPr lang="it-IT" smtClean="0">
                <a:solidFill>
                  <a:prstClr val="black">
                    <a:tint val="75000"/>
                  </a:prstClr>
                </a:solidFill>
              </a:rPr>
              <a:pPr/>
              <a:t>16/10/2017</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429948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9" y="4800603"/>
            <a:ext cx="5486400" cy="566739"/>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9" y="612775"/>
            <a:ext cx="5486400" cy="4114800"/>
          </a:xfrm>
        </p:spPr>
        <p:txBody>
          <a:bodyPr/>
          <a:lstStyle>
            <a:lvl1pPr marL="0" indent="0">
              <a:buNone/>
              <a:defRPr sz="3200"/>
            </a:lvl1pPr>
            <a:lvl2pPr marL="456981" indent="0">
              <a:buNone/>
              <a:defRPr sz="2800"/>
            </a:lvl2pPr>
            <a:lvl3pPr marL="913981" indent="0">
              <a:buNone/>
              <a:defRPr sz="2400"/>
            </a:lvl3pPr>
            <a:lvl4pPr marL="1370969" indent="0">
              <a:buNone/>
              <a:defRPr sz="2000"/>
            </a:lvl4pPr>
            <a:lvl5pPr marL="1827964" indent="0">
              <a:buNone/>
              <a:defRPr sz="2000"/>
            </a:lvl5pPr>
            <a:lvl6pPr marL="2284945" indent="0">
              <a:buNone/>
              <a:defRPr sz="2000"/>
            </a:lvl6pPr>
            <a:lvl7pPr marL="2741943" indent="0">
              <a:buNone/>
              <a:defRPr sz="2000"/>
            </a:lvl7pPr>
            <a:lvl8pPr marL="3198933" indent="0">
              <a:buNone/>
              <a:defRPr sz="2000"/>
            </a:lvl8pPr>
            <a:lvl9pPr marL="3655928" indent="0">
              <a:buNone/>
              <a:defRPr sz="2000"/>
            </a:lvl9pPr>
          </a:lstStyle>
          <a:p>
            <a:endParaRPr lang="it-IT"/>
          </a:p>
        </p:txBody>
      </p:sp>
      <p:sp>
        <p:nvSpPr>
          <p:cNvPr id="4" name="Segnaposto testo 3"/>
          <p:cNvSpPr>
            <a:spLocks noGrp="1"/>
          </p:cNvSpPr>
          <p:nvPr>
            <p:ph type="body" sz="half" idx="2"/>
          </p:nvPr>
        </p:nvSpPr>
        <p:spPr>
          <a:xfrm>
            <a:off x="1792289" y="5367353"/>
            <a:ext cx="5486400" cy="804863"/>
          </a:xfrm>
        </p:spPr>
        <p:txBody>
          <a:bodyPr/>
          <a:lstStyle>
            <a:lvl1pPr marL="0" indent="0">
              <a:buNone/>
              <a:defRPr sz="1500"/>
            </a:lvl1pPr>
            <a:lvl2pPr marL="456981" indent="0">
              <a:buNone/>
              <a:defRPr sz="1200"/>
            </a:lvl2pPr>
            <a:lvl3pPr marL="913981" indent="0">
              <a:buNone/>
              <a:defRPr sz="1100"/>
            </a:lvl3pPr>
            <a:lvl4pPr marL="1370969" indent="0">
              <a:buNone/>
              <a:defRPr sz="900"/>
            </a:lvl4pPr>
            <a:lvl5pPr marL="1827964" indent="0">
              <a:buNone/>
              <a:defRPr sz="900"/>
            </a:lvl5pPr>
            <a:lvl6pPr marL="2284945" indent="0">
              <a:buNone/>
              <a:defRPr sz="900"/>
            </a:lvl6pPr>
            <a:lvl7pPr marL="2741943" indent="0">
              <a:buNone/>
              <a:defRPr sz="900"/>
            </a:lvl7pPr>
            <a:lvl8pPr marL="3198933" indent="0">
              <a:buNone/>
              <a:defRPr sz="900"/>
            </a:lvl8pPr>
            <a:lvl9pPr marL="3655928"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6F33F1B0-9DE5-4801-9E80-032599F668AB}" type="datetime1">
              <a:rPr lang="it-IT" smtClean="0">
                <a:solidFill>
                  <a:prstClr val="black">
                    <a:tint val="75000"/>
                  </a:prstClr>
                </a:solidFill>
              </a:rPr>
              <a:pPr/>
              <a:t>16/10/2017</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838703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12F9C2F-8CBC-4B57-9B4F-D29F8A9A3A9E}"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25249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2"/>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42"/>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524DD25-3DAA-4C20-9CAA-C03F09CB7BC5}"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296802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014867D-B02B-47E0-BA2E-3E2C93A258A6}" type="datetime1">
              <a:rPr lang="it-IT" smtClean="0"/>
              <a:pPr/>
              <a:t>16/10/2017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363488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3"/>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6981" indent="0">
              <a:buNone/>
              <a:defRPr sz="1900">
                <a:solidFill>
                  <a:schemeClr val="tx1">
                    <a:tint val="75000"/>
                  </a:schemeClr>
                </a:solidFill>
              </a:defRPr>
            </a:lvl2pPr>
            <a:lvl3pPr marL="913981" indent="0">
              <a:buNone/>
              <a:defRPr sz="1600">
                <a:solidFill>
                  <a:schemeClr val="tx1">
                    <a:tint val="75000"/>
                  </a:schemeClr>
                </a:solidFill>
              </a:defRPr>
            </a:lvl3pPr>
            <a:lvl4pPr marL="1370969" indent="0">
              <a:buNone/>
              <a:defRPr sz="1500">
                <a:solidFill>
                  <a:schemeClr val="tx1">
                    <a:tint val="75000"/>
                  </a:schemeClr>
                </a:solidFill>
              </a:defRPr>
            </a:lvl4pPr>
            <a:lvl5pPr marL="1827964" indent="0">
              <a:buNone/>
              <a:defRPr sz="1500">
                <a:solidFill>
                  <a:schemeClr val="tx1">
                    <a:tint val="75000"/>
                  </a:schemeClr>
                </a:solidFill>
              </a:defRPr>
            </a:lvl5pPr>
            <a:lvl6pPr marL="2284945" indent="0">
              <a:buNone/>
              <a:defRPr sz="1500">
                <a:solidFill>
                  <a:schemeClr val="tx1">
                    <a:tint val="75000"/>
                  </a:schemeClr>
                </a:solidFill>
              </a:defRPr>
            </a:lvl6pPr>
            <a:lvl7pPr marL="2741943" indent="0">
              <a:buNone/>
              <a:defRPr sz="1500">
                <a:solidFill>
                  <a:schemeClr val="tx1">
                    <a:tint val="75000"/>
                  </a:schemeClr>
                </a:solidFill>
              </a:defRPr>
            </a:lvl7pPr>
            <a:lvl8pPr marL="3198933" indent="0">
              <a:buNone/>
              <a:defRPr sz="1500">
                <a:solidFill>
                  <a:schemeClr val="tx1">
                    <a:tint val="75000"/>
                  </a:schemeClr>
                </a:solidFill>
              </a:defRPr>
            </a:lvl8pPr>
            <a:lvl9pPr marL="3655928" indent="0">
              <a:buNone/>
              <a:defRPr sz="15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AE2C1E1E-211A-4B2E-B2B4-6CCBA5894221}" type="datetime1">
              <a:rPr lang="it-IT" smtClean="0"/>
              <a:pPr/>
              <a:t>16/10/2017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1685638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C8E4C76-981E-429B-B621-B6ED4C3FACB5}" type="datetime1">
              <a:rPr lang="it-IT" smtClean="0"/>
              <a:pPr/>
              <a:t>16/10/2017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1283601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5"/>
            <a:ext cx="4040188" cy="639763"/>
          </a:xfrm>
        </p:spPr>
        <p:txBody>
          <a:bodyPr anchor="b"/>
          <a:lstStyle>
            <a:lvl1pPr marL="0" indent="0">
              <a:buNone/>
              <a:defRPr sz="2400" b="1"/>
            </a:lvl1pPr>
            <a:lvl2pPr marL="456981" indent="0">
              <a:buNone/>
              <a:defRPr sz="2000" b="1"/>
            </a:lvl2pPr>
            <a:lvl3pPr marL="913981" indent="0">
              <a:buNone/>
              <a:defRPr sz="1900" b="1"/>
            </a:lvl3pPr>
            <a:lvl4pPr marL="1370969" indent="0">
              <a:buNone/>
              <a:defRPr sz="1600" b="1"/>
            </a:lvl4pPr>
            <a:lvl5pPr marL="1827964" indent="0">
              <a:buNone/>
              <a:defRPr sz="1600" b="1"/>
            </a:lvl5pPr>
            <a:lvl6pPr marL="2284945" indent="0">
              <a:buNone/>
              <a:defRPr sz="1600" b="1"/>
            </a:lvl6pPr>
            <a:lvl7pPr marL="2741943" indent="0">
              <a:buNone/>
              <a:defRPr sz="1600" b="1"/>
            </a:lvl7pPr>
            <a:lvl8pPr marL="3198933" indent="0">
              <a:buNone/>
              <a:defRPr sz="1600" b="1"/>
            </a:lvl8pPr>
            <a:lvl9pPr marL="3655928"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5"/>
            <a:ext cx="4041775" cy="639763"/>
          </a:xfrm>
        </p:spPr>
        <p:txBody>
          <a:bodyPr anchor="b"/>
          <a:lstStyle>
            <a:lvl1pPr marL="0" indent="0">
              <a:buNone/>
              <a:defRPr sz="2400" b="1"/>
            </a:lvl1pPr>
            <a:lvl2pPr marL="456981" indent="0">
              <a:buNone/>
              <a:defRPr sz="2000" b="1"/>
            </a:lvl2pPr>
            <a:lvl3pPr marL="913981" indent="0">
              <a:buNone/>
              <a:defRPr sz="1900" b="1"/>
            </a:lvl3pPr>
            <a:lvl4pPr marL="1370969" indent="0">
              <a:buNone/>
              <a:defRPr sz="1600" b="1"/>
            </a:lvl4pPr>
            <a:lvl5pPr marL="1827964" indent="0">
              <a:buNone/>
              <a:defRPr sz="1600" b="1"/>
            </a:lvl5pPr>
            <a:lvl6pPr marL="2284945" indent="0">
              <a:buNone/>
              <a:defRPr sz="1600" b="1"/>
            </a:lvl6pPr>
            <a:lvl7pPr marL="2741943" indent="0">
              <a:buNone/>
              <a:defRPr sz="1600" b="1"/>
            </a:lvl7pPr>
            <a:lvl8pPr marL="3198933" indent="0">
              <a:buNone/>
              <a:defRPr sz="1600" b="1"/>
            </a:lvl8pPr>
            <a:lvl9pPr marL="3655928"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4E0F5D1-710B-41B5-AC5A-274002176C70}" type="datetime1">
              <a:rPr lang="it-IT" smtClean="0"/>
              <a:pPr/>
              <a:t>16/10/2017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176153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06CA912F-5BDB-432E-9048-3F3ADB7A6789}" type="datetime1">
              <a:rPr lang="it-IT" smtClean="0"/>
              <a:pPr/>
              <a:t>16/10/2017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3019509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B70C26A-3236-4EAF-B777-8A25986B456B}" type="datetime1">
              <a:rPr lang="it-IT" smtClean="0"/>
              <a:pPr/>
              <a:t>16/10/2017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3871781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13" y="273050"/>
            <a:ext cx="3008312" cy="1162051"/>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1" y="27306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13" y="1435104"/>
            <a:ext cx="3008312" cy="4691063"/>
          </a:xfrm>
        </p:spPr>
        <p:txBody>
          <a:bodyPr/>
          <a:lstStyle>
            <a:lvl1pPr marL="0" indent="0">
              <a:buNone/>
              <a:defRPr sz="1500"/>
            </a:lvl1pPr>
            <a:lvl2pPr marL="456981" indent="0">
              <a:buNone/>
              <a:defRPr sz="1200"/>
            </a:lvl2pPr>
            <a:lvl3pPr marL="913981" indent="0">
              <a:buNone/>
              <a:defRPr sz="1100"/>
            </a:lvl3pPr>
            <a:lvl4pPr marL="1370969" indent="0">
              <a:buNone/>
              <a:defRPr sz="900"/>
            </a:lvl4pPr>
            <a:lvl5pPr marL="1827964" indent="0">
              <a:buNone/>
              <a:defRPr sz="900"/>
            </a:lvl5pPr>
            <a:lvl6pPr marL="2284945" indent="0">
              <a:buNone/>
              <a:defRPr sz="900"/>
            </a:lvl6pPr>
            <a:lvl7pPr marL="2741943" indent="0">
              <a:buNone/>
              <a:defRPr sz="900"/>
            </a:lvl7pPr>
            <a:lvl8pPr marL="3198933" indent="0">
              <a:buNone/>
              <a:defRPr sz="900"/>
            </a:lvl8pPr>
            <a:lvl9pPr marL="3655928"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FF38EEE3-7B05-4F03-9AF7-081FCE8F5A38}" type="datetime1">
              <a:rPr lang="it-IT" smtClean="0"/>
              <a:pPr/>
              <a:t>16/10/2017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555E64-09E7-E944-8DB2-BD243D665CB3}" type="slidenum">
              <a:rPr lang="it-IT" smtClean="0"/>
              <a:pPr/>
              <a:t>‹N›</a:t>
            </a:fld>
            <a:endParaRPr lang="it-IT"/>
          </a:p>
        </p:txBody>
      </p:sp>
    </p:spTree>
    <p:extLst>
      <p:ext uri="{BB962C8B-B14F-4D97-AF65-F5344CB8AC3E}">
        <p14:creationId xmlns:p14="http://schemas.microsoft.com/office/powerpoint/2010/main" val="132410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alpha val="49000"/>
          </a:schemeClr>
        </a:solidFill>
        <a:effectLst/>
      </p:bgPr>
    </p:bg>
    <p:spTree>
      <p:nvGrpSpPr>
        <p:cNvPr id="1" name=""/>
        <p:cNvGrpSpPr/>
        <p:nvPr/>
      </p:nvGrpSpPr>
      <p:grpSpPr>
        <a:xfrm>
          <a:off x="0" y="0"/>
          <a:ext cx="0" cy="0"/>
          <a:chOff x="0" y="0"/>
          <a:chExt cx="0" cy="0"/>
        </a:xfrm>
      </p:grpSpPr>
      <p:sp>
        <p:nvSpPr>
          <p:cNvPr id="4" name="Segnaposto numero diapositiva 3"/>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pPr defTabSz="914400"/>
            <a:r>
              <a:rPr lang="it-IT" dirty="0" smtClean="0">
                <a:solidFill>
                  <a:prstClr val="black">
                    <a:tint val="75000"/>
                  </a:prstClr>
                </a:solidFill>
              </a:rPr>
              <a:t>Vittoria Buratta </a:t>
            </a:r>
            <a:fld id="{ADA949D1-937A-1F49-BD79-4A54BE61718F}" type="slidenum">
              <a:rPr lang="it-IT" smtClean="0">
                <a:solidFill>
                  <a:prstClr val="black">
                    <a:tint val="75000"/>
                  </a:prstClr>
                </a:solidFill>
              </a:rPr>
              <a:pPr defTabSz="914400"/>
              <a:t>‹N›</a:t>
            </a:fld>
            <a:endParaRPr lang="it-IT" dirty="0">
              <a:solidFill>
                <a:prstClr val="black">
                  <a:tint val="75000"/>
                </a:prstClr>
              </a:solidFill>
            </a:endParaRPr>
          </a:p>
        </p:txBody>
      </p:sp>
      <p:sp>
        <p:nvSpPr>
          <p:cNvPr id="3" name="Segnaposto piè di pagina 2"/>
          <p:cNvSpPr>
            <a:spLocks noGrp="1"/>
          </p:cNvSpPr>
          <p:nvPr>
            <p:ph type="ftr" sz="quarter" idx="3"/>
          </p:nvPr>
        </p:nvSpPr>
        <p:spPr>
          <a:xfrm>
            <a:off x="572193" y="6348039"/>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smtClean="0"/>
              <a:t>Il censimento permanente: strumento di conoscenza del territorio</a:t>
            </a:r>
            <a:endParaRPr lang="it-IT" dirty="0"/>
          </a:p>
        </p:txBody>
      </p:sp>
    </p:spTree>
    <p:extLst>
      <p:ext uri="{BB962C8B-B14F-4D97-AF65-F5344CB8AC3E}">
        <p14:creationId xmlns:p14="http://schemas.microsoft.com/office/powerpoint/2010/main" val="3514220407"/>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49000"/>
          </a:scheme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9"/>
            <a:ext cx="8229600" cy="1143000"/>
          </a:xfrm>
          <a:prstGeom prst="rect">
            <a:avLst/>
          </a:prstGeom>
        </p:spPr>
        <p:txBody>
          <a:bodyPr vert="horz" lIns="91396" tIns="45699" rIns="91396" bIns="45699" rtlCol="0" anchor="ctr">
            <a:normAutofit/>
          </a:bodyPr>
          <a:lstStyle/>
          <a:p>
            <a:r>
              <a:rPr lang="it-IT"/>
              <a:t>Fare clic per modificare stile</a:t>
            </a:r>
          </a:p>
        </p:txBody>
      </p:sp>
      <p:sp>
        <p:nvSpPr>
          <p:cNvPr id="3" name="Segnaposto testo 2"/>
          <p:cNvSpPr>
            <a:spLocks noGrp="1"/>
          </p:cNvSpPr>
          <p:nvPr>
            <p:ph type="body" idx="1"/>
          </p:nvPr>
        </p:nvSpPr>
        <p:spPr>
          <a:xfrm>
            <a:off x="457200" y="1600203"/>
            <a:ext cx="8229600" cy="4525963"/>
          </a:xfrm>
          <a:prstGeom prst="rect">
            <a:avLst/>
          </a:prstGeom>
        </p:spPr>
        <p:txBody>
          <a:bodyPr vert="horz" lIns="91396" tIns="45699" rIns="91396" bIns="45699"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4"/>
            <a:ext cx="2133600" cy="365125"/>
          </a:xfrm>
          <a:prstGeom prst="rect">
            <a:avLst/>
          </a:prstGeom>
        </p:spPr>
        <p:txBody>
          <a:bodyPr vert="horz" lIns="91396" tIns="45699" rIns="91396" bIns="45699" rtlCol="0" anchor="ctr"/>
          <a:lstStyle>
            <a:lvl1pPr algn="l">
              <a:defRPr sz="1200">
                <a:solidFill>
                  <a:schemeClr val="tx1">
                    <a:tint val="75000"/>
                  </a:schemeClr>
                </a:solidFill>
              </a:defRPr>
            </a:lvl1pPr>
          </a:lstStyle>
          <a:p>
            <a:fld id="{1181460A-6179-4453-8F16-353BCC03A143}" type="datetime1">
              <a:rPr lang="it-IT" smtClean="0"/>
              <a:pPr/>
              <a:t>16/10/2017</a:t>
            </a:fld>
            <a:endParaRPr lang="it-IT"/>
          </a:p>
        </p:txBody>
      </p:sp>
      <p:sp>
        <p:nvSpPr>
          <p:cNvPr id="5" name="Segnaposto piè di pagina 4"/>
          <p:cNvSpPr>
            <a:spLocks noGrp="1"/>
          </p:cNvSpPr>
          <p:nvPr>
            <p:ph type="ftr" sz="quarter" idx="3"/>
          </p:nvPr>
        </p:nvSpPr>
        <p:spPr>
          <a:xfrm>
            <a:off x="3124200" y="6356354"/>
            <a:ext cx="2895600" cy="365125"/>
          </a:xfrm>
          <a:prstGeom prst="rect">
            <a:avLst/>
          </a:prstGeom>
        </p:spPr>
        <p:txBody>
          <a:bodyPr vert="horz" lIns="91396" tIns="45699" rIns="91396" bIns="45699"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1" y="6356354"/>
            <a:ext cx="2133600" cy="365125"/>
          </a:xfrm>
          <a:prstGeom prst="rect">
            <a:avLst/>
          </a:prstGeom>
        </p:spPr>
        <p:txBody>
          <a:bodyPr vert="horz" lIns="91396" tIns="45699" rIns="91396" bIns="45699" rtlCol="0" anchor="ctr"/>
          <a:lstStyle>
            <a:lvl1pPr algn="r">
              <a:defRPr sz="1200">
                <a:solidFill>
                  <a:schemeClr val="tx1">
                    <a:tint val="75000"/>
                  </a:schemeClr>
                </a:solidFill>
              </a:defRPr>
            </a:lvl1pPr>
          </a:lstStyle>
          <a:p>
            <a:fld id="{28555E64-09E7-E944-8DB2-BD243D665CB3}" type="slidenum">
              <a:rPr lang="it-IT" smtClean="0"/>
              <a:pPr/>
              <a:t>‹N›</a:t>
            </a:fld>
            <a:endParaRPr lang="it-IT"/>
          </a:p>
        </p:txBody>
      </p:sp>
    </p:spTree>
    <p:extLst>
      <p:ext uri="{BB962C8B-B14F-4D97-AF65-F5344CB8AC3E}">
        <p14:creationId xmlns:p14="http://schemas.microsoft.com/office/powerpoint/2010/main" val="204439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defTabSz="456981" rtl="0" eaLnBrk="1" latinLnBrk="0" hangingPunct="1">
        <a:spcBef>
          <a:spcPct val="0"/>
        </a:spcBef>
        <a:buNone/>
        <a:defRPr sz="4400" kern="1200">
          <a:solidFill>
            <a:schemeClr val="tx1"/>
          </a:solidFill>
          <a:latin typeface="+mj-lt"/>
          <a:ea typeface="+mj-ea"/>
          <a:cs typeface="+mj-cs"/>
        </a:defRPr>
      </a:lvl1pPr>
    </p:titleStyle>
    <p:bodyStyle>
      <a:lvl1pPr marL="342745" indent="-342745" algn="l" defTabSz="456981" rtl="0" eaLnBrk="1" latinLnBrk="0" hangingPunct="1">
        <a:spcBef>
          <a:spcPct val="20000"/>
        </a:spcBef>
        <a:buFont typeface="Arial"/>
        <a:buChar char="•"/>
        <a:defRPr sz="3200" kern="1200">
          <a:solidFill>
            <a:schemeClr val="tx1"/>
          </a:solidFill>
          <a:latin typeface="+mn-lt"/>
          <a:ea typeface="+mn-ea"/>
          <a:cs typeface="+mn-cs"/>
        </a:defRPr>
      </a:lvl1pPr>
      <a:lvl2pPr marL="742613" indent="-285618" algn="l" defTabSz="456981" rtl="0" eaLnBrk="1" latinLnBrk="0" hangingPunct="1">
        <a:spcBef>
          <a:spcPct val="20000"/>
        </a:spcBef>
        <a:buFont typeface="Arial"/>
        <a:buChar char="–"/>
        <a:defRPr sz="2800" kern="1200">
          <a:solidFill>
            <a:schemeClr val="tx1"/>
          </a:solidFill>
          <a:latin typeface="+mn-lt"/>
          <a:ea typeface="+mn-ea"/>
          <a:cs typeface="+mn-cs"/>
        </a:defRPr>
      </a:lvl2pPr>
      <a:lvl3pPr marL="1142472" indent="-228497" algn="l" defTabSz="456981" rtl="0" eaLnBrk="1" latinLnBrk="0" hangingPunct="1">
        <a:spcBef>
          <a:spcPct val="20000"/>
        </a:spcBef>
        <a:buFont typeface="Arial"/>
        <a:buChar char="•"/>
        <a:defRPr sz="2400" kern="1200">
          <a:solidFill>
            <a:schemeClr val="tx1"/>
          </a:solidFill>
          <a:latin typeface="+mn-lt"/>
          <a:ea typeface="+mn-ea"/>
          <a:cs typeface="+mn-cs"/>
        </a:defRPr>
      </a:lvl3pPr>
      <a:lvl4pPr marL="1599467" indent="-228497" algn="l" defTabSz="456981" rtl="0" eaLnBrk="1" latinLnBrk="0" hangingPunct="1">
        <a:spcBef>
          <a:spcPct val="20000"/>
        </a:spcBef>
        <a:buFont typeface="Arial"/>
        <a:buChar char="–"/>
        <a:defRPr sz="2000" kern="1200">
          <a:solidFill>
            <a:schemeClr val="tx1"/>
          </a:solidFill>
          <a:latin typeface="+mn-lt"/>
          <a:ea typeface="+mn-ea"/>
          <a:cs typeface="+mn-cs"/>
        </a:defRPr>
      </a:lvl4pPr>
      <a:lvl5pPr marL="2056455" indent="-228497" algn="l" defTabSz="456981" rtl="0" eaLnBrk="1" latinLnBrk="0" hangingPunct="1">
        <a:spcBef>
          <a:spcPct val="20000"/>
        </a:spcBef>
        <a:buFont typeface="Arial"/>
        <a:buChar char="»"/>
        <a:defRPr sz="2000" kern="1200">
          <a:solidFill>
            <a:schemeClr val="tx1"/>
          </a:solidFill>
          <a:latin typeface="+mn-lt"/>
          <a:ea typeface="+mn-ea"/>
          <a:cs typeface="+mn-cs"/>
        </a:defRPr>
      </a:lvl5pPr>
      <a:lvl6pPr marL="2513455" indent="-228497" algn="l" defTabSz="456981" rtl="0" eaLnBrk="1" latinLnBrk="0" hangingPunct="1">
        <a:spcBef>
          <a:spcPct val="20000"/>
        </a:spcBef>
        <a:buFont typeface="Arial"/>
        <a:buChar char="•"/>
        <a:defRPr sz="2000" kern="1200">
          <a:solidFill>
            <a:schemeClr val="tx1"/>
          </a:solidFill>
          <a:latin typeface="+mn-lt"/>
          <a:ea typeface="+mn-ea"/>
          <a:cs typeface="+mn-cs"/>
        </a:defRPr>
      </a:lvl6pPr>
      <a:lvl7pPr marL="2970436" indent="-228497" algn="l" defTabSz="456981" rtl="0" eaLnBrk="1" latinLnBrk="0" hangingPunct="1">
        <a:spcBef>
          <a:spcPct val="20000"/>
        </a:spcBef>
        <a:buFont typeface="Arial"/>
        <a:buChar char="•"/>
        <a:defRPr sz="2000" kern="1200">
          <a:solidFill>
            <a:schemeClr val="tx1"/>
          </a:solidFill>
          <a:latin typeface="+mn-lt"/>
          <a:ea typeface="+mn-ea"/>
          <a:cs typeface="+mn-cs"/>
        </a:defRPr>
      </a:lvl7pPr>
      <a:lvl8pPr marL="3427431" indent="-228497" algn="l" defTabSz="456981" rtl="0" eaLnBrk="1" latinLnBrk="0" hangingPunct="1">
        <a:spcBef>
          <a:spcPct val="20000"/>
        </a:spcBef>
        <a:buFont typeface="Arial"/>
        <a:buChar char="•"/>
        <a:defRPr sz="2000" kern="1200">
          <a:solidFill>
            <a:schemeClr val="tx1"/>
          </a:solidFill>
          <a:latin typeface="+mn-lt"/>
          <a:ea typeface="+mn-ea"/>
          <a:cs typeface="+mn-cs"/>
        </a:defRPr>
      </a:lvl8pPr>
      <a:lvl9pPr marL="3884419" indent="-228497" algn="l" defTabSz="456981"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6981" rtl="0" eaLnBrk="1" latinLnBrk="0" hangingPunct="1">
        <a:defRPr sz="1900" kern="1200">
          <a:solidFill>
            <a:schemeClr val="tx1"/>
          </a:solidFill>
          <a:latin typeface="+mn-lt"/>
          <a:ea typeface="+mn-ea"/>
          <a:cs typeface="+mn-cs"/>
        </a:defRPr>
      </a:lvl1pPr>
      <a:lvl2pPr marL="456981" algn="l" defTabSz="456981" rtl="0" eaLnBrk="1" latinLnBrk="0" hangingPunct="1">
        <a:defRPr sz="1900" kern="1200">
          <a:solidFill>
            <a:schemeClr val="tx1"/>
          </a:solidFill>
          <a:latin typeface="+mn-lt"/>
          <a:ea typeface="+mn-ea"/>
          <a:cs typeface="+mn-cs"/>
        </a:defRPr>
      </a:lvl2pPr>
      <a:lvl3pPr marL="913981" algn="l" defTabSz="456981" rtl="0" eaLnBrk="1" latinLnBrk="0" hangingPunct="1">
        <a:defRPr sz="1900" kern="1200">
          <a:solidFill>
            <a:schemeClr val="tx1"/>
          </a:solidFill>
          <a:latin typeface="+mn-lt"/>
          <a:ea typeface="+mn-ea"/>
          <a:cs typeface="+mn-cs"/>
        </a:defRPr>
      </a:lvl3pPr>
      <a:lvl4pPr marL="1370969" algn="l" defTabSz="456981" rtl="0" eaLnBrk="1" latinLnBrk="0" hangingPunct="1">
        <a:defRPr sz="1900" kern="1200">
          <a:solidFill>
            <a:schemeClr val="tx1"/>
          </a:solidFill>
          <a:latin typeface="+mn-lt"/>
          <a:ea typeface="+mn-ea"/>
          <a:cs typeface="+mn-cs"/>
        </a:defRPr>
      </a:lvl4pPr>
      <a:lvl5pPr marL="1827964" algn="l" defTabSz="456981" rtl="0" eaLnBrk="1" latinLnBrk="0" hangingPunct="1">
        <a:defRPr sz="1900" kern="1200">
          <a:solidFill>
            <a:schemeClr val="tx1"/>
          </a:solidFill>
          <a:latin typeface="+mn-lt"/>
          <a:ea typeface="+mn-ea"/>
          <a:cs typeface="+mn-cs"/>
        </a:defRPr>
      </a:lvl5pPr>
      <a:lvl6pPr marL="2284945" algn="l" defTabSz="456981" rtl="0" eaLnBrk="1" latinLnBrk="0" hangingPunct="1">
        <a:defRPr sz="1900" kern="1200">
          <a:solidFill>
            <a:schemeClr val="tx1"/>
          </a:solidFill>
          <a:latin typeface="+mn-lt"/>
          <a:ea typeface="+mn-ea"/>
          <a:cs typeface="+mn-cs"/>
        </a:defRPr>
      </a:lvl6pPr>
      <a:lvl7pPr marL="2741943" algn="l" defTabSz="456981" rtl="0" eaLnBrk="1" latinLnBrk="0" hangingPunct="1">
        <a:defRPr sz="1900" kern="1200">
          <a:solidFill>
            <a:schemeClr val="tx1"/>
          </a:solidFill>
          <a:latin typeface="+mn-lt"/>
          <a:ea typeface="+mn-ea"/>
          <a:cs typeface="+mn-cs"/>
        </a:defRPr>
      </a:lvl7pPr>
      <a:lvl8pPr marL="3198933" algn="l" defTabSz="456981" rtl="0" eaLnBrk="1" latinLnBrk="0" hangingPunct="1">
        <a:defRPr sz="1900" kern="1200">
          <a:solidFill>
            <a:schemeClr val="tx1"/>
          </a:solidFill>
          <a:latin typeface="+mn-lt"/>
          <a:ea typeface="+mn-ea"/>
          <a:cs typeface="+mn-cs"/>
        </a:defRPr>
      </a:lvl8pPr>
      <a:lvl9pPr marL="3655928" algn="l" defTabSz="456981"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49000"/>
          </a:scheme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9"/>
            <a:ext cx="8229600" cy="1143000"/>
          </a:xfrm>
          <a:prstGeom prst="rect">
            <a:avLst/>
          </a:prstGeom>
        </p:spPr>
        <p:txBody>
          <a:bodyPr vert="horz" lIns="91396" tIns="45699" rIns="91396" bIns="45699" rtlCol="0" anchor="ctr">
            <a:normAutofit/>
          </a:bodyPr>
          <a:lstStyle/>
          <a:p>
            <a:r>
              <a:rPr lang="it-IT"/>
              <a:t>Fare clic per modificare stile</a:t>
            </a:r>
          </a:p>
        </p:txBody>
      </p:sp>
      <p:sp>
        <p:nvSpPr>
          <p:cNvPr id="3" name="Segnaposto testo 2"/>
          <p:cNvSpPr>
            <a:spLocks noGrp="1"/>
          </p:cNvSpPr>
          <p:nvPr>
            <p:ph type="body" idx="1"/>
          </p:nvPr>
        </p:nvSpPr>
        <p:spPr>
          <a:xfrm>
            <a:off x="457200" y="1600203"/>
            <a:ext cx="8229600" cy="4525963"/>
          </a:xfrm>
          <a:prstGeom prst="rect">
            <a:avLst/>
          </a:prstGeom>
        </p:spPr>
        <p:txBody>
          <a:bodyPr vert="horz" lIns="91396" tIns="45699" rIns="91396" bIns="45699"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4"/>
            <a:ext cx="2133600" cy="365125"/>
          </a:xfrm>
          <a:prstGeom prst="rect">
            <a:avLst/>
          </a:prstGeom>
        </p:spPr>
        <p:txBody>
          <a:bodyPr vert="horz" lIns="91396" tIns="45699" rIns="91396" bIns="45699" rtlCol="0" anchor="ctr"/>
          <a:lstStyle>
            <a:lvl1pPr algn="l">
              <a:defRPr sz="1200">
                <a:solidFill>
                  <a:schemeClr val="tx1">
                    <a:tint val="75000"/>
                  </a:schemeClr>
                </a:solidFill>
              </a:defRPr>
            </a:lvl1pPr>
          </a:lstStyle>
          <a:p>
            <a:fld id="{1181460A-6179-4453-8F16-353BCC03A143}" type="datetime1">
              <a:rPr lang="it-IT" smtClean="0">
                <a:solidFill>
                  <a:prstClr val="black">
                    <a:tint val="75000"/>
                  </a:prstClr>
                </a:solidFill>
              </a:rPr>
              <a:pPr/>
              <a:t>16/10/2017</a:t>
            </a:fld>
            <a:endParaRPr lang="it-IT">
              <a:solidFill>
                <a:prstClr val="black">
                  <a:tint val="75000"/>
                </a:prstClr>
              </a:solidFill>
            </a:endParaRPr>
          </a:p>
        </p:txBody>
      </p:sp>
      <p:sp>
        <p:nvSpPr>
          <p:cNvPr id="5" name="Segnaposto piè di pagina 4"/>
          <p:cNvSpPr>
            <a:spLocks noGrp="1"/>
          </p:cNvSpPr>
          <p:nvPr>
            <p:ph type="ftr" sz="quarter" idx="3"/>
          </p:nvPr>
        </p:nvSpPr>
        <p:spPr>
          <a:xfrm>
            <a:off x="3124200" y="6356354"/>
            <a:ext cx="2895600" cy="365125"/>
          </a:xfrm>
          <a:prstGeom prst="rect">
            <a:avLst/>
          </a:prstGeom>
        </p:spPr>
        <p:txBody>
          <a:bodyPr vert="horz" lIns="91396" tIns="45699" rIns="91396" bIns="45699" rtlCol="0" anchor="ctr"/>
          <a:lstStyle>
            <a:lvl1pPr algn="ctr">
              <a:defRPr sz="1200">
                <a:solidFill>
                  <a:schemeClr val="tx1">
                    <a:tint val="75000"/>
                  </a:schemeClr>
                </a:solidFill>
              </a:defRPr>
            </a:lvl1pPr>
          </a:lstStyle>
          <a:p>
            <a:endParaRPr lang="it-IT">
              <a:solidFill>
                <a:prstClr val="black">
                  <a:tint val="75000"/>
                </a:prstClr>
              </a:solidFill>
            </a:endParaRPr>
          </a:p>
        </p:txBody>
      </p:sp>
      <p:sp>
        <p:nvSpPr>
          <p:cNvPr id="6" name="Segnaposto numero diapositiva 5"/>
          <p:cNvSpPr>
            <a:spLocks noGrp="1"/>
          </p:cNvSpPr>
          <p:nvPr>
            <p:ph type="sldNum" sz="quarter" idx="4"/>
          </p:nvPr>
        </p:nvSpPr>
        <p:spPr>
          <a:xfrm>
            <a:off x="6553201" y="6356354"/>
            <a:ext cx="2133600" cy="365125"/>
          </a:xfrm>
          <a:prstGeom prst="rect">
            <a:avLst/>
          </a:prstGeom>
        </p:spPr>
        <p:txBody>
          <a:bodyPr vert="horz" lIns="91396" tIns="45699" rIns="91396" bIns="45699" rtlCol="0" anchor="ctr"/>
          <a:lstStyle>
            <a:lvl1pPr algn="r">
              <a:defRPr sz="1200">
                <a:solidFill>
                  <a:schemeClr val="tx1">
                    <a:tint val="75000"/>
                  </a:schemeClr>
                </a:solidFill>
              </a:defRPr>
            </a:lvl1pPr>
          </a:lstStyle>
          <a:p>
            <a:fld id="{28555E64-09E7-E944-8DB2-BD243D665CB3}"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84938606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ctr" defTabSz="456981" rtl="0" eaLnBrk="1" latinLnBrk="0" hangingPunct="1">
        <a:spcBef>
          <a:spcPct val="0"/>
        </a:spcBef>
        <a:buNone/>
        <a:defRPr sz="4400" kern="1200">
          <a:solidFill>
            <a:schemeClr val="tx1"/>
          </a:solidFill>
          <a:latin typeface="+mj-lt"/>
          <a:ea typeface="+mj-ea"/>
          <a:cs typeface="+mj-cs"/>
        </a:defRPr>
      </a:lvl1pPr>
    </p:titleStyle>
    <p:bodyStyle>
      <a:lvl1pPr marL="342745" indent="-342745" algn="l" defTabSz="456981" rtl="0" eaLnBrk="1" latinLnBrk="0" hangingPunct="1">
        <a:spcBef>
          <a:spcPct val="20000"/>
        </a:spcBef>
        <a:buFont typeface="Arial"/>
        <a:buChar char="•"/>
        <a:defRPr sz="3200" kern="1200">
          <a:solidFill>
            <a:schemeClr val="tx1"/>
          </a:solidFill>
          <a:latin typeface="+mn-lt"/>
          <a:ea typeface="+mn-ea"/>
          <a:cs typeface="+mn-cs"/>
        </a:defRPr>
      </a:lvl1pPr>
      <a:lvl2pPr marL="742613" indent="-285618" algn="l" defTabSz="456981" rtl="0" eaLnBrk="1" latinLnBrk="0" hangingPunct="1">
        <a:spcBef>
          <a:spcPct val="20000"/>
        </a:spcBef>
        <a:buFont typeface="Arial"/>
        <a:buChar char="–"/>
        <a:defRPr sz="2800" kern="1200">
          <a:solidFill>
            <a:schemeClr val="tx1"/>
          </a:solidFill>
          <a:latin typeface="+mn-lt"/>
          <a:ea typeface="+mn-ea"/>
          <a:cs typeface="+mn-cs"/>
        </a:defRPr>
      </a:lvl2pPr>
      <a:lvl3pPr marL="1142472" indent="-228497" algn="l" defTabSz="456981" rtl="0" eaLnBrk="1" latinLnBrk="0" hangingPunct="1">
        <a:spcBef>
          <a:spcPct val="20000"/>
        </a:spcBef>
        <a:buFont typeface="Arial"/>
        <a:buChar char="•"/>
        <a:defRPr sz="2400" kern="1200">
          <a:solidFill>
            <a:schemeClr val="tx1"/>
          </a:solidFill>
          <a:latin typeface="+mn-lt"/>
          <a:ea typeface="+mn-ea"/>
          <a:cs typeface="+mn-cs"/>
        </a:defRPr>
      </a:lvl3pPr>
      <a:lvl4pPr marL="1599467" indent="-228497" algn="l" defTabSz="456981" rtl="0" eaLnBrk="1" latinLnBrk="0" hangingPunct="1">
        <a:spcBef>
          <a:spcPct val="20000"/>
        </a:spcBef>
        <a:buFont typeface="Arial"/>
        <a:buChar char="–"/>
        <a:defRPr sz="2000" kern="1200">
          <a:solidFill>
            <a:schemeClr val="tx1"/>
          </a:solidFill>
          <a:latin typeface="+mn-lt"/>
          <a:ea typeface="+mn-ea"/>
          <a:cs typeface="+mn-cs"/>
        </a:defRPr>
      </a:lvl4pPr>
      <a:lvl5pPr marL="2056455" indent="-228497" algn="l" defTabSz="456981" rtl="0" eaLnBrk="1" latinLnBrk="0" hangingPunct="1">
        <a:spcBef>
          <a:spcPct val="20000"/>
        </a:spcBef>
        <a:buFont typeface="Arial"/>
        <a:buChar char="»"/>
        <a:defRPr sz="2000" kern="1200">
          <a:solidFill>
            <a:schemeClr val="tx1"/>
          </a:solidFill>
          <a:latin typeface="+mn-lt"/>
          <a:ea typeface="+mn-ea"/>
          <a:cs typeface="+mn-cs"/>
        </a:defRPr>
      </a:lvl5pPr>
      <a:lvl6pPr marL="2513455" indent="-228497" algn="l" defTabSz="456981" rtl="0" eaLnBrk="1" latinLnBrk="0" hangingPunct="1">
        <a:spcBef>
          <a:spcPct val="20000"/>
        </a:spcBef>
        <a:buFont typeface="Arial"/>
        <a:buChar char="•"/>
        <a:defRPr sz="2000" kern="1200">
          <a:solidFill>
            <a:schemeClr val="tx1"/>
          </a:solidFill>
          <a:latin typeface="+mn-lt"/>
          <a:ea typeface="+mn-ea"/>
          <a:cs typeface="+mn-cs"/>
        </a:defRPr>
      </a:lvl6pPr>
      <a:lvl7pPr marL="2970436" indent="-228497" algn="l" defTabSz="456981" rtl="0" eaLnBrk="1" latinLnBrk="0" hangingPunct="1">
        <a:spcBef>
          <a:spcPct val="20000"/>
        </a:spcBef>
        <a:buFont typeface="Arial"/>
        <a:buChar char="•"/>
        <a:defRPr sz="2000" kern="1200">
          <a:solidFill>
            <a:schemeClr val="tx1"/>
          </a:solidFill>
          <a:latin typeface="+mn-lt"/>
          <a:ea typeface="+mn-ea"/>
          <a:cs typeface="+mn-cs"/>
        </a:defRPr>
      </a:lvl7pPr>
      <a:lvl8pPr marL="3427431" indent="-228497" algn="l" defTabSz="456981" rtl="0" eaLnBrk="1" latinLnBrk="0" hangingPunct="1">
        <a:spcBef>
          <a:spcPct val="20000"/>
        </a:spcBef>
        <a:buFont typeface="Arial"/>
        <a:buChar char="•"/>
        <a:defRPr sz="2000" kern="1200">
          <a:solidFill>
            <a:schemeClr val="tx1"/>
          </a:solidFill>
          <a:latin typeface="+mn-lt"/>
          <a:ea typeface="+mn-ea"/>
          <a:cs typeface="+mn-cs"/>
        </a:defRPr>
      </a:lvl8pPr>
      <a:lvl9pPr marL="3884419" indent="-228497" algn="l" defTabSz="456981"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6981" rtl="0" eaLnBrk="1" latinLnBrk="0" hangingPunct="1">
        <a:defRPr sz="1900" kern="1200">
          <a:solidFill>
            <a:schemeClr val="tx1"/>
          </a:solidFill>
          <a:latin typeface="+mn-lt"/>
          <a:ea typeface="+mn-ea"/>
          <a:cs typeface="+mn-cs"/>
        </a:defRPr>
      </a:lvl1pPr>
      <a:lvl2pPr marL="456981" algn="l" defTabSz="456981" rtl="0" eaLnBrk="1" latinLnBrk="0" hangingPunct="1">
        <a:defRPr sz="1900" kern="1200">
          <a:solidFill>
            <a:schemeClr val="tx1"/>
          </a:solidFill>
          <a:latin typeface="+mn-lt"/>
          <a:ea typeface="+mn-ea"/>
          <a:cs typeface="+mn-cs"/>
        </a:defRPr>
      </a:lvl2pPr>
      <a:lvl3pPr marL="913981" algn="l" defTabSz="456981" rtl="0" eaLnBrk="1" latinLnBrk="0" hangingPunct="1">
        <a:defRPr sz="1900" kern="1200">
          <a:solidFill>
            <a:schemeClr val="tx1"/>
          </a:solidFill>
          <a:latin typeface="+mn-lt"/>
          <a:ea typeface="+mn-ea"/>
          <a:cs typeface="+mn-cs"/>
        </a:defRPr>
      </a:lvl3pPr>
      <a:lvl4pPr marL="1370969" algn="l" defTabSz="456981" rtl="0" eaLnBrk="1" latinLnBrk="0" hangingPunct="1">
        <a:defRPr sz="1900" kern="1200">
          <a:solidFill>
            <a:schemeClr val="tx1"/>
          </a:solidFill>
          <a:latin typeface="+mn-lt"/>
          <a:ea typeface="+mn-ea"/>
          <a:cs typeface="+mn-cs"/>
        </a:defRPr>
      </a:lvl4pPr>
      <a:lvl5pPr marL="1827964" algn="l" defTabSz="456981" rtl="0" eaLnBrk="1" latinLnBrk="0" hangingPunct="1">
        <a:defRPr sz="1900" kern="1200">
          <a:solidFill>
            <a:schemeClr val="tx1"/>
          </a:solidFill>
          <a:latin typeface="+mn-lt"/>
          <a:ea typeface="+mn-ea"/>
          <a:cs typeface="+mn-cs"/>
        </a:defRPr>
      </a:lvl5pPr>
      <a:lvl6pPr marL="2284945" algn="l" defTabSz="456981" rtl="0" eaLnBrk="1" latinLnBrk="0" hangingPunct="1">
        <a:defRPr sz="1900" kern="1200">
          <a:solidFill>
            <a:schemeClr val="tx1"/>
          </a:solidFill>
          <a:latin typeface="+mn-lt"/>
          <a:ea typeface="+mn-ea"/>
          <a:cs typeface="+mn-cs"/>
        </a:defRPr>
      </a:lvl6pPr>
      <a:lvl7pPr marL="2741943" algn="l" defTabSz="456981" rtl="0" eaLnBrk="1" latinLnBrk="0" hangingPunct="1">
        <a:defRPr sz="1900" kern="1200">
          <a:solidFill>
            <a:schemeClr val="tx1"/>
          </a:solidFill>
          <a:latin typeface="+mn-lt"/>
          <a:ea typeface="+mn-ea"/>
          <a:cs typeface="+mn-cs"/>
        </a:defRPr>
      </a:lvl7pPr>
      <a:lvl8pPr marL="3198933" algn="l" defTabSz="456981" rtl="0" eaLnBrk="1" latinLnBrk="0" hangingPunct="1">
        <a:defRPr sz="1900" kern="1200">
          <a:solidFill>
            <a:schemeClr val="tx1"/>
          </a:solidFill>
          <a:latin typeface="+mn-lt"/>
          <a:ea typeface="+mn-ea"/>
          <a:cs typeface="+mn-cs"/>
        </a:defRPr>
      </a:lvl8pPr>
      <a:lvl9pPr marL="3655928" algn="l" defTabSz="456981"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4.xml"/><Relationship Id="rId1" Type="http://schemas.openxmlformats.org/officeDocument/2006/relationships/slideLayout" Target="../slideLayouts/slideLayout19.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8.png"/><Relationship Id="rId4" Type="http://schemas.openxmlformats.org/officeDocument/2006/relationships/diagramLayout" Target="../diagrams/layout2.xml"/><Relationship Id="rId9"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eg"/><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pn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p:cNvSpPr txBox="1">
            <a:spLocks/>
          </p:cNvSpPr>
          <p:nvPr/>
        </p:nvSpPr>
        <p:spPr>
          <a:xfrm>
            <a:off x="981074" y="0"/>
            <a:ext cx="8174741" cy="180000"/>
          </a:xfrm>
          <a:prstGeom prst="rect">
            <a:avLst/>
          </a:prstGeom>
          <a:solidFill>
            <a:srgbClr val="CF1E24"/>
          </a:solidFill>
          <a:ln>
            <a:noFill/>
          </a:ln>
        </p:spPr>
        <p:txBody>
          <a:bodyPr vert="horz" lIns="91396" tIns="45699" rIns="91396" bIns="45699"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it-IT" dirty="0"/>
          </a:p>
        </p:txBody>
      </p:sp>
      <p:sp>
        <p:nvSpPr>
          <p:cNvPr id="11" name="CasellaDiTesto 10"/>
          <p:cNvSpPr txBox="1"/>
          <p:nvPr/>
        </p:nvSpPr>
        <p:spPr>
          <a:xfrm>
            <a:off x="609599" y="863602"/>
            <a:ext cx="8403771" cy="4770537"/>
          </a:xfrm>
          <a:prstGeom prst="rect">
            <a:avLst/>
          </a:prstGeom>
          <a:noFill/>
        </p:spPr>
        <p:txBody>
          <a:bodyPr wrap="square" rtlCol="0">
            <a:spAutoFit/>
          </a:bodyPr>
          <a:lstStyle/>
          <a:p>
            <a:pPr fontAlgn="base">
              <a:spcAft>
                <a:spcPts val="600"/>
              </a:spcAft>
            </a:pPr>
            <a:endParaRPr lang="it-IT" sz="4000" b="1" dirty="0">
              <a:solidFill>
                <a:srgbClr val="C00000"/>
              </a:solidFill>
            </a:endParaRPr>
          </a:p>
          <a:p>
            <a:pPr algn="r"/>
            <a:endParaRPr lang="it-IT" sz="3200" dirty="0" smtClean="0"/>
          </a:p>
          <a:p>
            <a:pPr algn="ctr"/>
            <a:r>
              <a:rPr lang="it-IT" sz="3200" dirty="0" smtClean="0"/>
              <a:t>La strategia </a:t>
            </a:r>
            <a:r>
              <a:rPr lang="it-IT" sz="3200" dirty="0"/>
              <a:t>del censimento </a:t>
            </a:r>
            <a:r>
              <a:rPr lang="it-IT" sz="3200" dirty="0" smtClean="0"/>
              <a:t>permanente: </a:t>
            </a:r>
          </a:p>
          <a:p>
            <a:pPr algn="ctr"/>
            <a:r>
              <a:rPr lang="it-IT" sz="3200" dirty="0" smtClean="0"/>
              <a:t>stato delle attività, </a:t>
            </a:r>
          </a:p>
          <a:p>
            <a:pPr algn="ctr"/>
            <a:r>
              <a:rPr lang="it-IT" sz="3200" dirty="0"/>
              <a:t>o</a:t>
            </a:r>
            <a:r>
              <a:rPr lang="it-IT" sz="3200" dirty="0" smtClean="0"/>
              <a:t>pportunità e criticità</a:t>
            </a:r>
            <a:endParaRPr lang="it-IT" sz="3200" b="1" dirty="0">
              <a:solidFill>
                <a:srgbClr val="CF1E24"/>
              </a:solidFill>
            </a:endParaRPr>
          </a:p>
          <a:p>
            <a:pPr algn="ctr" fontAlgn="base">
              <a:lnSpc>
                <a:spcPts val="3900"/>
              </a:lnSpc>
              <a:spcBef>
                <a:spcPts val="600"/>
              </a:spcBef>
              <a:spcAft>
                <a:spcPts val="600"/>
              </a:spcAft>
            </a:pPr>
            <a:r>
              <a:rPr lang="it-IT" sz="2400" b="1" dirty="0" smtClean="0">
                <a:solidFill>
                  <a:schemeClr val="tx1">
                    <a:lumMod val="65000"/>
                    <a:lumOff val="35000"/>
                  </a:schemeClr>
                </a:solidFill>
              </a:rPr>
              <a:t>Matteo </a:t>
            </a:r>
            <a:r>
              <a:rPr lang="it-IT" sz="2400" b="1" dirty="0" err="1" smtClean="0">
                <a:solidFill>
                  <a:schemeClr val="tx1">
                    <a:lumMod val="65000"/>
                    <a:lumOff val="35000"/>
                  </a:schemeClr>
                </a:solidFill>
              </a:rPr>
              <a:t>Mazziotta</a:t>
            </a:r>
            <a:endParaRPr lang="it-IT" sz="2400" b="1" dirty="0" smtClean="0">
              <a:solidFill>
                <a:schemeClr val="tx1">
                  <a:lumMod val="65000"/>
                  <a:lumOff val="35000"/>
                </a:schemeClr>
              </a:solidFill>
            </a:endParaRPr>
          </a:p>
          <a:p>
            <a:pPr algn="ctr" fontAlgn="base">
              <a:lnSpc>
                <a:spcPts val="3900"/>
              </a:lnSpc>
              <a:spcBef>
                <a:spcPts val="600"/>
              </a:spcBef>
              <a:spcAft>
                <a:spcPts val="600"/>
              </a:spcAft>
            </a:pPr>
            <a:r>
              <a:rPr lang="it-IT" sz="2400" b="1" dirty="0" smtClean="0">
                <a:solidFill>
                  <a:schemeClr val="tx1">
                    <a:lumMod val="65000"/>
                    <a:lumOff val="35000"/>
                  </a:schemeClr>
                </a:solidFill>
              </a:rPr>
              <a:t>Istat </a:t>
            </a:r>
            <a:endParaRPr lang="it-IT" sz="1400" b="1" dirty="0" smtClean="0">
              <a:solidFill>
                <a:schemeClr val="tx1">
                  <a:lumMod val="65000"/>
                  <a:lumOff val="35000"/>
                </a:schemeClr>
              </a:solidFill>
            </a:endParaRPr>
          </a:p>
          <a:p>
            <a:pPr algn="ctr"/>
            <a:r>
              <a:rPr lang="it-IT" sz="1400" b="1" dirty="0" smtClean="0">
                <a:solidFill>
                  <a:schemeClr val="tx1">
                    <a:lumMod val="65000"/>
                    <a:lumOff val="35000"/>
                  </a:schemeClr>
                </a:solidFill>
              </a:rPr>
              <a:t>DIREZIONE </a:t>
            </a:r>
            <a:r>
              <a:rPr lang="it-IT" sz="1400" b="1" dirty="0">
                <a:solidFill>
                  <a:schemeClr val="tx1">
                    <a:lumMod val="65000"/>
                    <a:lumOff val="35000"/>
                  </a:schemeClr>
                </a:solidFill>
              </a:rPr>
              <a:t>CENTRALE PER LE STATISTICHE SOCIALI </a:t>
            </a:r>
            <a:br>
              <a:rPr lang="it-IT" sz="1400" b="1" dirty="0">
                <a:solidFill>
                  <a:schemeClr val="tx1">
                    <a:lumMod val="65000"/>
                    <a:lumOff val="35000"/>
                  </a:schemeClr>
                </a:solidFill>
              </a:rPr>
            </a:br>
            <a:r>
              <a:rPr lang="it-IT" sz="1400" b="1" dirty="0">
                <a:solidFill>
                  <a:schemeClr val="tx1">
                    <a:lumMod val="65000"/>
                    <a:lumOff val="35000"/>
                  </a:schemeClr>
                </a:solidFill>
              </a:rPr>
              <a:t>E IL CENSIMENTO DELLA POPOLAZIONE</a:t>
            </a:r>
          </a:p>
          <a:p>
            <a:endParaRPr lang="it-IT" sz="1800" dirty="0">
              <a:solidFill>
                <a:schemeClr val="tx1">
                  <a:lumMod val="65000"/>
                  <a:lumOff val="35000"/>
                </a:schemeClr>
              </a:solidFill>
            </a:endParaRPr>
          </a:p>
        </p:txBody>
      </p:sp>
      <p:pic>
        <p:nvPicPr>
          <p:cNvPr id="6"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07686" y="6228612"/>
            <a:ext cx="1339475" cy="380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ttore 1 3"/>
          <p:cNvCxnSpPr/>
          <p:nvPr/>
        </p:nvCxnSpPr>
        <p:spPr>
          <a:xfrm>
            <a:off x="1162540" y="5939573"/>
            <a:ext cx="7414064" cy="0"/>
          </a:xfrm>
          <a:prstGeom prst="line">
            <a:avLst/>
          </a:prstGeom>
          <a:ln>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7" name="CasellaDiTesto 6"/>
          <p:cNvSpPr txBox="1"/>
          <p:nvPr/>
        </p:nvSpPr>
        <p:spPr>
          <a:xfrm>
            <a:off x="595143" y="5312031"/>
            <a:ext cx="8325573" cy="584775"/>
          </a:xfrm>
          <a:prstGeom prst="rect">
            <a:avLst/>
          </a:prstGeom>
          <a:noFill/>
        </p:spPr>
        <p:txBody>
          <a:bodyPr wrap="square" numCol="1" rtlCol="0">
            <a:spAutoFit/>
          </a:bodyPr>
          <a:lstStyle/>
          <a:p>
            <a:pPr algn="ctr"/>
            <a:endParaRPr lang="it-IT" sz="1600" b="1" i="1" dirty="0" smtClean="0"/>
          </a:p>
          <a:p>
            <a:pPr algn="ctr"/>
            <a:r>
              <a:rPr lang="it-IT" sz="1600" b="1" i="1" dirty="0" smtClean="0"/>
              <a:t>Reggio Calabria – 18 10 2017</a:t>
            </a:r>
            <a:endParaRPr lang="it-IT" sz="1600" i="1" dirty="0"/>
          </a:p>
        </p:txBody>
      </p:sp>
      <p:pic>
        <p:nvPicPr>
          <p:cNvPr id="5" name="Immagin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15" y="-50798"/>
            <a:ext cx="9144000" cy="1679510"/>
          </a:xfrm>
          <a:prstGeom prst="rect">
            <a:avLst/>
          </a:prstGeom>
        </p:spPr>
      </p:pic>
    </p:spTree>
    <p:extLst>
      <p:ext uri="{BB962C8B-B14F-4D97-AF65-F5344CB8AC3E}">
        <p14:creationId xmlns:p14="http://schemas.microsoft.com/office/powerpoint/2010/main" val="865127291"/>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rot="16200000">
            <a:off x="-2705775" y="2943887"/>
            <a:ext cx="6240054" cy="828500"/>
          </a:xfrm>
          <a:prstGeom prst="rect">
            <a:avLst/>
          </a:prstGeom>
          <a:solidFill>
            <a:srgbClr val="CF1E24"/>
          </a:solidFill>
          <a:ln>
            <a:noFill/>
          </a:ln>
        </p:spPr>
        <p:txBody>
          <a:bodyPr lIns="0" tIns="0" rIns="0" bIns="0" anchor="ctr" anchorCtr="0">
            <a:noAutofit/>
          </a:bodyPr>
          <a:lstStyle>
            <a:lvl1pPr>
              <a:defRPr/>
            </a:lvl1pPr>
          </a:lstStyle>
          <a:p>
            <a:pPr marL="143933"/>
            <a:r>
              <a:rPr lang="it-IT" sz="3200" b="1" dirty="0" smtClean="0">
                <a:solidFill>
                  <a:schemeClr val="bg1"/>
                </a:solidFill>
                <a:effectLst>
                  <a:outerShdw blurRad="38100" dist="38100" dir="2700000" algn="tl">
                    <a:srgbClr val="000000">
                      <a:alpha val="43137"/>
                    </a:srgbClr>
                  </a:outerShdw>
                </a:effectLst>
                <a:cs typeface="Arial"/>
              </a:rPr>
              <a:t> SICIS - Il sistema integrato: </a:t>
            </a:r>
            <a:br>
              <a:rPr lang="it-IT" sz="3200" b="1" dirty="0" smtClean="0">
                <a:solidFill>
                  <a:schemeClr val="bg1"/>
                </a:solidFill>
                <a:effectLst>
                  <a:outerShdw blurRad="38100" dist="38100" dir="2700000" algn="tl">
                    <a:srgbClr val="000000">
                      <a:alpha val="43137"/>
                    </a:srgbClr>
                  </a:outerShdw>
                </a:effectLst>
                <a:cs typeface="Arial"/>
              </a:rPr>
            </a:br>
            <a:r>
              <a:rPr lang="it-IT" sz="3200" b="1" dirty="0" smtClean="0">
                <a:solidFill>
                  <a:schemeClr val="bg1"/>
                </a:solidFill>
                <a:effectLst>
                  <a:outerShdw blurRad="38100" dist="38100" dir="2700000" algn="tl">
                    <a:srgbClr val="000000">
                      <a:alpha val="43137"/>
                    </a:srgbClr>
                  </a:outerShdw>
                </a:effectLst>
                <a:cs typeface="Arial"/>
              </a:rPr>
              <a:t>censimento </a:t>
            </a:r>
            <a:r>
              <a:rPr lang="it-IT" sz="3600" b="1" dirty="0" smtClean="0">
                <a:effectLst>
                  <a:outerShdw blurRad="38100" dist="38100" dir="2700000" algn="tl">
                    <a:srgbClr val="000000">
                      <a:alpha val="43137"/>
                    </a:srgbClr>
                  </a:outerShdw>
                </a:effectLst>
                <a:cs typeface="Arial"/>
              </a:rPr>
              <a:t>&amp;</a:t>
            </a:r>
            <a:r>
              <a:rPr lang="it-IT" sz="3200" b="1" dirty="0" smtClean="0">
                <a:solidFill>
                  <a:schemeClr val="bg1"/>
                </a:solidFill>
                <a:effectLst>
                  <a:outerShdw blurRad="38100" dist="38100" dir="2700000" algn="tl">
                    <a:srgbClr val="000000">
                      <a:alpha val="43137"/>
                    </a:srgbClr>
                  </a:outerShdw>
                </a:effectLst>
                <a:cs typeface="Arial"/>
              </a:rPr>
              <a:t> indagini sociali</a:t>
            </a:r>
            <a:endParaRPr lang="it-IT" sz="3200" b="1" dirty="0">
              <a:solidFill>
                <a:schemeClr val="bg1"/>
              </a:solidFill>
              <a:effectLst>
                <a:outerShdw blurRad="38100" dist="38100" dir="2700000" algn="tl">
                  <a:srgbClr val="000000">
                    <a:alpha val="43137"/>
                  </a:srgbClr>
                </a:outerShdw>
              </a:effectLst>
              <a:cs typeface="Arial"/>
            </a:endParaRPr>
          </a:p>
        </p:txBody>
      </p:sp>
      <p:sp>
        <p:nvSpPr>
          <p:cNvPr id="9" name="Rettangolo 8"/>
          <p:cNvSpPr/>
          <p:nvPr/>
        </p:nvSpPr>
        <p:spPr>
          <a:xfrm>
            <a:off x="1092218" y="229026"/>
            <a:ext cx="7679420" cy="6201698"/>
          </a:xfrm>
          <a:prstGeom prst="rect">
            <a:avLst/>
          </a:prstGeom>
        </p:spPr>
        <p:style>
          <a:lnRef idx="2">
            <a:schemeClr val="accent2"/>
          </a:lnRef>
          <a:fillRef idx="1001">
            <a:schemeClr val="lt1"/>
          </a:fillRef>
          <a:effectRef idx="0">
            <a:schemeClr val="accent2"/>
          </a:effectRef>
          <a:fontRef idx="minor">
            <a:schemeClr val="dk1"/>
          </a:fontRef>
        </p:style>
        <p:txBody>
          <a:bodyPr wrap="square">
            <a:spAutoFit/>
          </a:bodyPr>
          <a:lstStyle/>
          <a:p>
            <a:pPr marL="457200" indent="-457200" algn="just">
              <a:spcBef>
                <a:spcPts val="0"/>
              </a:spcBef>
              <a:spcAft>
                <a:spcPts val="600"/>
              </a:spcAft>
              <a:buFont typeface="Arial" panose="020B0604020202020204" pitchFamily="34" charset="0"/>
              <a:buChar char="•"/>
            </a:pPr>
            <a:r>
              <a:rPr lang="it-IT" sz="2600" dirty="0"/>
              <a:t>Razionalizzazione e armonizzazione di:</a:t>
            </a:r>
          </a:p>
          <a:p>
            <a:pPr marL="914181" lvl="1" indent="-457200" algn="just">
              <a:spcAft>
                <a:spcPts val="600"/>
              </a:spcAft>
              <a:buFont typeface="Wingdings" panose="05000000000000000000" pitchFamily="2" charset="2"/>
              <a:buChar char="ü"/>
            </a:pPr>
            <a:r>
              <a:rPr lang="it-IT" sz="2500" dirty="0"/>
              <a:t>aspetti legati alla rilevazione sul campo attraverso </a:t>
            </a:r>
            <a:r>
              <a:rPr lang="it-IT" sz="2500" dirty="0" smtClean="0"/>
              <a:t>uno studio congiunto sulle aree </a:t>
            </a:r>
            <a:r>
              <a:rPr lang="it-IT" sz="2500" dirty="0"/>
              <a:t>e </a:t>
            </a:r>
            <a:r>
              <a:rPr lang="it-IT" sz="2500" dirty="0" smtClean="0"/>
              <a:t>sulla rete </a:t>
            </a:r>
            <a:r>
              <a:rPr lang="it-IT" sz="2500" dirty="0"/>
              <a:t>di rilevazione; </a:t>
            </a:r>
          </a:p>
          <a:p>
            <a:pPr marL="914181" lvl="1" indent="-457200" algn="just">
              <a:spcAft>
                <a:spcPts val="600"/>
              </a:spcAft>
              <a:buFont typeface="Wingdings" panose="05000000000000000000" pitchFamily="2" charset="2"/>
              <a:buChar char="ü"/>
            </a:pPr>
            <a:r>
              <a:rPr lang="it-IT" sz="2500" dirty="0"/>
              <a:t>aspetti definitori e trattamento delle </a:t>
            </a:r>
            <a:r>
              <a:rPr lang="it-IT" sz="2500" dirty="0" smtClean="0"/>
              <a:t>variabili comuni e delle mancate </a:t>
            </a:r>
            <a:r>
              <a:rPr lang="it-IT" sz="2500" dirty="0"/>
              <a:t>risposte nelle </a:t>
            </a:r>
            <a:r>
              <a:rPr lang="it-IT" sz="2500" dirty="0" smtClean="0"/>
              <a:t>diverse indagini;</a:t>
            </a:r>
            <a:endParaRPr lang="it-IT" sz="2500" dirty="0"/>
          </a:p>
          <a:p>
            <a:pPr marL="447675" lvl="2" indent="-447675" algn="just">
              <a:buFont typeface="Arial" panose="020B0604020202020204" pitchFamily="34" charset="0"/>
              <a:buChar char="•"/>
            </a:pPr>
            <a:r>
              <a:rPr lang="it-IT" sz="2400" dirty="0">
                <a:solidFill>
                  <a:srgbClr val="FF0000"/>
                </a:solidFill>
                <a:effectLst>
                  <a:outerShdw blurRad="38100" dist="38100" dir="2700000" algn="tl">
                    <a:srgbClr val="000000">
                      <a:alpha val="43137"/>
                    </a:srgbClr>
                  </a:outerShdw>
                </a:effectLst>
              </a:rPr>
              <a:t>Disegno campionario congiunto </a:t>
            </a:r>
            <a:r>
              <a:rPr lang="it-IT" sz="2600" dirty="0"/>
              <a:t>per censimento e indagini sociali (</a:t>
            </a:r>
            <a:r>
              <a:rPr lang="it-IT" sz="2400" dirty="0">
                <a:solidFill>
                  <a:srgbClr val="FF0000"/>
                </a:solidFill>
                <a:effectLst>
                  <a:outerShdw blurRad="38100" dist="38100" dir="2700000" algn="tl">
                    <a:srgbClr val="000000">
                      <a:alpha val="43137"/>
                    </a:srgbClr>
                  </a:outerShdw>
                </a:effectLst>
              </a:rPr>
              <a:t>master sample</a:t>
            </a:r>
            <a:r>
              <a:rPr lang="it-IT" sz="2600" dirty="0"/>
              <a:t>) con superamento dell’ottica tradizionale ad una occasione di indagine introducendo lo scenario a due occasioni di indagine</a:t>
            </a:r>
            <a:r>
              <a:rPr lang="it-IT" sz="2600" dirty="0" smtClean="0"/>
              <a:t>.</a:t>
            </a:r>
          </a:p>
          <a:p>
            <a:pPr marL="447675" lvl="2" indent="-447675" algn="just">
              <a:buFont typeface="Arial" panose="020B0604020202020204" pitchFamily="34" charset="0"/>
              <a:buChar char="•"/>
            </a:pPr>
            <a:r>
              <a:rPr lang="it-IT" sz="2600" dirty="0" smtClean="0">
                <a:solidFill>
                  <a:srgbClr val="FF0000"/>
                </a:solidFill>
                <a:effectLst>
                  <a:outerShdw blurRad="38100" dist="38100" dir="2700000" algn="tl">
                    <a:srgbClr val="000000">
                      <a:alpha val="43137"/>
                    </a:srgbClr>
                  </a:outerShdw>
                </a:effectLst>
              </a:rPr>
              <a:t>Integrazione</a:t>
            </a:r>
            <a:r>
              <a:rPr lang="it-IT" sz="2600" dirty="0" smtClean="0">
                <a:solidFill>
                  <a:srgbClr val="FF0000"/>
                </a:solidFill>
              </a:rPr>
              <a:t> </a:t>
            </a:r>
            <a:r>
              <a:rPr lang="it-IT" sz="2600" dirty="0" smtClean="0"/>
              <a:t>in </a:t>
            </a:r>
            <a:r>
              <a:rPr lang="it-IT" sz="2600" dirty="0" smtClean="0">
                <a:solidFill>
                  <a:srgbClr val="FF0000"/>
                </a:solidFill>
                <a:effectLst>
                  <a:outerShdw blurRad="38100" dist="38100" dir="2700000" algn="tl">
                    <a:srgbClr val="000000">
                      <a:alpha val="43137"/>
                    </a:srgbClr>
                  </a:outerShdw>
                </a:effectLst>
              </a:rPr>
              <a:t>output</a:t>
            </a:r>
            <a:r>
              <a:rPr lang="it-IT" sz="2600" dirty="0" smtClean="0">
                <a:effectLst>
                  <a:outerShdw blurRad="38100" dist="38100" dir="2700000" algn="tl">
                    <a:srgbClr val="000000">
                      <a:alpha val="43137"/>
                    </a:srgbClr>
                  </a:outerShdw>
                </a:effectLst>
              </a:rPr>
              <a:t> </a:t>
            </a:r>
            <a:r>
              <a:rPr lang="it-IT" sz="2600" dirty="0" smtClean="0"/>
              <a:t>dei risultati tra registro </a:t>
            </a:r>
            <a:r>
              <a:rPr lang="it-IT" sz="2600" dirty="0" smtClean="0">
                <a:effectLst>
                  <a:outerShdw blurRad="38100" dist="38100" dir="2700000" algn="tl">
                    <a:srgbClr val="000000">
                      <a:alpha val="43137"/>
                    </a:srgbClr>
                  </a:outerShdw>
                </a:effectLst>
              </a:rPr>
              <a:t>RBI</a:t>
            </a:r>
            <a:r>
              <a:rPr lang="it-IT" sz="2600" dirty="0" smtClean="0"/>
              <a:t>, censimento e indagini sociali</a:t>
            </a:r>
          </a:p>
          <a:p>
            <a:pPr marL="0" lvl="2" algn="just">
              <a:spcAft>
                <a:spcPts val="600"/>
              </a:spcAft>
            </a:pPr>
            <a:endParaRPr lang="it-IT" sz="2400" dirty="0"/>
          </a:p>
        </p:txBody>
      </p:sp>
      <p:grpSp>
        <p:nvGrpSpPr>
          <p:cNvPr id="5" name="Gruppo 4"/>
          <p:cNvGrpSpPr/>
          <p:nvPr/>
        </p:nvGrpSpPr>
        <p:grpSpPr>
          <a:xfrm>
            <a:off x="7075131" y="5765696"/>
            <a:ext cx="1696507" cy="698070"/>
            <a:chOff x="7126123" y="6024299"/>
            <a:chExt cx="1696507" cy="698070"/>
          </a:xfrm>
        </p:grpSpPr>
        <p:pic>
          <p:nvPicPr>
            <p:cNvPr id="6"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magine 6"/>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275394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1061085" y="1298321"/>
            <a:ext cx="7710382" cy="4896000"/>
          </a:xfrm>
          <a:prstGeom prst="rect">
            <a:avLst/>
          </a:prstGeom>
          <a:solidFill>
            <a:schemeClr val="bg1">
              <a:lumMod val="85000"/>
            </a:schemeClr>
          </a:solidFill>
        </p:spPr>
        <p:txBody>
          <a:bodyPr wrap="square">
            <a:spAutoFit/>
          </a:bodyPr>
          <a:lstStyle/>
          <a:p>
            <a:pPr>
              <a:buClr>
                <a:srgbClr val="CF1E24"/>
              </a:buClr>
              <a:buSzPct val="100000"/>
            </a:pPr>
            <a:endParaRPr lang="it-IT" sz="2600" dirty="0"/>
          </a:p>
          <a:p>
            <a:pPr marL="457200" indent="-457200">
              <a:buClr>
                <a:srgbClr val="C00000"/>
              </a:buClr>
              <a:buSzPct val="100000"/>
              <a:buFont typeface="Wingdings" panose="05000000000000000000" pitchFamily="2" charset="2"/>
              <a:buChar char="§"/>
            </a:pPr>
            <a:endParaRPr lang="it-IT" sz="2600" dirty="0"/>
          </a:p>
          <a:p>
            <a:pPr lvl="1">
              <a:buClr>
                <a:srgbClr val="C00000"/>
              </a:buClr>
              <a:buSzPct val="100000"/>
            </a:pPr>
            <a:endParaRPr lang="it-IT" sz="2600" dirty="0"/>
          </a:p>
        </p:txBody>
      </p:sp>
      <p:sp>
        <p:nvSpPr>
          <p:cNvPr id="12" name="Titolo 1"/>
          <p:cNvSpPr>
            <a:spLocks noGrp="1"/>
          </p:cNvSpPr>
          <p:nvPr>
            <p:ph type="ctrTitle" idx="4294967295"/>
          </p:nvPr>
        </p:nvSpPr>
        <p:spPr>
          <a:xfrm>
            <a:off x="1061085" y="409457"/>
            <a:ext cx="8082917" cy="467999"/>
          </a:xfrm>
          <a:prstGeom prst="rect">
            <a:avLst/>
          </a:prstGeom>
          <a:solidFill>
            <a:srgbClr val="CF1E24"/>
          </a:solidFill>
          <a:ln>
            <a:noFill/>
          </a:ln>
        </p:spPr>
        <p:txBody>
          <a:bodyPr lIns="0" tIns="0" rIns="0" bIns="0" anchor="ctr" anchorCtr="0">
            <a:noAutofit/>
          </a:bodyPr>
          <a:lstStyle>
            <a:lvl1pPr>
              <a:defRPr/>
            </a:lvl1pPr>
          </a:lstStyle>
          <a:p>
            <a:pPr marL="143933" algn="l"/>
            <a:r>
              <a:rPr lang="it-IT" sz="2400" b="1" dirty="0">
                <a:solidFill>
                  <a:schemeClr val="bg1"/>
                </a:solidFill>
                <a:cs typeface="Arial"/>
              </a:rPr>
              <a:t>In vista del regolamento europeo sulle indagini sociali</a:t>
            </a:r>
          </a:p>
        </p:txBody>
      </p:sp>
      <p:pic>
        <p:nvPicPr>
          <p:cNvPr id="11"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ttangolo 5"/>
          <p:cNvSpPr/>
          <p:nvPr/>
        </p:nvSpPr>
        <p:spPr>
          <a:xfrm>
            <a:off x="1061085" y="1539621"/>
            <a:ext cx="7710382" cy="4231928"/>
          </a:xfrm>
          <a:prstGeom prst="rect">
            <a:avLst/>
          </a:prstGeom>
          <a:solidFill>
            <a:schemeClr val="bg1">
              <a:lumMod val="85000"/>
            </a:schemeClr>
          </a:solidFill>
        </p:spPr>
        <p:txBody>
          <a:bodyPr wrap="square">
            <a:spAutoFit/>
          </a:bodyPr>
          <a:lstStyle/>
          <a:p>
            <a:pPr marL="342900" indent="-342900" defTabSz="1435100">
              <a:spcBef>
                <a:spcPct val="0"/>
              </a:spcBef>
              <a:spcAft>
                <a:spcPts val="600"/>
              </a:spcAft>
              <a:buClr>
                <a:srgbClr val="A50021"/>
              </a:buClr>
              <a:buFont typeface="Wingdings" panose="05000000000000000000" pitchFamily="2" charset="2"/>
              <a:buChar char="§"/>
            </a:pPr>
            <a:r>
              <a:rPr lang="it-IT" sz="2400" dirty="0">
                <a:latin typeface="Calibri" panose="020F0502020204030204" pitchFamily="34" charset="0"/>
              </a:rPr>
              <a:t>È in corso di approvazione il regolamento europeo sulle </a:t>
            </a:r>
            <a:r>
              <a:rPr lang="it-IT" sz="2400" b="1" dirty="0">
                <a:solidFill>
                  <a:srgbClr val="CF1E24"/>
                </a:solidFill>
                <a:latin typeface="Calibri" panose="020F0502020204030204" pitchFamily="34" charset="0"/>
              </a:rPr>
              <a:t>indagini sociali </a:t>
            </a:r>
            <a:r>
              <a:rPr lang="it-IT" sz="2400" dirty="0">
                <a:latin typeface="Calibri" panose="020F0502020204030204" pitchFamily="34" charset="0"/>
              </a:rPr>
              <a:t>che definisce le dimensioni sociali che ogni i</a:t>
            </a:r>
            <a:r>
              <a:rPr lang="it-IT" sz="2400" dirty="0" smtClean="0">
                <a:latin typeface="Calibri" panose="020F0502020204030204" pitchFamily="34" charset="0"/>
              </a:rPr>
              <a:t>stituto </a:t>
            </a:r>
            <a:r>
              <a:rPr lang="it-IT" sz="2400" dirty="0">
                <a:latin typeface="Calibri" panose="020F0502020204030204" pitchFamily="34" charset="0"/>
              </a:rPr>
              <a:t>nazionale di statistica è tenuto a rilevare in </a:t>
            </a:r>
            <a:r>
              <a:rPr lang="it-IT" sz="2400" b="1" dirty="0">
                <a:solidFill>
                  <a:srgbClr val="CF1E24"/>
                </a:solidFill>
                <a:latin typeface="Calibri" panose="020F0502020204030204" pitchFamily="34" charset="0"/>
              </a:rPr>
              <a:t>forma armonizzata </a:t>
            </a:r>
            <a:r>
              <a:rPr lang="it-IT" sz="2400" dirty="0">
                <a:latin typeface="Calibri" panose="020F0502020204030204" pitchFamily="34" charset="0"/>
              </a:rPr>
              <a:t>a livello europeo:</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Mercato del lavoro</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Reddito e condizioni di vita</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Salute</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Istruzione e formazione</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Uso ICT</a:t>
            </a:r>
          </a:p>
          <a:p>
            <a:pPr marL="799881" lvl="1" indent="-342900" defTabSz="1435100">
              <a:spcBef>
                <a:spcPct val="0"/>
              </a:spcBef>
              <a:buClr>
                <a:srgbClr val="A50021"/>
              </a:buClr>
              <a:buFont typeface="Wingdings" panose="05000000000000000000" pitchFamily="2" charset="2"/>
              <a:buChar char="ü"/>
            </a:pPr>
            <a:r>
              <a:rPr lang="it-IT" sz="2400" dirty="0">
                <a:latin typeface="Calibri" panose="020F0502020204030204" pitchFamily="34" charset="0"/>
              </a:rPr>
              <a:t>Uso del tempo</a:t>
            </a:r>
          </a:p>
          <a:p>
            <a:pPr marL="799881" lvl="1" indent="-342900" defTabSz="1435100">
              <a:spcBef>
                <a:spcPct val="0"/>
              </a:spcBef>
              <a:buClr>
                <a:srgbClr val="A50021"/>
              </a:buClr>
              <a:buFont typeface="Wingdings" panose="05000000000000000000" pitchFamily="2" charset="2"/>
              <a:buChar char="ü"/>
            </a:pPr>
            <a:r>
              <a:rPr lang="it-IT" sz="2400" dirty="0" smtClean="0">
                <a:latin typeface="Calibri" panose="020F0502020204030204" pitchFamily="34" charset="0"/>
              </a:rPr>
              <a:t>Consumi</a:t>
            </a:r>
            <a:endParaRPr lang="it-IT" sz="2400" dirty="0">
              <a:latin typeface="Calibri" panose="020F0502020204030204" pitchFamily="34" charset="0"/>
            </a:endParaRPr>
          </a:p>
        </p:txBody>
      </p:sp>
    </p:spTree>
    <p:extLst>
      <p:ext uri="{BB962C8B-B14F-4D97-AF65-F5344CB8AC3E}">
        <p14:creationId xmlns:p14="http://schemas.microsoft.com/office/powerpoint/2010/main" val="3110585719"/>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ctrTitle" idx="4294967295"/>
          </p:nvPr>
        </p:nvSpPr>
        <p:spPr bwMode="auto">
          <a:xfrm>
            <a:off x="-1588" y="12700"/>
            <a:ext cx="9145587" cy="542925"/>
          </a:xfrm>
          <a:prstGeom prst="rect">
            <a:avLst/>
          </a:prstGeom>
          <a:solidFill>
            <a:srgbClr val="CF1E24"/>
          </a:solidFill>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ormAutofit/>
          </a:bodyPr>
          <a:lstStyle/>
          <a:p>
            <a:pPr marL="142875"/>
            <a:r>
              <a:rPr lang="en-US" altLang="it-IT" sz="2400" b="1" dirty="0" smtClean="0">
                <a:solidFill>
                  <a:schemeClr val="bg1"/>
                </a:solidFill>
                <a:cs typeface="Arial" panose="020B0604020202020204" pitchFamily="34" charset="0"/>
              </a:rPr>
              <a:t>Sistema </a:t>
            </a:r>
            <a:r>
              <a:rPr lang="en-US" altLang="it-IT" sz="2400" b="1" dirty="0" err="1" smtClean="0">
                <a:solidFill>
                  <a:schemeClr val="bg1"/>
                </a:solidFill>
                <a:cs typeface="Arial" panose="020B0604020202020204" pitchFamily="34" charset="0"/>
              </a:rPr>
              <a:t>Integrato</a:t>
            </a:r>
            <a:r>
              <a:rPr lang="en-US" altLang="it-IT" sz="2400" b="1" dirty="0" smtClean="0">
                <a:solidFill>
                  <a:schemeClr val="bg1"/>
                </a:solidFill>
                <a:cs typeface="Arial" panose="020B0604020202020204" pitchFamily="34" charset="0"/>
              </a:rPr>
              <a:t> </a:t>
            </a:r>
            <a:r>
              <a:rPr lang="en-US" altLang="it-IT" sz="2400" b="1" dirty="0" err="1" smtClean="0">
                <a:solidFill>
                  <a:schemeClr val="bg1"/>
                </a:solidFill>
                <a:cs typeface="Arial" panose="020B0604020202020204" pitchFamily="34" charset="0"/>
              </a:rPr>
              <a:t>Censimento</a:t>
            </a:r>
            <a:r>
              <a:rPr lang="en-US" altLang="it-IT" sz="2400" b="1" dirty="0" smtClean="0">
                <a:solidFill>
                  <a:schemeClr val="bg1"/>
                </a:solidFill>
                <a:cs typeface="Arial" panose="020B0604020202020204" pitchFamily="34" charset="0"/>
              </a:rPr>
              <a:t> e </a:t>
            </a:r>
            <a:r>
              <a:rPr lang="en-US" altLang="it-IT" sz="2400" b="1" dirty="0" err="1" smtClean="0">
                <a:solidFill>
                  <a:schemeClr val="bg1"/>
                </a:solidFill>
                <a:cs typeface="Arial" panose="020B0604020202020204" pitchFamily="34" charset="0"/>
              </a:rPr>
              <a:t>Indagini</a:t>
            </a:r>
            <a:r>
              <a:rPr lang="en-US" altLang="it-IT" sz="2400" b="1" dirty="0" smtClean="0">
                <a:solidFill>
                  <a:schemeClr val="bg1"/>
                </a:solidFill>
                <a:cs typeface="Arial" panose="020B0604020202020204" pitchFamily="34" charset="0"/>
              </a:rPr>
              <a:t> </a:t>
            </a:r>
            <a:r>
              <a:rPr lang="en-US" altLang="it-IT" sz="2400" b="1" dirty="0" err="1" smtClean="0">
                <a:solidFill>
                  <a:schemeClr val="bg1"/>
                </a:solidFill>
                <a:cs typeface="Arial" panose="020B0604020202020204" pitchFamily="34" charset="0"/>
              </a:rPr>
              <a:t>Sociali</a:t>
            </a:r>
            <a:r>
              <a:rPr lang="en-US" altLang="it-IT" sz="2400" b="1" dirty="0" smtClean="0">
                <a:solidFill>
                  <a:schemeClr val="bg1"/>
                </a:solidFill>
                <a:cs typeface="Arial" panose="020B0604020202020204" pitchFamily="34" charset="0"/>
              </a:rPr>
              <a:t> (SICIS)</a:t>
            </a:r>
            <a:endParaRPr lang="it-IT" altLang="it-IT" sz="2400" b="1" dirty="0" smtClean="0">
              <a:solidFill>
                <a:schemeClr val="bg1"/>
              </a:solidFill>
              <a:cs typeface="Arial" panose="020B0604020202020204" pitchFamily="34" charset="0"/>
            </a:endParaRPr>
          </a:p>
        </p:txBody>
      </p:sp>
      <p:sp>
        <p:nvSpPr>
          <p:cNvPr id="119" name="CasellaDiTesto 118"/>
          <p:cNvSpPr txBox="1">
            <a:spLocks noChangeArrowheads="1"/>
          </p:cNvSpPr>
          <p:nvPr/>
        </p:nvSpPr>
        <p:spPr bwMode="auto">
          <a:xfrm>
            <a:off x="107950" y="611188"/>
            <a:ext cx="1704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en-US" altLang="it-IT">
                <a:solidFill>
                  <a:srgbClr val="000000"/>
                </a:solidFill>
              </a:rPr>
              <a:t>Population &amp; PR</a:t>
            </a:r>
          </a:p>
        </p:txBody>
      </p:sp>
      <p:sp>
        <p:nvSpPr>
          <p:cNvPr id="120" name="CasellaDiTesto 119"/>
          <p:cNvSpPr txBox="1">
            <a:spLocks noChangeArrowheads="1"/>
          </p:cNvSpPr>
          <p:nvPr/>
        </p:nvSpPr>
        <p:spPr bwMode="auto">
          <a:xfrm>
            <a:off x="2347913" y="646113"/>
            <a:ext cx="50371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en-US" altLang="it-IT">
                <a:solidFill>
                  <a:srgbClr val="000000"/>
                </a:solidFill>
              </a:rPr>
              <a:t>Census and Social Surveys Integrated system (CSSIS)</a:t>
            </a:r>
          </a:p>
        </p:txBody>
      </p:sp>
      <p:cxnSp>
        <p:nvCxnSpPr>
          <p:cNvPr id="129" name="Connettore 1 128"/>
          <p:cNvCxnSpPr/>
          <p:nvPr/>
        </p:nvCxnSpPr>
        <p:spPr>
          <a:xfrm>
            <a:off x="107950" y="6378575"/>
            <a:ext cx="8291513" cy="3175"/>
          </a:xfrm>
          <a:prstGeom prst="line">
            <a:avLst/>
          </a:prstGeom>
        </p:spPr>
        <p:style>
          <a:lnRef idx="1">
            <a:schemeClr val="accent1"/>
          </a:lnRef>
          <a:fillRef idx="0">
            <a:schemeClr val="accent1"/>
          </a:fillRef>
          <a:effectRef idx="0">
            <a:schemeClr val="accent1"/>
          </a:effectRef>
          <a:fontRef idx="minor">
            <a:schemeClr val="tx1"/>
          </a:fontRef>
        </p:style>
      </p:cxnSp>
      <p:sp>
        <p:nvSpPr>
          <p:cNvPr id="130" name="CasellaDiTesto 129"/>
          <p:cNvSpPr txBox="1">
            <a:spLocks noChangeArrowheads="1"/>
          </p:cNvSpPr>
          <p:nvPr/>
        </p:nvSpPr>
        <p:spPr bwMode="auto">
          <a:xfrm>
            <a:off x="4649788" y="6073775"/>
            <a:ext cx="7842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it-IT" altLang="it-IT" sz="1400" i="1">
                <a:solidFill>
                  <a:srgbClr val="000000"/>
                </a:solidFill>
              </a:rPr>
              <a:t>Variabili</a:t>
            </a:r>
          </a:p>
        </p:txBody>
      </p:sp>
      <p:cxnSp>
        <p:nvCxnSpPr>
          <p:cNvPr id="131" name="Connettore 2 130"/>
          <p:cNvCxnSpPr/>
          <p:nvPr/>
        </p:nvCxnSpPr>
        <p:spPr>
          <a:xfrm>
            <a:off x="1946275" y="981075"/>
            <a:ext cx="593883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7" name="Connettore 2 136"/>
          <p:cNvCxnSpPr/>
          <p:nvPr/>
        </p:nvCxnSpPr>
        <p:spPr>
          <a:xfrm>
            <a:off x="3678238" y="2468563"/>
            <a:ext cx="334962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8" name="CasellaDiTesto 137"/>
          <p:cNvSpPr txBox="1">
            <a:spLocks noChangeArrowheads="1"/>
          </p:cNvSpPr>
          <p:nvPr/>
        </p:nvSpPr>
        <p:spPr bwMode="auto">
          <a:xfrm>
            <a:off x="4398963" y="1712913"/>
            <a:ext cx="20129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en-US" altLang="it-IT" sz="1400" b="1">
                <a:solidFill>
                  <a:srgbClr val="000000"/>
                </a:solidFill>
              </a:rPr>
              <a:t>Second phase  survey round</a:t>
            </a:r>
          </a:p>
        </p:txBody>
      </p:sp>
      <p:sp>
        <p:nvSpPr>
          <p:cNvPr id="140" name="Rettangolo 139"/>
          <p:cNvSpPr/>
          <p:nvPr/>
        </p:nvSpPr>
        <p:spPr>
          <a:xfrm>
            <a:off x="198438" y="2519363"/>
            <a:ext cx="203200" cy="385127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rgbClr val="C0504D"/>
              </a:solidFill>
            </a:endParaRPr>
          </a:p>
          <a:p>
            <a:pPr algn="ctr">
              <a:defRPr/>
            </a:pPr>
            <a:endParaRPr lang="en-US" b="1" dirty="0">
              <a:solidFill>
                <a:srgbClr val="C0504D"/>
              </a:solidFill>
            </a:endParaRPr>
          </a:p>
          <a:p>
            <a:pPr algn="ctr">
              <a:defRPr/>
            </a:pPr>
            <a:endParaRPr lang="en-US" b="1" dirty="0">
              <a:solidFill>
                <a:srgbClr val="C0504D"/>
              </a:solidFill>
            </a:endParaRPr>
          </a:p>
          <a:p>
            <a:pPr algn="ctr">
              <a:defRPr/>
            </a:pPr>
            <a:endParaRPr lang="en-US" b="1" dirty="0">
              <a:solidFill>
                <a:srgbClr val="C0504D"/>
              </a:solidFill>
            </a:endParaRPr>
          </a:p>
          <a:p>
            <a:pPr algn="ctr">
              <a:defRPr/>
            </a:pPr>
            <a:endParaRPr lang="en-US" b="1" dirty="0">
              <a:solidFill>
                <a:srgbClr val="C0504D"/>
              </a:solidFill>
            </a:endParaRPr>
          </a:p>
          <a:p>
            <a:pPr algn="ctr">
              <a:defRPr/>
            </a:pPr>
            <a:endParaRPr lang="it-IT" dirty="0">
              <a:solidFill>
                <a:prstClr val="white"/>
              </a:solidFill>
            </a:endParaRPr>
          </a:p>
        </p:txBody>
      </p:sp>
      <p:sp>
        <p:nvSpPr>
          <p:cNvPr id="141" name="CasellaDiTesto 140"/>
          <p:cNvSpPr txBox="1">
            <a:spLocks noChangeArrowheads="1"/>
          </p:cNvSpPr>
          <p:nvPr/>
        </p:nvSpPr>
        <p:spPr bwMode="auto">
          <a:xfrm>
            <a:off x="646113" y="2578100"/>
            <a:ext cx="13668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en-US" altLang="it-IT" sz="1400" b="1">
                <a:solidFill>
                  <a:srgbClr val="FF0000"/>
                </a:solidFill>
              </a:rPr>
              <a:t>Under-coverage</a:t>
            </a:r>
          </a:p>
        </p:txBody>
      </p:sp>
      <p:sp>
        <p:nvSpPr>
          <p:cNvPr id="142" name="CasellaDiTesto 141"/>
          <p:cNvSpPr txBox="1">
            <a:spLocks noChangeArrowheads="1"/>
          </p:cNvSpPr>
          <p:nvPr/>
        </p:nvSpPr>
        <p:spPr bwMode="auto">
          <a:xfrm>
            <a:off x="23813" y="1997075"/>
            <a:ext cx="12620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en-US" altLang="it-IT" sz="1400" b="1">
                <a:solidFill>
                  <a:srgbClr val="FF0000"/>
                </a:solidFill>
              </a:rPr>
              <a:t>Over-coverage</a:t>
            </a:r>
            <a:endParaRPr lang="en-US" altLang="it-IT" sz="1400">
              <a:solidFill>
                <a:srgbClr val="FF0000"/>
              </a:solidFill>
            </a:endParaRPr>
          </a:p>
        </p:txBody>
      </p:sp>
      <p:cxnSp>
        <p:nvCxnSpPr>
          <p:cNvPr id="143" name="Connettore 2 142"/>
          <p:cNvCxnSpPr/>
          <p:nvPr/>
        </p:nvCxnSpPr>
        <p:spPr>
          <a:xfrm>
            <a:off x="179388" y="981075"/>
            <a:ext cx="1619250" cy="95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grpSp>
        <p:nvGrpSpPr>
          <p:cNvPr id="21518" name="Gruppo 2"/>
          <p:cNvGrpSpPr>
            <a:grpSpLocks/>
          </p:cNvGrpSpPr>
          <p:nvPr/>
        </p:nvGrpSpPr>
        <p:grpSpPr bwMode="auto">
          <a:xfrm>
            <a:off x="3859213" y="3444875"/>
            <a:ext cx="3525837" cy="2328863"/>
            <a:chOff x="3282678" y="3384266"/>
            <a:chExt cx="4657527" cy="2329226"/>
          </a:xfrm>
        </p:grpSpPr>
        <p:sp>
          <p:nvSpPr>
            <p:cNvPr id="122" name="Rettangolo 121"/>
            <p:cNvSpPr/>
            <p:nvPr/>
          </p:nvSpPr>
          <p:spPr>
            <a:xfrm>
              <a:off x="3429471" y="3643069"/>
              <a:ext cx="1002386" cy="5049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black"/>
                </a:solidFill>
              </a:endParaRPr>
            </a:p>
          </p:txBody>
        </p:sp>
        <p:sp>
          <p:nvSpPr>
            <p:cNvPr id="123" name="Rettangolo 122"/>
            <p:cNvSpPr/>
            <p:nvPr/>
          </p:nvSpPr>
          <p:spPr>
            <a:xfrm>
              <a:off x="4117300" y="4141622"/>
              <a:ext cx="1153372" cy="50490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24" name="Rettangolo 123"/>
            <p:cNvSpPr/>
            <p:nvPr/>
          </p:nvSpPr>
          <p:spPr>
            <a:xfrm>
              <a:off x="4909982" y="4646526"/>
              <a:ext cx="1151275" cy="50331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25" name="Rettangolo 124"/>
            <p:cNvSpPr/>
            <p:nvPr/>
          </p:nvSpPr>
          <p:spPr>
            <a:xfrm>
              <a:off x="5713148" y="5149841"/>
              <a:ext cx="1295971" cy="50807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lumMod val="65000"/>
                  </a:prstClr>
                </a:solidFill>
              </a:endParaRPr>
            </a:p>
          </p:txBody>
        </p:sp>
        <p:sp>
          <p:nvSpPr>
            <p:cNvPr id="126" name="Rettangolo 125"/>
            <p:cNvSpPr/>
            <p:nvPr/>
          </p:nvSpPr>
          <p:spPr>
            <a:xfrm>
              <a:off x="4117300" y="3643069"/>
              <a:ext cx="306168" cy="1003456"/>
            </a:xfrm>
            <a:prstGeom prst="rect">
              <a:avLst/>
            </a:prstGeom>
            <a:gradFill>
              <a:gsLst>
                <a:gs pos="24000">
                  <a:schemeClr val="bg1"/>
                </a:gs>
                <a:gs pos="100000">
                  <a:srgbClr val="FF0000"/>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27" name="Rettangolo 126"/>
            <p:cNvSpPr/>
            <p:nvPr/>
          </p:nvSpPr>
          <p:spPr>
            <a:xfrm>
              <a:off x="4909982" y="4141622"/>
              <a:ext cx="360691" cy="1003456"/>
            </a:xfrm>
            <a:prstGeom prst="rect">
              <a:avLst/>
            </a:prstGeom>
            <a:gradFill>
              <a:gsLst>
                <a:gs pos="97000">
                  <a:srgbClr val="00B0F0"/>
                </a:gs>
                <a:gs pos="13000">
                  <a:srgbClr val="FF0000"/>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28" name="Rettangolo 127"/>
            <p:cNvSpPr/>
            <p:nvPr/>
          </p:nvSpPr>
          <p:spPr>
            <a:xfrm>
              <a:off x="5713148" y="4654464"/>
              <a:ext cx="348109" cy="1003456"/>
            </a:xfrm>
            <a:prstGeom prst="rect">
              <a:avLst/>
            </a:prstGeom>
            <a:gradFill>
              <a:gsLst>
                <a:gs pos="0">
                  <a:srgbClr val="00B0F0"/>
                </a:gs>
                <a:gs pos="98000">
                  <a:srgbClr val="FFFF00"/>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32" name="Rettangolo 131"/>
            <p:cNvSpPr/>
            <p:nvPr/>
          </p:nvSpPr>
          <p:spPr>
            <a:xfrm>
              <a:off x="3282678" y="5224466"/>
              <a:ext cx="857689" cy="36041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prstClr val="black"/>
                  </a:solidFill>
                </a:rPr>
                <a:t>Specific </a:t>
              </a:r>
            </a:p>
          </p:txBody>
        </p:sp>
        <p:cxnSp>
          <p:nvCxnSpPr>
            <p:cNvPr id="133" name="Connettore 4 132"/>
            <p:cNvCxnSpPr/>
            <p:nvPr/>
          </p:nvCxnSpPr>
          <p:spPr>
            <a:xfrm rot="5400000">
              <a:off x="2991882" y="4575076"/>
              <a:ext cx="1076493" cy="222286"/>
            </a:xfrm>
            <a:prstGeom prst="bentConnector3">
              <a:avLst>
                <a:gd name="adj1" fmla="val 100163"/>
              </a:avLst>
            </a:prstGeom>
          </p:spPr>
          <p:style>
            <a:lnRef idx="1">
              <a:schemeClr val="accent1"/>
            </a:lnRef>
            <a:fillRef idx="0">
              <a:schemeClr val="accent1"/>
            </a:fillRef>
            <a:effectRef idx="0">
              <a:schemeClr val="accent1"/>
            </a:effectRef>
            <a:fontRef idx="minor">
              <a:schemeClr val="tx1"/>
            </a:fontRef>
          </p:style>
        </p:cxnSp>
        <p:cxnSp>
          <p:nvCxnSpPr>
            <p:cNvPr id="134" name="Connettore 4 133"/>
            <p:cNvCxnSpPr/>
            <p:nvPr/>
          </p:nvCxnSpPr>
          <p:spPr>
            <a:xfrm rot="5400000">
              <a:off x="3959365" y="4301171"/>
              <a:ext cx="362006" cy="105271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35" name="Connettore 4 134"/>
            <p:cNvCxnSpPr>
              <a:stCxn id="124" idx="2"/>
            </p:cNvCxnSpPr>
            <p:nvPr/>
          </p:nvCxnSpPr>
          <p:spPr>
            <a:xfrm rot="5400000">
              <a:off x="4602871" y="4521672"/>
              <a:ext cx="255628" cy="151196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44" name="Rettangolo 143"/>
            <p:cNvSpPr/>
            <p:nvPr/>
          </p:nvSpPr>
          <p:spPr>
            <a:xfrm>
              <a:off x="6998634" y="4468698"/>
              <a:ext cx="941571" cy="468385"/>
            </a:xfrm>
            <a:prstGeom prst="rect">
              <a:avLst/>
            </a:prstGeom>
            <a:solidFill>
              <a:srgbClr val="92D050"/>
            </a:solidFill>
            <a:ln>
              <a:solidFill>
                <a:srgbClr val="CC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prstClr val="black"/>
                  </a:solidFill>
                </a:rPr>
                <a:t>Harmonized</a:t>
              </a:r>
            </a:p>
          </p:txBody>
        </p:sp>
        <p:cxnSp>
          <p:nvCxnSpPr>
            <p:cNvPr id="145" name="Connettore 2 144"/>
            <p:cNvCxnSpPr/>
            <p:nvPr/>
          </p:nvCxnSpPr>
          <p:spPr>
            <a:xfrm>
              <a:off x="4857555" y="3387441"/>
              <a:ext cx="0" cy="7573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Connettore 2 145"/>
            <p:cNvCxnSpPr/>
            <p:nvPr/>
          </p:nvCxnSpPr>
          <p:spPr>
            <a:xfrm>
              <a:off x="5646042" y="3384266"/>
              <a:ext cx="2098" cy="1270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21581" name="Gruppo 146"/>
            <p:cNvGrpSpPr>
              <a:grpSpLocks/>
            </p:cNvGrpSpPr>
            <p:nvPr/>
          </p:nvGrpSpPr>
          <p:grpSpPr bwMode="auto">
            <a:xfrm>
              <a:off x="4011322" y="3648127"/>
              <a:ext cx="106394" cy="499120"/>
              <a:chOff x="5355071" y="4372291"/>
              <a:chExt cx="153033" cy="499120"/>
            </a:xfrm>
          </p:grpSpPr>
          <p:sp>
            <p:nvSpPr>
              <p:cNvPr id="148" name="Rettangolo 147"/>
              <p:cNvSpPr/>
              <p:nvPr/>
            </p:nvSpPr>
            <p:spPr>
              <a:xfrm>
                <a:off x="5362724" y="4371996"/>
                <a:ext cx="144783" cy="5001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cxnSp>
            <p:nvCxnSpPr>
              <p:cNvPr id="149" name="Connettore 1 148"/>
              <p:cNvCxnSpPr/>
              <p:nvPr/>
            </p:nvCxnSpPr>
            <p:spPr>
              <a:xfrm flipV="1">
                <a:off x="5362724" y="4472025"/>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Connettore 1 149"/>
              <p:cNvCxnSpPr/>
              <p:nvPr/>
            </p:nvCxnSpPr>
            <p:spPr>
              <a:xfrm flipV="1">
                <a:off x="5362724" y="4526008"/>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Connettore 1 150"/>
              <p:cNvCxnSpPr/>
              <p:nvPr/>
            </p:nvCxnSpPr>
            <p:spPr>
              <a:xfrm flipV="1">
                <a:off x="5362724" y="4583167"/>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Connettore 1 151"/>
              <p:cNvCxnSpPr/>
              <p:nvPr/>
            </p:nvCxnSpPr>
            <p:spPr>
              <a:xfrm flipV="1">
                <a:off x="5362724" y="4637150"/>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Connettore 1 152"/>
              <p:cNvCxnSpPr/>
              <p:nvPr/>
            </p:nvCxnSpPr>
            <p:spPr>
              <a:xfrm flipV="1">
                <a:off x="5362724" y="4691134"/>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Connettore 1 153"/>
              <p:cNvCxnSpPr/>
              <p:nvPr/>
            </p:nvCxnSpPr>
            <p:spPr>
              <a:xfrm flipV="1">
                <a:off x="5359707" y="4746705"/>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 name="Connettore 1 154"/>
              <p:cNvCxnSpPr/>
              <p:nvPr/>
            </p:nvCxnSpPr>
            <p:spPr>
              <a:xfrm flipV="1">
                <a:off x="5414001" y="4797512"/>
                <a:ext cx="93507" cy="73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Connettore 1 155"/>
              <p:cNvCxnSpPr/>
              <p:nvPr/>
            </p:nvCxnSpPr>
            <p:spPr>
              <a:xfrm flipV="1">
                <a:off x="5353674" y="4424392"/>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Connettore 1 156"/>
              <p:cNvCxnSpPr/>
              <p:nvPr/>
            </p:nvCxnSpPr>
            <p:spPr>
              <a:xfrm flipV="1">
                <a:off x="5353674" y="4371996"/>
                <a:ext cx="93507" cy="714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Connettore 1 157"/>
              <p:cNvCxnSpPr/>
              <p:nvPr/>
            </p:nvCxnSpPr>
            <p:spPr>
              <a:xfrm flipV="1">
                <a:off x="5353674" y="4379935"/>
                <a:ext cx="144783" cy="10955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59" name="Rettangolo 158"/>
            <p:cNvSpPr/>
            <p:nvPr/>
          </p:nvSpPr>
          <p:spPr>
            <a:xfrm>
              <a:off x="3462468" y="3600291"/>
              <a:ext cx="484903" cy="616713"/>
            </a:xfrm>
            <a:prstGeom prst="rect">
              <a:avLst/>
            </a:prstGeom>
          </p:spPr>
          <p:txBody>
            <a:bodyPr vert="wordArtVert">
              <a:spAutoFit/>
            </a:bodyPr>
            <a:lstStyle/>
            <a:p>
              <a:pPr>
                <a:defRPr/>
              </a:pPr>
              <a:r>
                <a:rPr lang="it-IT" sz="1000" b="1" spc="-100" dirty="0">
                  <a:solidFill>
                    <a:prstClr val="black"/>
                  </a:solidFill>
                  <a:cs typeface="Arial" charset="0"/>
                </a:rPr>
                <a:t>LFS</a:t>
              </a:r>
            </a:p>
          </p:txBody>
        </p:sp>
        <p:sp>
          <p:nvSpPr>
            <p:cNvPr id="160" name="Rettangolo 159"/>
            <p:cNvSpPr/>
            <p:nvPr/>
          </p:nvSpPr>
          <p:spPr>
            <a:xfrm>
              <a:off x="4398572" y="4072988"/>
              <a:ext cx="484903" cy="616713"/>
            </a:xfrm>
            <a:prstGeom prst="rect">
              <a:avLst/>
            </a:prstGeom>
          </p:spPr>
          <p:txBody>
            <a:bodyPr vert="wordArtVert">
              <a:spAutoFit/>
            </a:bodyPr>
            <a:lstStyle/>
            <a:p>
              <a:pPr>
                <a:defRPr/>
              </a:pPr>
              <a:r>
                <a:rPr lang="it-IT" sz="1000" b="1" spc="-100" dirty="0">
                  <a:solidFill>
                    <a:prstClr val="white"/>
                  </a:solidFill>
                  <a:cs typeface="Arial" charset="0"/>
                </a:rPr>
                <a:t>LCS</a:t>
              </a:r>
            </a:p>
          </p:txBody>
        </p:sp>
        <p:grpSp>
          <p:nvGrpSpPr>
            <p:cNvPr id="21584" name="Gruppo 160"/>
            <p:cNvGrpSpPr>
              <a:grpSpLocks/>
            </p:cNvGrpSpPr>
            <p:nvPr/>
          </p:nvGrpSpPr>
          <p:grpSpPr bwMode="auto">
            <a:xfrm>
              <a:off x="4803410" y="4149932"/>
              <a:ext cx="106394" cy="499120"/>
              <a:chOff x="5355071" y="4372291"/>
              <a:chExt cx="153033" cy="499120"/>
            </a:xfrm>
          </p:grpSpPr>
          <p:sp>
            <p:nvSpPr>
              <p:cNvPr id="162" name="Rettangolo 161"/>
              <p:cNvSpPr/>
              <p:nvPr/>
            </p:nvSpPr>
            <p:spPr>
              <a:xfrm>
                <a:off x="5363577" y="4371919"/>
                <a:ext cx="144783" cy="5001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cxnSp>
            <p:nvCxnSpPr>
              <p:cNvPr id="163" name="Connettore 1 162"/>
              <p:cNvCxnSpPr/>
              <p:nvPr/>
            </p:nvCxnSpPr>
            <p:spPr>
              <a:xfrm flipV="1">
                <a:off x="5363577" y="4471948"/>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Connettore 1 163"/>
              <p:cNvCxnSpPr/>
              <p:nvPr/>
            </p:nvCxnSpPr>
            <p:spPr>
              <a:xfrm flipV="1">
                <a:off x="5363577" y="4525931"/>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 name="Connettore 1 164"/>
              <p:cNvCxnSpPr/>
              <p:nvPr/>
            </p:nvCxnSpPr>
            <p:spPr>
              <a:xfrm flipV="1">
                <a:off x="5363577" y="4583090"/>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6" name="Connettore 1 165"/>
              <p:cNvCxnSpPr/>
              <p:nvPr/>
            </p:nvCxnSpPr>
            <p:spPr>
              <a:xfrm flipV="1">
                <a:off x="5363577" y="4637073"/>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7" name="Connettore 1 166"/>
              <p:cNvCxnSpPr/>
              <p:nvPr/>
            </p:nvCxnSpPr>
            <p:spPr>
              <a:xfrm flipV="1">
                <a:off x="5363577" y="4691057"/>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8" name="Connettore 1 167"/>
              <p:cNvCxnSpPr/>
              <p:nvPr/>
            </p:nvCxnSpPr>
            <p:spPr>
              <a:xfrm flipV="1">
                <a:off x="5360560" y="4746627"/>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69" name="Connettore 1 168"/>
              <p:cNvCxnSpPr/>
              <p:nvPr/>
            </p:nvCxnSpPr>
            <p:spPr>
              <a:xfrm flipV="1">
                <a:off x="5414854" y="4797435"/>
                <a:ext cx="93507" cy="73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0" name="Connettore 1 169"/>
              <p:cNvCxnSpPr/>
              <p:nvPr/>
            </p:nvCxnSpPr>
            <p:spPr>
              <a:xfrm flipV="1">
                <a:off x="5354528" y="4424315"/>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Connettore 1 170"/>
              <p:cNvCxnSpPr/>
              <p:nvPr/>
            </p:nvCxnSpPr>
            <p:spPr>
              <a:xfrm flipV="1">
                <a:off x="5354528" y="4371919"/>
                <a:ext cx="93507" cy="714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72" name="Connettore 1 171"/>
              <p:cNvCxnSpPr/>
              <p:nvPr/>
            </p:nvCxnSpPr>
            <p:spPr>
              <a:xfrm flipV="1">
                <a:off x="5354528" y="4379858"/>
                <a:ext cx="144783" cy="109554"/>
              </a:xfrm>
              <a:prstGeom prst="line">
                <a:avLst/>
              </a:prstGeom>
            </p:spPr>
            <p:style>
              <a:lnRef idx="1">
                <a:schemeClr val="accent1"/>
              </a:lnRef>
              <a:fillRef idx="0">
                <a:schemeClr val="accent1"/>
              </a:fillRef>
              <a:effectRef idx="0">
                <a:schemeClr val="accent1"/>
              </a:effectRef>
              <a:fontRef idx="minor">
                <a:schemeClr val="tx1"/>
              </a:fontRef>
            </p:style>
          </p:cxnSp>
        </p:grpSp>
        <p:sp>
          <p:nvSpPr>
            <p:cNvPr id="173" name="Rettangolo 172"/>
            <p:cNvSpPr/>
            <p:nvPr/>
          </p:nvSpPr>
          <p:spPr>
            <a:xfrm>
              <a:off x="5262668" y="4577044"/>
              <a:ext cx="367216" cy="616713"/>
            </a:xfrm>
            <a:prstGeom prst="rect">
              <a:avLst/>
            </a:prstGeom>
          </p:spPr>
          <p:txBody>
            <a:bodyPr vert="wordArtVert">
              <a:spAutoFit/>
            </a:bodyPr>
            <a:lstStyle/>
            <a:p>
              <a:pPr>
                <a:defRPr/>
              </a:pPr>
              <a:r>
                <a:rPr lang="it-IT" sz="1000" b="1" spc="-100" dirty="0">
                  <a:solidFill>
                    <a:prstClr val="white"/>
                  </a:solidFill>
                  <a:cs typeface="Arial" charset="0"/>
                </a:rPr>
                <a:t>EUS</a:t>
              </a:r>
            </a:p>
          </p:txBody>
        </p:sp>
        <p:grpSp>
          <p:nvGrpSpPr>
            <p:cNvPr id="21586" name="Gruppo 173"/>
            <p:cNvGrpSpPr>
              <a:grpSpLocks/>
            </p:cNvGrpSpPr>
            <p:nvPr/>
          </p:nvGrpSpPr>
          <p:grpSpPr bwMode="auto">
            <a:xfrm>
              <a:off x="5595498" y="4653988"/>
              <a:ext cx="106394" cy="499120"/>
              <a:chOff x="5355071" y="4372291"/>
              <a:chExt cx="153033" cy="499120"/>
            </a:xfrm>
          </p:grpSpPr>
          <p:sp>
            <p:nvSpPr>
              <p:cNvPr id="175" name="Rettangolo 174"/>
              <p:cNvSpPr/>
              <p:nvPr/>
            </p:nvSpPr>
            <p:spPr>
              <a:xfrm>
                <a:off x="5364431" y="4372767"/>
                <a:ext cx="144783" cy="4985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cxnSp>
            <p:nvCxnSpPr>
              <p:cNvPr id="176" name="Connettore 1 175"/>
              <p:cNvCxnSpPr/>
              <p:nvPr/>
            </p:nvCxnSpPr>
            <p:spPr>
              <a:xfrm flipV="1">
                <a:off x="5364431" y="4472796"/>
                <a:ext cx="144783" cy="107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Connettore 1 176"/>
              <p:cNvCxnSpPr/>
              <p:nvPr/>
            </p:nvCxnSpPr>
            <p:spPr>
              <a:xfrm flipV="1">
                <a:off x="5364431" y="4526779"/>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Connettore 1 177"/>
              <p:cNvCxnSpPr/>
              <p:nvPr/>
            </p:nvCxnSpPr>
            <p:spPr>
              <a:xfrm flipV="1">
                <a:off x="5364431" y="4582350"/>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Connettore 1 178"/>
              <p:cNvCxnSpPr/>
              <p:nvPr/>
            </p:nvCxnSpPr>
            <p:spPr>
              <a:xfrm flipV="1">
                <a:off x="5364431" y="4637922"/>
                <a:ext cx="144783" cy="107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0" name="Connettore 1 179"/>
              <p:cNvCxnSpPr/>
              <p:nvPr/>
            </p:nvCxnSpPr>
            <p:spPr>
              <a:xfrm flipV="1">
                <a:off x="5364431" y="4690317"/>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Connettore 1 180"/>
              <p:cNvCxnSpPr/>
              <p:nvPr/>
            </p:nvCxnSpPr>
            <p:spPr>
              <a:xfrm flipV="1">
                <a:off x="5361413" y="4745888"/>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Connettore 1 181"/>
              <p:cNvCxnSpPr/>
              <p:nvPr/>
            </p:nvCxnSpPr>
            <p:spPr>
              <a:xfrm flipV="1">
                <a:off x="5415707" y="4796696"/>
                <a:ext cx="93507" cy="73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Connettore 1 182"/>
              <p:cNvCxnSpPr/>
              <p:nvPr/>
            </p:nvCxnSpPr>
            <p:spPr>
              <a:xfrm flipV="1">
                <a:off x="5355381" y="4423575"/>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Connettore 1 183"/>
              <p:cNvCxnSpPr/>
              <p:nvPr/>
            </p:nvCxnSpPr>
            <p:spPr>
              <a:xfrm flipV="1">
                <a:off x="5355381" y="4372767"/>
                <a:ext cx="93507" cy="714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Connettore 1 184"/>
              <p:cNvCxnSpPr/>
              <p:nvPr/>
            </p:nvCxnSpPr>
            <p:spPr>
              <a:xfrm flipV="1">
                <a:off x="5355381" y="4380706"/>
                <a:ext cx="144783" cy="10796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1587" name="Gruppo 185"/>
            <p:cNvGrpSpPr>
              <a:grpSpLocks/>
            </p:cNvGrpSpPr>
            <p:nvPr/>
          </p:nvGrpSpPr>
          <p:grpSpPr bwMode="auto">
            <a:xfrm>
              <a:off x="6891642" y="5158044"/>
              <a:ext cx="106394" cy="499120"/>
              <a:chOff x="5355071" y="4372291"/>
              <a:chExt cx="153033" cy="499120"/>
            </a:xfrm>
          </p:grpSpPr>
          <p:sp>
            <p:nvSpPr>
              <p:cNvPr id="187" name="Rettangolo 186"/>
              <p:cNvSpPr/>
              <p:nvPr/>
            </p:nvSpPr>
            <p:spPr>
              <a:xfrm>
                <a:off x="5364182" y="4372027"/>
                <a:ext cx="144783" cy="5001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cxnSp>
            <p:nvCxnSpPr>
              <p:cNvPr id="188" name="Connettore 1 187"/>
              <p:cNvCxnSpPr/>
              <p:nvPr/>
            </p:nvCxnSpPr>
            <p:spPr>
              <a:xfrm flipV="1">
                <a:off x="5364182" y="4472055"/>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Connettore 1 188"/>
              <p:cNvCxnSpPr/>
              <p:nvPr/>
            </p:nvCxnSpPr>
            <p:spPr>
              <a:xfrm flipV="1">
                <a:off x="5364182" y="4526038"/>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Connettore 1 189"/>
              <p:cNvCxnSpPr/>
              <p:nvPr/>
            </p:nvCxnSpPr>
            <p:spPr>
              <a:xfrm flipV="1">
                <a:off x="5364182" y="4583197"/>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Connettore 1 190"/>
              <p:cNvCxnSpPr/>
              <p:nvPr/>
            </p:nvCxnSpPr>
            <p:spPr>
              <a:xfrm flipV="1">
                <a:off x="5364182" y="4637180"/>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2" name="Connettore 1 191"/>
              <p:cNvCxnSpPr/>
              <p:nvPr/>
            </p:nvCxnSpPr>
            <p:spPr>
              <a:xfrm flipV="1">
                <a:off x="5364182" y="4691164"/>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Connettore 1 192"/>
              <p:cNvCxnSpPr/>
              <p:nvPr/>
            </p:nvCxnSpPr>
            <p:spPr>
              <a:xfrm flipV="1">
                <a:off x="5361164" y="4746736"/>
                <a:ext cx="144783" cy="1095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Connettore 1 193"/>
              <p:cNvCxnSpPr/>
              <p:nvPr/>
            </p:nvCxnSpPr>
            <p:spPr>
              <a:xfrm flipV="1">
                <a:off x="5415458" y="4797543"/>
                <a:ext cx="93507" cy="73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Connettore 1 194"/>
              <p:cNvCxnSpPr/>
              <p:nvPr/>
            </p:nvCxnSpPr>
            <p:spPr>
              <a:xfrm flipV="1">
                <a:off x="5355132" y="4424422"/>
                <a:ext cx="144783" cy="109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Connettore 1 195"/>
              <p:cNvCxnSpPr/>
              <p:nvPr/>
            </p:nvCxnSpPr>
            <p:spPr>
              <a:xfrm flipV="1">
                <a:off x="5355132" y="4372027"/>
                <a:ext cx="93507" cy="71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Connettore 1 196"/>
              <p:cNvCxnSpPr/>
              <p:nvPr/>
            </p:nvCxnSpPr>
            <p:spPr>
              <a:xfrm flipV="1">
                <a:off x="5355132" y="4379965"/>
                <a:ext cx="144783" cy="109555"/>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8" name="Rettangolo 197"/>
            <p:cNvSpPr/>
            <p:nvPr/>
          </p:nvSpPr>
          <p:spPr>
            <a:xfrm>
              <a:off x="6238364" y="5096779"/>
              <a:ext cx="484903" cy="616713"/>
            </a:xfrm>
            <a:prstGeom prst="rect">
              <a:avLst/>
            </a:prstGeom>
          </p:spPr>
          <p:txBody>
            <a:bodyPr vert="wordArtVert">
              <a:spAutoFit/>
            </a:bodyPr>
            <a:lstStyle/>
            <a:p>
              <a:pPr>
                <a:defRPr/>
              </a:pPr>
              <a:r>
                <a:rPr lang="it-IT" sz="1000" b="1" spc="-100" dirty="0">
                  <a:solidFill>
                    <a:prstClr val="white">
                      <a:lumMod val="75000"/>
                    </a:prstClr>
                  </a:solidFill>
                  <a:cs typeface="Arial" charset="0"/>
                </a:rPr>
                <a:t>CES</a:t>
              </a:r>
            </a:p>
          </p:txBody>
        </p:sp>
        <p:cxnSp>
          <p:nvCxnSpPr>
            <p:cNvPr id="199" name="Connettore 1 198"/>
            <p:cNvCxnSpPr/>
            <p:nvPr/>
          </p:nvCxnSpPr>
          <p:spPr>
            <a:xfrm>
              <a:off x="4052291" y="3384266"/>
              <a:ext cx="27303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0" name="Connettore 2 199"/>
            <p:cNvCxnSpPr>
              <a:endCxn id="148" idx="0"/>
            </p:cNvCxnSpPr>
            <p:nvPr/>
          </p:nvCxnSpPr>
          <p:spPr>
            <a:xfrm>
              <a:off x="4060679" y="3384266"/>
              <a:ext cx="6292" cy="2635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1" name="Rettangolo 200"/>
            <p:cNvSpPr/>
            <p:nvPr/>
          </p:nvSpPr>
          <p:spPr>
            <a:xfrm>
              <a:off x="6266766" y="3668473"/>
              <a:ext cx="1079977" cy="509666"/>
            </a:xfrm>
            <a:prstGeom prst="rect">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000" dirty="0">
                <a:solidFill>
                  <a:prstClr val="black"/>
                </a:solidFill>
              </a:endParaRPr>
            </a:p>
          </p:txBody>
        </p:sp>
        <p:cxnSp>
          <p:nvCxnSpPr>
            <p:cNvPr id="202" name="Connettore 1 201"/>
            <p:cNvCxnSpPr/>
            <p:nvPr/>
          </p:nvCxnSpPr>
          <p:spPr>
            <a:xfrm>
              <a:off x="6782638" y="3387441"/>
              <a:ext cx="0" cy="254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3" name="Connettore 1 202"/>
            <p:cNvCxnSpPr/>
            <p:nvPr/>
          </p:nvCxnSpPr>
          <p:spPr>
            <a:xfrm flipV="1">
              <a:off x="6277252" y="3657359"/>
              <a:ext cx="144695" cy="107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4" name="Connettore 1 203"/>
            <p:cNvCxnSpPr>
              <a:stCxn id="201" idx="1"/>
            </p:cNvCxnSpPr>
            <p:nvPr/>
          </p:nvCxnSpPr>
          <p:spPr>
            <a:xfrm flipV="1">
              <a:off x="6266766" y="3668473"/>
              <a:ext cx="358595" cy="254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 name="Connettore 1 204"/>
            <p:cNvCxnSpPr>
              <a:stCxn id="201" idx="1"/>
              <a:endCxn id="201" idx="1"/>
            </p:cNvCxnSpPr>
            <p:nvPr/>
          </p:nvCxnSpPr>
          <p:spPr>
            <a:xfrm>
              <a:off x="6266766" y="392251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 name="Connettore 1 205"/>
            <p:cNvCxnSpPr/>
            <p:nvPr/>
          </p:nvCxnSpPr>
          <p:spPr>
            <a:xfrm flipV="1">
              <a:off x="6277252" y="3655771"/>
              <a:ext cx="618626" cy="4175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 name="Connettore 1 206"/>
            <p:cNvCxnSpPr/>
            <p:nvPr/>
          </p:nvCxnSpPr>
          <p:spPr>
            <a:xfrm flipV="1">
              <a:off x="6361134" y="3657359"/>
              <a:ext cx="780099" cy="50807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8" name="Connettore 1 207"/>
            <p:cNvCxnSpPr/>
            <p:nvPr/>
          </p:nvCxnSpPr>
          <p:spPr>
            <a:xfrm flipV="1">
              <a:off x="6587614" y="3657359"/>
              <a:ext cx="759129" cy="50807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Connettore 1 208"/>
            <p:cNvCxnSpPr>
              <a:stCxn id="201" idx="2"/>
            </p:cNvCxnSpPr>
            <p:nvPr/>
          </p:nvCxnSpPr>
          <p:spPr>
            <a:xfrm flipV="1">
              <a:off x="6805707" y="3795493"/>
              <a:ext cx="541037" cy="38264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0" name="Connettore 1 209"/>
            <p:cNvCxnSpPr>
              <a:endCxn id="201" idx="3"/>
            </p:cNvCxnSpPr>
            <p:nvPr/>
          </p:nvCxnSpPr>
          <p:spPr>
            <a:xfrm flipV="1">
              <a:off x="6992343" y="3922513"/>
              <a:ext cx="354401" cy="25562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Connettore 1 210"/>
            <p:cNvCxnSpPr/>
            <p:nvPr/>
          </p:nvCxnSpPr>
          <p:spPr>
            <a:xfrm flipV="1">
              <a:off x="7168494" y="4049533"/>
              <a:ext cx="178249" cy="128607"/>
            </a:xfrm>
            <a:prstGeom prst="line">
              <a:avLst/>
            </a:prstGeom>
          </p:spPr>
          <p:style>
            <a:lnRef idx="1">
              <a:schemeClr val="accent1"/>
            </a:lnRef>
            <a:fillRef idx="0">
              <a:schemeClr val="accent1"/>
            </a:fillRef>
            <a:effectRef idx="0">
              <a:schemeClr val="accent1"/>
            </a:effectRef>
            <a:fontRef idx="minor">
              <a:schemeClr val="tx1"/>
            </a:fontRef>
          </p:style>
        </p:cxnSp>
        <p:sp>
          <p:nvSpPr>
            <p:cNvPr id="21602" name="CasellaDiTesto 211"/>
            <p:cNvSpPr txBox="1">
              <a:spLocks noChangeArrowheads="1"/>
            </p:cNvSpPr>
            <p:nvPr/>
          </p:nvSpPr>
          <p:spPr bwMode="auto">
            <a:xfrm>
              <a:off x="6061931" y="3712948"/>
              <a:ext cx="144015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algn="ctr" eaLnBrk="1" hangingPunct="1"/>
              <a:r>
                <a:rPr lang="it-IT" altLang="it-IT" sz="1100" b="1">
                  <a:solidFill>
                    <a:srgbClr val="000000"/>
                  </a:solidFill>
                </a:rPr>
                <a:t>Partially Replaceable</a:t>
              </a:r>
            </a:p>
          </p:txBody>
        </p:sp>
        <p:cxnSp>
          <p:nvCxnSpPr>
            <p:cNvPr id="213" name="Connettore 1 212"/>
            <p:cNvCxnSpPr/>
            <p:nvPr/>
          </p:nvCxnSpPr>
          <p:spPr>
            <a:xfrm>
              <a:off x="4333295" y="3431898"/>
              <a:ext cx="2673728" cy="133529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14" name="Connettore 2 213"/>
            <p:cNvCxnSpPr/>
            <p:nvPr/>
          </p:nvCxnSpPr>
          <p:spPr>
            <a:xfrm flipH="1">
              <a:off x="4261995" y="3431898"/>
              <a:ext cx="71299" cy="209583"/>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15" name="Connettore 2 214"/>
            <p:cNvCxnSpPr>
              <a:endCxn id="127" idx="0"/>
            </p:cNvCxnSpPr>
            <p:nvPr/>
          </p:nvCxnSpPr>
          <p:spPr>
            <a:xfrm flipH="1">
              <a:off x="5090327" y="3865354"/>
              <a:ext cx="117434" cy="276268"/>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16" name="Connettore 2 215"/>
            <p:cNvCxnSpPr/>
            <p:nvPr/>
          </p:nvCxnSpPr>
          <p:spPr>
            <a:xfrm flipH="1">
              <a:off x="5887203" y="4303572"/>
              <a:ext cx="174054" cy="330251"/>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17" name="Connettore 2 216"/>
            <p:cNvCxnSpPr>
              <a:endCxn id="187" idx="0"/>
            </p:cNvCxnSpPr>
            <p:nvPr/>
          </p:nvCxnSpPr>
          <p:spPr>
            <a:xfrm>
              <a:off x="6948305" y="4178140"/>
              <a:ext cx="0" cy="9796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cxnSp>
        <p:nvCxnSpPr>
          <p:cNvPr id="219" name="Connettore 2 218"/>
          <p:cNvCxnSpPr/>
          <p:nvPr/>
        </p:nvCxnSpPr>
        <p:spPr>
          <a:xfrm>
            <a:off x="1985963" y="2495550"/>
            <a:ext cx="155416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24" name="CasellaDiTesto 223"/>
          <p:cNvSpPr txBox="1">
            <a:spLocks noChangeArrowheads="1"/>
          </p:cNvSpPr>
          <p:nvPr/>
        </p:nvSpPr>
        <p:spPr bwMode="auto">
          <a:xfrm>
            <a:off x="2120900" y="1589088"/>
            <a:ext cx="13589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algn="ctr" eaLnBrk="1" hangingPunct="1"/>
            <a:r>
              <a:rPr lang="en-US" altLang="it-IT" sz="1400" b="1">
                <a:solidFill>
                  <a:srgbClr val="000000"/>
                </a:solidFill>
              </a:rPr>
              <a:t>First phase survey round</a:t>
            </a:r>
          </a:p>
        </p:txBody>
      </p:sp>
      <p:sp>
        <p:nvSpPr>
          <p:cNvPr id="226" name="CasellaDiTesto 225"/>
          <p:cNvSpPr txBox="1">
            <a:spLocks noChangeArrowheads="1"/>
          </p:cNvSpPr>
          <p:nvPr/>
        </p:nvSpPr>
        <p:spPr bwMode="auto">
          <a:xfrm>
            <a:off x="4121150" y="1125538"/>
            <a:ext cx="13446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it-IT" altLang="it-IT" sz="1400" b="1">
                <a:solidFill>
                  <a:srgbClr val="FF0000"/>
                </a:solidFill>
              </a:rPr>
              <a:t>Master Sample </a:t>
            </a:r>
          </a:p>
        </p:txBody>
      </p:sp>
      <p:sp>
        <p:nvSpPr>
          <p:cNvPr id="230" name="Disco magnetico 229"/>
          <p:cNvSpPr/>
          <p:nvPr/>
        </p:nvSpPr>
        <p:spPr>
          <a:xfrm>
            <a:off x="7740650" y="1033463"/>
            <a:ext cx="1011238" cy="1243012"/>
          </a:xfrm>
          <a:prstGeom prst="flowChartMagneticDisk">
            <a:avLst/>
          </a:prstGeom>
          <a:solidFill>
            <a:schemeClr val="accent6">
              <a:lumMod val="40000"/>
              <a:lumOff val="6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sp>
        <p:nvSpPr>
          <p:cNvPr id="231" name="Freccia in su 230"/>
          <p:cNvSpPr/>
          <p:nvPr/>
        </p:nvSpPr>
        <p:spPr>
          <a:xfrm>
            <a:off x="8172450" y="2276475"/>
            <a:ext cx="144463" cy="4032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white"/>
              </a:solidFill>
            </a:endParaRPr>
          </a:p>
        </p:txBody>
      </p:sp>
      <p:sp>
        <p:nvSpPr>
          <p:cNvPr id="232" name="CasellaDiTesto 231"/>
          <p:cNvSpPr txBox="1">
            <a:spLocks noChangeArrowheads="1"/>
          </p:cNvSpPr>
          <p:nvPr/>
        </p:nvSpPr>
        <p:spPr bwMode="auto">
          <a:xfrm>
            <a:off x="7604125" y="1409700"/>
            <a:ext cx="125888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algn="ctr" eaLnBrk="1" hangingPunct="1"/>
            <a:r>
              <a:rPr lang="it-IT" altLang="it-IT" sz="1400">
                <a:solidFill>
                  <a:srgbClr val="000000"/>
                </a:solidFill>
              </a:rPr>
              <a:t>Output Yearly Census Estimates</a:t>
            </a:r>
          </a:p>
        </p:txBody>
      </p:sp>
      <p:sp>
        <p:nvSpPr>
          <p:cNvPr id="233" name="Freccia circolare in su 232"/>
          <p:cNvSpPr/>
          <p:nvPr/>
        </p:nvSpPr>
        <p:spPr>
          <a:xfrm>
            <a:off x="1162050" y="6535738"/>
            <a:ext cx="7412038" cy="27781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prstClr val="black"/>
              </a:solidFill>
            </a:endParaRPr>
          </a:p>
        </p:txBody>
      </p:sp>
      <p:sp>
        <p:nvSpPr>
          <p:cNvPr id="234" name="CasellaDiTesto 233"/>
          <p:cNvSpPr txBox="1">
            <a:spLocks noChangeArrowheads="1"/>
          </p:cNvSpPr>
          <p:nvPr/>
        </p:nvSpPr>
        <p:spPr bwMode="auto">
          <a:xfrm>
            <a:off x="1476375" y="6434138"/>
            <a:ext cx="6770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2"/>
                </a:solidFill>
                <a:latin typeface="Tahoma" panose="020B0604030504040204" pitchFamily="34" charset="0"/>
                <a:cs typeface="Arial" panose="020B0604020202020204" pitchFamily="34" charset="0"/>
              </a:defRPr>
            </a:lvl1pPr>
            <a:lvl2pPr marL="742950" indent="-285750" eaLnBrk="0" hangingPunct="0">
              <a:defRPr>
                <a:solidFill>
                  <a:schemeClr val="tx2"/>
                </a:solidFill>
                <a:latin typeface="Tahoma" panose="020B0604030504040204" pitchFamily="34" charset="0"/>
                <a:cs typeface="Arial" panose="020B0604020202020204" pitchFamily="34" charset="0"/>
              </a:defRPr>
            </a:lvl2pPr>
            <a:lvl3pPr marL="1143000" indent="-228600" eaLnBrk="0" hangingPunct="0">
              <a:defRPr>
                <a:solidFill>
                  <a:schemeClr val="tx2"/>
                </a:solidFill>
                <a:latin typeface="Tahoma" panose="020B0604030504040204" pitchFamily="34" charset="0"/>
                <a:cs typeface="Arial" panose="020B0604020202020204" pitchFamily="34" charset="0"/>
              </a:defRPr>
            </a:lvl3pPr>
            <a:lvl4pPr marL="1600200" indent="-228600" eaLnBrk="0" hangingPunct="0">
              <a:defRPr>
                <a:solidFill>
                  <a:schemeClr val="tx2"/>
                </a:solidFill>
                <a:latin typeface="Tahoma" panose="020B0604030504040204" pitchFamily="34" charset="0"/>
                <a:cs typeface="Arial" panose="020B0604020202020204" pitchFamily="34" charset="0"/>
              </a:defRPr>
            </a:lvl4pPr>
            <a:lvl5pPr marL="2057400" indent="-228600" eaLnBrk="0" hangingPunct="0">
              <a:defRPr>
                <a:solidFill>
                  <a:schemeClr val="tx2"/>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2"/>
                </a:solidFill>
                <a:latin typeface="Tahoma" panose="020B0604030504040204" pitchFamily="34" charset="0"/>
                <a:cs typeface="Arial" panose="020B0604020202020204" pitchFamily="34" charset="0"/>
              </a:defRPr>
            </a:lvl9pPr>
          </a:lstStyle>
          <a:p>
            <a:pPr eaLnBrk="1" hangingPunct="1"/>
            <a:r>
              <a:rPr lang="it-IT" altLang="it-IT" sz="1400" i="1">
                <a:solidFill>
                  <a:srgbClr val="000000"/>
                </a:solidFill>
              </a:rPr>
              <a:t>From the prototype……………………………………………………………………………………….....to Register</a:t>
            </a:r>
          </a:p>
        </p:txBody>
      </p:sp>
      <p:sp>
        <p:nvSpPr>
          <p:cNvPr id="235" name="Rettangolo 234"/>
          <p:cNvSpPr/>
          <p:nvPr/>
        </p:nvSpPr>
        <p:spPr>
          <a:xfrm>
            <a:off x="8820150" y="2708275"/>
            <a:ext cx="215900" cy="365283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err="1">
                <a:solidFill>
                  <a:srgbClr val="C0504D"/>
                </a:solidFill>
              </a:rPr>
              <a:t>Popu</a:t>
            </a:r>
            <a:endParaRPr lang="en-US" b="1" dirty="0">
              <a:solidFill>
                <a:srgbClr val="C0504D"/>
              </a:solidFill>
            </a:endParaRPr>
          </a:p>
          <a:p>
            <a:pPr algn="ctr">
              <a:defRPr/>
            </a:pPr>
            <a:r>
              <a:rPr lang="en-US" b="1" dirty="0" err="1">
                <a:solidFill>
                  <a:srgbClr val="C0504D"/>
                </a:solidFill>
              </a:rPr>
              <a:t>lation</a:t>
            </a:r>
            <a:endParaRPr lang="it-IT" dirty="0">
              <a:solidFill>
                <a:prstClr val="white"/>
              </a:solidFill>
            </a:endParaRPr>
          </a:p>
        </p:txBody>
      </p:sp>
      <p:sp>
        <p:nvSpPr>
          <p:cNvPr id="136" name="Rettangolo 135"/>
          <p:cNvSpPr/>
          <p:nvPr/>
        </p:nvSpPr>
        <p:spPr>
          <a:xfrm>
            <a:off x="-1588" y="2314575"/>
            <a:ext cx="215901" cy="4098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rgbClr val="C0504D"/>
              </a:solidFill>
            </a:endParaRPr>
          </a:p>
          <a:p>
            <a:pPr algn="ctr">
              <a:defRPr/>
            </a:pPr>
            <a:r>
              <a:rPr lang="it-IT" b="1" dirty="0" err="1">
                <a:solidFill>
                  <a:srgbClr val="C0504D"/>
                </a:solidFill>
              </a:rPr>
              <a:t>Population</a:t>
            </a:r>
            <a:endParaRPr lang="it-IT" b="1" dirty="0">
              <a:solidFill>
                <a:srgbClr val="C0504D"/>
              </a:solidFill>
            </a:endParaRPr>
          </a:p>
          <a:p>
            <a:pPr algn="ctr">
              <a:defRPr/>
            </a:pPr>
            <a:endParaRPr lang="it-IT" dirty="0">
              <a:solidFill>
                <a:prstClr val="white"/>
              </a:solidFill>
            </a:endParaRPr>
          </a:p>
        </p:txBody>
      </p:sp>
      <p:sp>
        <p:nvSpPr>
          <p:cNvPr id="139" name="Rettangolo 138"/>
          <p:cNvSpPr/>
          <p:nvPr/>
        </p:nvSpPr>
        <p:spPr>
          <a:xfrm>
            <a:off x="195263" y="3219450"/>
            <a:ext cx="204787" cy="223838"/>
          </a:xfrm>
          <a:prstGeom prst="rect">
            <a:avLst/>
          </a:prstGeom>
          <a:gradFill>
            <a:gsLst>
              <a:gs pos="0">
                <a:srgbClr val="FFEFD1"/>
              </a:gs>
              <a:gs pos="64999">
                <a:srgbClr val="F0EBD5"/>
              </a:gs>
              <a:gs pos="100000">
                <a:srgbClr val="D1C39F"/>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prstClr val="white"/>
              </a:solidFill>
            </a:endParaRPr>
          </a:p>
        </p:txBody>
      </p:sp>
      <p:sp>
        <p:nvSpPr>
          <p:cNvPr id="265" name="Parentesi graffa chiusa 264"/>
          <p:cNvSpPr/>
          <p:nvPr/>
        </p:nvSpPr>
        <p:spPr>
          <a:xfrm>
            <a:off x="474663" y="2528888"/>
            <a:ext cx="215900" cy="385762"/>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it-IT">
              <a:solidFill>
                <a:prstClr val="black"/>
              </a:solidFill>
            </a:endParaRPr>
          </a:p>
        </p:txBody>
      </p:sp>
      <p:grpSp>
        <p:nvGrpSpPr>
          <p:cNvPr id="21531" name="Gruppo 21"/>
          <p:cNvGrpSpPr>
            <a:grpSpLocks/>
          </p:cNvGrpSpPr>
          <p:nvPr/>
        </p:nvGrpSpPr>
        <p:grpSpPr bwMode="auto">
          <a:xfrm>
            <a:off x="627063" y="2981325"/>
            <a:ext cx="1401762" cy="3400425"/>
            <a:chOff x="475928" y="2872953"/>
            <a:chExt cx="1402814" cy="3549452"/>
          </a:xfrm>
        </p:grpSpPr>
        <p:sp>
          <p:nvSpPr>
            <p:cNvPr id="118" name="Rettangolo 117"/>
            <p:cNvSpPr/>
            <p:nvPr/>
          </p:nvSpPr>
          <p:spPr>
            <a:xfrm>
              <a:off x="475928" y="2872953"/>
              <a:ext cx="965924" cy="3526253"/>
            </a:xfrm>
            <a:prstGeom prst="rect">
              <a:avLst/>
            </a:prstGeom>
            <a:solidFill>
              <a:schemeClr val="accent3"/>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400" dirty="0" err="1">
                  <a:solidFill>
                    <a:prstClr val="white"/>
                  </a:solidFill>
                </a:rPr>
                <a:t>Prototype</a:t>
              </a:r>
              <a:r>
                <a:rPr lang="it-IT" sz="1400" dirty="0">
                  <a:solidFill>
                    <a:prstClr val="white"/>
                  </a:solidFill>
                </a:rPr>
                <a:t> RBI</a:t>
              </a:r>
            </a:p>
            <a:p>
              <a:pPr algn="ctr">
                <a:defRPr/>
              </a:pPr>
              <a:r>
                <a:rPr lang="it-IT" sz="1200" dirty="0" err="1">
                  <a:solidFill>
                    <a:prstClr val="white"/>
                  </a:solidFill>
                </a:rPr>
                <a:t>Replaceable</a:t>
              </a:r>
              <a:endParaRPr lang="it-IT" sz="1200" dirty="0">
                <a:solidFill>
                  <a:prstClr val="white"/>
                </a:solidFill>
              </a:endParaRPr>
            </a:p>
            <a:p>
              <a:pPr algn="ctr">
                <a:defRPr/>
              </a:pPr>
              <a:r>
                <a:rPr lang="it-IT" sz="1200" dirty="0" err="1">
                  <a:solidFill>
                    <a:prstClr val="white"/>
                  </a:solidFill>
                </a:rPr>
                <a:t>Variables</a:t>
              </a:r>
              <a:endParaRPr lang="en-US" sz="1200" dirty="0">
                <a:solidFill>
                  <a:prstClr val="white"/>
                </a:solidFill>
              </a:endParaRPr>
            </a:p>
          </p:txBody>
        </p:sp>
        <p:sp>
          <p:nvSpPr>
            <p:cNvPr id="220" name="Rettangolo 219"/>
            <p:cNvSpPr/>
            <p:nvPr/>
          </p:nvSpPr>
          <p:spPr>
            <a:xfrm>
              <a:off x="1537174" y="2894495"/>
              <a:ext cx="341568" cy="3527910"/>
            </a:xfrm>
            <a:prstGeom prst="rect">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400" dirty="0">
                  <a:solidFill>
                    <a:prstClr val="black"/>
                  </a:solidFill>
                </a:rPr>
                <a:t>?</a:t>
              </a:r>
              <a:endParaRPr lang="en-US" sz="1400" dirty="0">
                <a:solidFill>
                  <a:prstClr val="black"/>
                </a:solidFill>
              </a:endParaRPr>
            </a:p>
          </p:txBody>
        </p:sp>
        <p:sp>
          <p:nvSpPr>
            <p:cNvPr id="288" name="Rettangolo 287"/>
            <p:cNvSpPr/>
            <p:nvPr/>
          </p:nvSpPr>
          <p:spPr>
            <a:xfrm>
              <a:off x="1357651" y="2889524"/>
              <a:ext cx="169990" cy="2643033"/>
            </a:xfrm>
            <a:prstGeom prst="rect">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89" name="Rettangolo 288"/>
            <p:cNvSpPr/>
            <p:nvPr/>
          </p:nvSpPr>
          <p:spPr>
            <a:xfrm>
              <a:off x="1357651" y="5532557"/>
              <a:ext cx="176345" cy="868307"/>
            </a:xfrm>
            <a:prstGeom prst="rect">
              <a:avLst/>
            </a:prstGeom>
            <a:solidFill>
              <a:srgbClr val="92D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grpSp>
      <p:sp>
        <p:nvSpPr>
          <p:cNvPr id="229" name="Rettangolo 228"/>
          <p:cNvSpPr/>
          <p:nvPr/>
        </p:nvSpPr>
        <p:spPr>
          <a:xfrm>
            <a:off x="196850" y="4146550"/>
            <a:ext cx="204788" cy="222250"/>
          </a:xfrm>
          <a:prstGeom prst="rect">
            <a:avLst/>
          </a:prstGeom>
          <a:gradFill>
            <a:gsLst>
              <a:gs pos="0">
                <a:srgbClr val="FFEFD1"/>
              </a:gs>
              <a:gs pos="64999">
                <a:srgbClr val="F0EBD5"/>
              </a:gs>
              <a:gs pos="100000">
                <a:srgbClr val="D1C39F"/>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prstClr val="white"/>
              </a:solidFill>
            </a:endParaRPr>
          </a:p>
        </p:txBody>
      </p:sp>
      <p:sp>
        <p:nvSpPr>
          <p:cNvPr id="236" name="Rettangolo 235"/>
          <p:cNvSpPr/>
          <p:nvPr/>
        </p:nvSpPr>
        <p:spPr>
          <a:xfrm>
            <a:off x="196850" y="5422900"/>
            <a:ext cx="204788" cy="222250"/>
          </a:xfrm>
          <a:prstGeom prst="rect">
            <a:avLst/>
          </a:prstGeom>
          <a:gradFill>
            <a:gsLst>
              <a:gs pos="0">
                <a:srgbClr val="FFEFD1"/>
              </a:gs>
              <a:gs pos="64999">
                <a:srgbClr val="F0EBD5"/>
              </a:gs>
              <a:gs pos="100000">
                <a:srgbClr val="D1C39F"/>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prstClr val="white"/>
              </a:solidFill>
            </a:endParaRPr>
          </a:p>
        </p:txBody>
      </p:sp>
      <p:sp>
        <p:nvSpPr>
          <p:cNvPr id="238" name="Rettangolo 237"/>
          <p:cNvSpPr/>
          <p:nvPr/>
        </p:nvSpPr>
        <p:spPr>
          <a:xfrm>
            <a:off x="196850" y="5894388"/>
            <a:ext cx="204788" cy="223837"/>
          </a:xfrm>
          <a:prstGeom prst="rect">
            <a:avLst/>
          </a:prstGeom>
          <a:gradFill>
            <a:gsLst>
              <a:gs pos="0">
                <a:srgbClr val="FFEFD1"/>
              </a:gs>
              <a:gs pos="64999">
                <a:srgbClr val="F0EBD5"/>
              </a:gs>
              <a:gs pos="100000">
                <a:srgbClr val="D1C39F"/>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prstClr val="white"/>
              </a:solidFill>
            </a:endParaRPr>
          </a:p>
        </p:txBody>
      </p:sp>
      <p:cxnSp>
        <p:nvCxnSpPr>
          <p:cNvPr id="11" name="Connettore 2 10"/>
          <p:cNvCxnSpPr>
            <a:stCxn id="139" idx="1"/>
            <a:endCxn id="139" idx="1"/>
          </p:cNvCxnSpPr>
          <p:nvPr/>
        </p:nvCxnSpPr>
        <p:spPr>
          <a:xfrm>
            <a:off x="195263" y="3332163"/>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Connettore 2 13"/>
          <p:cNvCxnSpPr/>
          <p:nvPr/>
        </p:nvCxnSpPr>
        <p:spPr>
          <a:xfrm flipH="1">
            <a:off x="296863" y="2341563"/>
            <a:ext cx="3175" cy="7159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2" name="Rettangolo 241"/>
          <p:cNvSpPr/>
          <p:nvPr/>
        </p:nvSpPr>
        <p:spPr>
          <a:xfrm>
            <a:off x="198438" y="4660900"/>
            <a:ext cx="204787" cy="222250"/>
          </a:xfrm>
          <a:prstGeom prst="rect">
            <a:avLst/>
          </a:prstGeom>
          <a:gradFill>
            <a:gsLst>
              <a:gs pos="0">
                <a:srgbClr val="FFEFD1"/>
              </a:gs>
              <a:gs pos="64999">
                <a:srgbClr val="F0EBD5"/>
              </a:gs>
              <a:gs pos="100000">
                <a:srgbClr val="D1C39F"/>
              </a:gs>
            </a:gsLst>
            <a:lin ang="5400000" scaled="0"/>
          </a:gradFill>
          <a:ln>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prstClr val="white"/>
              </a:solidFill>
            </a:endParaRPr>
          </a:p>
        </p:txBody>
      </p:sp>
      <p:cxnSp>
        <p:nvCxnSpPr>
          <p:cNvPr id="18" name="Connettore 2 17"/>
          <p:cNvCxnSpPr/>
          <p:nvPr/>
        </p:nvCxnSpPr>
        <p:spPr>
          <a:xfrm>
            <a:off x="452438" y="3336925"/>
            <a:ext cx="1984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3" name="Connettore 2 242"/>
          <p:cNvCxnSpPr/>
          <p:nvPr/>
        </p:nvCxnSpPr>
        <p:spPr>
          <a:xfrm>
            <a:off x="442913" y="4273550"/>
            <a:ext cx="1984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8" name="Connettore 2 247"/>
          <p:cNvCxnSpPr/>
          <p:nvPr/>
        </p:nvCxnSpPr>
        <p:spPr>
          <a:xfrm>
            <a:off x="461963" y="4783138"/>
            <a:ext cx="1984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9" name="Connettore 2 248"/>
          <p:cNvCxnSpPr/>
          <p:nvPr/>
        </p:nvCxnSpPr>
        <p:spPr>
          <a:xfrm>
            <a:off x="461963" y="5557838"/>
            <a:ext cx="1984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0" name="Connettore 2 249"/>
          <p:cNvCxnSpPr/>
          <p:nvPr/>
        </p:nvCxnSpPr>
        <p:spPr>
          <a:xfrm>
            <a:off x="431800" y="6029325"/>
            <a:ext cx="19843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21543" name="Gruppo 20"/>
          <p:cNvGrpSpPr>
            <a:grpSpLocks/>
          </p:cNvGrpSpPr>
          <p:nvPr/>
        </p:nvGrpSpPr>
        <p:grpSpPr bwMode="auto">
          <a:xfrm>
            <a:off x="2109788" y="3179763"/>
            <a:ext cx="1430337" cy="3138487"/>
            <a:chOff x="2110157" y="3179865"/>
            <a:chExt cx="1430291" cy="3138527"/>
          </a:xfrm>
        </p:grpSpPr>
        <p:grpSp>
          <p:nvGrpSpPr>
            <p:cNvPr id="21549" name="Gruppo 1"/>
            <p:cNvGrpSpPr>
              <a:grpSpLocks/>
            </p:cNvGrpSpPr>
            <p:nvPr/>
          </p:nvGrpSpPr>
          <p:grpSpPr bwMode="auto">
            <a:xfrm>
              <a:off x="2160397" y="3334918"/>
              <a:ext cx="1309717" cy="2817777"/>
              <a:chOff x="2099360" y="3566022"/>
              <a:chExt cx="1385822" cy="2817777"/>
            </a:xfrm>
          </p:grpSpPr>
          <p:grpSp>
            <p:nvGrpSpPr>
              <p:cNvPr id="21551" name="Gruppo 15"/>
              <p:cNvGrpSpPr>
                <a:grpSpLocks/>
              </p:cNvGrpSpPr>
              <p:nvPr/>
            </p:nvGrpSpPr>
            <p:grpSpPr bwMode="auto">
              <a:xfrm>
                <a:off x="2117768" y="4543783"/>
                <a:ext cx="1367413" cy="1840016"/>
                <a:chOff x="1852159" y="4005062"/>
                <a:chExt cx="1774686" cy="2373910"/>
              </a:xfrm>
            </p:grpSpPr>
            <p:grpSp>
              <p:nvGrpSpPr>
                <p:cNvPr id="21558" name="Gruppo 4"/>
                <p:cNvGrpSpPr>
                  <a:grpSpLocks/>
                </p:cNvGrpSpPr>
                <p:nvPr/>
              </p:nvGrpSpPr>
              <p:grpSpPr bwMode="auto">
                <a:xfrm>
                  <a:off x="2083562" y="4005062"/>
                  <a:ext cx="1543283" cy="2373569"/>
                  <a:chOff x="2083562" y="4005062"/>
                  <a:chExt cx="1543283" cy="2373569"/>
                </a:xfrm>
              </p:grpSpPr>
              <p:sp>
                <p:nvSpPr>
                  <p:cNvPr id="237" name="Rettangolo 236"/>
                  <p:cNvSpPr/>
                  <p:nvPr/>
                </p:nvSpPr>
                <p:spPr>
                  <a:xfrm>
                    <a:off x="3346298" y="4005933"/>
                    <a:ext cx="281216" cy="237175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44" name="Rettangolo 243"/>
                  <p:cNvSpPr/>
                  <p:nvPr/>
                </p:nvSpPr>
                <p:spPr>
                  <a:xfrm>
                    <a:off x="2084091" y="4005933"/>
                    <a:ext cx="1262207" cy="237380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prstClr val="black"/>
                        </a:solidFill>
                      </a:rPr>
                      <a:t>List</a:t>
                    </a:r>
                    <a:endParaRPr lang="en-US" sz="1200" dirty="0">
                      <a:solidFill>
                        <a:prstClr val="black"/>
                      </a:solidFill>
                    </a:endParaRPr>
                  </a:p>
                  <a:p>
                    <a:pPr algn="ctr">
                      <a:defRPr/>
                    </a:pPr>
                    <a:endParaRPr lang="en-US" sz="1200" dirty="0">
                      <a:solidFill>
                        <a:prstClr val="black"/>
                      </a:solidFill>
                    </a:endParaRPr>
                  </a:p>
                  <a:p>
                    <a:pPr algn="ctr">
                      <a:defRPr/>
                    </a:pPr>
                    <a:r>
                      <a:rPr lang="en-US" sz="1200" dirty="0">
                        <a:solidFill>
                          <a:prstClr val="black"/>
                        </a:solidFill>
                      </a:rPr>
                      <a:t>Not replaceable</a:t>
                    </a:r>
                  </a:p>
                  <a:p>
                    <a:pPr algn="ctr">
                      <a:defRPr/>
                    </a:pPr>
                    <a:r>
                      <a:rPr lang="en-US" sz="1200" dirty="0">
                        <a:solidFill>
                          <a:prstClr val="black"/>
                        </a:solidFill>
                      </a:rPr>
                      <a:t>Variables</a:t>
                    </a:r>
                  </a:p>
                  <a:p>
                    <a:pPr algn="ctr">
                      <a:defRPr/>
                    </a:pPr>
                    <a:r>
                      <a:rPr lang="en-US" sz="1200" dirty="0">
                        <a:solidFill>
                          <a:prstClr val="black"/>
                        </a:solidFill>
                      </a:rPr>
                      <a:t>&amp;</a:t>
                    </a:r>
                  </a:p>
                  <a:p>
                    <a:pPr algn="ctr">
                      <a:defRPr/>
                    </a:pPr>
                    <a:r>
                      <a:rPr lang="en-US" sz="1200" dirty="0">
                        <a:solidFill>
                          <a:prstClr val="black"/>
                        </a:solidFill>
                      </a:rPr>
                      <a:t>Over-coverage indicators</a:t>
                    </a:r>
                  </a:p>
                </p:txBody>
              </p:sp>
            </p:grpSp>
            <p:sp>
              <p:nvSpPr>
                <p:cNvPr id="263" name="Rettangolo 262"/>
                <p:cNvSpPr/>
                <p:nvPr/>
              </p:nvSpPr>
              <p:spPr>
                <a:xfrm>
                  <a:off x="1853013" y="4005933"/>
                  <a:ext cx="241978" cy="130672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64" name="Rettangolo 263"/>
                <p:cNvSpPr/>
                <p:nvPr/>
              </p:nvSpPr>
              <p:spPr>
                <a:xfrm>
                  <a:off x="1853013" y="5302412"/>
                  <a:ext cx="241978" cy="107732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grpSp>
          <p:grpSp>
            <p:nvGrpSpPr>
              <p:cNvPr id="21552" name="Gruppo 265"/>
              <p:cNvGrpSpPr>
                <a:grpSpLocks/>
              </p:cNvGrpSpPr>
              <p:nvPr/>
            </p:nvGrpSpPr>
            <p:grpSpPr bwMode="auto">
              <a:xfrm>
                <a:off x="2099360" y="3566022"/>
                <a:ext cx="1385822" cy="754788"/>
                <a:chOff x="1839118" y="4005062"/>
                <a:chExt cx="1798576" cy="2373910"/>
              </a:xfrm>
            </p:grpSpPr>
            <p:grpSp>
              <p:nvGrpSpPr>
                <p:cNvPr id="21553" name="Gruppo 266"/>
                <p:cNvGrpSpPr>
                  <a:grpSpLocks/>
                </p:cNvGrpSpPr>
                <p:nvPr/>
              </p:nvGrpSpPr>
              <p:grpSpPr bwMode="auto">
                <a:xfrm>
                  <a:off x="2096603" y="4005062"/>
                  <a:ext cx="1541091" cy="2373910"/>
                  <a:chOff x="2096603" y="4005062"/>
                  <a:chExt cx="1541091" cy="2373910"/>
                </a:xfrm>
              </p:grpSpPr>
              <p:sp>
                <p:nvSpPr>
                  <p:cNvPr id="270" name="Rettangolo 269"/>
                  <p:cNvSpPr/>
                  <p:nvPr/>
                </p:nvSpPr>
                <p:spPr>
                  <a:xfrm>
                    <a:off x="3357145" y="4006710"/>
                    <a:ext cx="281216" cy="237165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71" name="Rettangolo 270"/>
                  <p:cNvSpPr/>
                  <p:nvPr/>
                </p:nvSpPr>
                <p:spPr>
                  <a:xfrm>
                    <a:off x="2097121" y="4006710"/>
                    <a:ext cx="1260025" cy="237165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prstClr val="black"/>
                        </a:solidFill>
                      </a:rPr>
                      <a:t>Areal</a:t>
                    </a:r>
                    <a:endParaRPr lang="en-US" sz="1200" dirty="0">
                      <a:solidFill>
                        <a:prstClr val="black"/>
                      </a:solidFill>
                    </a:endParaRPr>
                  </a:p>
                  <a:p>
                    <a:pPr algn="ctr">
                      <a:defRPr/>
                    </a:pPr>
                    <a:r>
                      <a:rPr lang="en-US" sz="1100" dirty="0">
                        <a:solidFill>
                          <a:prstClr val="black"/>
                        </a:solidFill>
                      </a:rPr>
                      <a:t>Population</a:t>
                    </a:r>
                    <a:endParaRPr lang="en-US" sz="1200" dirty="0">
                      <a:solidFill>
                        <a:prstClr val="black"/>
                      </a:solidFill>
                    </a:endParaRPr>
                  </a:p>
                  <a:p>
                    <a:pPr algn="ctr">
                      <a:defRPr/>
                    </a:pPr>
                    <a:r>
                      <a:rPr lang="en-US" sz="1200" dirty="0">
                        <a:solidFill>
                          <a:prstClr val="black"/>
                        </a:solidFill>
                      </a:rPr>
                      <a:t>Coverage</a:t>
                    </a:r>
                  </a:p>
                </p:txBody>
              </p:sp>
            </p:grpSp>
            <p:sp>
              <p:nvSpPr>
                <p:cNvPr id="268" name="Rettangolo 267"/>
                <p:cNvSpPr/>
                <p:nvPr/>
              </p:nvSpPr>
              <p:spPr>
                <a:xfrm>
                  <a:off x="1839884" y="4006710"/>
                  <a:ext cx="241976" cy="160274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69" name="Rettangolo 268"/>
                <p:cNvSpPr/>
                <p:nvPr/>
              </p:nvSpPr>
              <p:spPr>
                <a:xfrm>
                  <a:off x="1839884" y="5609451"/>
                  <a:ext cx="241976" cy="76891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grpSp>
        </p:grpSp>
        <p:sp>
          <p:nvSpPr>
            <p:cNvPr id="19" name="Rettangolo arrotondato 18"/>
            <p:cNvSpPr/>
            <p:nvPr/>
          </p:nvSpPr>
          <p:spPr>
            <a:xfrm>
              <a:off x="2110157" y="3179865"/>
              <a:ext cx="1430291" cy="3138527"/>
            </a:xfrm>
            <a:prstGeom prst="round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it-IT"/>
            </a:p>
          </p:txBody>
        </p:sp>
      </p:grpSp>
      <p:grpSp>
        <p:nvGrpSpPr>
          <p:cNvPr id="21544" name="Gruppo 250"/>
          <p:cNvGrpSpPr>
            <a:grpSpLocks/>
          </p:cNvGrpSpPr>
          <p:nvPr/>
        </p:nvGrpSpPr>
        <p:grpSpPr bwMode="auto">
          <a:xfrm>
            <a:off x="7475538" y="2698750"/>
            <a:ext cx="1314450" cy="3683000"/>
            <a:chOff x="475928" y="2872953"/>
            <a:chExt cx="1412862" cy="3538963"/>
          </a:xfrm>
        </p:grpSpPr>
        <p:sp>
          <p:nvSpPr>
            <p:cNvPr id="252" name="Rettangolo 251"/>
            <p:cNvSpPr/>
            <p:nvPr/>
          </p:nvSpPr>
          <p:spPr>
            <a:xfrm>
              <a:off x="475928" y="2872953"/>
              <a:ext cx="870241" cy="3525235"/>
            </a:xfrm>
            <a:prstGeom prst="rect">
              <a:avLst/>
            </a:prstGeom>
            <a:solidFill>
              <a:schemeClr val="accent3"/>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400" dirty="0">
                  <a:solidFill>
                    <a:prstClr val="white"/>
                  </a:solidFill>
                </a:rPr>
                <a:t>RBI</a:t>
              </a:r>
            </a:p>
            <a:p>
              <a:pPr algn="ctr">
                <a:defRPr/>
              </a:pPr>
              <a:endParaRPr lang="en-US" sz="1200" dirty="0">
                <a:solidFill>
                  <a:prstClr val="white"/>
                </a:solidFill>
              </a:endParaRPr>
            </a:p>
          </p:txBody>
        </p:sp>
        <p:sp>
          <p:nvSpPr>
            <p:cNvPr id="253" name="Rettangolo 252"/>
            <p:cNvSpPr/>
            <p:nvPr/>
          </p:nvSpPr>
          <p:spPr>
            <a:xfrm>
              <a:off x="1547519" y="2883631"/>
              <a:ext cx="341271" cy="3528285"/>
            </a:xfrm>
            <a:prstGeom prst="rect">
              <a:avLst/>
            </a:prstGeom>
            <a:solidFill>
              <a:srgbClr val="92D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1400" dirty="0">
                  <a:solidFill>
                    <a:prstClr val="black"/>
                  </a:solidFill>
                </a:rPr>
                <a:t>?</a:t>
              </a:r>
              <a:endParaRPr lang="en-US" sz="1400" dirty="0">
                <a:solidFill>
                  <a:prstClr val="black"/>
                </a:solidFill>
              </a:endParaRPr>
            </a:p>
          </p:txBody>
        </p:sp>
        <p:sp>
          <p:nvSpPr>
            <p:cNvPr id="254" name="Rettangolo 253"/>
            <p:cNvSpPr/>
            <p:nvPr/>
          </p:nvSpPr>
          <p:spPr>
            <a:xfrm>
              <a:off x="1358113" y="2883631"/>
              <a:ext cx="168930" cy="2623714"/>
            </a:xfrm>
            <a:prstGeom prst="rect">
              <a:avLst/>
            </a:prstGeom>
            <a:solidFill>
              <a:srgbClr val="92D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sp>
          <p:nvSpPr>
            <p:cNvPr id="255" name="Rettangolo 254"/>
            <p:cNvSpPr/>
            <p:nvPr/>
          </p:nvSpPr>
          <p:spPr>
            <a:xfrm>
              <a:off x="1358113" y="5533277"/>
              <a:ext cx="177461" cy="867962"/>
            </a:xfrm>
            <a:prstGeom prst="rect">
              <a:avLst/>
            </a:prstGeom>
            <a:solidFill>
              <a:srgbClr val="92D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solidFill>
                  <a:prstClr val="black"/>
                </a:solidFill>
              </a:endParaRPr>
            </a:p>
          </p:txBody>
        </p:sp>
      </p:grpSp>
    </p:spTree>
    <p:extLst>
      <p:ext uri="{BB962C8B-B14F-4D97-AF65-F5344CB8AC3E}">
        <p14:creationId xmlns:p14="http://schemas.microsoft.com/office/powerpoint/2010/main" val="2250990204"/>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1042768" y="1270279"/>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5" name="CasellaDiTesto 4"/>
          <p:cNvSpPr txBox="1"/>
          <p:nvPr/>
        </p:nvSpPr>
        <p:spPr>
          <a:xfrm>
            <a:off x="93134" y="4597400"/>
            <a:ext cx="3629920" cy="3025359"/>
          </a:xfrm>
          <a:prstGeom prst="rect">
            <a:avLst/>
          </a:prstGeom>
          <a:noFill/>
        </p:spPr>
        <p:txBody>
          <a:bodyPr wrap="square" rtlCol="0">
            <a:spAutoFit/>
          </a:bodyPr>
          <a:lstStyle/>
          <a:p>
            <a:r>
              <a:rPr lang="it-IT" sz="1800" b="1" dirty="0" smtClean="0">
                <a:solidFill>
                  <a:schemeClr val="tx1">
                    <a:lumMod val="75000"/>
                    <a:lumOff val="25000"/>
                  </a:schemeClr>
                </a:solidFill>
              </a:rPr>
              <a:t>Il SICIS ha come input il SIR e integra e corregge il sistema stesso come output. Conoscere, quindi, composizione, caratteristiche e tempi di disponibilità delle informazioni  del SIR è uno snodo cruciale per la corretta progettazione del processo.</a:t>
            </a:r>
          </a:p>
          <a:p>
            <a:pPr>
              <a:spcBef>
                <a:spcPts val="300"/>
              </a:spcBef>
            </a:pPr>
            <a:endParaRPr lang="it-IT" dirty="0">
              <a:solidFill>
                <a:srgbClr val="C00000"/>
              </a:solidFill>
            </a:endParaRPr>
          </a:p>
          <a:p>
            <a:endParaRPr lang="it-IT" dirty="0"/>
          </a:p>
        </p:txBody>
      </p:sp>
      <p:grpSp>
        <p:nvGrpSpPr>
          <p:cNvPr id="6" name="Gruppo 5"/>
          <p:cNvGrpSpPr/>
          <p:nvPr/>
        </p:nvGrpSpPr>
        <p:grpSpPr>
          <a:xfrm>
            <a:off x="7583324" y="6202389"/>
            <a:ext cx="1577930" cy="588988"/>
            <a:chOff x="7126123" y="6024299"/>
            <a:chExt cx="1696507" cy="698070"/>
          </a:xfrm>
        </p:grpSpPr>
        <p:pic>
          <p:nvPicPr>
            <p:cNvPr id="7"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magine 8"/>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
        <p:nvSpPr>
          <p:cNvPr id="10" name="Titolo 1"/>
          <p:cNvSpPr txBox="1">
            <a:spLocks/>
          </p:cNvSpPr>
          <p:nvPr/>
        </p:nvSpPr>
        <p:spPr bwMode="auto">
          <a:xfrm>
            <a:off x="-1588" y="12700"/>
            <a:ext cx="9145587" cy="542925"/>
          </a:xfrm>
          <a:prstGeom prst="rect">
            <a:avLst/>
          </a:prstGeom>
          <a:solidFill>
            <a:srgbClr val="CF1E24"/>
          </a:solidFill>
          <a:extLst>
            <a:ext uri="{91240B29-F687-4F45-9708-019B960494DF}">
              <a14:hiddenLine xmlns:a14="http://schemas.microsoft.com/office/drawing/2010/main" w="9525">
                <a:solidFill>
                  <a:srgbClr val="000000"/>
                </a:solidFill>
                <a:miter lim="800000"/>
                <a:headEnd/>
                <a:tailEnd/>
              </a14:hiddenLine>
            </a:ext>
          </a:extLst>
        </p:spPr>
        <p:txBody>
          <a:bodyPr vert="horz" lIns="0" tIns="0" rIns="0" bIns="0" rtlCol="0" anchor="ctr">
            <a:norm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2875"/>
            <a:r>
              <a:rPr lang="en-US" altLang="it-IT" sz="2400" b="1" smtClean="0">
                <a:solidFill>
                  <a:schemeClr val="bg1"/>
                </a:solidFill>
                <a:cs typeface="Arial" panose="020B0604020202020204" pitchFamily="34" charset="0"/>
              </a:rPr>
              <a:t>Sistema Integrato Censimento e Indagini Sociali (SICIS)</a:t>
            </a:r>
            <a:endParaRPr lang="it-IT" altLang="it-IT" sz="2400" b="1" dirty="0" smtClean="0">
              <a:solidFill>
                <a:schemeClr val="bg1"/>
              </a:solidFill>
              <a:cs typeface="Arial" panose="020B0604020202020204" pitchFamily="34" charset="0"/>
            </a:endParaRPr>
          </a:p>
        </p:txBody>
      </p:sp>
      <p:grpSp>
        <p:nvGrpSpPr>
          <p:cNvPr id="23" name="Gruppo 22"/>
          <p:cNvGrpSpPr/>
          <p:nvPr/>
        </p:nvGrpSpPr>
        <p:grpSpPr>
          <a:xfrm>
            <a:off x="3723054" y="3040113"/>
            <a:ext cx="3402017" cy="3402017"/>
            <a:chOff x="3592165" y="2783468"/>
            <a:chExt cx="3402017" cy="3402017"/>
          </a:xfrm>
          <a:scene3d>
            <a:camera prst="orthographicFront">
              <a:rot lat="0" lon="0" rev="0"/>
            </a:camera>
            <a:lightRig rig="contrasting" dir="t">
              <a:rot lat="0" lon="0" rev="1200000"/>
            </a:lightRig>
          </a:scene3d>
        </p:grpSpPr>
        <p:sp>
          <p:nvSpPr>
            <p:cNvPr id="33" name="Forma 32"/>
            <p:cNvSpPr/>
            <p:nvPr/>
          </p:nvSpPr>
          <p:spPr>
            <a:xfrm>
              <a:off x="3592165" y="2783468"/>
              <a:ext cx="3402017" cy="3402017"/>
            </a:xfrm>
            <a:prstGeom prst="gear9">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4" name="Forma 4"/>
            <p:cNvSpPr/>
            <p:nvPr/>
          </p:nvSpPr>
          <p:spPr>
            <a:xfrm>
              <a:off x="4276122" y="3580374"/>
              <a:ext cx="2034103" cy="17487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it-IT" sz="2700" kern="1200" dirty="0" smtClean="0"/>
                <a:t>Censimento</a:t>
              </a:r>
            </a:p>
            <a:p>
              <a:pPr lvl="0" algn="ctr" defTabSz="1200150">
                <a:lnSpc>
                  <a:spcPct val="90000"/>
                </a:lnSpc>
                <a:spcBef>
                  <a:spcPct val="0"/>
                </a:spcBef>
                <a:spcAft>
                  <a:spcPct val="35000"/>
                </a:spcAft>
              </a:pPr>
              <a:r>
                <a:rPr lang="it-IT" sz="2700" kern="1200" dirty="0" smtClean="0"/>
                <a:t>permanente</a:t>
              </a:r>
              <a:endParaRPr lang="it-IT" sz="2700" kern="1200" dirty="0"/>
            </a:p>
          </p:txBody>
        </p:sp>
      </p:grpSp>
      <p:grpSp>
        <p:nvGrpSpPr>
          <p:cNvPr id="24" name="Gruppo 23"/>
          <p:cNvGrpSpPr/>
          <p:nvPr/>
        </p:nvGrpSpPr>
        <p:grpSpPr>
          <a:xfrm>
            <a:off x="1743699" y="2236000"/>
            <a:ext cx="2474194" cy="2474194"/>
            <a:chOff x="1612810" y="1979355"/>
            <a:chExt cx="2474194" cy="2474194"/>
          </a:xfrm>
          <a:scene3d>
            <a:camera prst="orthographicFront">
              <a:rot lat="0" lon="0" rev="0"/>
            </a:camera>
            <a:lightRig rig="contrasting" dir="t">
              <a:rot lat="0" lon="0" rev="1200000"/>
            </a:lightRig>
          </a:scene3d>
        </p:grpSpPr>
        <p:sp>
          <p:nvSpPr>
            <p:cNvPr id="31" name="Forma 30"/>
            <p:cNvSpPr/>
            <p:nvPr/>
          </p:nvSpPr>
          <p:spPr>
            <a:xfrm>
              <a:off x="1612810" y="1979355"/>
              <a:ext cx="2474194" cy="2474194"/>
            </a:xfrm>
            <a:prstGeom prst="gear6">
              <a:avLst/>
            </a:prstGeom>
            <a:solidFill>
              <a:srgbClr val="00B05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sp>
        <p:sp>
          <p:nvSpPr>
            <p:cNvPr id="32" name="Forma 6"/>
            <p:cNvSpPr/>
            <p:nvPr/>
          </p:nvSpPr>
          <p:spPr>
            <a:xfrm>
              <a:off x="2235696" y="2606005"/>
              <a:ext cx="1228422" cy="122089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it-IT" sz="2700" kern="1200" dirty="0" smtClean="0"/>
                <a:t>Sistema Indagini sociali</a:t>
              </a:r>
              <a:endParaRPr lang="it-IT" sz="2700" kern="1200" dirty="0"/>
            </a:p>
          </p:txBody>
        </p:sp>
      </p:grpSp>
      <p:grpSp>
        <p:nvGrpSpPr>
          <p:cNvPr id="25" name="Gruppo 24"/>
          <p:cNvGrpSpPr/>
          <p:nvPr/>
        </p:nvGrpSpPr>
        <p:grpSpPr>
          <a:xfrm>
            <a:off x="3112843" y="533522"/>
            <a:ext cx="2457519" cy="2415279"/>
            <a:chOff x="2981954" y="276877"/>
            <a:chExt cx="2457519" cy="2415279"/>
          </a:xfrm>
          <a:scene3d>
            <a:camera prst="orthographicFront">
              <a:rot lat="0" lon="0" rev="0"/>
            </a:camera>
            <a:lightRig rig="contrasting" dir="t">
              <a:rot lat="0" lon="0" rev="1200000"/>
            </a:lightRig>
          </a:scene3d>
        </p:grpSpPr>
        <p:sp>
          <p:nvSpPr>
            <p:cNvPr id="29" name="Forma 28"/>
            <p:cNvSpPr/>
            <p:nvPr/>
          </p:nvSpPr>
          <p:spPr>
            <a:xfrm rot="20700000">
              <a:off x="2981954" y="276877"/>
              <a:ext cx="2457519" cy="2415279"/>
            </a:xfrm>
            <a:prstGeom prst="gear6">
              <a:avLst/>
            </a:prstGeom>
            <a:solidFill>
              <a:schemeClr val="accent6"/>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sp>
        <p:sp>
          <p:nvSpPr>
            <p:cNvPr id="30" name="Forma 8"/>
            <p:cNvSpPr/>
            <p:nvPr/>
          </p:nvSpPr>
          <p:spPr>
            <a:xfrm>
              <a:off x="3523465" y="804113"/>
              <a:ext cx="1374496" cy="13608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it-IT" sz="2800" kern="1200" dirty="0" smtClean="0"/>
                <a:t>Registro</a:t>
              </a:r>
            </a:p>
            <a:p>
              <a:pPr lvl="0" algn="ctr" defTabSz="1244600">
                <a:lnSpc>
                  <a:spcPct val="90000"/>
                </a:lnSpc>
                <a:spcBef>
                  <a:spcPct val="0"/>
                </a:spcBef>
                <a:spcAft>
                  <a:spcPct val="35000"/>
                </a:spcAft>
              </a:pPr>
              <a:r>
                <a:rPr lang="it-IT" sz="2800" kern="1200" dirty="0" smtClean="0"/>
                <a:t>RBI</a:t>
              </a:r>
              <a:endParaRPr lang="it-IT" sz="2800" kern="1200" dirty="0"/>
            </a:p>
          </p:txBody>
        </p:sp>
      </p:grpSp>
      <p:sp>
        <p:nvSpPr>
          <p:cNvPr id="26" name="Freccia ad arco 25"/>
          <p:cNvSpPr/>
          <p:nvPr/>
        </p:nvSpPr>
        <p:spPr>
          <a:xfrm>
            <a:off x="3483894" y="2513896"/>
            <a:ext cx="4354582" cy="4354582"/>
          </a:xfrm>
          <a:prstGeom prst="circularArrow">
            <a:avLst>
              <a:gd name="adj1" fmla="val 4687"/>
              <a:gd name="adj2" fmla="val 299029"/>
              <a:gd name="adj3" fmla="val 2549508"/>
              <a:gd name="adj4" fmla="val 15791234"/>
              <a:gd name="adj5" fmla="val 5469"/>
            </a:avLst>
          </a:pr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7" name="Forma 26"/>
          <p:cNvSpPr/>
          <p:nvPr/>
        </p:nvSpPr>
        <p:spPr>
          <a:xfrm>
            <a:off x="1305524" y="1680009"/>
            <a:ext cx="3163876" cy="3163876"/>
          </a:xfrm>
          <a:prstGeom prst="leftCircularArrow">
            <a:avLst>
              <a:gd name="adj1" fmla="val 6452"/>
              <a:gd name="adj2" fmla="val 429999"/>
              <a:gd name="adj3" fmla="val 10489124"/>
              <a:gd name="adj4" fmla="val 14837806"/>
              <a:gd name="adj5" fmla="val 7527"/>
            </a:avLst>
          </a:pr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8" name="Freccia ad arco 27"/>
          <p:cNvSpPr/>
          <p:nvPr/>
        </p:nvSpPr>
        <p:spPr>
          <a:xfrm>
            <a:off x="2568756" y="-10478"/>
            <a:ext cx="3411295" cy="3411295"/>
          </a:xfrm>
          <a:prstGeom prst="circularArrow">
            <a:avLst>
              <a:gd name="adj1" fmla="val 5984"/>
              <a:gd name="adj2" fmla="val 394124"/>
              <a:gd name="adj3" fmla="val 13313824"/>
              <a:gd name="adj4" fmla="val 10508221"/>
              <a:gd name="adj5" fmla="val 6981"/>
            </a:avLst>
          </a:pr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Tree>
    <p:extLst>
      <p:ext uri="{BB962C8B-B14F-4D97-AF65-F5344CB8AC3E}">
        <p14:creationId xmlns:p14="http://schemas.microsoft.com/office/powerpoint/2010/main" val="297452451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1042768" y="1270279"/>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8" name="Titolo 1"/>
          <p:cNvSpPr txBox="1">
            <a:spLocks/>
          </p:cNvSpPr>
          <p:nvPr/>
        </p:nvSpPr>
        <p:spPr>
          <a:xfrm>
            <a:off x="401519" y="133934"/>
            <a:ext cx="8475870" cy="592852"/>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lgn="l"/>
            <a:r>
              <a:rPr lang="it-IT" sz="2800" dirty="0" smtClean="0">
                <a:solidFill>
                  <a:schemeClr val="bg1"/>
                </a:solidFill>
                <a:effectLst>
                  <a:outerShdw blurRad="38100" dist="38100" dir="2700000" algn="tl">
                    <a:srgbClr val="000000">
                      <a:alpha val="43137"/>
                    </a:srgbClr>
                  </a:outerShdw>
                </a:effectLst>
              </a:rPr>
              <a:t>Come si svolgerà il censimento permanente</a:t>
            </a:r>
            <a:endParaRPr lang="it-IT" sz="2800" dirty="0">
              <a:solidFill>
                <a:schemeClr val="bg1"/>
              </a:solidFill>
              <a:effectLst>
                <a:outerShdw blurRad="38100" dist="38100" dir="2700000" algn="tl">
                  <a:srgbClr val="000000">
                    <a:alpha val="43137"/>
                  </a:srgbClr>
                </a:outerShdw>
              </a:effectLst>
            </a:endParaRPr>
          </a:p>
        </p:txBody>
      </p:sp>
      <p:sp>
        <p:nvSpPr>
          <p:cNvPr id="5" name="CasellaDiTesto 4"/>
          <p:cNvSpPr txBox="1"/>
          <p:nvPr/>
        </p:nvSpPr>
        <p:spPr>
          <a:xfrm>
            <a:off x="449422" y="872320"/>
            <a:ext cx="8475870" cy="5001369"/>
          </a:xfrm>
          <a:prstGeom prst="rect">
            <a:avLst/>
          </a:prstGeom>
          <a:noFill/>
        </p:spPr>
        <p:txBody>
          <a:bodyPr wrap="square" rtlCol="0">
            <a:spAutoFit/>
          </a:bodyPr>
          <a:lstStyle/>
          <a:p>
            <a:pPr>
              <a:spcBef>
                <a:spcPts val="600"/>
              </a:spcBef>
            </a:pPr>
            <a:r>
              <a:rPr lang="it-IT" b="1" dirty="0" smtClean="0">
                <a:solidFill>
                  <a:srgbClr val="C00000"/>
                </a:solidFill>
              </a:rPr>
              <a:t>Lo </a:t>
            </a:r>
            <a:r>
              <a:rPr lang="it-IT" b="1" dirty="0">
                <a:solidFill>
                  <a:srgbClr val="C00000"/>
                </a:solidFill>
              </a:rPr>
              <a:t>schema di rilevazione prevede due fasi di </a:t>
            </a:r>
            <a:r>
              <a:rPr lang="it-IT" b="1" dirty="0" smtClean="0">
                <a:solidFill>
                  <a:srgbClr val="C00000"/>
                </a:solidFill>
              </a:rPr>
              <a:t>indagine</a:t>
            </a:r>
            <a:r>
              <a:rPr lang="it-IT" dirty="0" smtClean="0"/>
              <a:t> </a:t>
            </a:r>
            <a:endParaRPr lang="it-IT" dirty="0"/>
          </a:p>
          <a:p>
            <a:pPr marL="342900" indent="-342900">
              <a:buFont typeface="Arial" pitchFamily="34" charset="0"/>
              <a:buChar char="•"/>
            </a:pPr>
            <a:r>
              <a:rPr lang="it-IT" dirty="0" smtClean="0"/>
              <a:t>Prima fase a </a:t>
            </a:r>
            <a:r>
              <a:rPr lang="it-IT" dirty="0"/>
              <a:t>supporto </a:t>
            </a:r>
            <a:r>
              <a:rPr lang="it-IT" dirty="0" smtClean="0"/>
              <a:t>degli </a:t>
            </a:r>
            <a:r>
              <a:rPr lang="it-IT" dirty="0"/>
              <a:t>obiettivi del Censimento permanente </a:t>
            </a:r>
          </a:p>
          <a:p>
            <a:pPr marL="342900" indent="-342900">
              <a:buFont typeface="Arial" pitchFamily="34" charset="0"/>
              <a:buChar char="•"/>
            </a:pPr>
            <a:r>
              <a:rPr lang="it-IT" dirty="0" smtClean="0"/>
              <a:t>Seconda fase a </a:t>
            </a:r>
            <a:r>
              <a:rPr lang="it-IT" dirty="0"/>
              <a:t>supporto delle finalità delle indagini </a:t>
            </a:r>
            <a:r>
              <a:rPr lang="it-IT" dirty="0" smtClean="0"/>
              <a:t>sociali </a:t>
            </a:r>
          </a:p>
          <a:p>
            <a:pPr>
              <a:spcBef>
                <a:spcPts val="600"/>
              </a:spcBef>
            </a:pPr>
            <a:r>
              <a:rPr lang="it-IT" b="1" dirty="0" smtClean="0">
                <a:solidFill>
                  <a:srgbClr val="C00000"/>
                </a:solidFill>
              </a:rPr>
              <a:t>Prima fase</a:t>
            </a:r>
            <a:endParaRPr lang="it-IT" b="1" dirty="0">
              <a:solidFill>
                <a:srgbClr val="C00000"/>
              </a:solidFill>
            </a:endParaRPr>
          </a:p>
          <a:p>
            <a:r>
              <a:rPr lang="it-IT" dirty="0" smtClean="0"/>
              <a:t>Si </a:t>
            </a:r>
            <a:r>
              <a:rPr lang="it-IT" dirty="0"/>
              <a:t>svolgerà nell’autunno </a:t>
            </a:r>
            <a:r>
              <a:rPr lang="it-IT" dirty="0" smtClean="0"/>
              <a:t>(15 settembre- 15 dicembre) di </a:t>
            </a:r>
            <a:r>
              <a:rPr lang="it-IT" dirty="0"/>
              <a:t>ogni </a:t>
            </a:r>
            <a:r>
              <a:rPr lang="it-IT" dirty="0" smtClean="0"/>
              <a:t>anno, a partire dal 2018, con </a:t>
            </a:r>
            <a:r>
              <a:rPr lang="it-IT" dirty="0"/>
              <a:t>un duplice </a:t>
            </a:r>
            <a:r>
              <a:rPr lang="it-IT" dirty="0" smtClean="0"/>
              <a:t>scopo: </a:t>
            </a:r>
          </a:p>
          <a:p>
            <a:pPr marL="342900" indent="-342900">
              <a:spcBef>
                <a:spcPts val="300"/>
              </a:spcBef>
              <a:buFont typeface="Arial" pitchFamily="34" charset="0"/>
              <a:buChar char="•"/>
            </a:pPr>
            <a:r>
              <a:rPr lang="it-IT" dirty="0" smtClean="0">
                <a:solidFill>
                  <a:srgbClr val="C00000"/>
                </a:solidFill>
              </a:rPr>
              <a:t>Primo obiettivo: </a:t>
            </a:r>
            <a:r>
              <a:rPr lang="it-IT" dirty="0" smtClean="0"/>
              <a:t>correggere </a:t>
            </a:r>
            <a:r>
              <a:rPr lang="it-IT" dirty="0"/>
              <a:t>per sotto e sovra copertura il </a:t>
            </a:r>
            <a:r>
              <a:rPr lang="it-IT" dirty="0" smtClean="0"/>
              <a:t>RBI (individui &amp; famiglie) migliorando </a:t>
            </a:r>
            <a:r>
              <a:rPr lang="it-IT" dirty="0"/>
              <a:t>per questa via il grado di qualità dei totali di popolazione da esso </a:t>
            </a:r>
            <a:r>
              <a:rPr lang="it-IT" dirty="0" smtClean="0"/>
              <a:t>prodotti</a:t>
            </a:r>
          </a:p>
          <a:p>
            <a:pPr marL="342900" indent="-342900">
              <a:spcBef>
                <a:spcPts val="300"/>
              </a:spcBef>
              <a:buFont typeface="Arial" pitchFamily="34" charset="0"/>
              <a:buChar char="•"/>
            </a:pPr>
            <a:r>
              <a:rPr lang="it-IT" dirty="0" smtClean="0">
                <a:solidFill>
                  <a:srgbClr val="C00000"/>
                </a:solidFill>
              </a:rPr>
              <a:t>Secondo obiettivo: </a:t>
            </a:r>
            <a:r>
              <a:rPr lang="it-IT" dirty="0" smtClean="0"/>
              <a:t>reperire</a:t>
            </a:r>
            <a:r>
              <a:rPr lang="it-IT" dirty="0"/>
              <a:t>, su base campionaria, le informazioni che attualmente non sono desumibili dai dati di provenienza amministrativa che confluiscono nel </a:t>
            </a:r>
            <a:r>
              <a:rPr lang="it-IT" dirty="0" smtClean="0"/>
              <a:t>SIM. </a:t>
            </a:r>
          </a:p>
          <a:p>
            <a:pPr>
              <a:spcBef>
                <a:spcPts val="300"/>
              </a:spcBef>
            </a:pPr>
            <a:r>
              <a:rPr lang="it-IT" dirty="0" smtClean="0">
                <a:solidFill>
                  <a:srgbClr val="C00000"/>
                </a:solidFill>
              </a:rPr>
              <a:t>Per </a:t>
            </a:r>
            <a:r>
              <a:rPr lang="it-IT" dirty="0">
                <a:solidFill>
                  <a:srgbClr val="C00000"/>
                </a:solidFill>
              </a:rPr>
              <a:t>realizzare i suddetti obiettivi la prima fase di indagine si compone di due differenti schemi di rilevazione, </a:t>
            </a:r>
            <a:r>
              <a:rPr lang="it-IT" dirty="0" smtClean="0">
                <a:solidFill>
                  <a:srgbClr val="C00000"/>
                </a:solidFill>
              </a:rPr>
              <a:t>Areale </a:t>
            </a:r>
            <a:r>
              <a:rPr lang="it-IT" dirty="0">
                <a:solidFill>
                  <a:srgbClr val="C00000"/>
                </a:solidFill>
              </a:rPr>
              <a:t>e da </a:t>
            </a:r>
            <a:r>
              <a:rPr lang="it-IT" dirty="0" smtClean="0">
                <a:solidFill>
                  <a:srgbClr val="C00000"/>
                </a:solidFill>
              </a:rPr>
              <a:t>Lista.</a:t>
            </a:r>
          </a:p>
          <a:p>
            <a:pPr>
              <a:spcBef>
                <a:spcPts val="300"/>
              </a:spcBef>
            </a:pPr>
            <a:endParaRPr lang="it-IT" dirty="0">
              <a:solidFill>
                <a:srgbClr val="C00000"/>
              </a:solidFill>
            </a:endParaRPr>
          </a:p>
          <a:p>
            <a:endParaRPr lang="it-IT" dirty="0"/>
          </a:p>
        </p:txBody>
      </p:sp>
      <p:grpSp>
        <p:nvGrpSpPr>
          <p:cNvPr id="6" name="Gruppo 5"/>
          <p:cNvGrpSpPr/>
          <p:nvPr/>
        </p:nvGrpSpPr>
        <p:grpSpPr>
          <a:xfrm>
            <a:off x="7583324" y="6202389"/>
            <a:ext cx="1577930" cy="588988"/>
            <a:chOff x="7126123" y="6024299"/>
            <a:chExt cx="1696507" cy="698070"/>
          </a:xfrm>
        </p:grpSpPr>
        <p:pic>
          <p:nvPicPr>
            <p:cNvPr id="7"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magine 8"/>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55470134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p:cNvSpPr>
            <a:spLocks noGrp="1"/>
          </p:cNvSpPr>
          <p:nvPr>
            <p:ph type="title"/>
          </p:nvPr>
        </p:nvSpPr>
        <p:spPr>
          <a:prstGeom prst="rect">
            <a:avLst/>
          </a:prstGeom>
          <a:solidFill>
            <a:srgbClr val="CF1E24"/>
          </a:solidFill>
          <a:ln>
            <a:noFill/>
          </a:ln>
        </p:spPr>
        <p:txBody>
          <a:bodyPr lIns="0" tIns="0" rIns="0" bIns="0" anchor="ctr" anchorCtr="0">
            <a:noAutofit/>
          </a:bodyPr>
          <a:lstStyle>
            <a:lvl1pPr>
              <a:defRPr/>
            </a:lvl1pPr>
          </a:lstStyle>
          <a:p>
            <a:pPr marL="143933"/>
            <a:r>
              <a:rPr lang="it-IT" sz="4000" b="1" dirty="0">
                <a:solidFill>
                  <a:schemeClr val="bg1"/>
                </a:solidFill>
                <a:cs typeface="Arial"/>
              </a:rPr>
              <a:t>Il censimento permanente  </a:t>
            </a:r>
            <a:r>
              <a:rPr lang="it-IT" sz="4000" b="1" i="1" dirty="0" smtClean="0">
                <a:solidFill>
                  <a:schemeClr val="bg1"/>
                </a:solidFill>
                <a:cs typeface="Arial"/>
              </a:rPr>
              <a:t>Componenti  di indagine A </a:t>
            </a:r>
            <a:r>
              <a:rPr lang="it-IT" sz="4000" b="1" i="1" dirty="0">
                <a:solidFill>
                  <a:schemeClr val="bg1"/>
                </a:solidFill>
                <a:cs typeface="Arial"/>
              </a:rPr>
              <a:t>e L</a:t>
            </a:r>
          </a:p>
        </p:txBody>
      </p:sp>
      <p:sp>
        <p:nvSpPr>
          <p:cNvPr id="6" name="Rettangolo arrotondato 5"/>
          <p:cNvSpPr/>
          <p:nvPr/>
        </p:nvSpPr>
        <p:spPr>
          <a:xfrm>
            <a:off x="675250" y="1656827"/>
            <a:ext cx="3770142" cy="422030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r>
              <a:rPr lang="it-IT" sz="2400" b="1" dirty="0">
                <a:solidFill>
                  <a:srgbClr val="C00000"/>
                </a:solidFill>
              </a:rPr>
              <a:t>Componente da Lista (L)</a:t>
            </a:r>
            <a:r>
              <a:rPr lang="it-IT" sz="2400" b="1" dirty="0">
                <a:solidFill>
                  <a:prstClr val="black"/>
                </a:solidFill>
              </a:rPr>
              <a:t>: </a:t>
            </a:r>
          </a:p>
          <a:p>
            <a:pPr lvl="0"/>
            <a:endParaRPr lang="it-IT" sz="800" b="1" dirty="0">
              <a:solidFill>
                <a:prstClr val="black"/>
              </a:solidFill>
            </a:endParaRPr>
          </a:p>
          <a:p>
            <a:pPr lvl="0" algn="just"/>
            <a:r>
              <a:rPr lang="it-IT" sz="2400" dirty="0">
                <a:solidFill>
                  <a:prstClr val="black"/>
                </a:solidFill>
              </a:rPr>
              <a:t>Ha lo scopo di ottenere l’integrazione tematica, ossia la stima delle caratteristiche che non possono essere </a:t>
            </a:r>
            <a:r>
              <a:rPr lang="it-IT" sz="2400" dirty="0" smtClean="0">
                <a:solidFill>
                  <a:prstClr val="black"/>
                </a:solidFill>
              </a:rPr>
              <a:t>ottenute </a:t>
            </a:r>
            <a:r>
              <a:rPr lang="it-IT" sz="2400" dirty="0">
                <a:solidFill>
                  <a:prstClr val="black"/>
                </a:solidFill>
              </a:rPr>
              <a:t>usando l’informazione sostituibile proveniente dai registri.</a:t>
            </a:r>
          </a:p>
        </p:txBody>
      </p:sp>
      <p:grpSp>
        <p:nvGrpSpPr>
          <p:cNvPr id="9" name="Gruppo 8"/>
          <p:cNvGrpSpPr/>
          <p:nvPr/>
        </p:nvGrpSpPr>
        <p:grpSpPr>
          <a:xfrm>
            <a:off x="7937769" y="5757595"/>
            <a:ext cx="1082961" cy="903130"/>
            <a:chOff x="7465165" y="5675403"/>
            <a:chExt cx="1082961" cy="903130"/>
          </a:xfrm>
        </p:grpSpPr>
        <p:pic>
          <p:nvPicPr>
            <p:cNvPr id="10"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magine 10"/>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7879285" y="5675403"/>
              <a:ext cx="668841" cy="764914"/>
            </a:xfrm>
            <a:prstGeom prst="rect">
              <a:avLst/>
            </a:prstGeom>
          </p:spPr>
        </p:pic>
      </p:grpSp>
      <p:sp>
        <p:nvSpPr>
          <p:cNvPr id="5" name="Rettangolo arrotondato 4"/>
          <p:cNvSpPr/>
          <p:nvPr/>
        </p:nvSpPr>
        <p:spPr>
          <a:xfrm>
            <a:off x="4754882" y="1642757"/>
            <a:ext cx="4093696" cy="422030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just"/>
            <a:r>
              <a:rPr lang="it-IT" sz="2100" b="1" dirty="0">
                <a:solidFill>
                  <a:srgbClr val="C00000"/>
                </a:solidFill>
              </a:rPr>
              <a:t>Componente Areale (A)</a:t>
            </a:r>
            <a:r>
              <a:rPr lang="it-IT" sz="2100" b="1" dirty="0">
                <a:solidFill>
                  <a:prstClr val="black"/>
                </a:solidFill>
              </a:rPr>
              <a:t>:</a:t>
            </a:r>
            <a:r>
              <a:rPr lang="it-IT" sz="2100" b="1" dirty="0">
                <a:solidFill>
                  <a:srgbClr val="C00000"/>
                </a:solidFill>
              </a:rPr>
              <a:t> </a:t>
            </a:r>
          </a:p>
          <a:p>
            <a:pPr lvl="0" algn="just"/>
            <a:r>
              <a:rPr lang="it-IT" sz="2100" dirty="0" smtClean="0">
                <a:solidFill>
                  <a:prstClr val="black"/>
                </a:solidFill>
              </a:rPr>
              <a:t>È </a:t>
            </a:r>
            <a:r>
              <a:rPr lang="it-IT" sz="2100" dirty="0">
                <a:solidFill>
                  <a:prstClr val="black"/>
                </a:solidFill>
              </a:rPr>
              <a:t>disegnata per stimare i tassi di sotto-copertura e sovra-copertura del RBI a livello nazionale e sub-nazionale per diversi profili di sotto-popolazioni definite da variabili quali sesso, età e cittadinanza al fine di ottenere conteggi di popolazione corretti per gli errori di copertura.  </a:t>
            </a:r>
          </a:p>
        </p:txBody>
      </p:sp>
    </p:spTree>
    <p:extLst>
      <p:ext uri="{BB962C8B-B14F-4D97-AF65-F5344CB8AC3E}">
        <p14:creationId xmlns:p14="http://schemas.microsoft.com/office/powerpoint/2010/main" val="2014340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1042768" y="1270279"/>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8" name="Titolo 1"/>
          <p:cNvSpPr txBox="1">
            <a:spLocks/>
          </p:cNvSpPr>
          <p:nvPr/>
        </p:nvSpPr>
        <p:spPr>
          <a:xfrm>
            <a:off x="336534" y="15078"/>
            <a:ext cx="8475870" cy="592852"/>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lgn="l"/>
            <a:r>
              <a:rPr lang="it-IT" sz="2400" b="1" dirty="0" smtClean="0">
                <a:solidFill>
                  <a:schemeClr val="bg1"/>
                </a:solidFill>
                <a:cs typeface="Arial"/>
              </a:rPr>
              <a:t>Come si svolgerà: il </a:t>
            </a:r>
            <a:r>
              <a:rPr lang="it-IT" sz="3200" b="1" dirty="0" smtClean="0">
                <a:effectLst>
                  <a:outerShdw blurRad="38100" dist="38100" dir="2700000" algn="tl">
                    <a:srgbClr val="000000">
                      <a:alpha val="43137"/>
                    </a:srgbClr>
                  </a:outerShdw>
                </a:effectLst>
                <a:cs typeface="Arial"/>
              </a:rPr>
              <a:t>master</a:t>
            </a:r>
            <a:r>
              <a:rPr lang="it-IT" sz="2400" b="1" dirty="0" smtClean="0">
                <a:solidFill>
                  <a:schemeClr val="bg1"/>
                </a:solidFill>
                <a:cs typeface="Arial"/>
              </a:rPr>
              <a:t> diventa la base  delle indagini sociali</a:t>
            </a:r>
            <a:endParaRPr lang="it-IT" sz="2400" b="1" dirty="0">
              <a:solidFill>
                <a:schemeClr val="bg1"/>
              </a:solidFill>
              <a:cs typeface="Arial"/>
            </a:endParaRPr>
          </a:p>
        </p:txBody>
      </p:sp>
      <p:sp>
        <p:nvSpPr>
          <p:cNvPr id="5" name="CasellaDiTesto 4"/>
          <p:cNvSpPr txBox="1"/>
          <p:nvPr/>
        </p:nvSpPr>
        <p:spPr>
          <a:xfrm>
            <a:off x="285712" y="814043"/>
            <a:ext cx="8475870" cy="5986254"/>
          </a:xfrm>
          <a:prstGeom prst="rect">
            <a:avLst/>
          </a:prstGeom>
          <a:noFill/>
        </p:spPr>
        <p:txBody>
          <a:bodyPr wrap="square" rtlCol="0">
            <a:spAutoFit/>
          </a:bodyPr>
          <a:lstStyle/>
          <a:p>
            <a:pPr>
              <a:spcBef>
                <a:spcPts val="600"/>
              </a:spcBef>
            </a:pPr>
            <a:r>
              <a:rPr lang="it-IT" b="1" dirty="0" smtClean="0">
                <a:solidFill>
                  <a:srgbClr val="C00000"/>
                </a:solidFill>
              </a:rPr>
              <a:t>Seconda fase</a:t>
            </a:r>
            <a:endParaRPr lang="it-IT" b="1" dirty="0">
              <a:solidFill>
                <a:srgbClr val="C00000"/>
              </a:solidFill>
            </a:endParaRPr>
          </a:p>
          <a:p>
            <a:r>
              <a:rPr lang="it-IT" dirty="0" smtClean="0"/>
              <a:t>Si </a:t>
            </a:r>
            <a:r>
              <a:rPr lang="it-IT" dirty="0"/>
              <a:t>svolge durante tutto l’anno successivo a quello della prima </a:t>
            </a:r>
            <a:r>
              <a:rPr lang="it-IT" dirty="0" smtClean="0"/>
              <a:t>fase, vale </a:t>
            </a:r>
            <a:r>
              <a:rPr lang="it-IT" dirty="0"/>
              <a:t>a dire, a partire </a:t>
            </a:r>
            <a:r>
              <a:rPr lang="it-IT" dirty="0" smtClean="0"/>
              <a:t>da gennaio 2019, le </a:t>
            </a:r>
            <a:r>
              <a:rPr lang="it-IT" dirty="0"/>
              <a:t>famiglie campione vengono selezionate come sotto-campione di quelle già coinvolte nella prima </a:t>
            </a:r>
            <a:r>
              <a:rPr lang="it-IT" dirty="0" smtClean="0"/>
              <a:t>fase </a:t>
            </a:r>
          </a:p>
          <a:p>
            <a:pPr marL="342900" indent="-342900">
              <a:buFont typeface="Arial" pitchFamily="34" charset="0"/>
              <a:buChar char="•"/>
            </a:pPr>
            <a:r>
              <a:rPr lang="it-IT" dirty="0" smtClean="0">
                <a:solidFill>
                  <a:srgbClr val="C00000"/>
                </a:solidFill>
              </a:rPr>
              <a:t>questo </a:t>
            </a:r>
            <a:r>
              <a:rPr lang="it-IT" dirty="0">
                <a:solidFill>
                  <a:srgbClr val="C00000"/>
                </a:solidFill>
              </a:rPr>
              <a:t>schema consente di </a:t>
            </a:r>
            <a:r>
              <a:rPr lang="it-IT" dirty="0" smtClean="0">
                <a:solidFill>
                  <a:srgbClr val="C00000"/>
                </a:solidFill>
              </a:rPr>
              <a:t>garantire</a:t>
            </a:r>
            <a:r>
              <a:rPr lang="it-IT" dirty="0" smtClean="0"/>
              <a:t>: </a:t>
            </a:r>
          </a:p>
          <a:p>
            <a:pPr marL="799881" lvl="1" indent="-342900">
              <a:spcBef>
                <a:spcPts val="300"/>
              </a:spcBef>
              <a:buFont typeface="Courier New" pitchFamily="49" charset="0"/>
              <a:buChar char="o"/>
            </a:pPr>
            <a:r>
              <a:rPr lang="it-IT" sz="1800" dirty="0" smtClean="0"/>
              <a:t>un </a:t>
            </a:r>
            <a:r>
              <a:rPr lang="it-IT" sz="1800" dirty="0"/>
              <a:t>quadro di coerenza tra le statistiche censuarie annuali e quelle, dello stesso tipo,  prodotte con le indagini </a:t>
            </a:r>
            <a:r>
              <a:rPr lang="it-IT" sz="1800" dirty="0" smtClean="0"/>
              <a:t>sociali</a:t>
            </a:r>
            <a:r>
              <a:rPr lang="it-IT" sz="1800" dirty="0"/>
              <a:t>,</a:t>
            </a:r>
            <a:r>
              <a:rPr lang="it-IT" sz="1800" dirty="0" smtClean="0"/>
              <a:t> sfruttando il legame micro (sulle stesse unità) tra le variabili </a:t>
            </a:r>
            <a:r>
              <a:rPr lang="it-IT" sz="1800" i="1" dirty="0" smtClean="0"/>
              <a:t>core</a:t>
            </a:r>
            <a:r>
              <a:rPr lang="it-IT" sz="1800" dirty="0" smtClean="0"/>
              <a:t> osservate con la prima fase e le stesse variabili osservate nella seconda fase    </a:t>
            </a:r>
          </a:p>
          <a:p>
            <a:pPr marL="799881" lvl="1" indent="-342900">
              <a:spcBef>
                <a:spcPts val="300"/>
              </a:spcBef>
              <a:buFont typeface="Courier New" pitchFamily="49" charset="0"/>
              <a:buChar char="o"/>
            </a:pPr>
            <a:r>
              <a:rPr lang="it-IT" dirty="0" smtClean="0"/>
              <a:t>stime </a:t>
            </a:r>
            <a:r>
              <a:rPr lang="it-IT" dirty="0"/>
              <a:t>più efficienti rispetto a quelle prodotte con i processi  di rilevazione </a:t>
            </a:r>
            <a:r>
              <a:rPr lang="it-IT" dirty="0" smtClean="0"/>
              <a:t>preesistenti </a:t>
            </a:r>
          </a:p>
          <a:p>
            <a:pPr marL="1199731" lvl="2" indent="-285750">
              <a:spcBef>
                <a:spcPts val="300"/>
              </a:spcBef>
              <a:buFont typeface="Arial" pitchFamily="34" charset="0"/>
              <a:buChar char="•"/>
            </a:pPr>
            <a:r>
              <a:rPr lang="it-IT" sz="1700" dirty="0" smtClean="0"/>
              <a:t>attraverso lo sfruttamento delle variabili osservate sul MS di prima fase (non disponibili dai registri) come variabili di post-stratificazione </a:t>
            </a:r>
          </a:p>
          <a:p>
            <a:pPr marL="1199731" lvl="2" indent="-285750">
              <a:spcBef>
                <a:spcPts val="300"/>
              </a:spcBef>
              <a:buFont typeface="Arial" pitchFamily="34" charset="0"/>
              <a:buChar char="•"/>
            </a:pPr>
            <a:r>
              <a:rPr lang="it-IT" sz="1700" dirty="0" smtClean="0"/>
              <a:t>possibile riduzione dell’effetto </a:t>
            </a:r>
            <a:r>
              <a:rPr lang="it-IT" sz="1700" dirty="0" err="1" smtClean="0"/>
              <a:t>clustering</a:t>
            </a:r>
            <a:r>
              <a:rPr lang="it-IT" sz="1700" dirty="0" smtClean="0"/>
              <a:t> per l’aumento dei comuni coinvolti con il passaggio a tecniche CAWI e CATI (vedi seg. </a:t>
            </a:r>
            <a:r>
              <a:rPr lang="it-IT" sz="1700" dirty="0"/>
              <a:t>p</a:t>
            </a:r>
            <a:r>
              <a:rPr lang="it-IT" sz="1700" dirty="0" smtClean="0"/>
              <a:t>unto)</a:t>
            </a:r>
          </a:p>
          <a:p>
            <a:pPr marL="799881" lvl="1" indent="-342900">
              <a:spcBef>
                <a:spcPts val="300"/>
              </a:spcBef>
              <a:buFont typeface="Courier New" pitchFamily="49" charset="0"/>
              <a:buChar char="o"/>
            </a:pPr>
            <a:r>
              <a:rPr lang="it-IT" dirty="0" smtClean="0"/>
              <a:t>il </a:t>
            </a:r>
            <a:r>
              <a:rPr lang="it-IT" dirty="0"/>
              <a:t>progressivo passaggio </a:t>
            </a:r>
            <a:r>
              <a:rPr lang="it-IT" dirty="0" smtClean="0"/>
              <a:t>all’uso </a:t>
            </a:r>
            <a:r>
              <a:rPr lang="it-IT" dirty="0"/>
              <a:t>del web e del telefono (CAWI e CATI) favorito da una maggiore disponibilità delle informazioni di </a:t>
            </a:r>
            <a:r>
              <a:rPr lang="it-IT" dirty="0" smtClean="0"/>
              <a:t>contatto (</a:t>
            </a:r>
            <a:r>
              <a:rPr lang="it-IT" dirty="0"/>
              <a:t>email e telefono) </a:t>
            </a:r>
            <a:r>
              <a:rPr lang="it-IT" dirty="0" smtClean="0"/>
              <a:t>richieste a tutti i rispondenti di prima fase (</a:t>
            </a:r>
            <a:r>
              <a:rPr lang="it-IT" dirty="0">
                <a:solidFill>
                  <a:srgbClr val="C00000"/>
                </a:solidFill>
              </a:rPr>
              <a:t>Ciò consentirà nel tempo di ridurre i costi delle indagini </a:t>
            </a:r>
            <a:r>
              <a:rPr lang="it-IT" dirty="0" smtClean="0">
                <a:solidFill>
                  <a:srgbClr val="C00000"/>
                </a:solidFill>
              </a:rPr>
              <a:t>sociali) </a:t>
            </a:r>
            <a:endParaRPr lang="it-IT" dirty="0">
              <a:solidFill>
                <a:srgbClr val="C00000"/>
              </a:solidFill>
            </a:endParaRPr>
          </a:p>
          <a:p>
            <a:pPr marL="799881" lvl="1" indent="-342900">
              <a:spcBef>
                <a:spcPts val="300"/>
              </a:spcBef>
              <a:buFont typeface="Courier New" pitchFamily="49" charset="0"/>
              <a:buChar char="o"/>
            </a:pPr>
            <a:endParaRPr lang="it-IT" dirty="0"/>
          </a:p>
        </p:txBody>
      </p:sp>
      <p:grpSp>
        <p:nvGrpSpPr>
          <p:cNvPr id="9" name="Gruppo 8"/>
          <p:cNvGrpSpPr/>
          <p:nvPr/>
        </p:nvGrpSpPr>
        <p:grpSpPr>
          <a:xfrm>
            <a:off x="7026656" y="6119621"/>
            <a:ext cx="1696507" cy="698070"/>
            <a:chOff x="7126123" y="6024299"/>
            <a:chExt cx="1696507" cy="698070"/>
          </a:xfrm>
        </p:grpSpPr>
        <p:pic>
          <p:nvPicPr>
            <p:cNvPr id="10"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magine 10"/>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223019616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rot="16200000">
            <a:off x="-2595676" y="2801172"/>
            <a:ext cx="6527784" cy="1026939"/>
          </a:xfrm>
          <a:prstGeom prst="rect">
            <a:avLst/>
          </a:prstGeom>
          <a:solidFill>
            <a:srgbClr val="CF1E24"/>
          </a:solidFill>
          <a:ln>
            <a:noFill/>
          </a:ln>
        </p:spPr>
        <p:txBody>
          <a:bodyPr lIns="0" tIns="0" rIns="0" bIns="0" anchor="ctr" anchorCtr="0">
            <a:noAutofit/>
          </a:bodyPr>
          <a:lstStyle>
            <a:lvl1pPr>
              <a:defRPr/>
            </a:lvl1pPr>
          </a:lstStyle>
          <a:p>
            <a:pPr marL="143933" algn="l"/>
            <a:r>
              <a:rPr lang="it-IT" sz="3600" b="1" dirty="0" smtClean="0">
                <a:solidFill>
                  <a:schemeClr val="bg1"/>
                </a:solidFill>
                <a:cs typeface="Arial"/>
              </a:rPr>
              <a:t>Il censimento permanente: strategia in due passi</a:t>
            </a:r>
            <a:endParaRPr lang="it-IT" sz="3600" b="1" dirty="0">
              <a:solidFill>
                <a:schemeClr val="bg1"/>
              </a:solidFill>
              <a:cs typeface="Arial"/>
            </a:endParaRPr>
          </a:p>
        </p:txBody>
      </p:sp>
      <p:sp>
        <p:nvSpPr>
          <p:cNvPr id="6" name="Rettangolo 5"/>
          <p:cNvSpPr/>
          <p:nvPr/>
        </p:nvSpPr>
        <p:spPr>
          <a:xfrm>
            <a:off x="1199400" y="426514"/>
            <a:ext cx="7846659" cy="5570756"/>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r>
              <a:rPr lang="it-IT" sz="2000" dirty="0"/>
              <a:t>La strategia si articola in due periodi: </a:t>
            </a:r>
            <a:r>
              <a:rPr lang="it-IT" sz="2800" b="1" dirty="0">
                <a:solidFill>
                  <a:srgbClr val="FF0000"/>
                </a:solidFill>
                <a:effectLst>
                  <a:outerShdw blurRad="38100" dist="38100" dir="2700000" algn="tl">
                    <a:srgbClr val="000000">
                      <a:alpha val="43137"/>
                    </a:srgbClr>
                  </a:outerShdw>
                </a:effectLst>
              </a:rPr>
              <a:t>il quadriennio 2018-2021 </a:t>
            </a:r>
            <a:r>
              <a:rPr lang="it-IT" sz="2000" dirty="0"/>
              <a:t>e il periodo a regime </a:t>
            </a:r>
            <a:r>
              <a:rPr lang="it-IT" sz="2800" b="1" dirty="0">
                <a:solidFill>
                  <a:srgbClr val="FF0000"/>
                </a:solidFill>
                <a:effectLst>
                  <a:outerShdw blurRad="38100" dist="38100" dir="2700000" algn="tl">
                    <a:srgbClr val="000000">
                      <a:alpha val="43137"/>
                    </a:srgbClr>
                  </a:outerShdw>
                </a:effectLst>
              </a:rPr>
              <a:t>post 2021</a:t>
            </a:r>
            <a:r>
              <a:rPr lang="it-IT" sz="2000" dirty="0"/>
              <a:t>. </a:t>
            </a:r>
            <a:endParaRPr lang="it-IT" sz="2000" dirty="0" smtClean="0"/>
          </a:p>
          <a:p>
            <a:r>
              <a:rPr lang="it-IT" sz="2000" dirty="0" smtClean="0"/>
              <a:t>Il </a:t>
            </a:r>
            <a:r>
              <a:rPr lang="it-IT" sz="2800" b="1" dirty="0">
                <a:solidFill>
                  <a:srgbClr val="FF0000"/>
                </a:solidFill>
                <a:effectLst>
                  <a:outerShdw blurRad="38100" dist="38100" dir="2700000" algn="tl">
                    <a:srgbClr val="000000">
                      <a:alpha val="43137"/>
                    </a:srgbClr>
                  </a:outerShdw>
                </a:effectLst>
              </a:rPr>
              <a:t>2021</a:t>
            </a:r>
            <a:r>
              <a:rPr lang="it-IT" sz="2000" dirty="0"/>
              <a:t> è l'anno di riferimento </a:t>
            </a:r>
            <a:r>
              <a:rPr lang="it-IT" sz="2000" dirty="0" smtClean="0"/>
              <a:t>secondo </a:t>
            </a:r>
            <a:r>
              <a:rPr lang="it-IT" sz="2000" dirty="0"/>
              <a:t>il regolamento europeo. </a:t>
            </a:r>
            <a:endParaRPr lang="it-IT" sz="2000" dirty="0" smtClean="0"/>
          </a:p>
          <a:p>
            <a:r>
              <a:rPr lang="it-IT" sz="2000" dirty="0" smtClean="0"/>
              <a:t>Nel </a:t>
            </a:r>
            <a:r>
              <a:rPr lang="it-IT" sz="2000" dirty="0"/>
              <a:t>primo periodo di realizzazione </a:t>
            </a:r>
            <a:r>
              <a:rPr lang="it-IT" sz="2800" b="1" dirty="0">
                <a:solidFill>
                  <a:srgbClr val="FF0000"/>
                </a:solidFill>
                <a:effectLst>
                  <a:outerShdw blurRad="38100" dist="38100" dir="2700000" algn="tl">
                    <a:srgbClr val="000000">
                      <a:alpha val="43137"/>
                    </a:srgbClr>
                  </a:outerShdw>
                </a:effectLst>
              </a:rPr>
              <a:t>2018-2021,</a:t>
            </a:r>
            <a:r>
              <a:rPr lang="it-IT" sz="2000" dirty="0"/>
              <a:t> di soli quattro anni, le due rilevazioni campionarie avranno una dimensione di circa 1</a:t>
            </a:r>
            <a:r>
              <a:rPr lang="it-IT" sz="2000" dirty="0" smtClean="0"/>
              <a:t> </a:t>
            </a:r>
            <a:r>
              <a:rPr lang="it-IT" sz="2000" dirty="0"/>
              <a:t>milione di famiglie (rilevazione L) e </a:t>
            </a:r>
            <a:r>
              <a:rPr lang="it-IT" sz="2000" dirty="0" smtClean="0"/>
              <a:t>400mila </a:t>
            </a:r>
            <a:r>
              <a:rPr lang="it-IT" sz="2000" dirty="0"/>
              <a:t>(rilevazione A) e si svolgeranno coinvolgendo almeno una volta, nell’arco di tempo considerato,  tutti i comuni italiani. </a:t>
            </a:r>
            <a:endParaRPr lang="it-IT" sz="2000" dirty="0" smtClean="0"/>
          </a:p>
          <a:p>
            <a:r>
              <a:rPr lang="it-IT" sz="2000" dirty="0" smtClean="0"/>
              <a:t>Ogni </a:t>
            </a:r>
            <a:r>
              <a:rPr lang="it-IT" sz="2000" dirty="0"/>
              <a:t>anno saranno interessati circa 3mila comuni, una parte dei quali sempre coinvolti </a:t>
            </a:r>
            <a:r>
              <a:rPr lang="it-IT" sz="2000" dirty="0" smtClean="0"/>
              <a:t>(</a:t>
            </a:r>
            <a:r>
              <a:rPr lang="it-IT" sz="2800" b="1" dirty="0">
                <a:solidFill>
                  <a:srgbClr val="FF0000"/>
                </a:solidFill>
                <a:effectLst>
                  <a:outerShdw blurRad="38100" dist="38100" dir="2700000" algn="tl">
                    <a:srgbClr val="000000">
                      <a:alpha val="43137"/>
                    </a:srgbClr>
                  </a:outerShdw>
                </a:effectLst>
              </a:rPr>
              <a:t>1.143 AR</a:t>
            </a:r>
            <a:r>
              <a:rPr lang="it-IT" sz="2000" dirty="0" smtClean="0"/>
              <a:t>) </a:t>
            </a:r>
            <a:r>
              <a:rPr lang="it-IT" sz="2000" dirty="0"/>
              <a:t>e una parte di comuni che invece verranno  fatti </a:t>
            </a:r>
            <a:r>
              <a:rPr lang="it-IT" sz="2000" dirty="0" smtClean="0"/>
              <a:t>ruotare (</a:t>
            </a:r>
            <a:r>
              <a:rPr lang="it-IT" sz="2400" b="1" dirty="0">
                <a:solidFill>
                  <a:srgbClr val="FF0000"/>
                </a:solidFill>
                <a:effectLst>
                  <a:outerShdw blurRad="38100" dist="38100" dir="2700000" algn="tl">
                    <a:srgbClr val="000000">
                      <a:alpha val="43137"/>
                    </a:srgbClr>
                  </a:outerShdw>
                </a:effectLst>
              </a:rPr>
              <a:t>6.835 NAR</a:t>
            </a:r>
            <a:r>
              <a:rPr lang="it-IT" sz="2000" dirty="0" smtClean="0">
                <a:latin typeface="Calibri" panose="020F0502020204030204" pitchFamily="34" charset="0"/>
              </a:rPr>
              <a:t>)</a:t>
            </a:r>
            <a:r>
              <a:rPr lang="it-IT" sz="2000" dirty="0" smtClean="0"/>
              <a:t>. </a:t>
            </a:r>
            <a:r>
              <a:rPr lang="it-IT" sz="2000" dirty="0"/>
              <a:t>Questo disegno consentirà di ottenere </a:t>
            </a:r>
            <a:r>
              <a:rPr lang="it-IT" sz="2800" b="1" dirty="0">
                <a:solidFill>
                  <a:srgbClr val="FF0000"/>
                </a:solidFill>
                <a:effectLst>
                  <a:outerShdw blurRad="38100" dist="38100" dir="2700000" algn="tl">
                    <a:srgbClr val="000000">
                      <a:alpha val="43137"/>
                    </a:srgbClr>
                  </a:outerShdw>
                </a:effectLst>
              </a:rPr>
              <a:t>stime dirette </a:t>
            </a:r>
            <a:r>
              <a:rPr lang="it-IT" sz="2000" dirty="0"/>
              <a:t>sulle variabili censuarie per tutti i comuni, irrobustendo l'affidabilità dei risultati, e consentirà al tempo stesso di impostare e consolidare, nel periodo, i nuovi registri statistici. </a:t>
            </a:r>
            <a:br>
              <a:rPr lang="it-IT" sz="2000" dirty="0"/>
            </a:br>
            <a:endParaRPr lang="it-IT" sz="2000" dirty="0"/>
          </a:p>
        </p:txBody>
      </p:sp>
      <p:pic>
        <p:nvPicPr>
          <p:cNvPr id="5" name="Immagine 4"/>
          <p:cNvPicPr>
            <a:picLocks noChangeAspect="1"/>
          </p:cNvPicPr>
          <p:nvPr/>
        </p:nvPicPr>
        <p:blipFill rotWithShape="1">
          <a:blip r:embed="rId3">
            <a:extLst>
              <a:ext uri="{28A0092B-C50C-407E-A947-70E740481C1C}">
                <a14:useLocalDpi xmlns:a14="http://schemas.microsoft.com/office/drawing/2010/main" val="0"/>
              </a:ext>
            </a:extLst>
          </a:blip>
          <a:srcRect b="-6388"/>
          <a:stretch/>
        </p:blipFill>
        <p:spPr>
          <a:xfrm>
            <a:off x="8381025" y="5989149"/>
            <a:ext cx="663553" cy="758866"/>
          </a:xfrm>
          <a:prstGeom prst="rect">
            <a:avLst/>
          </a:prstGeom>
        </p:spPr>
      </p:pic>
      <p:pic>
        <p:nvPicPr>
          <p:cNvPr id="11" name="Immagin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24069"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00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1463039" y="703429"/>
            <a:ext cx="7526215" cy="5262979"/>
          </a:xfrm>
          <a:prstGeom prst="rect">
            <a:avLst/>
          </a:prstGeom>
          <a:solidFill>
            <a:srgbClr val="F8F6D6"/>
          </a:solidFill>
        </p:spPr>
        <p:style>
          <a:lnRef idx="2">
            <a:schemeClr val="accent2"/>
          </a:lnRef>
          <a:fillRef idx="1">
            <a:schemeClr val="lt1"/>
          </a:fillRef>
          <a:effectRef idx="0">
            <a:schemeClr val="accent2"/>
          </a:effectRef>
          <a:fontRef idx="minor">
            <a:schemeClr val="dk1"/>
          </a:fontRef>
        </p:style>
        <p:txBody>
          <a:bodyPr wrap="square">
            <a:spAutoFit/>
          </a:bodyPr>
          <a:lstStyle/>
          <a:p>
            <a:r>
              <a:rPr lang="it-IT" sz="2400" dirty="0"/>
              <a:t/>
            </a:r>
            <a:br>
              <a:rPr lang="it-IT" sz="2400" dirty="0"/>
            </a:br>
            <a:r>
              <a:rPr lang="it-IT" sz="2400" dirty="0"/>
              <a:t>A regime,</a:t>
            </a:r>
            <a:r>
              <a:rPr lang="it-IT" sz="2400" b="1" dirty="0"/>
              <a:t> </a:t>
            </a:r>
            <a:r>
              <a:rPr lang="it-IT" sz="3200" b="1" dirty="0">
                <a:solidFill>
                  <a:srgbClr val="FF0000"/>
                </a:solidFill>
                <a:effectLst>
                  <a:outerShdw blurRad="38100" dist="38100" dir="2700000" algn="tl">
                    <a:srgbClr val="000000">
                      <a:alpha val="43137"/>
                    </a:srgbClr>
                  </a:outerShdw>
                </a:effectLst>
              </a:rPr>
              <a:t>dopo il 2021</a:t>
            </a:r>
            <a:r>
              <a:rPr lang="it-IT" sz="2400" dirty="0"/>
              <a:t>, su un arco temporale decennale, si passerà a </a:t>
            </a:r>
            <a:r>
              <a:rPr lang="it-IT" sz="3200" b="1" dirty="0">
                <a:solidFill>
                  <a:srgbClr val="FF0000"/>
                </a:solidFill>
                <a:effectLst>
                  <a:outerShdw blurRad="38100" dist="38100" dir="2700000" algn="tl">
                    <a:srgbClr val="000000">
                      <a:alpha val="43137"/>
                    </a:srgbClr>
                  </a:outerShdw>
                </a:effectLst>
              </a:rPr>
              <a:t>un disegno basato su rilevazioni annuali dimezzate</a:t>
            </a:r>
            <a:r>
              <a:rPr lang="it-IT" sz="2400" dirty="0"/>
              <a:t>, di dimensioni pari rispettivamente a 500mila e 200mila famiglie, con un impegno annuale di risorse </a:t>
            </a:r>
            <a:r>
              <a:rPr lang="it-IT" sz="2400" dirty="0" smtClean="0"/>
              <a:t>significativamente </a:t>
            </a:r>
            <a:r>
              <a:rPr lang="it-IT" sz="2400" dirty="0"/>
              <a:t>inferiore. Questo minore ricorso alle indagini dirette sarà reso possibile da un ancor più massiccio utilizzo di fonti amministrative, ottenuto da un lato intensificando l’impiego di quelle già presenti all’interno dei sistemi informativi dell’Istituto, dall’altro grazie all’integrazione di nuove acquisizioni da valorizzare adeguatamente a fini statistici. </a:t>
            </a:r>
          </a:p>
        </p:txBody>
      </p:sp>
      <p:sp>
        <p:nvSpPr>
          <p:cNvPr id="7" name="Titolo 1"/>
          <p:cNvSpPr>
            <a:spLocks noGrp="1"/>
          </p:cNvSpPr>
          <p:nvPr>
            <p:ph type="ctrTitle" idx="4294967295"/>
          </p:nvPr>
        </p:nvSpPr>
        <p:spPr>
          <a:xfrm rot="16200000">
            <a:off x="-2637880" y="2843376"/>
            <a:ext cx="6527784" cy="1026939"/>
          </a:xfrm>
          <a:prstGeom prst="rect">
            <a:avLst/>
          </a:prstGeom>
          <a:solidFill>
            <a:srgbClr val="CF1E24"/>
          </a:solidFill>
          <a:ln>
            <a:noFill/>
          </a:ln>
        </p:spPr>
        <p:txBody>
          <a:bodyPr lIns="0" tIns="0" rIns="0" bIns="0" anchor="ctr" anchorCtr="0">
            <a:noAutofit/>
          </a:bodyPr>
          <a:lstStyle>
            <a:lvl1pPr>
              <a:defRPr/>
            </a:lvl1pPr>
          </a:lstStyle>
          <a:p>
            <a:pPr marL="143933" algn="l"/>
            <a:r>
              <a:rPr lang="it-IT" sz="4000" b="1" dirty="0" smtClean="0">
                <a:solidFill>
                  <a:schemeClr val="bg1"/>
                </a:solidFill>
                <a:cs typeface="Arial"/>
              </a:rPr>
              <a:t>Il censimento permanente: dopo il 2021</a:t>
            </a:r>
            <a:endParaRPr lang="it-IT" sz="4000" b="1" dirty="0">
              <a:solidFill>
                <a:schemeClr val="bg1"/>
              </a:solidFill>
              <a:cs typeface="Arial"/>
            </a:endParaRPr>
          </a:p>
        </p:txBody>
      </p:sp>
      <p:grpSp>
        <p:nvGrpSpPr>
          <p:cNvPr id="14" name="Gruppo 13"/>
          <p:cNvGrpSpPr/>
          <p:nvPr/>
        </p:nvGrpSpPr>
        <p:grpSpPr>
          <a:xfrm>
            <a:off x="7126123" y="6024299"/>
            <a:ext cx="1696507" cy="698070"/>
            <a:chOff x="7126123" y="6024299"/>
            <a:chExt cx="1696507" cy="698070"/>
          </a:xfrm>
        </p:grpSpPr>
        <p:pic>
          <p:nvPicPr>
            <p:cNvPr id="15"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Immagine 15"/>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1338605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1061085" y="409457"/>
            <a:ext cx="8082917" cy="467999"/>
          </a:xfrm>
          <a:prstGeom prst="rect">
            <a:avLst/>
          </a:prstGeom>
          <a:solidFill>
            <a:srgbClr val="CF1E24"/>
          </a:solidFill>
          <a:ln>
            <a:noFill/>
          </a:ln>
        </p:spPr>
        <p:txBody>
          <a:bodyPr lIns="0" tIns="0" rIns="0" bIns="0" anchor="ctr" anchorCtr="0">
            <a:noAutofit/>
          </a:bodyPr>
          <a:lstStyle>
            <a:lvl1pPr>
              <a:defRPr/>
            </a:lvl1pPr>
          </a:lstStyle>
          <a:p>
            <a:pPr marL="143933" algn="l"/>
            <a:r>
              <a:rPr lang="it-IT" sz="2400" dirty="0">
                <a:solidFill>
                  <a:schemeClr val="bg1"/>
                </a:solidFill>
                <a:effectLst>
                  <a:outerShdw blurRad="38100" dist="38100" dir="2700000" algn="tl">
                    <a:srgbClr val="000000">
                      <a:alpha val="43137"/>
                    </a:srgbClr>
                  </a:outerShdw>
                </a:effectLst>
              </a:rPr>
              <a:t>Come si svolgerà: </a:t>
            </a:r>
            <a:r>
              <a:rPr lang="it-IT" sz="2400" b="1" i="1" dirty="0" smtClean="0">
                <a:solidFill>
                  <a:schemeClr val="bg1"/>
                </a:solidFill>
                <a:cs typeface="Arial"/>
              </a:rPr>
              <a:t>i </a:t>
            </a:r>
            <a:r>
              <a:rPr lang="it-IT" sz="2800" b="1" i="1" dirty="0" smtClean="0">
                <a:effectLst>
                  <a:outerShdw blurRad="38100" dist="38100" dir="2700000" algn="tl">
                    <a:srgbClr val="000000">
                      <a:alpha val="43137"/>
                    </a:srgbClr>
                  </a:outerShdw>
                </a:effectLst>
                <a:cs typeface="Arial"/>
              </a:rPr>
              <a:t>comuni campione</a:t>
            </a:r>
            <a:endParaRPr lang="it-IT" sz="2400" b="1" i="1" dirty="0">
              <a:effectLst>
                <a:outerShdw blurRad="38100" dist="38100" dir="2700000" algn="tl">
                  <a:srgbClr val="000000">
                    <a:alpha val="43137"/>
                  </a:srgbClr>
                </a:outerShdw>
              </a:effectLst>
              <a:cs typeface="Arial"/>
            </a:endParaRPr>
          </a:p>
        </p:txBody>
      </p:sp>
      <p:sp>
        <p:nvSpPr>
          <p:cNvPr id="9" name="Rettangolo 8"/>
          <p:cNvSpPr/>
          <p:nvPr/>
        </p:nvSpPr>
        <p:spPr>
          <a:xfrm>
            <a:off x="1061085" y="1104925"/>
            <a:ext cx="7719232" cy="4016484"/>
          </a:xfrm>
          <a:prstGeom prst="rect">
            <a:avLst/>
          </a:prstGeom>
          <a:solidFill>
            <a:schemeClr val="accent3">
              <a:lumMod val="20000"/>
              <a:lumOff val="80000"/>
            </a:schemeClr>
          </a:solidFill>
        </p:spPr>
        <p:txBody>
          <a:bodyPr wrap="square">
            <a:spAutoFit/>
          </a:bodyPr>
          <a:lstStyle/>
          <a:p>
            <a:pPr marL="342900" indent="-342900" defTabSz="1435100">
              <a:spcBef>
                <a:spcPct val="0"/>
              </a:spcBef>
              <a:spcAft>
                <a:spcPts val="600"/>
              </a:spcAft>
              <a:buClr>
                <a:srgbClr val="A50021"/>
              </a:buClr>
              <a:buFont typeface="Wingdings" panose="05000000000000000000" pitchFamily="2" charset="2"/>
              <a:buChar char="§"/>
            </a:pPr>
            <a:r>
              <a:rPr lang="it-IT" sz="2300" dirty="0" smtClean="0">
                <a:latin typeface="Calibri" panose="020F0502020204030204" pitchFamily="34" charset="0"/>
              </a:rPr>
              <a:t>I 7.978  comuni italiani sono stati classificati in Auto-Rappresentativi (AR) e </a:t>
            </a:r>
            <a:r>
              <a:rPr lang="it-IT" sz="2300" dirty="0">
                <a:latin typeface="Calibri" panose="020F0502020204030204" pitchFamily="34" charset="0"/>
              </a:rPr>
              <a:t>Non </a:t>
            </a:r>
            <a:r>
              <a:rPr lang="it-IT" sz="2300" dirty="0" smtClean="0">
                <a:latin typeface="Calibri" panose="020F0502020204030204" pitchFamily="34" charset="0"/>
              </a:rPr>
              <a:t>Auto-Rappresentativi (NAR).</a:t>
            </a:r>
          </a:p>
          <a:p>
            <a:pPr marL="342900" indent="-342900" defTabSz="1435100">
              <a:spcBef>
                <a:spcPct val="0"/>
              </a:spcBef>
              <a:spcAft>
                <a:spcPts val="600"/>
              </a:spcAft>
              <a:buClr>
                <a:srgbClr val="A50021"/>
              </a:buClr>
              <a:buFont typeface="Wingdings" panose="05000000000000000000" pitchFamily="2" charset="2"/>
              <a:buChar char="§"/>
            </a:pPr>
            <a:r>
              <a:rPr lang="it-IT" sz="2300" dirty="0" smtClean="0">
                <a:latin typeface="Calibri" panose="020F0502020204030204" pitchFamily="34" charset="0"/>
              </a:rPr>
              <a:t>I 1.143 comuni AR sono stati definiti in base:</a:t>
            </a:r>
          </a:p>
          <a:p>
            <a:pPr marL="799881" lvl="1" indent="-342900" defTabSz="1435100">
              <a:spcBef>
                <a:spcPct val="0"/>
              </a:spcBef>
              <a:spcAft>
                <a:spcPts val="600"/>
              </a:spcAft>
              <a:buClr>
                <a:srgbClr val="A50021"/>
              </a:buClr>
              <a:buFont typeface="Wingdings" panose="05000000000000000000" pitchFamily="2" charset="2"/>
              <a:buChar char="ü"/>
            </a:pPr>
            <a:r>
              <a:rPr lang="it-IT" sz="2300" dirty="0" smtClean="0">
                <a:latin typeface="Calibri" panose="020F0502020204030204" pitchFamily="34" charset="0"/>
              </a:rPr>
              <a:t> alla dimensione demografica (in particolare sono stati considerati i 600 comuni più popolati);</a:t>
            </a:r>
          </a:p>
          <a:p>
            <a:pPr marL="799881" lvl="1" indent="-342900" defTabSz="1435100">
              <a:spcBef>
                <a:spcPct val="0"/>
              </a:spcBef>
              <a:spcAft>
                <a:spcPts val="600"/>
              </a:spcAft>
              <a:buClr>
                <a:srgbClr val="A50021"/>
              </a:buClr>
              <a:buFont typeface="Wingdings" panose="05000000000000000000" pitchFamily="2" charset="2"/>
              <a:buChar char="ü"/>
            </a:pPr>
            <a:r>
              <a:rPr lang="it-IT" sz="2300" dirty="0" smtClean="0">
                <a:latin typeface="Calibri" panose="020F0502020204030204" pitchFamily="34" charset="0"/>
              </a:rPr>
              <a:t> all’appartenenza al campione FL (542 oltre a quelli precedentemente considerati);</a:t>
            </a:r>
          </a:p>
          <a:p>
            <a:pPr marL="799881" lvl="1" indent="-342900" defTabSz="1435100">
              <a:spcBef>
                <a:spcPct val="0"/>
              </a:spcBef>
              <a:spcAft>
                <a:spcPts val="600"/>
              </a:spcAft>
              <a:buClr>
                <a:srgbClr val="A50021"/>
              </a:buClr>
              <a:buFont typeface="Wingdings" panose="05000000000000000000" pitchFamily="2" charset="2"/>
              <a:buChar char="ü"/>
            </a:pPr>
            <a:r>
              <a:rPr lang="it-IT" sz="2300" dirty="0">
                <a:latin typeface="Calibri" panose="020F0502020204030204" pitchFamily="34" charset="0"/>
              </a:rPr>
              <a:t>c</a:t>
            </a:r>
            <a:r>
              <a:rPr lang="it-IT" sz="2300" dirty="0" smtClean="0">
                <a:latin typeface="Calibri" panose="020F0502020204030204" pitchFamily="34" charset="0"/>
              </a:rPr>
              <a:t>omuni capoluoghi di provincia  </a:t>
            </a:r>
          </a:p>
          <a:p>
            <a:pPr marL="342900" indent="-342900" defTabSz="1435100">
              <a:spcBef>
                <a:spcPct val="0"/>
              </a:spcBef>
              <a:spcAft>
                <a:spcPts val="600"/>
              </a:spcAft>
              <a:buClr>
                <a:srgbClr val="A50021"/>
              </a:buClr>
              <a:buFont typeface="Wingdings" panose="05000000000000000000" pitchFamily="2" charset="2"/>
              <a:buChar char="§"/>
            </a:pPr>
            <a:r>
              <a:rPr lang="it-IT" sz="2300" dirty="0">
                <a:latin typeface="Calibri" panose="020F0502020204030204" pitchFamily="34" charset="0"/>
              </a:rPr>
              <a:t>I 6.835 comuni NAR entrano nel campione una volta ogni 4 anni. </a:t>
            </a:r>
          </a:p>
        </p:txBody>
      </p:sp>
      <p:grpSp>
        <p:nvGrpSpPr>
          <p:cNvPr id="7" name="Gruppo 6"/>
          <p:cNvGrpSpPr/>
          <p:nvPr/>
        </p:nvGrpSpPr>
        <p:grpSpPr>
          <a:xfrm>
            <a:off x="7026656" y="6119621"/>
            <a:ext cx="1696507" cy="698070"/>
            <a:chOff x="7126123" y="6024299"/>
            <a:chExt cx="1696507" cy="698070"/>
          </a:xfrm>
        </p:grpSpPr>
        <p:pic>
          <p:nvPicPr>
            <p:cNvPr id="8"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magine 9"/>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38395608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1050925" y="17194"/>
            <a:ext cx="8082917" cy="467999"/>
          </a:xfrm>
          <a:prstGeom prst="rect">
            <a:avLst/>
          </a:prstGeom>
          <a:solidFill>
            <a:srgbClr val="CF1E24"/>
          </a:solidFill>
          <a:ln>
            <a:noFill/>
          </a:ln>
        </p:spPr>
        <p:txBody>
          <a:bodyPr lIns="0" tIns="0" rIns="0" bIns="0" anchor="ctr" anchorCtr="0">
            <a:noAutofit/>
          </a:bodyPr>
          <a:lstStyle>
            <a:lvl1pPr>
              <a:defRPr/>
            </a:lvl1pPr>
          </a:lstStyle>
          <a:p>
            <a:pPr marL="143933" algn="l">
              <a:lnSpc>
                <a:spcPts val="2200"/>
              </a:lnSpc>
            </a:pPr>
            <a:r>
              <a:rPr lang="it-IT" sz="2200" dirty="0" smtClean="0">
                <a:solidFill>
                  <a:schemeClr val="bg1"/>
                </a:solidFill>
                <a:cs typeface="Arial"/>
              </a:rPr>
              <a:t>Aspetti strategici dei censimenti permanenti</a:t>
            </a:r>
            <a:endParaRPr lang="it-IT" sz="2200" dirty="0">
              <a:solidFill>
                <a:schemeClr val="bg1"/>
              </a:solidFill>
              <a:cs typeface="Arial"/>
            </a:endParaRPr>
          </a:p>
        </p:txBody>
      </p:sp>
      <p:sp>
        <p:nvSpPr>
          <p:cNvPr id="3" name="CasellaDiTesto 2"/>
          <p:cNvSpPr txBox="1"/>
          <p:nvPr/>
        </p:nvSpPr>
        <p:spPr>
          <a:xfrm>
            <a:off x="472441" y="1036245"/>
            <a:ext cx="8481059" cy="4862870"/>
          </a:xfrm>
          <a:prstGeom prst="rect">
            <a:avLst/>
          </a:prstGeom>
          <a:noFill/>
        </p:spPr>
        <p:txBody>
          <a:bodyPr wrap="square" lIns="0" tIns="0" rIns="0" bIns="0" rtlCol="0">
            <a:spAutoFit/>
          </a:bodyPr>
          <a:lstStyle/>
          <a:p>
            <a:pPr>
              <a:spcAft>
                <a:spcPts val="600"/>
              </a:spcAft>
              <a:buClr>
                <a:srgbClr val="CF1E24"/>
              </a:buClr>
              <a:buSzPct val="90000"/>
              <a:defRPr/>
            </a:pPr>
            <a:r>
              <a:rPr lang="it-IT" altLang="it-IT" sz="2200" b="1" dirty="0" smtClean="0">
                <a:solidFill>
                  <a:schemeClr val="tx1">
                    <a:lumMod val="75000"/>
                    <a:lumOff val="25000"/>
                  </a:schemeClr>
                </a:solidFill>
                <a:latin typeface="+mj-lt"/>
              </a:rPr>
              <a:t>Strategia per </a:t>
            </a:r>
            <a:r>
              <a:rPr lang="it-IT" altLang="it-IT" sz="2200" b="1" dirty="0">
                <a:solidFill>
                  <a:schemeClr val="tx1">
                    <a:lumMod val="75000"/>
                    <a:lumOff val="25000"/>
                  </a:schemeClr>
                </a:solidFill>
                <a:latin typeface="+mj-lt"/>
              </a:rPr>
              <a:t>i censimenti “permanenti”: </a:t>
            </a:r>
            <a:r>
              <a:rPr lang="it-IT" altLang="it-IT" sz="2200" b="1" dirty="0" smtClean="0">
                <a:solidFill>
                  <a:schemeClr val="tx1">
                    <a:lumMod val="75000"/>
                    <a:lumOff val="25000"/>
                  </a:schemeClr>
                </a:solidFill>
                <a:latin typeface="+mj-lt"/>
              </a:rPr>
              <a:t>operazione a </a:t>
            </a:r>
            <a:r>
              <a:rPr lang="it-IT" altLang="it-IT" sz="2200" b="1" dirty="0">
                <a:solidFill>
                  <a:schemeClr val="tx1">
                    <a:lumMod val="75000"/>
                    <a:lumOff val="25000"/>
                  </a:schemeClr>
                </a:solidFill>
                <a:latin typeface="+mj-lt"/>
              </a:rPr>
              <a:t>geometria variabile ma </a:t>
            </a:r>
            <a:r>
              <a:rPr lang="it-IT" altLang="it-IT" sz="2200" b="1" dirty="0" smtClean="0">
                <a:solidFill>
                  <a:schemeClr val="tx1">
                    <a:lumMod val="75000"/>
                    <a:lumOff val="25000"/>
                  </a:schemeClr>
                </a:solidFill>
                <a:latin typeface="+mj-lt"/>
              </a:rPr>
              <a:t>con un unico orientamento </a:t>
            </a:r>
            <a:r>
              <a:rPr lang="it-IT" altLang="it-IT" sz="2200" b="1" dirty="0">
                <a:solidFill>
                  <a:schemeClr val="tx1">
                    <a:lumMod val="75000"/>
                    <a:lumOff val="25000"/>
                  </a:schemeClr>
                </a:solidFill>
                <a:latin typeface="+mj-lt"/>
              </a:rPr>
              <a:t>di </a:t>
            </a:r>
            <a:r>
              <a:rPr lang="it-IT" altLang="it-IT" sz="2200" b="1" dirty="0" smtClean="0">
                <a:solidFill>
                  <a:schemeClr val="tx1">
                    <a:lumMod val="75000"/>
                    <a:lumOff val="25000"/>
                  </a:schemeClr>
                </a:solidFill>
                <a:latin typeface="+mj-lt"/>
              </a:rPr>
              <a:t>fondo.</a:t>
            </a:r>
          </a:p>
          <a:p>
            <a:pPr>
              <a:spcAft>
                <a:spcPts val="600"/>
              </a:spcAft>
              <a:buClr>
                <a:srgbClr val="CF1E24"/>
              </a:buClr>
              <a:buSzPct val="90000"/>
              <a:defRPr/>
            </a:pPr>
            <a:endParaRPr lang="it-IT" altLang="it-IT" sz="2200" b="1" dirty="0" smtClean="0">
              <a:solidFill>
                <a:schemeClr val="tx1">
                  <a:lumMod val="75000"/>
                  <a:lumOff val="25000"/>
                </a:schemeClr>
              </a:solidFill>
              <a:latin typeface="+mj-lt"/>
            </a:endParaRPr>
          </a:p>
          <a:p>
            <a:pPr marL="628650" indent="-269875">
              <a:spcAft>
                <a:spcPts val="600"/>
              </a:spcAft>
              <a:buClr>
                <a:srgbClr val="CF1E24"/>
              </a:buClr>
              <a:buSzPct val="90000"/>
              <a:buFont typeface="Wingdings" panose="05000000000000000000" pitchFamily="2" charset="2"/>
              <a:buChar char="Ø"/>
              <a:defRPr/>
            </a:pPr>
            <a:r>
              <a:rPr lang="it-IT" altLang="it-IT" sz="2000" dirty="0" smtClean="0">
                <a:solidFill>
                  <a:schemeClr val="tx1">
                    <a:lumMod val="75000"/>
                    <a:lumOff val="25000"/>
                  </a:schemeClr>
                </a:solidFill>
                <a:latin typeface="+mj-lt"/>
              </a:rPr>
              <a:t>Adeguato sfruttamento del </a:t>
            </a:r>
            <a:r>
              <a:rPr lang="it-IT" altLang="it-IT" sz="2000" b="1" dirty="0" smtClean="0">
                <a:solidFill>
                  <a:schemeClr val="tx1">
                    <a:lumMod val="75000"/>
                    <a:lumOff val="25000"/>
                  </a:schemeClr>
                </a:solidFill>
                <a:latin typeface="+mj-lt"/>
              </a:rPr>
              <a:t>potenziale</a:t>
            </a:r>
            <a:r>
              <a:rPr lang="it-IT" altLang="it-IT" sz="2000" dirty="0" smtClean="0">
                <a:solidFill>
                  <a:schemeClr val="tx1">
                    <a:lumMod val="75000"/>
                    <a:lumOff val="25000"/>
                  </a:schemeClr>
                </a:solidFill>
                <a:latin typeface="+mj-lt"/>
              </a:rPr>
              <a:t> derivante dal nuovo contesto dell’istituto: nuovo </a:t>
            </a:r>
            <a:r>
              <a:rPr lang="it-IT" altLang="it-IT" sz="2000" b="1" dirty="0" smtClean="0">
                <a:solidFill>
                  <a:schemeClr val="tx1">
                    <a:lumMod val="75000"/>
                    <a:lumOff val="25000"/>
                  </a:schemeClr>
                </a:solidFill>
                <a:latin typeface="+mj-lt"/>
              </a:rPr>
              <a:t>modello funzionale</a:t>
            </a:r>
            <a:r>
              <a:rPr lang="it-IT" altLang="it-IT" sz="2000" dirty="0" smtClean="0">
                <a:solidFill>
                  <a:schemeClr val="tx1">
                    <a:lumMod val="75000"/>
                    <a:lumOff val="25000"/>
                  </a:schemeClr>
                </a:solidFill>
                <a:latin typeface="+mj-lt"/>
              </a:rPr>
              <a:t>; </a:t>
            </a:r>
            <a:r>
              <a:rPr lang="it-IT" altLang="it-IT" sz="2000" b="1" dirty="0" smtClean="0">
                <a:solidFill>
                  <a:schemeClr val="tx1">
                    <a:lumMod val="75000"/>
                    <a:lumOff val="25000"/>
                  </a:schemeClr>
                </a:solidFill>
                <a:latin typeface="+mj-lt"/>
              </a:rPr>
              <a:t>Sistema integrato dei Registri</a:t>
            </a:r>
            <a:r>
              <a:rPr lang="it-IT" altLang="it-IT" sz="2000" dirty="0" smtClean="0">
                <a:solidFill>
                  <a:schemeClr val="tx1">
                    <a:lumMod val="75000"/>
                    <a:lumOff val="25000"/>
                  </a:schemeClr>
                </a:solidFill>
                <a:latin typeface="+mj-lt"/>
              </a:rPr>
              <a:t>.</a:t>
            </a:r>
          </a:p>
          <a:p>
            <a:pPr marL="628650" indent="-269875">
              <a:spcAft>
                <a:spcPts val="600"/>
              </a:spcAft>
              <a:buClr>
                <a:srgbClr val="CF1E24"/>
              </a:buClr>
              <a:buSzPct val="90000"/>
              <a:buFont typeface="Wingdings" panose="05000000000000000000" pitchFamily="2" charset="2"/>
              <a:buChar char="Ø"/>
              <a:defRPr/>
            </a:pPr>
            <a:r>
              <a:rPr lang="it-IT" altLang="it-IT" sz="2000" dirty="0" smtClean="0">
                <a:solidFill>
                  <a:schemeClr val="tx1">
                    <a:lumMod val="75000"/>
                    <a:lumOff val="25000"/>
                  </a:schemeClr>
                </a:solidFill>
                <a:latin typeface="+mj-lt"/>
              </a:rPr>
              <a:t>Valutazione congiunta di </a:t>
            </a:r>
            <a:r>
              <a:rPr lang="it-IT" altLang="it-IT" sz="2000" b="1" dirty="0" smtClean="0">
                <a:solidFill>
                  <a:schemeClr val="tx1">
                    <a:lumMod val="75000"/>
                    <a:lumOff val="25000"/>
                  </a:schemeClr>
                </a:solidFill>
                <a:latin typeface="+mj-lt"/>
              </a:rPr>
              <a:t>efficienza</a:t>
            </a:r>
            <a:r>
              <a:rPr lang="it-IT" altLang="it-IT" sz="2000" dirty="0" smtClean="0">
                <a:solidFill>
                  <a:schemeClr val="tx1">
                    <a:lumMod val="75000"/>
                    <a:lumOff val="25000"/>
                  </a:schemeClr>
                </a:solidFill>
                <a:latin typeface="+mj-lt"/>
              </a:rPr>
              <a:t> dei processi, </a:t>
            </a:r>
            <a:r>
              <a:rPr lang="it-IT" altLang="it-IT" sz="2000" b="1" dirty="0" smtClean="0">
                <a:solidFill>
                  <a:schemeClr val="tx1">
                    <a:lumMod val="75000"/>
                    <a:lumOff val="25000"/>
                  </a:schemeClr>
                </a:solidFill>
                <a:latin typeface="+mj-lt"/>
              </a:rPr>
              <a:t>risparmi economici</a:t>
            </a:r>
            <a:r>
              <a:rPr lang="it-IT" altLang="it-IT" sz="2000" dirty="0" smtClean="0">
                <a:solidFill>
                  <a:schemeClr val="tx1">
                    <a:lumMod val="75000"/>
                    <a:lumOff val="25000"/>
                  </a:schemeClr>
                </a:solidFill>
                <a:latin typeface="+mj-lt"/>
              </a:rPr>
              <a:t> sostanziali e  </a:t>
            </a:r>
            <a:r>
              <a:rPr lang="it-IT" altLang="it-IT" sz="2000" b="1" dirty="0" smtClean="0">
                <a:solidFill>
                  <a:schemeClr val="tx1">
                    <a:lumMod val="75000"/>
                    <a:lumOff val="25000"/>
                  </a:schemeClr>
                </a:solidFill>
                <a:latin typeface="+mj-lt"/>
              </a:rPr>
              <a:t>rilevanza </a:t>
            </a:r>
            <a:r>
              <a:rPr lang="it-IT" altLang="it-IT" sz="2000" dirty="0" smtClean="0">
                <a:solidFill>
                  <a:schemeClr val="tx1">
                    <a:lumMod val="75000"/>
                    <a:lumOff val="25000"/>
                  </a:schemeClr>
                </a:solidFill>
                <a:latin typeface="+mj-lt"/>
              </a:rPr>
              <a:t>dei prodotti informativi </a:t>
            </a:r>
            <a:r>
              <a:rPr lang="it-IT" altLang="it-IT" sz="2000" dirty="0" smtClean="0">
                <a:solidFill>
                  <a:schemeClr val="tx1">
                    <a:lumMod val="75000"/>
                    <a:lumOff val="25000"/>
                  </a:schemeClr>
                </a:solidFill>
                <a:latin typeface="+mj-lt"/>
                <a:sym typeface="Wingdings" panose="05000000000000000000" pitchFamily="2" charset="2"/>
              </a:rPr>
              <a:t></a:t>
            </a:r>
            <a:r>
              <a:rPr lang="it-IT" altLang="it-IT" sz="2000" dirty="0" smtClean="0">
                <a:solidFill>
                  <a:schemeClr val="tx1">
                    <a:lumMod val="75000"/>
                    <a:lumOff val="25000"/>
                  </a:schemeClr>
                </a:solidFill>
                <a:latin typeface="+mj-lt"/>
              </a:rPr>
              <a:t> «cicli» di indagine e sviluppo dei registri per aumentare permanentemente l’offerta informativa e la sua coerenza (misurazioni «di base», fenomeni emergenti). </a:t>
            </a:r>
          </a:p>
          <a:p>
            <a:pPr marL="628650" indent="-269875">
              <a:spcAft>
                <a:spcPts val="600"/>
              </a:spcAft>
              <a:buClr>
                <a:srgbClr val="CF1E24"/>
              </a:buClr>
              <a:buSzPct val="90000"/>
              <a:buFont typeface="Wingdings" panose="05000000000000000000" pitchFamily="2" charset="2"/>
              <a:buChar char="Ø"/>
              <a:defRPr/>
            </a:pPr>
            <a:r>
              <a:rPr lang="it-IT" altLang="it-IT" sz="2000" dirty="0" smtClean="0">
                <a:solidFill>
                  <a:schemeClr val="tx1">
                    <a:lumMod val="75000"/>
                    <a:lumOff val="25000"/>
                  </a:schemeClr>
                </a:solidFill>
                <a:latin typeface="+mj-lt"/>
              </a:rPr>
              <a:t>Produzione </a:t>
            </a:r>
            <a:r>
              <a:rPr lang="it-IT" altLang="it-IT" sz="2000" dirty="0">
                <a:solidFill>
                  <a:schemeClr val="tx1">
                    <a:lumMod val="75000"/>
                    <a:lumOff val="25000"/>
                  </a:schemeClr>
                </a:solidFill>
                <a:latin typeface="+mj-lt"/>
              </a:rPr>
              <a:t>di informazioni ad «alta frequenza» attraverso </a:t>
            </a:r>
            <a:r>
              <a:rPr lang="it-IT" altLang="it-IT" sz="2000" b="1" dirty="0">
                <a:solidFill>
                  <a:schemeClr val="tx1">
                    <a:lumMod val="75000"/>
                    <a:lumOff val="25000"/>
                  </a:schemeClr>
                </a:solidFill>
                <a:latin typeface="+mj-lt"/>
              </a:rPr>
              <a:t>processi </a:t>
            </a:r>
            <a:r>
              <a:rPr lang="it-IT" altLang="it-IT" sz="2000" b="1" dirty="0" smtClean="0">
                <a:solidFill>
                  <a:schemeClr val="tx1">
                    <a:lumMod val="75000"/>
                    <a:lumOff val="25000"/>
                  </a:schemeClr>
                </a:solidFill>
                <a:latin typeface="+mj-lt"/>
              </a:rPr>
              <a:t>sostenibili ed efficienti</a:t>
            </a:r>
            <a:r>
              <a:rPr lang="it-IT" altLang="it-IT" sz="2000" dirty="0" smtClean="0">
                <a:solidFill>
                  <a:schemeClr val="tx1">
                    <a:lumMod val="75000"/>
                    <a:lumOff val="25000"/>
                  </a:schemeClr>
                </a:solidFill>
                <a:latin typeface="+mj-lt"/>
              </a:rPr>
              <a:t> (contenimento dei costi e del </a:t>
            </a:r>
            <a:r>
              <a:rPr lang="it-IT" altLang="it-IT" sz="2000" dirty="0" err="1" smtClean="0">
                <a:solidFill>
                  <a:schemeClr val="tx1">
                    <a:lumMod val="75000"/>
                    <a:lumOff val="25000"/>
                  </a:schemeClr>
                </a:solidFill>
                <a:latin typeface="+mj-lt"/>
              </a:rPr>
              <a:t>burden</a:t>
            </a:r>
            <a:r>
              <a:rPr lang="it-IT" altLang="it-IT" sz="2000" dirty="0" smtClean="0">
                <a:solidFill>
                  <a:schemeClr val="tx1">
                    <a:lumMod val="75000"/>
                    <a:lumOff val="25000"/>
                  </a:schemeClr>
                </a:solidFill>
                <a:latin typeface="+mj-lt"/>
              </a:rPr>
              <a:t>) e </a:t>
            </a:r>
            <a:r>
              <a:rPr lang="it-IT" altLang="it-IT" sz="2000" b="1" dirty="0" smtClean="0">
                <a:solidFill>
                  <a:schemeClr val="tx1">
                    <a:lumMod val="75000"/>
                    <a:lumOff val="25000"/>
                  </a:schemeClr>
                </a:solidFill>
                <a:latin typeface="+mj-lt"/>
              </a:rPr>
              <a:t>prodotti ad elevato impatto informativo</a:t>
            </a:r>
            <a:r>
              <a:rPr lang="it-IT" altLang="it-IT" sz="2000" dirty="0" smtClean="0">
                <a:solidFill>
                  <a:schemeClr val="tx1">
                    <a:lumMod val="75000"/>
                    <a:lumOff val="25000"/>
                  </a:schemeClr>
                </a:solidFill>
                <a:latin typeface="+mj-lt"/>
              </a:rPr>
              <a:t>.</a:t>
            </a:r>
            <a:endParaRPr lang="it-IT" altLang="it-IT" sz="2000" dirty="0">
              <a:solidFill>
                <a:schemeClr val="tx1">
                  <a:lumMod val="75000"/>
                  <a:lumOff val="25000"/>
                </a:schemeClr>
              </a:solidFill>
              <a:latin typeface="+mj-lt"/>
            </a:endParaRPr>
          </a:p>
          <a:p>
            <a:pPr marL="628650" indent="-269875">
              <a:spcAft>
                <a:spcPts val="600"/>
              </a:spcAft>
              <a:buClr>
                <a:srgbClr val="CF1E24"/>
              </a:buClr>
              <a:buSzPct val="90000"/>
              <a:buFont typeface="Wingdings" panose="05000000000000000000" pitchFamily="2" charset="2"/>
              <a:buChar char="Ø"/>
              <a:defRPr/>
            </a:pPr>
            <a:r>
              <a:rPr lang="it-IT" altLang="it-IT" sz="2000" dirty="0" smtClean="0">
                <a:solidFill>
                  <a:schemeClr val="tx1">
                    <a:lumMod val="75000"/>
                    <a:lumOff val="25000"/>
                  </a:schemeClr>
                </a:solidFill>
                <a:latin typeface="+mj-lt"/>
              </a:rPr>
              <a:t>Interazione progettuale con gli </a:t>
            </a:r>
            <a:r>
              <a:rPr lang="it-IT" altLang="it-IT" sz="2000" b="1" dirty="0" err="1" smtClean="0">
                <a:solidFill>
                  <a:schemeClr val="tx1">
                    <a:lumMod val="75000"/>
                    <a:lumOff val="25000"/>
                  </a:schemeClr>
                </a:solidFill>
                <a:latin typeface="+mj-lt"/>
              </a:rPr>
              <a:t>stakeholders</a:t>
            </a:r>
            <a:r>
              <a:rPr lang="it-IT" altLang="it-IT" sz="2000" b="1" dirty="0" smtClean="0">
                <a:solidFill>
                  <a:schemeClr val="tx1">
                    <a:lumMod val="75000"/>
                    <a:lumOff val="25000"/>
                  </a:schemeClr>
                </a:solidFill>
                <a:latin typeface="+mj-lt"/>
              </a:rPr>
              <a:t>.</a:t>
            </a:r>
          </a:p>
          <a:p>
            <a:pPr marL="628650" indent="-269875">
              <a:spcAft>
                <a:spcPts val="600"/>
              </a:spcAft>
              <a:buClr>
                <a:srgbClr val="CF1E24"/>
              </a:buClr>
              <a:buSzPct val="90000"/>
              <a:buFont typeface="Wingdings" panose="05000000000000000000" pitchFamily="2" charset="2"/>
              <a:buChar char="Ø"/>
              <a:defRPr/>
            </a:pPr>
            <a:r>
              <a:rPr lang="it-IT" altLang="it-IT" sz="2000" dirty="0" smtClean="0">
                <a:solidFill>
                  <a:schemeClr val="tx1">
                    <a:lumMod val="75000"/>
                    <a:lumOff val="25000"/>
                  </a:schemeClr>
                </a:solidFill>
                <a:latin typeface="+mj-lt"/>
              </a:rPr>
              <a:t>Costruzione di una </a:t>
            </a:r>
            <a:r>
              <a:rPr lang="it-IT" altLang="it-IT" sz="2000" b="1" dirty="0" smtClean="0">
                <a:solidFill>
                  <a:schemeClr val="tx1">
                    <a:lumMod val="75000"/>
                    <a:lumOff val="25000"/>
                  </a:schemeClr>
                </a:solidFill>
                <a:latin typeface="+mj-lt"/>
              </a:rPr>
              <a:t>base normativa </a:t>
            </a:r>
            <a:r>
              <a:rPr lang="it-IT" altLang="it-IT" sz="2000" dirty="0" smtClean="0">
                <a:solidFill>
                  <a:schemeClr val="tx1">
                    <a:lumMod val="75000"/>
                    <a:lumOff val="25000"/>
                  </a:schemeClr>
                </a:solidFill>
                <a:latin typeface="+mj-lt"/>
              </a:rPr>
              <a:t>e di un </a:t>
            </a:r>
            <a:r>
              <a:rPr lang="it-IT" altLang="it-IT" sz="2000" b="1" dirty="0" smtClean="0">
                <a:solidFill>
                  <a:schemeClr val="tx1">
                    <a:lumMod val="75000"/>
                    <a:lumOff val="25000"/>
                  </a:schemeClr>
                </a:solidFill>
                <a:latin typeface="+mj-lt"/>
              </a:rPr>
              <a:t>piano di finanziamento unitari.</a:t>
            </a:r>
          </a:p>
        </p:txBody>
      </p:sp>
      <p:sp>
        <p:nvSpPr>
          <p:cNvPr id="2" name="Segnaposto numero diapositiva 1"/>
          <p:cNvSpPr>
            <a:spLocks noGrp="1"/>
          </p:cNvSpPr>
          <p:nvPr>
            <p:ph type="sldNum" sz="quarter" idx="12"/>
          </p:nvPr>
        </p:nvSpPr>
        <p:spPr/>
        <p:txBody>
          <a:bodyPr/>
          <a:lstStyle/>
          <a:p>
            <a:fld id="{28555E64-09E7-E944-8DB2-BD243D665CB3}" type="slidenum">
              <a:rPr lang="it-IT" smtClean="0"/>
              <a:pPr/>
              <a:t>2</a:t>
            </a:fld>
            <a:endParaRPr lang="it-IT" dirty="0"/>
          </a:p>
        </p:txBody>
      </p:sp>
    </p:spTree>
    <p:extLst>
      <p:ext uri="{BB962C8B-B14F-4D97-AF65-F5344CB8AC3E}">
        <p14:creationId xmlns:p14="http://schemas.microsoft.com/office/powerpoint/2010/main" val="2612645621"/>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noFill/>
          </a:ln>
        </p:spPr>
        <p:style>
          <a:lnRef idx="3">
            <a:schemeClr val="lt1"/>
          </a:lnRef>
          <a:fillRef idx="1">
            <a:schemeClr val="accent2"/>
          </a:fillRef>
          <a:effectRef idx="1">
            <a:schemeClr val="accent2"/>
          </a:effectRef>
          <a:fontRef idx="minor">
            <a:schemeClr val="lt1"/>
          </a:fontRef>
        </p:style>
        <p:txBody>
          <a:bodyPr>
            <a:noAutofit/>
          </a:bodyPr>
          <a:lstStyle/>
          <a:p>
            <a:pPr marL="143933" algn="l"/>
            <a:r>
              <a:rPr lang="it-IT" sz="3200" dirty="0" smtClean="0">
                <a:solidFill>
                  <a:schemeClr val="bg1"/>
                </a:solidFill>
                <a:effectLst>
                  <a:outerShdw blurRad="38100" dist="38100" dir="2700000" algn="tl">
                    <a:srgbClr val="000000">
                      <a:alpha val="43137"/>
                    </a:srgbClr>
                  </a:outerShdw>
                </a:effectLst>
              </a:rPr>
              <a:t>Il censimento: </a:t>
            </a:r>
            <a:r>
              <a:rPr lang="it-IT" sz="3600" dirty="0" smtClean="0">
                <a:solidFill>
                  <a:schemeClr val="tx1"/>
                </a:solidFill>
                <a:effectLst>
                  <a:outerShdw blurRad="38100" dist="38100" dir="2700000" algn="tl">
                    <a:srgbClr val="000000">
                      <a:alpha val="43137"/>
                    </a:srgbClr>
                  </a:outerShdw>
                </a:effectLst>
              </a:rPr>
              <a:t>base </a:t>
            </a:r>
            <a:r>
              <a:rPr lang="it-IT" sz="3200" dirty="0" smtClean="0">
                <a:solidFill>
                  <a:schemeClr val="bg1"/>
                </a:solidFill>
                <a:effectLst>
                  <a:outerShdw blurRad="38100" dist="38100" dir="2700000" algn="tl">
                    <a:srgbClr val="000000">
                      <a:alpha val="43137"/>
                    </a:srgbClr>
                  </a:outerShdw>
                </a:effectLst>
              </a:rPr>
              <a:t>solida di una </a:t>
            </a:r>
            <a:r>
              <a:rPr lang="it-IT" sz="4000" dirty="0">
                <a:solidFill>
                  <a:schemeClr val="tx1"/>
                </a:solidFill>
                <a:effectLst>
                  <a:outerShdw blurRad="38100" dist="38100" dir="2700000" algn="tl">
                    <a:srgbClr val="000000">
                      <a:alpha val="43137"/>
                    </a:srgbClr>
                  </a:outerShdw>
                </a:effectLst>
              </a:rPr>
              <a:t>partnership</a:t>
            </a:r>
            <a:r>
              <a:rPr lang="it-IT" sz="4000" dirty="0">
                <a:effectLst>
                  <a:outerShdw blurRad="38100" dist="38100" dir="2700000" algn="tl">
                    <a:srgbClr val="000000">
                      <a:alpha val="43137"/>
                    </a:srgbClr>
                  </a:outerShdw>
                </a:effectLst>
              </a:rPr>
              <a:t> </a:t>
            </a:r>
            <a:r>
              <a:rPr lang="it-IT" sz="4000" dirty="0" smtClean="0">
                <a:solidFill>
                  <a:schemeClr val="tx1"/>
                </a:solidFill>
                <a:effectLst>
                  <a:outerShdw blurRad="38100" dist="38100" dir="2700000" algn="tl">
                    <a:srgbClr val="000000">
                      <a:alpha val="43137"/>
                    </a:srgbClr>
                  </a:outerShdw>
                </a:effectLst>
              </a:rPr>
              <a:t>stabile</a:t>
            </a:r>
            <a:r>
              <a:rPr lang="it-IT" sz="4000" dirty="0" smtClean="0">
                <a:effectLst>
                  <a:outerShdw blurRad="38100" dist="38100" dir="2700000" algn="tl">
                    <a:srgbClr val="000000">
                      <a:alpha val="43137"/>
                    </a:srgbClr>
                  </a:outerShdw>
                </a:effectLst>
              </a:rPr>
              <a:t> </a:t>
            </a:r>
            <a:r>
              <a:rPr lang="it-IT" sz="3200" dirty="0" smtClean="0">
                <a:effectLst>
                  <a:outerShdw blurRad="38100" dist="38100" dir="2700000" algn="tl">
                    <a:srgbClr val="000000">
                      <a:alpha val="43137"/>
                    </a:srgbClr>
                  </a:outerShdw>
                </a:effectLst>
              </a:rPr>
              <a:t>nel tempo</a:t>
            </a:r>
            <a:endParaRPr lang="it-IT" sz="3600" b="1" dirty="0">
              <a:solidFill>
                <a:schemeClr val="bg1"/>
              </a:solidFill>
              <a:latin typeface="+mj-lt"/>
              <a:ea typeface="+mj-ea"/>
              <a:cs typeface="Arial"/>
            </a:endParaRPr>
          </a:p>
        </p:txBody>
      </p:sp>
      <p:sp>
        <p:nvSpPr>
          <p:cNvPr id="3" name="Segnaposto contenuto 2"/>
          <p:cNvSpPr>
            <a:spLocks noGrp="1"/>
          </p:cNvSpPr>
          <p:nvPr>
            <p:ph idx="1"/>
          </p:nvPr>
        </p:nvSpPr>
        <p:spPr>
          <a:xfrm>
            <a:off x="431798" y="1564652"/>
            <a:ext cx="4332514" cy="4525963"/>
          </a:xfrm>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endParaRPr lang="it-IT" sz="2800" dirty="0"/>
          </a:p>
          <a:p>
            <a:r>
              <a:rPr lang="it-IT" sz="2900" dirty="0" smtClean="0">
                <a:effectLst>
                  <a:outerShdw blurRad="38100" dist="38100" dir="2700000" algn="tl">
                    <a:srgbClr val="000000">
                      <a:alpha val="43137"/>
                    </a:srgbClr>
                  </a:outerShdw>
                </a:effectLst>
              </a:rPr>
              <a:t>Istat e Comuni: </a:t>
            </a:r>
            <a:r>
              <a:rPr lang="it-IT" dirty="0" smtClean="0">
                <a:effectLst>
                  <a:outerShdw blurRad="38100" dist="38100" dir="2700000" algn="tl">
                    <a:srgbClr val="000000">
                      <a:alpha val="43137"/>
                    </a:srgbClr>
                  </a:outerShdw>
                </a:effectLst>
              </a:rPr>
              <a:t>un’alleanza</a:t>
            </a:r>
            <a:r>
              <a:rPr lang="it-IT" dirty="0" smtClean="0"/>
              <a:t> </a:t>
            </a:r>
            <a:r>
              <a:rPr lang="it-IT" sz="2900" dirty="0" smtClean="0"/>
              <a:t>da rinnovare e </a:t>
            </a:r>
            <a:r>
              <a:rPr lang="it-IT" dirty="0">
                <a:solidFill>
                  <a:schemeClr val="tx1"/>
                </a:solidFill>
                <a:effectLst>
                  <a:outerShdw blurRad="38100" dist="38100" dir="2700000" algn="tl">
                    <a:srgbClr val="000000">
                      <a:alpha val="43137"/>
                    </a:srgbClr>
                  </a:outerShdw>
                </a:effectLst>
              </a:rPr>
              <a:t>consolidare</a:t>
            </a:r>
            <a:r>
              <a:rPr lang="it-IT" sz="2900" dirty="0" smtClean="0"/>
              <a:t> </a:t>
            </a:r>
            <a:r>
              <a:rPr lang="it-IT" dirty="0" smtClean="0">
                <a:solidFill>
                  <a:schemeClr val="tx1"/>
                </a:solidFill>
                <a:effectLst>
                  <a:outerShdw blurRad="38100" dist="38100" dir="2700000" algn="tl">
                    <a:srgbClr val="000000">
                      <a:alpha val="43137"/>
                    </a:srgbClr>
                  </a:outerShdw>
                </a:effectLst>
              </a:rPr>
              <a:t>sulla base </a:t>
            </a:r>
            <a:r>
              <a:rPr lang="it-IT" sz="2900" dirty="0" smtClean="0"/>
              <a:t>di un progetto </a:t>
            </a:r>
            <a:r>
              <a:rPr lang="it-IT" sz="2900" dirty="0" smtClean="0">
                <a:solidFill>
                  <a:schemeClr val="tx1"/>
                </a:solidFill>
                <a:effectLst>
                  <a:outerShdw blurRad="38100" dist="38100" dir="2700000" algn="tl">
                    <a:srgbClr val="000000">
                      <a:alpha val="43137"/>
                    </a:srgbClr>
                  </a:outerShdw>
                </a:effectLst>
              </a:rPr>
              <a:t>continuo</a:t>
            </a:r>
            <a:r>
              <a:rPr lang="it-IT" sz="2900" dirty="0" smtClean="0">
                <a:solidFill>
                  <a:schemeClr val="tx1"/>
                </a:solidFill>
              </a:rPr>
              <a:t> </a:t>
            </a:r>
            <a:r>
              <a:rPr lang="it-IT" sz="2900" dirty="0" smtClean="0"/>
              <a:t>e non decennale</a:t>
            </a:r>
            <a:endParaRPr lang="it-IT" sz="2900" dirty="0"/>
          </a:p>
          <a:p>
            <a:r>
              <a:rPr lang="it-IT" sz="2800" b="1" dirty="0" smtClean="0"/>
              <a:t>Collaborazione </a:t>
            </a:r>
            <a:r>
              <a:rPr lang="it-IT" sz="2800" dirty="0" smtClean="0"/>
              <a:t>nella fase di definizione e </a:t>
            </a:r>
            <a:r>
              <a:rPr lang="it-IT" sz="2800" dirty="0"/>
              <a:t>realizzazione </a:t>
            </a:r>
            <a:r>
              <a:rPr lang="it-IT" sz="2800" dirty="0" smtClean="0"/>
              <a:t>della organizzazione sul campo</a:t>
            </a:r>
            <a:endParaRPr lang="it-IT" sz="2800" dirty="0"/>
          </a:p>
          <a:p>
            <a:r>
              <a:rPr lang="it-IT" sz="2800" dirty="0" smtClean="0"/>
              <a:t>Collaborazione nella </a:t>
            </a:r>
            <a:r>
              <a:rPr lang="it-IT" sz="2900" dirty="0" smtClean="0">
                <a:solidFill>
                  <a:schemeClr val="tx1"/>
                </a:solidFill>
                <a:effectLst>
                  <a:outerShdw blurRad="38100" dist="38100" dir="2700000" algn="tl">
                    <a:srgbClr val="000000">
                      <a:alpha val="43137"/>
                    </a:srgbClr>
                  </a:outerShdw>
                </a:effectLst>
              </a:rPr>
              <a:t>progettazione</a:t>
            </a:r>
            <a:r>
              <a:rPr lang="it-IT" sz="2800" dirty="0" smtClean="0"/>
              <a:t> </a:t>
            </a:r>
            <a:r>
              <a:rPr lang="it-IT" sz="2900" dirty="0">
                <a:solidFill>
                  <a:schemeClr val="tx1"/>
                </a:solidFill>
                <a:effectLst>
                  <a:outerShdw blurRad="38100" dist="38100" dir="2700000" algn="tl">
                    <a:srgbClr val="000000">
                      <a:alpha val="43137"/>
                    </a:srgbClr>
                  </a:outerShdw>
                </a:effectLst>
              </a:rPr>
              <a:t>dell’output</a:t>
            </a:r>
            <a:r>
              <a:rPr lang="it-IT" sz="2800" dirty="0" smtClean="0"/>
              <a:t> ai fini della gestione e studio del territorio</a:t>
            </a:r>
            <a:endParaRPr lang="it-IT" sz="2800" dirty="0"/>
          </a:p>
          <a:p>
            <a:r>
              <a:rPr lang="it-IT" sz="2800" dirty="0" smtClean="0"/>
              <a:t>Il censimento, registri, SICIS: l’informazione a </a:t>
            </a:r>
            <a:r>
              <a:rPr lang="it-IT" sz="4000" dirty="0" smtClean="0">
                <a:solidFill>
                  <a:schemeClr val="tx1"/>
                </a:solidFill>
                <a:effectLst>
                  <a:outerShdw blurRad="38100" dist="38100" dir="2700000" algn="tl">
                    <a:srgbClr val="000000">
                      <a:alpha val="43137"/>
                    </a:srgbClr>
                  </a:outerShdw>
                </a:effectLst>
              </a:rPr>
              <a:t>scala locale</a:t>
            </a:r>
            <a:endParaRPr lang="it-IT" sz="2800" dirty="0">
              <a:solidFill>
                <a:schemeClr val="tx1"/>
              </a:solidFill>
              <a:effectLst>
                <a:outerShdw blurRad="38100" dist="38100" dir="2700000" algn="tl">
                  <a:srgbClr val="000000">
                    <a:alpha val="43137"/>
                  </a:srgbClr>
                </a:outerShdw>
              </a:effectLst>
            </a:endParaRPr>
          </a:p>
        </p:txBody>
      </p:sp>
      <p:grpSp>
        <p:nvGrpSpPr>
          <p:cNvPr id="6" name="Group 5"/>
          <p:cNvGrpSpPr/>
          <p:nvPr/>
        </p:nvGrpSpPr>
        <p:grpSpPr>
          <a:xfrm>
            <a:off x="4491004" y="1944326"/>
            <a:ext cx="4160633" cy="3752878"/>
            <a:chOff x="646491" y="4481661"/>
            <a:chExt cx="1361698" cy="1315360"/>
          </a:xfrm>
        </p:grpSpPr>
        <p:sp>
          <p:nvSpPr>
            <p:cNvPr id="7" name="Rectangle 19"/>
            <p:cNvSpPr/>
            <p:nvPr/>
          </p:nvSpPr>
          <p:spPr>
            <a:xfrm rot="21388734">
              <a:off x="646491" y="4486476"/>
              <a:ext cx="1361698" cy="1310545"/>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 name="connsiteX0" fmla="*/ 30785 w 1319601"/>
                <a:gd name="connsiteY0" fmla="*/ 0 h 1258608"/>
                <a:gd name="connsiteX1" fmla="*/ 1312848 w 1319601"/>
                <a:gd name="connsiteY1" fmla="*/ 20567 h 1258608"/>
                <a:gd name="connsiteX2" fmla="*/ 1319601 w 1319601"/>
                <a:gd name="connsiteY2" fmla="*/ 1233129 h 1258608"/>
                <a:gd name="connsiteX3" fmla="*/ 0 w 1319601"/>
                <a:gd name="connsiteY3" fmla="*/ 1235984 h 1258608"/>
                <a:gd name="connsiteX4" fmla="*/ 30785 w 1319601"/>
                <a:gd name="connsiteY4" fmla="*/ 0 h 1258608"/>
                <a:gd name="connsiteX0" fmla="*/ 31250 w 1320066"/>
                <a:gd name="connsiteY0" fmla="*/ 0 h 1267432"/>
                <a:gd name="connsiteX1" fmla="*/ 1313313 w 1320066"/>
                <a:gd name="connsiteY1" fmla="*/ 20567 h 1267432"/>
                <a:gd name="connsiteX2" fmla="*/ 1320066 w 1320066"/>
                <a:gd name="connsiteY2" fmla="*/ 1233129 h 1267432"/>
                <a:gd name="connsiteX3" fmla="*/ 0 w 1320066"/>
                <a:gd name="connsiteY3" fmla="*/ 1260343 h 1267432"/>
                <a:gd name="connsiteX4" fmla="*/ 31250 w 1320066"/>
                <a:gd name="connsiteY4" fmla="*/ 0 h 1267432"/>
                <a:gd name="connsiteX0" fmla="*/ 31250 w 1320066"/>
                <a:gd name="connsiteY0" fmla="*/ 0 h 1268253"/>
                <a:gd name="connsiteX1" fmla="*/ 1313313 w 1320066"/>
                <a:gd name="connsiteY1" fmla="*/ 20567 h 1268253"/>
                <a:gd name="connsiteX2" fmla="*/ 1320066 w 1320066"/>
                <a:gd name="connsiteY2" fmla="*/ 1233129 h 1268253"/>
                <a:gd name="connsiteX3" fmla="*/ 0 w 1320066"/>
                <a:gd name="connsiteY3" fmla="*/ 1260343 h 1268253"/>
                <a:gd name="connsiteX4" fmla="*/ 31250 w 1320066"/>
                <a:gd name="connsiteY4" fmla="*/ 0 h 1268253"/>
                <a:gd name="connsiteX0" fmla="*/ 31250 w 1320066"/>
                <a:gd name="connsiteY0" fmla="*/ 0 h 1263844"/>
                <a:gd name="connsiteX1" fmla="*/ 1313313 w 1320066"/>
                <a:gd name="connsiteY1" fmla="*/ 20567 h 1263844"/>
                <a:gd name="connsiteX2" fmla="*/ 1320066 w 1320066"/>
                <a:gd name="connsiteY2" fmla="*/ 1233129 h 1263844"/>
                <a:gd name="connsiteX3" fmla="*/ 0 w 1320066"/>
                <a:gd name="connsiteY3" fmla="*/ 1260343 h 1263844"/>
                <a:gd name="connsiteX4" fmla="*/ 31250 w 1320066"/>
                <a:gd name="connsiteY4" fmla="*/ 0 h 1263844"/>
                <a:gd name="connsiteX0" fmla="*/ 31250 w 1320066"/>
                <a:gd name="connsiteY0" fmla="*/ 0 h 1263844"/>
                <a:gd name="connsiteX1" fmla="*/ 1313313 w 1320066"/>
                <a:gd name="connsiteY1" fmla="*/ 20567 h 1263844"/>
                <a:gd name="connsiteX2" fmla="*/ 1320066 w 1320066"/>
                <a:gd name="connsiteY2" fmla="*/ 1233129 h 1263844"/>
                <a:gd name="connsiteX3" fmla="*/ 0 w 1320066"/>
                <a:gd name="connsiteY3" fmla="*/ 1260343 h 1263844"/>
                <a:gd name="connsiteX4" fmla="*/ 31250 w 1320066"/>
                <a:gd name="connsiteY4" fmla="*/ 0 h 1263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0066" h="1263844">
                  <a:moveTo>
                    <a:pt x="31250" y="0"/>
                  </a:moveTo>
                  <a:lnTo>
                    <a:pt x="1313313" y="20567"/>
                  </a:lnTo>
                  <a:cubicBezTo>
                    <a:pt x="1315242" y="429048"/>
                    <a:pt x="1291435" y="859628"/>
                    <a:pt x="1320066" y="1233129"/>
                  </a:cubicBezTo>
                  <a:cubicBezTo>
                    <a:pt x="665493" y="1279400"/>
                    <a:pt x="439867" y="1259391"/>
                    <a:pt x="0" y="1260343"/>
                  </a:cubicBezTo>
                  <a:lnTo>
                    <a:pt x="31250" y="0"/>
                  </a:lnTo>
                  <a:close/>
                </a:path>
              </a:pathLst>
            </a:custGeom>
            <a:gradFill flip="none" rotWithShape="1">
              <a:gsLst>
                <a:gs pos="0">
                  <a:srgbClr val="92D050">
                    <a:lumMod val="42000"/>
                    <a:lumOff val="58000"/>
                  </a:srgbClr>
                </a:gs>
                <a:gs pos="100000">
                  <a:srgbClr val="89C25A">
                    <a:lumMod val="81000"/>
                    <a:lumOff val="19000"/>
                  </a:srgbClr>
                </a:gs>
              </a:gsLst>
              <a:lin ang="5400000" scaled="1"/>
              <a:tileRect/>
            </a:gradFill>
            <a:ln>
              <a:noFill/>
            </a:ln>
            <a:effectLst>
              <a:outerShdw blurRad="38100" dist="12700" dir="54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ctr"/>
              <a:endParaRPr lang="en-US" sz="1200" dirty="0">
                <a:solidFill>
                  <a:schemeClr val="tx1"/>
                </a:solidFill>
                <a:latin typeface="Arial" pitchFamily="34" charset="0"/>
                <a:cs typeface="Arial" pitchFamily="34" charset="0"/>
              </a:endParaRPr>
            </a:p>
          </p:txBody>
        </p:sp>
        <p:grpSp>
          <p:nvGrpSpPr>
            <p:cNvPr id="8" name="Group 24"/>
            <p:cNvGrpSpPr/>
            <p:nvPr/>
          </p:nvGrpSpPr>
          <p:grpSpPr>
            <a:xfrm>
              <a:off x="1324832" y="4481661"/>
              <a:ext cx="184785" cy="186690"/>
              <a:chOff x="4917745" y="2235200"/>
              <a:chExt cx="2584952" cy="2489199"/>
            </a:xfrm>
            <a:effectLst>
              <a:outerShdw blurRad="50800" dist="25400" dir="8100000" algn="tr" rotWithShape="0">
                <a:prstClr val="black">
                  <a:alpha val="45000"/>
                </a:prstClr>
              </a:outerShdw>
            </a:effectLst>
          </p:grpSpPr>
          <p:sp>
            <p:nvSpPr>
              <p:cNvPr id="9" name="Oval 27"/>
              <p:cNvSpPr/>
              <p:nvPr/>
            </p:nvSpPr>
            <p:spPr>
              <a:xfrm>
                <a:off x="4917745" y="2429067"/>
                <a:ext cx="2295331" cy="2295332"/>
              </a:xfrm>
              <a:prstGeom prst="ellipse">
                <a:avLst/>
              </a:prstGeom>
              <a:solidFill>
                <a:srgbClr val="00B0F0"/>
              </a:solidFill>
              <a:ln>
                <a:noFill/>
              </a:ln>
              <a:effectLst/>
              <a:scene3d>
                <a:camera prst="orthographicFront">
                  <a:rot lat="0" lon="0" rev="0"/>
                </a:camera>
                <a:lightRig rig="contrasting" dir="t">
                  <a:rot lat="0" lon="0" rev="1500000"/>
                </a:lightRig>
              </a:scene3d>
              <a:sp3d>
                <a:bevelT w="44450" h="69850"/>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sp>
            <p:nvSpPr>
              <p:cNvPr id="10" name="Oval 28"/>
              <p:cNvSpPr/>
              <p:nvPr/>
            </p:nvSpPr>
            <p:spPr>
              <a:xfrm>
                <a:off x="5484130" y="2913213"/>
                <a:ext cx="1253454" cy="1253453"/>
              </a:xfrm>
              <a:prstGeom prst="ellipse">
                <a:avLst/>
              </a:prstGeom>
              <a:solidFill>
                <a:srgbClr val="00698E"/>
              </a:solidFill>
              <a:ln>
                <a:noFill/>
              </a:ln>
              <a:effectLst/>
              <a:scene3d>
                <a:camera prst="orthographicFront">
                  <a:rot lat="0" lon="0" rev="0"/>
                </a:camera>
                <a:lightRig rig="contrasting" dir="t">
                  <a:rot lat="0" lon="0" rev="1500000"/>
                </a:lightRig>
              </a:scene3d>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sp>
            <p:nvSpPr>
              <p:cNvPr id="11" name="Oval 29"/>
              <p:cNvSpPr/>
              <p:nvPr/>
            </p:nvSpPr>
            <p:spPr>
              <a:xfrm>
                <a:off x="5972471" y="2235200"/>
                <a:ext cx="1530226" cy="1530226"/>
              </a:xfrm>
              <a:prstGeom prst="ellipse">
                <a:avLst/>
              </a:prstGeom>
              <a:solidFill>
                <a:srgbClr val="00B0F0"/>
              </a:solidFill>
              <a:ln>
                <a:noFill/>
              </a:ln>
              <a:effectLst/>
              <a:scene3d>
                <a:camera prst="orthographicFront">
                  <a:rot lat="0" lon="0" rev="0"/>
                </a:camera>
                <a:lightRig rig="contrasting" dir="t">
                  <a:rot lat="0" lon="0" rev="1500000"/>
                </a:lightRig>
              </a:scene3d>
              <a:sp3d>
                <a:bevelT w="31750" h="69850"/>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grpSp>
      </p:grpSp>
      <p:sp>
        <p:nvSpPr>
          <p:cNvPr id="12" name="Rettangolo 11"/>
          <p:cNvSpPr/>
          <p:nvPr/>
        </p:nvSpPr>
        <p:spPr>
          <a:xfrm rot="21395615">
            <a:off x="4639513" y="2717792"/>
            <a:ext cx="3925704" cy="2554545"/>
          </a:xfrm>
          <a:prstGeom prst="rect">
            <a:avLst/>
          </a:prstGeom>
        </p:spPr>
        <p:txBody>
          <a:bodyPr wrap="square">
            <a:spAutoFit/>
          </a:bodyPr>
          <a:lstStyle/>
          <a:p>
            <a:r>
              <a:rPr lang="it-IT" sz="3200" dirty="0" smtClean="0"/>
              <a:t>Un nuovo organico sistema statistico di produzione fondato su un rafforzamento del ruolo dei comuni </a:t>
            </a:r>
            <a:endParaRPr lang="it-IT" sz="3200" dirty="0"/>
          </a:p>
        </p:txBody>
      </p:sp>
      <p:grpSp>
        <p:nvGrpSpPr>
          <p:cNvPr id="16" name="Gruppo 15"/>
          <p:cNvGrpSpPr/>
          <p:nvPr/>
        </p:nvGrpSpPr>
        <p:grpSpPr>
          <a:xfrm>
            <a:off x="7126123" y="6024299"/>
            <a:ext cx="1696507" cy="698070"/>
            <a:chOff x="7126123" y="6024299"/>
            <a:chExt cx="1696507" cy="698070"/>
          </a:xfrm>
        </p:grpSpPr>
        <p:pic>
          <p:nvPicPr>
            <p:cNvPr id="17"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Immagine 17"/>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319100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1042768" y="1270279"/>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8" name="Titolo 1"/>
          <p:cNvSpPr txBox="1">
            <a:spLocks/>
          </p:cNvSpPr>
          <p:nvPr/>
        </p:nvSpPr>
        <p:spPr>
          <a:xfrm>
            <a:off x="336534" y="15078"/>
            <a:ext cx="8475870" cy="592852"/>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lgn="l"/>
            <a:r>
              <a:rPr lang="it-IT" sz="3200" dirty="0">
                <a:solidFill>
                  <a:schemeClr val="bg1"/>
                </a:solidFill>
                <a:effectLst>
                  <a:outerShdw blurRad="38100" dist="38100" dir="2700000" algn="tl">
                    <a:srgbClr val="000000">
                      <a:alpha val="43137"/>
                    </a:srgbClr>
                  </a:outerShdw>
                </a:effectLst>
              </a:rPr>
              <a:t>Le indagini </a:t>
            </a:r>
            <a:r>
              <a:rPr lang="it-IT" sz="3600" dirty="0">
                <a:effectLst>
                  <a:outerShdw blurRad="38100" dist="38100" dir="2700000" algn="tl">
                    <a:srgbClr val="000000">
                      <a:alpha val="43137"/>
                    </a:srgbClr>
                  </a:outerShdw>
                </a:effectLst>
                <a:latin typeface="+mn-lt"/>
                <a:ea typeface="+mn-ea"/>
                <a:cs typeface="+mn-cs"/>
              </a:rPr>
              <a:t>sperimentali</a:t>
            </a:r>
            <a:r>
              <a:rPr lang="it-IT" sz="3200" dirty="0">
                <a:solidFill>
                  <a:schemeClr val="bg1"/>
                </a:solidFill>
                <a:effectLst>
                  <a:outerShdw blurRad="38100" dist="38100" dir="2700000" algn="tl">
                    <a:srgbClr val="000000">
                      <a:alpha val="43137"/>
                    </a:srgbClr>
                  </a:outerShdw>
                </a:effectLst>
              </a:rPr>
              <a:t> del 2017</a:t>
            </a:r>
          </a:p>
        </p:txBody>
      </p:sp>
      <p:sp>
        <p:nvSpPr>
          <p:cNvPr id="5" name="CasellaDiTesto 4"/>
          <p:cNvSpPr txBox="1"/>
          <p:nvPr/>
        </p:nvSpPr>
        <p:spPr>
          <a:xfrm>
            <a:off x="285712" y="814043"/>
            <a:ext cx="8475870" cy="715581"/>
          </a:xfrm>
          <a:prstGeom prst="rect">
            <a:avLst/>
          </a:prstGeom>
          <a:noFill/>
        </p:spPr>
        <p:txBody>
          <a:bodyPr wrap="square" rtlCol="0">
            <a:spAutoFit/>
          </a:bodyPr>
          <a:lstStyle/>
          <a:p>
            <a:pPr>
              <a:spcBef>
                <a:spcPts val="600"/>
              </a:spcBef>
            </a:pPr>
            <a:r>
              <a:rPr lang="it-IT" b="1" dirty="0" smtClean="0">
                <a:solidFill>
                  <a:srgbClr val="C00000"/>
                </a:solidFill>
              </a:rPr>
              <a:t> </a:t>
            </a:r>
            <a:endParaRPr lang="it-IT" dirty="0">
              <a:solidFill>
                <a:srgbClr val="C00000"/>
              </a:solidFill>
            </a:endParaRPr>
          </a:p>
          <a:p>
            <a:pPr marL="799881" lvl="1" indent="-342900">
              <a:spcBef>
                <a:spcPts val="300"/>
              </a:spcBef>
              <a:buFont typeface="Courier New" pitchFamily="49" charset="0"/>
              <a:buChar char="o"/>
            </a:pPr>
            <a:endParaRPr lang="it-IT" dirty="0"/>
          </a:p>
        </p:txBody>
      </p:sp>
      <p:grpSp>
        <p:nvGrpSpPr>
          <p:cNvPr id="9" name="Gruppo 8"/>
          <p:cNvGrpSpPr/>
          <p:nvPr/>
        </p:nvGrpSpPr>
        <p:grpSpPr>
          <a:xfrm>
            <a:off x="7026656" y="6119621"/>
            <a:ext cx="1696507" cy="698070"/>
            <a:chOff x="7126123" y="6024299"/>
            <a:chExt cx="1696507" cy="698070"/>
          </a:xfrm>
        </p:grpSpPr>
        <p:pic>
          <p:nvPicPr>
            <p:cNvPr id="10"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magine 10"/>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
        <p:nvSpPr>
          <p:cNvPr id="2" name="Rettangolo 1"/>
          <p:cNvSpPr/>
          <p:nvPr/>
        </p:nvSpPr>
        <p:spPr>
          <a:xfrm>
            <a:off x="285712" y="966159"/>
            <a:ext cx="8314824" cy="4735142"/>
          </a:xfrm>
          <a:prstGeom prst="rect">
            <a:avLst/>
          </a:prstGeom>
        </p:spPr>
        <p:txBody>
          <a:bodyPr wrap="square">
            <a:spAutoFit/>
          </a:bodyPr>
          <a:lstStyle/>
          <a:p>
            <a:pPr algn="just">
              <a:lnSpc>
                <a:spcPct val="130000"/>
              </a:lnSpc>
              <a:buClr>
                <a:srgbClr val="800000"/>
              </a:buClr>
              <a:buSzPct val="100000"/>
              <a:defRPr/>
            </a:pPr>
            <a:r>
              <a:rPr lang="it-IT" dirty="0">
                <a:cs typeface="Arial" charset="0"/>
              </a:rPr>
              <a:t>La sperimentazione </a:t>
            </a:r>
            <a:r>
              <a:rPr lang="it-IT" dirty="0" smtClean="0">
                <a:cs typeface="Arial" charset="0"/>
              </a:rPr>
              <a:t>del 2017 </a:t>
            </a:r>
            <a:r>
              <a:rPr lang="it-IT" dirty="0">
                <a:cs typeface="Arial" charset="0"/>
              </a:rPr>
              <a:t>ha coinvolto 41 comuni e circa 37 mila famiglie, orientata alla messa a punto dei processi di produzione (ridotti obiettivi di stima)</a:t>
            </a:r>
          </a:p>
          <a:p>
            <a:pPr marL="342900" indent="-342900" algn="just">
              <a:lnSpc>
                <a:spcPct val="130000"/>
              </a:lnSpc>
              <a:buClr>
                <a:srgbClr val="800000"/>
              </a:buClr>
              <a:buSzPct val="100000"/>
              <a:buFont typeface="Wingdings" charset="2"/>
              <a:buChar char="Ø"/>
              <a:defRPr/>
            </a:pPr>
            <a:endParaRPr lang="it-IT" dirty="0" smtClean="0">
              <a:cs typeface="Arial" charset="0"/>
            </a:endParaRPr>
          </a:p>
          <a:p>
            <a:pPr marL="342900" indent="-342900" algn="just">
              <a:lnSpc>
                <a:spcPct val="130000"/>
              </a:lnSpc>
              <a:buClr>
                <a:srgbClr val="800000"/>
              </a:buClr>
              <a:buSzPct val="100000"/>
              <a:buFont typeface="Wingdings" charset="2"/>
              <a:buChar char="Ø"/>
              <a:defRPr/>
            </a:pPr>
            <a:r>
              <a:rPr lang="it-IT" dirty="0" smtClean="0">
                <a:cs typeface="Arial" charset="0"/>
              </a:rPr>
              <a:t>Gli </a:t>
            </a:r>
            <a:r>
              <a:rPr lang="it-IT" dirty="0">
                <a:cs typeface="Arial" charset="0"/>
              </a:rPr>
              <a:t>aspetti oggetto di verifica e le innovazioni sono stati:</a:t>
            </a:r>
          </a:p>
          <a:p>
            <a:pPr marL="817563" lvl="1" indent="-360363" algn="just">
              <a:lnSpc>
                <a:spcPct val="130000"/>
              </a:lnSpc>
              <a:spcBef>
                <a:spcPts val="0"/>
              </a:spcBef>
              <a:spcAft>
                <a:spcPts val="900"/>
              </a:spcAft>
              <a:buClr>
                <a:srgbClr val="BD1F2B"/>
              </a:buClr>
              <a:buSzPct val="77000"/>
              <a:buFont typeface="+mj-ea"/>
              <a:buAutoNum type="circleNumDbPlain"/>
              <a:defRPr/>
            </a:pPr>
            <a:r>
              <a:rPr lang="it-IT" dirty="0">
                <a:cs typeface="Arial" charset="0"/>
              </a:rPr>
              <a:t>un impianto integrato tra archivi e indagini</a:t>
            </a:r>
          </a:p>
          <a:p>
            <a:pPr marL="817563" lvl="1" indent="-360363" algn="just">
              <a:lnSpc>
                <a:spcPct val="130000"/>
              </a:lnSpc>
              <a:spcBef>
                <a:spcPts val="0"/>
              </a:spcBef>
              <a:spcAft>
                <a:spcPts val="900"/>
              </a:spcAft>
              <a:buClr>
                <a:srgbClr val="BD1F2B"/>
              </a:buClr>
              <a:buSzPct val="77000"/>
              <a:buFont typeface="+mj-ea"/>
              <a:buAutoNum type="circleNumDbPlain"/>
              <a:defRPr/>
            </a:pPr>
            <a:r>
              <a:rPr lang="it-IT" dirty="0">
                <a:cs typeface="Arial" charset="0"/>
              </a:rPr>
              <a:t>una rilevazione areale a livello di numero civico</a:t>
            </a:r>
          </a:p>
          <a:p>
            <a:pPr marL="817563" lvl="1" indent="-360363" algn="just">
              <a:lnSpc>
                <a:spcPct val="130000"/>
              </a:lnSpc>
              <a:spcBef>
                <a:spcPts val="0"/>
              </a:spcBef>
              <a:spcAft>
                <a:spcPts val="900"/>
              </a:spcAft>
              <a:buClr>
                <a:srgbClr val="BD1F2B"/>
              </a:buClr>
              <a:buSzPct val="77000"/>
              <a:buFont typeface="+mj-ea"/>
              <a:buAutoNum type="circleNumDbPlain"/>
              <a:defRPr/>
            </a:pPr>
            <a:r>
              <a:rPr lang="it-IT" dirty="0">
                <a:cs typeface="Arial" charset="0"/>
              </a:rPr>
              <a:t>nuovi quesiti sulla dimora abituale</a:t>
            </a:r>
          </a:p>
          <a:p>
            <a:pPr marL="817563" lvl="1" indent="-360363" algn="just">
              <a:lnSpc>
                <a:spcPct val="130000"/>
              </a:lnSpc>
              <a:spcBef>
                <a:spcPts val="0"/>
              </a:spcBef>
              <a:spcAft>
                <a:spcPts val="900"/>
              </a:spcAft>
              <a:buClr>
                <a:srgbClr val="BD1F2B"/>
              </a:buClr>
              <a:buSzPct val="77000"/>
              <a:buFont typeface="+mj-ea"/>
              <a:buAutoNum type="circleNumDbPlain"/>
              <a:defRPr/>
            </a:pPr>
            <a:r>
              <a:rPr lang="it-IT" dirty="0">
                <a:cs typeface="Arial" charset="0"/>
              </a:rPr>
              <a:t>verifica dei dati rilevati con i dati in archivio, contestualmente alla rilevazione </a:t>
            </a:r>
          </a:p>
          <a:p>
            <a:pPr marL="817563" lvl="1" indent="-360363" algn="just">
              <a:lnSpc>
                <a:spcPct val="130000"/>
              </a:lnSpc>
              <a:spcBef>
                <a:spcPts val="0"/>
              </a:spcBef>
              <a:spcAft>
                <a:spcPts val="900"/>
              </a:spcAft>
              <a:buClr>
                <a:srgbClr val="BD1F2B"/>
              </a:buClr>
              <a:buSzPct val="77000"/>
              <a:buFont typeface="+mj-ea"/>
              <a:buAutoNum type="circleNumDbPlain"/>
              <a:defRPr/>
            </a:pPr>
            <a:r>
              <a:rPr lang="it-IT" dirty="0">
                <a:cs typeface="Arial" charset="0"/>
              </a:rPr>
              <a:t>verifica di specifiche modalità operative: tempi di indagine, carico di lavoro, strategia dei solleciti</a:t>
            </a:r>
          </a:p>
        </p:txBody>
      </p:sp>
    </p:spTree>
    <p:extLst>
      <p:ext uri="{BB962C8B-B14F-4D97-AF65-F5344CB8AC3E}">
        <p14:creationId xmlns:p14="http://schemas.microsoft.com/office/powerpoint/2010/main" val="2928783048"/>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1042768" y="1270279"/>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8" name="Titolo 1"/>
          <p:cNvSpPr txBox="1">
            <a:spLocks/>
          </p:cNvSpPr>
          <p:nvPr/>
        </p:nvSpPr>
        <p:spPr>
          <a:xfrm>
            <a:off x="336534" y="15078"/>
            <a:ext cx="8475870" cy="592852"/>
          </a:xfrm>
          <a:prstGeom prst="rect">
            <a:avLst/>
          </a:prstGeom>
          <a:solidFill>
            <a:srgbClr val="CF1E24"/>
          </a:solidFill>
          <a:ln>
            <a:noFill/>
          </a:ln>
        </p:spPr>
        <p:txBody>
          <a:bodyPr vert="horz" lIns="0" tIns="0" rIns="0" bIns="0" rtlCol="0" anchor="ctr" anchorCtr="0">
            <a:noAutofit/>
          </a:bodyPr>
          <a:lstStyle>
            <a:defPPr>
              <a:defRPr lang="it-IT"/>
            </a:defPPr>
            <a:lvl1pPr marL="143933">
              <a:spcBef>
                <a:spcPct val="0"/>
              </a:spcBef>
              <a:buNone/>
              <a:defRPr sz="3200">
                <a:solidFill>
                  <a:schemeClr val="bg1"/>
                </a:solidFill>
                <a:effectLst>
                  <a:outerShdw blurRad="38100" dist="38100" dir="2700000" algn="tl">
                    <a:srgbClr val="000000">
                      <a:alpha val="43137"/>
                    </a:srgbClr>
                  </a:outerShdw>
                </a:effectLst>
                <a:latin typeface="+mj-lt"/>
                <a:ea typeface="+mj-ea"/>
                <a:cs typeface="+mj-cs"/>
              </a:defRPr>
            </a:lvl1pPr>
          </a:lstStyle>
          <a:p>
            <a:r>
              <a:rPr lang="it-IT" dirty="0"/>
              <a:t>Alcuni </a:t>
            </a:r>
            <a:r>
              <a:rPr lang="it-IT" sz="3600" dirty="0">
                <a:solidFill>
                  <a:schemeClr val="tx1"/>
                </a:solidFill>
                <a:latin typeface="+mn-lt"/>
                <a:ea typeface="+mn-ea"/>
                <a:cs typeface="+mn-cs"/>
              </a:rPr>
              <a:t>esiti</a:t>
            </a:r>
            <a:r>
              <a:rPr lang="it-IT" dirty="0"/>
              <a:t> della </a:t>
            </a:r>
            <a:r>
              <a:rPr lang="it-IT" sz="3600" dirty="0">
                <a:solidFill>
                  <a:schemeClr val="tx1"/>
                </a:solidFill>
                <a:latin typeface="+mn-lt"/>
                <a:ea typeface="+mn-ea"/>
                <a:cs typeface="+mn-cs"/>
              </a:rPr>
              <a:t>sperimentazione</a:t>
            </a:r>
          </a:p>
        </p:txBody>
      </p:sp>
      <p:sp>
        <p:nvSpPr>
          <p:cNvPr id="5" name="CasellaDiTesto 4"/>
          <p:cNvSpPr txBox="1"/>
          <p:nvPr/>
        </p:nvSpPr>
        <p:spPr>
          <a:xfrm>
            <a:off x="285712" y="814043"/>
            <a:ext cx="8475870" cy="715581"/>
          </a:xfrm>
          <a:prstGeom prst="rect">
            <a:avLst/>
          </a:prstGeom>
          <a:noFill/>
        </p:spPr>
        <p:txBody>
          <a:bodyPr wrap="square" rtlCol="0">
            <a:spAutoFit/>
          </a:bodyPr>
          <a:lstStyle/>
          <a:p>
            <a:pPr>
              <a:spcBef>
                <a:spcPts val="600"/>
              </a:spcBef>
            </a:pPr>
            <a:r>
              <a:rPr lang="it-IT" b="1" dirty="0" smtClean="0">
                <a:solidFill>
                  <a:srgbClr val="C00000"/>
                </a:solidFill>
              </a:rPr>
              <a:t> </a:t>
            </a:r>
            <a:endParaRPr lang="it-IT" dirty="0">
              <a:solidFill>
                <a:srgbClr val="C00000"/>
              </a:solidFill>
            </a:endParaRPr>
          </a:p>
          <a:p>
            <a:pPr marL="799881" lvl="1" indent="-342900">
              <a:spcBef>
                <a:spcPts val="300"/>
              </a:spcBef>
              <a:buFont typeface="Courier New" pitchFamily="49" charset="0"/>
              <a:buChar char="o"/>
            </a:pPr>
            <a:endParaRPr lang="it-IT" dirty="0"/>
          </a:p>
        </p:txBody>
      </p:sp>
      <p:grpSp>
        <p:nvGrpSpPr>
          <p:cNvPr id="9" name="Gruppo 8"/>
          <p:cNvGrpSpPr/>
          <p:nvPr/>
        </p:nvGrpSpPr>
        <p:grpSpPr>
          <a:xfrm>
            <a:off x="7026656" y="6119621"/>
            <a:ext cx="1696507" cy="698070"/>
            <a:chOff x="7126123" y="6024299"/>
            <a:chExt cx="1696507" cy="698070"/>
          </a:xfrm>
        </p:grpSpPr>
        <p:pic>
          <p:nvPicPr>
            <p:cNvPr id="10"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magine 10"/>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
        <p:nvSpPr>
          <p:cNvPr id="2" name="Rettangolo 1"/>
          <p:cNvSpPr/>
          <p:nvPr/>
        </p:nvSpPr>
        <p:spPr>
          <a:xfrm>
            <a:off x="285712" y="1094682"/>
            <a:ext cx="8314824" cy="4478149"/>
          </a:xfrm>
          <a:prstGeom prst="rect">
            <a:avLst/>
          </a:prstGeom>
        </p:spPr>
        <p:txBody>
          <a:bodyPr wrap="square">
            <a:spAutoFit/>
          </a:bodyPr>
          <a:lstStyle/>
          <a:p>
            <a:pPr marL="342900" lvl="0" indent="-342900">
              <a:buFont typeface="Wingdings" panose="05000000000000000000" pitchFamily="2" charset="2"/>
              <a:buChar char="Ø"/>
            </a:pPr>
            <a:r>
              <a:rPr lang="it-IT" dirty="0" smtClean="0"/>
              <a:t>tassi </a:t>
            </a:r>
            <a:r>
              <a:rPr lang="it-IT" dirty="0"/>
              <a:t>di risposta </a:t>
            </a:r>
            <a:r>
              <a:rPr lang="it-IT" dirty="0" smtClean="0"/>
              <a:t>superiori </a:t>
            </a:r>
            <a:r>
              <a:rPr lang="it-IT" dirty="0"/>
              <a:t>al 75</a:t>
            </a:r>
            <a:r>
              <a:rPr lang="it-IT" dirty="0" smtClean="0"/>
              <a:t>% e </a:t>
            </a:r>
            <a:r>
              <a:rPr lang="it-IT" dirty="0"/>
              <a:t>superiori a quelle ottenute dalle precedenti </a:t>
            </a:r>
            <a:r>
              <a:rPr lang="it-IT" dirty="0" smtClean="0"/>
              <a:t>sperimentazioni), </a:t>
            </a:r>
            <a:r>
              <a:rPr lang="it-IT" dirty="0"/>
              <a:t>il che conferma la bontà complessiva dell’impianto di indagine e la scelta dei differenti canali di </a:t>
            </a:r>
            <a:r>
              <a:rPr lang="it-IT" dirty="0" smtClean="0"/>
              <a:t>restituzione</a:t>
            </a:r>
          </a:p>
          <a:p>
            <a:pPr marL="342900" lvl="0" indent="-342900">
              <a:buFont typeface="Wingdings" panose="05000000000000000000" pitchFamily="2" charset="2"/>
              <a:buChar char="Ø"/>
            </a:pPr>
            <a:endParaRPr lang="it-IT" dirty="0"/>
          </a:p>
          <a:p>
            <a:pPr marL="342900" lvl="0" indent="-342900">
              <a:buFont typeface="Wingdings" panose="05000000000000000000" pitchFamily="2" charset="2"/>
              <a:buChar char="Ø"/>
            </a:pPr>
            <a:r>
              <a:rPr lang="it-IT" dirty="0"/>
              <a:t>una forte influenza su tutti gli aspetti della rilevazione (indirizzi, tassi di risposta, uso dei diversi canali) della tipologia del </a:t>
            </a:r>
            <a:r>
              <a:rPr lang="it-IT" dirty="0" smtClean="0"/>
              <a:t>Comune. Ciò  </a:t>
            </a:r>
            <a:r>
              <a:rPr lang="it-IT" dirty="0"/>
              <a:t>rende necessario prevedere modalità operative, sistemi di monitoraggio, campagne di sensibilizzazione mirate e </a:t>
            </a:r>
            <a:r>
              <a:rPr lang="it-IT" dirty="0" smtClean="0"/>
              <a:t>specifiche</a:t>
            </a:r>
          </a:p>
          <a:p>
            <a:pPr marL="342900" lvl="0" indent="-342900">
              <a:buFont typeface="Wingdings" panose="05000000000000000000" pitchFamily="2" charset="2"/>
              <a:buChar char="Ø"/>
            </a:pPr>
            <a:endParaRPr lang="it-IT" dirty="0"/>
          </a:p>
          <a:p>
            <a:pPr marL="342900" lvl="0" indent="-342900">
              <a:buFont typeface="Wingdings" panose="05000000000000000000" pitchFamily="2" charset="2"/>
              <a:buChar char="Ø"/>
            </a:pPr>
            <a:r>
              <a:rPr lang="it-IT" dirty="0" smtClean="0"/>
              <a:t>utilizzo </a:t>
            </a:r>
            <a:r>
              <a:rPr lang="it-IT" dirty="0"/>
              <a:t>dell’indirizzo come una unità di rilevazione non </a:t>
            </a:r>
            <a:r>
              <a:rPr lang="it-IT" dirty="0" smtClean="0"/>
              <a:t>affidabile </a:t>
            </a:r>
            <a:r>
              <a:rPr lang="it-IT" dirty="0"/>
              <a:t>per tutti i  comuni/aree; pertanto si rende necessario ricorrere, per comuni/aree </a:t>
            </a:r>
            <a:r>
              <a:rPr lang="it-IT" i="1" dirty="0"/>
              <a:t>difficoltose</a:t>
            </a:r>
            <a:r>
              <a:rPr lang="it-IT" dirty="0"/>
              <a:t>  alle sezione di </a:t>
            </a:r>
            <a:r>
              <a:rPr lang="it-IT" dirty="0" smtClean="0"/>
              <a:t>censimento</a:t>
            </a:r>
          </a:p>
          <a:p>
            <a:pPr marL="342900" lvl="0" indent="-342900">
              <a:buFont typeface="Wingdings" panose="05000000000000000000" pitchFamily="2" charset="2"/>
              <a:buChar char="Ø"/>
            </a:pPr>
            <a:endParaRPr lang="it-IT" dirty="0"/>
          </a:p>
          <a:p>
            <a:pPr marL="342900" lvl="0" indent="-342900">
              <a:buFont typeface="Wingdings" panose="05000000000000000000" pitchFamily="2" charset="2"/>
              <a:buChar char="Ø"/>
            </a:pPr>
            <a:r>
              <a:rPr lang="it-IT" dirty="0" smtClean="0"/>
              <a:t>presenza </a:t>
            </a:r>
            <a:r>
              <a:rPr lang="it-IT" dirty="0"/>
              <a:t>di una quota consistente di indirizzi errati o di famiglie non presenti a quel dato indirizzo </a:t>
            </a:r>
            <a:r>
              <a:rPr lang="it-IT" dirty="0" smtClean="0"/>
              <a:t>pone </a:t>
            </a:r>
            <a:r>
              <a:rPr lang="it-IT" dirty="0"/>
              <a:t>la </a:t>
            </a:r>
            <a:r>
              <a:rPr lang="it-IT" dirty="0" smtClean="0"/>
              <a:t>questione di </a:t>
            </a:r>
            <a:r>
              <a:rPr lang="it-IT" dirty="0"/>
              <a:t>disporre di liste più </a:t>
            </a:r>
            <a:r>
              <a:rPr lang="it-IT" dirty="0" smtClean="0"/>
              <a:t>aggiornate </a:t>
            </a:r>
            <a:endParaRPr lang="it-IT" dirty="0"/>
          </a:p>
        </p:txBody>
      </p:sp>
    </p:spTree>
    <p:extLst>
      <p:ext uri="{BB962C8B-B14F-4D97-AF65-F5344CB8AC3E}">
        <p14:creationId xmlns:p14="http://schemas.microsoft.com/office/powerpoint/2010/main" val="270315093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348942" y="258567"/>
            <a:ext cx="8652932" cy="820220"/>
          </a:xfrm>
          <a:prstGeom prst="rect">
            <a:avLst/>
          </a:prstGeom>
          <a:solidFill>
            <a:srgbClr val="CF1E24"/>
          </a:solidFill>
          <a:ln>
            <a:noFill/>
          </a:ln>
        </p:spPr>
        <p:txBody>
          <a:bodyPr lIns="0" tIns="0" rIns="0" bIns="0" anchor="ctr" anchorCtr="0">
            <a:noAutofit/>
          </a:bodyPr>
          <a:lstStyle>
            <a:lvl1pPr>
              <a:defRPr/>
            </a:lvl1pPr>
          </a:lstStyle>
          <a:p>
            <a:r>
              <a:rPr lang="it-IT" sz="2800" b="1" dirty="0" smtClean="0">
                <a:solidFill>
                  <a:schemeClr val="bg1"/>
                </a:solidFill>
                <a:cs typeface="Arial"/>
              </a:rPr>
              <a:t>I tempi: ogni anno raccolta dati e diffusione</a:t>
            </a:r>
            <a:endParaRPr lang="it-IT" sz="2800" b="1" dirty="0">
              <a:effectLst>
                <a:outerShdw blurRad="38100" dist="38100" dir="2700000" algn="tl">
                  <a:srgbClr val="000000">
                    <a:alpha val="43137"/>
                  </a:srgbClr>
                </a:outerShdw>
              </a:effectLst>
              <a:cs typeface="Arial"/>
            </a:endParaRPr>
          </a:p>
        </p:txBody>
      </p:sp>
      <p:sp>
        <p:nvSpPr>
          <p:cNvPr id="5" name="Rettangolo 4"/>
          <p:cNvSpPr/>
          <p:nvPr/>
        </p:nvSpPr>
        <p:spPr>
          <a:xfrm>
            <a:off x="800998" y="1128678"/>
            <a:ext cx="7719459" cy="450892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defTabSz="1435100">
              <a:spcBef>
                <a:spcPct val="0"/>
              </a:spcBef>
              <a:spcAft>
                <a:spcPts val="1200"/>
              </a:spcAft>
              <a:buClr>
                <a:srgbClr val="A50021"/>
              </a:buClr>
              <a:buFont typeface="Wingdings" panose="05000000000000000000" pitchFamily="2" charset="2"/>
              <a:buChar char="§"/>
            </a:pPr>
            <a:r>
              <a:rPr lang="it-IT" b="1" dirty="0">
                <a:solidFill>
                  <a:schemeClr val="accent5"/>
                </a:solidFill>
                <a:effectLst>
                  <a:outerShdw blurRad="38100" dist="38100" dir="2700000" algn="tl">
                    <a:srgbClr val="000000">
                      <a:alpha val="43137"/>
                    </a:srgbClr>
                  </a:outerShdw>
                </a:effectLst>
              </a:rPr>
              <a:t>Ogni anno </a:t>
            </a:r>
            <a:r>
              <a:rPr lang="it-IT" dirty="0" smtClean="0"/>
              <a:t>si svolgeranno le </a:t>
            </a:r>
            <a:r>
              <a:rPr lang="it-IT" b="1" dirty="0">
                <a:solidFill>
                  <a:schemeClr val="accent5"/>
                </a:solidFill>
                <a:effectLst>
                  <a:outerShdw blurRad="38100" dist="38100" dir="2700000" algn="tl">
                    <a:srgbClr val="000000">
                      <a:alpha val="43137"/>
                    </a:srgbClr>
                  </a:outerShdw>
                </a:effectLst>
              </a:rPr>
              <a:t>due rilevazioni campionarie </a:t>
            </a:r>
            <a:r>
              <a:rPr lang="it-IT" dirty="0" smtClean="0"/>
              <a:t>da lista e areale.</a:t>
            </a:r>
          </a:p>
          <a:p>
            <a:pPr marL="342900" indent="-342900" defTabSz="1435100">
              <a:spcBef>
                <a:spcPct val="0"/>
              </a:spcBef>
              <a:spcAft>
                <a:spcPts val="1200"/>
              </a:spcAft>
              <a:buClr>
                <a:srgbClr val="A50021"/>
              </a:buClr>
              <a:buFont typeface="Wingdings" panose="05000000000000000000" pitchFamily="2" charset="2"/>
              <a:buChar char="§"/>
            </a:pPr>
            <a:r>
              <a:rPr lang="it-IT" dirty="0" smtClean="0"/>
              <a:t>Ogni anno avremo un aggiornamento del registro </a:t>
            </a:r>
            <a:r>
              <a:rPr lang="it-IT" b="1" dirty="0" smtClean="0">
                <a:solidFill>
                  <a:schemeClr val="accent5"/>
                </a:solidFill>
                <a:effectLst>
                  <a:outerShdw blurRad="38100" dist="38100" dir="2700000" algn="tl">
                    <a:srgbClr val="000000">
                      <a:alpha val="43137"/>
                    </a:srgbClr>
                  </a:outerShdw>
                </a:effectLst>
              </a:rPr>
              <a:t>esteso degli individui </a:t>
            </a:r>
            <a:r>
              <a:rPr lang="it-IT" dirty="0" smtClean="0"/>
              <a:t>che </a:t>
            </a:r>
            <a:r>
              <a:rPr lang="it-IT" dirty="0"/>
              <a:t>conterrà le altre variabili rilevanti per configurare </a:t>
            </a:r>
            <a:r>
              <a:rPr lang="it-IT" b="1" dirty="0" smtClean="0">
                <a:solidFill>
                  <a:schemeClr val="accent5"/>
                </a:solidFill>
                <a:effectLst>
                  <a:outerShdw blurRad="38100" dist="38100" dir="2700000" algn="tl">
                    <a:srgbClr val="000000">
                      <a:alpha val="43137"/>
                    </a:srgbClr>
                  </a:outerShdw>
                </a:effectLst>
              </a:rPr>
              <a:t>i prodotti del censimento </a:t>
            </a:r>
            <a:r>
              <a:rPr lang="it-IT" dirty="0" smtClean="0"/>
              <a:t>in </a:t>
            </a:r>
            <a:r>
              <a:rPr lang="it-IT" dirty="0"/>
              <a:t>termini di </a:t>
            </a:r>
            <a:r>
              <a:rPr lang="it-IT" b="1" dirty="0" err="1">
                <a:solidFill>
                  <a:schemeClr val="accent5"/>
                </a:solidFill>
                <a:effectLst>
                  <a:outerShdw blurRad="38100" dist="38100" dir="2700000" algn="tl">
                    <a:srgbClr val="000000">
                      <a:alpha val="43137"/>
                    </a:srgbClr>
                  </a:outerShdw>
                </a:effectLst>
              </a:rPr>
              <a:t>microdati</a:t>
            </a:r>
            <a:r>
              <a:rPr lang="it-IT" dirty="0"/>
              <a:t> e di </a:t>
            </a:r>
            <a:r>
              <a:rPr lang="it-IT" b="1" dirty="0" err="1" smtClean="0">
                <a:solidFill>
                  <a:schemeClr val="accent5"/>
                </a:solidFill>
                <a:effectLst>
                  <a:outerShdw blurRad="38100" dist="38100" dir="2700000" algn="tl">
                    <a:srgbClr val="000000">
                      <a:alpha val="43137"/>
                    </a:srgbClr>
                  </a:outerShdw>
                </a:effectLst>
              </a:rPr>
              <a:t>macrodati</a:t>
            </a:r>
            <a:endParaRPr lang="it-IT" b="1" dirty="0" smtClean="0">
              <a:solidFill>
                <a:schemeClr val="accent5"/>
              </a:solidFill>
              <a:effectLst>
                <a:outerShdw blurRad="38100" dist="38100" dir="2700000" algn="tl">
                  <a:srgbClr val="000000">
                    <a:alpha val="43137"/>
                  </a:srgbClr>
                </a:outerShdw>
              </a:effectLst>
            </a:endParaRPr>
          </a:p>
          <a:p>
            <a:pPr marL="342900" indent="-342900" defTabSz="1435100">
              <a:spcBef>
                <a:spcPct val="0"/>
              </a:spcBef>
              <a:spcAft>
                <a:spcPts val="1200"/>
              </a:spcAft>
              <a:buClr>
                <a:srgbClr val="A50021"/>
              </a:buClr>
              <a:buFont typeface="Wingdings" panose="05000000000000000000" pitchFamily="2" charset="2"/>
              <a:buChar char="§"/>
            </a:pPr>
            <a:r>
              <a:rPr lang="it-IT" dirty="0" smtClean="0"/>
              <a:t>Questo </a:t>
            </a:r>
            <a:r>
              <a:rPr lang="it-IT" dirty="0"/>
              <a:t>registro esteso </a:t>
            </a:r>
            <a:r>
              <a:rPr lang="it-IT" dirty="0" smtClean="0"/>
              <a:t>si alimenterà con i </a:t>
            </a:r>
            <a:r>
              <a:rPr lang="it-IT" b="1" dirty="0">
                <a:solidFill>
                  <a:schemeClr val="accent5"/>
                </a:solidFill>
                <a:effectLst>
                  <a:outerShdw blurRad="38100" dist="38100" dir="2700000" algn="tl">
                    <a:srgbClr val="000000">
                      <a:alpha val="43137"/>
                    </a:srgbClr>
                  </a:outerShdw>
                </a:effectLst>
              </a:rPr>
              <a:t>risultati</a:t>
            </a:r>
            <a:r>
              <a:rPr lang="it-IT" dirty="0" smtClean="0"/>
              <a:t> delle </a:t>
            </a:r>
            <a:r>
              <a:rPr lang="it-IT" b="1" dirty="0">
                <a:solidFill>
                  <a:schemeClr val="accent5"/>
                </a:solidFill>
                <a:effectLst>
                  <a:outerShdw blurRad="38100" dist="38100" dir="2700000" algn="tl">
                    <a:srgbClr val="000000">
                      <a:alpha val="43137"/>
                    </a:srgbClr>
                  </a:outerShdw>
                </a:effectLst>
              </a:rPr>
              <a:t>indagini</a:t>
            </a:r>
            <a:r>
              <a:rPr lang="it-IT" dirty="0" smtClean="0"/>
              <a:t> </a:t>
            </a:r>
            <a:r>
              <a:rPr lang="it-IT" b="1" dirty="0">
                <a:solidFill>
                  <a:schemeClr val="accent5"/>
                </a:solidFill>
                <a:effectLst>
                  <a:outerShdw blurRad="38100" dist="38100" dir="2700000" algn="tl">
                    <a:srgbClr val="000000">
                      <a:alpha val="43137"/>
                    </a:srgbClr>
                  </a:outerShdw>
                </a:effectLst>
              </a:rPr>
              <a:t>censuarie</a:t>
            </a:r>
            <a:r>
              <a:rPr lang="it-IT" dirty="0" smtClean="0"/>
              <a:t>  e con il </a:t>
            </a:r>
            <a:r>
              <a:rPr lang="it-IT" b="1" dirty="0">
                <a:solidFill>
                  <a:schemeClr val="accent5"/>
                </a:solidFill>
                <a:effectLst>
                  <a:outerShdw blurRad="38100" dist="38100" dir="2700000" algn="tl">
                    <a:srgbClr val="000000">
                      <a:alpha val="43137"/>
                    </a:srgbClr>
                  </a:outerShdw>
                </a:effectLst>
              </a:rPr>
              <a:t>contributo di tutti gli altri registri </a:t>
            </a:r>
            <a:r>
              <a:rPr lang="it-IT" dirty="0" smtClean="0"/>
              <a:t>e </a:t>
            </a:r>
            <a:r>
              <a:rPr lang="it-IT" b="1" dirty="0">
                <a:solidFill>
                  <a:schemeClr val="accent5"/>
                </a:solidFill>
                <a:effectLst>
                  <a:outerShdw blurRad="38100" dist="38100" dir="2700000" algn="tl">
                    <a:srgbClr val="000000">
                      <a:alpha val="43137"/>
                    </a:srgbClr>
                  </a:outerShdw>
                </a:effectLst>
              </a:rPr>
              <a:t>fonti</a:t>
            </a:r>
            <a:r>
              <a:rPr lang="it-IT" dirty="0" smtClean="0"/>
              <a:t> e configurerà il </a:t>
            </a:r>
            <a:r>
              <a:rPr lang="it-IT" b="1" dirty="0">
                <a:solidFill>
                  <a:schemeClr val="accent5"/>
                </a:solidFill>
                <a:effectLst>
                  <a:outerShdw blurRad="38100" dist="38100" dir="2700000" algn="tl">
                    <a:srgbClr val="000000">
                      <a:alpha val="43137"/>
                    </a:srgbClr>
                  </a:outerShdw>
                </a:effectLst>
              </a:rPr>
              <a:t>patrimonio informativo del nuovo censimento </a:t>
            </a:r>
            <a:r>
              <a:rPr lang="it-IT" dirty="0" smtClean="0"/>
              <a:t>permanente.</a:t>
            </a:r>
          </a:p>
          <a:p>
            <a:pPr marL="342900" indent="-342900" defTabSz="1435100">
              <a:spcBef>
                <a:spcPct val="0"/>
              </a:spcBef>
              <a:spcAft>
                <a:spcPts val="1200"/>
              </a:spcAft>
              <a:buClr>
                <a:srgbClr val="A50021"/>
              </a:buClr>
              <a:buFont typeface="Wingdings" panose="05000000000000000000" pitchFamily="2" charset="2"/>
              <a:buChar char="§"/>
            </a:pPr>
            <a:r>
              <a:rPr lang="it-IT" dirty="0" smtClean="0"/>
              <a:t>Ogni anno verranno </a:t>
            </a:r>
            <a:r>
              <a:rPr lang="it-IT" b="1" dirty="0">
                <a:solidFill>
                  <a:schemeClr val="accent5"/>
                </a:solidFill>
                <a:effectLst>
                  <a:outerShdw blurRad="38100" dist="38100" dir="2700000" algn="tl">
                    <a:srgbClr val="000000">
                      <a:alpha val="43137"/>
                    </a:srgbClr>
                  </a:outerShdw>
                </a:effectLst>
              </a:rPr>
              <a:t>rilasciati dati a livello di comune </a:t>
            </a:r>
            <a:r>
              <a:rPr lang="it-IT" dirty="0" smtClean="0"/>
              <a:t>che saranno via </a:t>
            </a:r>
            <a:r>
              <a:rPr lang="it-IT" b="1" dirty="0">
                <a:solidFill>
                  <a:schemeClr val="accent5"/>
                </a:solidFill>
                <a:effectLst>
                  <a:outerShdw blurRad="38100" dist="38100" dir="2700000" algn="tl">
                    <a:srgbClr val="000000">
                      <a:alpha val="43137"/>
                    </a:srgbClr>
                  </a:outerShdw>
                </a:effectLst>
              </a:rPr>
              <a:t>via più dettagliati </a:t>
            </a:r>
            <a:r>
              <a:rPr lang="it-IT" dirty="0" smtClean="0"/>
              <a:t>sia in termini di livello territoriale, sia in termini di </a:t>
            </a:r>
            <a:r>
              <a:rPr lang="it-IT" dirty="0" err="1" smtClean="0"/>
              <a:t>dimensionalità</a:t>
            </a:r>
            <a:r>
              <a:rPr lang="it-IT" dirty="0" smtClean="0"/>
              <a:t> delle associazioni, sia in termini di contenuti </a:t>
            </a:r>
            <a:r>
              <a:rPr lang="it-IT" b="1" dirty="0">
                <a:solidFill>
                  <a:schemeClr val="accent5"/>
                </a:solidFill>
                <a:effectLst>
                  <a:outerShdw blurRad="38100" dist="38100" dir="2700000" algn="tl">
                    <a:srgbClr val="000000">
                      <a:alpha val="43137"/>
                    </a:srgbClr>
                  </a:outerShdw>
                </a:effectLst>
              </a:rPr>
              <a:t>con il progredire dei </a:t>
            </a:r>
            <a:r>
              <a:rPr lang="it-IT" b="1" dirty="0" smtClean="0">
                <a:solidFill>
                  <a:schemeClr val="accent5"/>
                </a:solidFill>
                <a:effectLst>
                  <a:outerShdw blurRad="38100" dist="38100" dir="2700000" algn="tl">
                    <a:srgbClr val="000000">
                      <a:alpha val="43137"/>
                    </a:srgbClr>
                  </a:outerShdw>
                </a:effectLst>
              </a:rPr>
              <a:t>registri</a:t>
            </a:r>
          </a:p>
          <a:p>
            <a:pPr marL="342900" indent="-342900" defTabSz="1435100">
              <a:spcBef>
                <a:spcPct val="0"/>
              </a:spcBef>
              <a:spcAft>
                <a:spcPts val="1200"/>
              </a:spcAft>
              <a:buClr>
                <a:srgbClr val="A50021"/>
              </a:buClr>
              <a:buFont typeface="Wingdings" panose="05000000000000000000" pitchFamily="2" charset="2"/>
              <a:buChar char="§"/>
            </a:pPr>
            <a:r>
              <a:rPr lang="it-IT" dirty="0"/>
              <a:t>Ogni anno </a:t>
            </a:r>
            <a:r>
              <a:rPr lang="it-IT" dirty="0" smtClean="0"/>
              <a:t>verranno aggiornati </a:t>
            </a:r>
            <a:r>
              <a:rPr lang="it-IT" b="1" dirty="0">
                <a:solidFill>
                  <a:schemeClr val="accent5"/>
                </a:solidFill>
                <a:effectLst>
                  <a:outerShdw blurRad="38100" dist="38100" dir="2700000" algn="tl">
                    <a:srgbClr val="000000">
                      <a:alpha val="43137"/>
                    </a:srgbClr>
                  </a:outerShdw>
                </a:effectLst>
              </a:rPr>
              <a:t>sistemi di diffusione </a:t>
            </a:r>
            <a:r>
              <a:rPr lang="it-IT" dirty="0" smtClean="0"/>
              <a:t>(anche dinamici e interrogabili </a:t>
            </a:r>
            <a:r>
              <a:rPr lang="it-IT" dirty="0"/>
              <a:t>p</a:t>
            </a:r>
            <a:r>
              <a:rPr lang="it-IT" dirty="0" smtClean="0"/>
              <a:t>er richieste su misura) </a:t>
            </a:r>
            <a:r>
              <a:rPr lang="it-IT" b="1" dirty="0">
                <a:solidFill>
                  <a:schemeClr val="accent5"/>
                </a:solidFill>
                <a:effectLst>
                  <a:outerShdw blurRad="38100" dist="38100" dir="2700000" algn="tl">
                    <a:srgbClr val="000000">
                      <a:alpha val="43137"/>
                    </a:srgbClr>
                  </a:outerShdw>
                </a:effectLst>
              </a:rPr>
              <a:t>per comune</a:t>
            </a:r>
          </a:p>
        </p:txBody>
      </p:sp>
      <p:grpSp>
        <p:nvGrpSpPr>
          <p:cNvPr id="7" name="Gruppo 6"/>
          <p:cNvGrpSpPr/>
          <p:nvPr/>
        </p:nvGrpSpPr>
        <p:grpSpPr>
          <a:xfrm>
            <a:off x="6858999" y="6075669"/>
            <a:ext cx="1696507" cy="698070"/>
            <a:chOff x="7126123" y="6024299"/>
            <a:chExt cx="1696507" cy="698070"/>
          </a:xfrm>
        </p:grpSpPr>
        <p:pic>
          <p:nvPicPr>
            <p:cNvPr id="8"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magine 8"/>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16365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a 2"/>
          <p:cNvGraphicFramePr/>
          <p:nvPr>
            <p:extLst>
              <p:ext uri="{D42A27DB-BD31-4B8C-83A1-F6EECF244321}">
                <p14:modId xmlns:p14="http://schemas.microsoft.com/office/powerpoint/2010/main" val="3664918970"/>
              </p:ext>
            </p:extLst>
          </p:nvPr>
        </p:nvGraphicFramePr>
        <p:xfrm>
          <a:off x="1003494" y="475809"/>
          <a:ext cx="8068587" cy="5863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olo 1"/>
          <p:cNvSpPr txBox="1">
            <a:spLocks/>
          </p:cNvSpPr>
          <p:nvPr/>
        </p:nvSpPr>
        <p:spPr>
          <a:xfrm rot="16200000">
            <a:off x="-2618279" y="2856391"/>
            <a:ext cx="6240054" cy="1003492"/>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r>
              <a:rPr lang="it-IT" sz="3200" b="1" dirty="0" smtClean="0">
                <a:solidFill>
                  <a:prstClr val="white"/>
                </a:solidFill>
                <a:effectLst>
                  <a:outerShdw blurRad="38100" dist="38100" dir="2700000" algn="tl">
                    <a:srgbClr val="000000">
                      <a:alpha val="43137"/>
                    </a:srgbClr>
                  </a:outerShdw>
                </a:effectLst>
                <a:cs typeface="Arial"/>
              </a:rPr>
              <a:t>Il censimento permanente : </a:t>
            </a:r>
          </a:p>
          <a:p>
            <a:pPr marL="143933"/>
            <a:r>
              <a:rPr lang="it-IT" sz="3200" b="1" dirty="0" smtClean="0">
                <a:solidFill>
                  <a:prstClr val="white"/>
                </a:solidFill>
                <a:effectLst>
                  <a:outerShdw blurRad="38100" dist="38100" dir="2700000" algn="tl">
                    <a:srgbClr val="000000">
                      <a:alpha val="43137"/>
                    </a:srgbClr>
                  </a:outerShdw>
                </a:effectLst>
                <a:cs typeface="Arial"/>
              </a:rPr>
              <a:t>I prodotti principali</a:t>
            </a:r>
            <a:endParaRPr lang="it-IT" sz="3200" b="1" dirty="0">
              <a:solidFill>
                <a:prstClr val="white"/>
              </a:solidFill>
              <a:effectLst>
                <a:outerShdw blurRad="38100" dist="38100" dir="2700000" algn="tl">
                  <a:srgbClr val="000000">
                    <a:alpha val="43137"/>
                  </a:srgbClr>
                </a:outerShdw>
              </a:effectLst>
              <a:cs typeface="Arial"/>
            </a:endParaRPr>
          </a:p>
        </p:txBody>
      </p:sp>
      <p:grpSp>
        <p:nvGrpSpPr>
          <p:cNvPr id="5" name="Gruppo 4"/>
          <p:cNvGrpSpPr/>
          <p:nvPr/>
        </p:nvGrpSpPr>
        <p:grpSpPr>
          <a:xfrm>
            <a:off x="7126123" y="6024299"/>
            <a:ext cx="1696507" cy="698070"/>
            <a:chOff x="7126123" y="6024299"/>
            <a:chExt cx="1696507" cy="698070"/>
          </a:xfrm>
        </p:grpSpPr>
        <p:pic>
          <p:nvPicPr>
            <p:cNvPr id="6" name="Immagine 2"/>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magine 6"/>
            <p:cNvPicPr>
              <a:picLocks noChangeAspect="1"/>
            </p:cNvPicPr>
            <p:nvPr/>
          </p:nvPicPr>
          <p:blipFill rotWithShape="1">
            <a:blip r:embed="rId9">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
        <p:nvSpPr>
          <p:cNvPr id="10" name="Freccia in su 9"/>
          <p:cNvSpPr/>
          <p:nvPr/>
        </p:nvSpPr>
        <p:spPr>
          <a:xfrm>
            <a:off x="1103376" y="737616"/>
            <a:ext cx="1091184" cy="5132832"/>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p>
        </p:txBody>
      </p:sp>
      <p:sp>
        <p:nvSpPr>
          <p:cNvPr id="11" name="CasellaDiTesto 10"/>
          <p:cNvSpPr txBox="1"/>
          <p:nvPr/>
        </p:nvSpPr>
        <p:spPr>
          <a:xfrm rot="16200000">
            <a:off x="370497" y="2909383"/>
            <a:ext cx="3084576" cy="1384995"/>
          </a:xfrm>
          <a:prstGeom prst="rect">
            <a:avLst/>
          </a:prstGeom>
          <a:noFill/>
        </p:spPr>
        <p:txBody>
          <a:bodyPr wrap="square" rtlCol="0">
            <a:spAutoFit/>
          </a:bodyPr>
          <a:lstStyle/>
          <a:p>
            <a:r>
              <a:rPr lang="it-IT" sz="4400" dirty="0">
                <a:solidFill>
                  <a:schemeClr val="bg1"/>
                </a:solidFill>
                <a:effectLst>
                  <a:outerShdw blurRad="38100" dist="38100" dir="2700000" algn="tl">
                    <a:srgbClr val="000000">
                      <a:alpha val="43137"/>
                    </a:srgbClr>
                  </a:outerShdw>
                </a:effectLst>
                <a:latin typeface="Arial Rounded MT Bold" panose="020F0704030504030204" pitchFamily="34" charset="0"/>
              </a:rPr>
              <a:t>Nel tempo</a:t>
            </a:r>
          </a:p>
          <a:p>
            <a:endParaRPr lang="it-IT" sz="4000" dirty="0">
              <a:solidFill>
                <a:schemeClr val="bg1"/>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5400000">
            <a:off x="4348289" y="-2142773"/>
            <a:ext cx="1201737" cy="523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CasellaDiTesto 12"/>
          <p:cNvSpPr txBox="1"/>
          <p:nvPr/>
        </p:nvSpPr>
        <p:spPr>
          <a:xfrm>
            <a:off x="2949670" y="0"/>
            <a:ext cx="3896138" cy="1384995"/>
          </a:xfrm>
          <a:prstGeom prst="rect">
            <a:avLst/>
          </a:prstGeom>
          <a:noFill/>
        </p:spPr>
        <p:txBody>
          <a:bodyPr wrap="square" rtlCol="0">
            <a:spAutoFit/>
          </a:bodyPr>
          <a:lstStyle/>
          <a:p>
            <a:r>
              <a:rPr lang="it-IT" sz="4400" dirty="0" smtClean="0">
                <a:solidFill>
                  <a:schemeClr val="bg1"/>
                </a:solidFill>
                <a:effectLst>
                  <a:outerShdw blurRad="38100" dist="38100" dir="2700000" algn="tl">
                    <a:srgbClr val="000000">
                      <a:alpha val="43137"/>
                    </a:srgbClr>
                  </a:outerShdw>
                </a:effectLst>
                <a:latin typeface="Arial Rounded MT Bold" panose="020F0704030504030204" pitchFamily="34" charset="0"/>
              </a:rPr>
              <a:t>Nello spazio</a:t>
            </a:r>
            <a:endParaRPr lang="it-IT" sz="4400" dirty="0">
              <a:solidFill>
                <a:schemeClr val="bg1"/>
              </a:solidFill>
              <a:effectLst>
                <a:outerShdw blurRad="38100" dist="38100" dir="2700000" algn="tl">
                  <a:srgbClr val="000000">
                    <a:alpha val="43137"/>
                  </a:srgbClr>
                </a:outerShdw>
              </a:effectLst>
              <a:latin typeface="Arial Rounded MT Bold" panose="020F0704030504030204" pitchFamily="34" charset="0"/>
            </a:endParaRPr>
          </a:p>
          <a:p>
            <a:endParaRPr lang="it-IT" sz="40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500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67556" y="243605"/>
            <a:ext cx="8754441" cy="461665"/>
          </a:xfrm>
          <a:prstGeom prst="rect">
            <a:avLst/>
          </a:prstGeom>
          <a:noFill/>
          <a:ln w="25400">
            <a:solidFill>
              <a:schemeClr val="tx1"/>
            </a:solidFill>
          </a:ln>
        </p:spPr>
        <p:txBody>
          <a:bodyPr wrap="square" rtlCol="0">
            <a:spAutoFit/>
          </a:bodyPr>
          <a:lstStyle/>
          <a:p>
            <a:r>
              <a:rPr lang="it-IT" sz="2400" b="1" dirty="0" smtClean="0">
                <a:solidFill>
                  <a:srgbClr val="00B0F0"/>
                </a:solidFill>
                <a:effectLst>
                  <a:outerShdw blurRad="38100" dist="38100" dir="2700000" algn="tl">
                    <a:srgbClr val="000000">
                      <a:alpha val="43137"/>
                    </a:srgbClr>
                  </a:outerShdw>
                </a:effectLst>
              </a:rPr>
              <a:t>In sintesi </a:t>
            </a:r>
            <a:r>
              <a:rPr lang="it-IT" sz="2400" dirty="0" smtClean="0">
                <a:solidFill>
                  <a:srgbClr val="404040"/>
                </a:solidFill>
                <a:effectLst>
                  <a:outerShdw blurRad="38100" dist="38100" dir="2700000" algn="tl">
                    <a:srgbClr val="000000">
                      <a:alpha val="43137"/>
                    </a:srgbClr>
                  </a:outerShdw>
                </a:effectLst>
              </a:rPr>
              <a:t>‘</a:t>
            </a:r>
            <a:r>
              <a:rPr lang="it-IT" sz="2400" b="1" dirty="0" smtClean="0">
                <a:solidFill>
                  <a:srgbClr val="00B0F0"/>
                </a:solidFill>
                <a:effectLst>
                  <a:outerShdw blurRad="38100" dist="38100" dir="2700000" algn="tl">
                    <a:srgbClr val="000000">
                      <a:alpha val="43137"/>
                    </a:srgbClr>
                  </a:outerShdw>
                </a:effectLst>
              </a:rPr>
              <a:t>SWOT </a:t>
            </a:r>
            <a:r>
              <a:rPr lang="it-IT" sz="2400" b="1" dirty="0" err="1">
                <a:solidFill>
                  <a:srgbClr val="00B0F0"/>
                </a:solidFill>
                <a:effectLst>
                  <a:outerShdw blurRad="38100" dist="38100" dir="2700000" algn="tl">
                    <a:srgbClr val="000000">
                      <a:alpha val="43137"/>
                    </a:srgbClr>
                  </a:outerShdw>
                </a:effectLst>
              </a:rPr>
              <a:t>like</a:t>
            </a:r>
            <a:r>
              <a:rPr lang="it-IT" sz="2400" b="1" dirty="0">
                <a:solidFill>
                  <a:srgbClr val="00B0F0"/>
                </a:solidFill>
                <a:effectLst>
                  <a:outerShdw blurRad="38100" dist="38100" dir="2700000" algn="tl">
                    <a:srgbClr val="000000">
                      <a:alpha val="43137"/>
                    </a:srgbClr>
                  </a:outerShdw>
                </a:effectLst>
              </a:rPr>
              <a:t>’</a:t>
            </a:r>
            <a:r>
              <a:rPr lang="it-IT" sz="2400" dirty="0" smtClean="0">
                <a:solidFill>
                  <a:srgbClr val="404040"/>
                </a:solidFill>
                <a:effectLst>
                  <a:outerShdw blurRad="38100" dist="38100" dir="2700000" algn="tl">
                    <a:srgbClr val="000000">
                      <a:alpha val="43137"/>
                    </a:srgbClr>
                  </a:outerShdw>
                </a:effectLst>
              </a:rPr>
              <a:t>  Analysis</a:t>
            </a:r>
          </a:p>
        </p:txBody>
      </p:sp>
      <p:graphicFrame>
        <p:nvGraphicFramePr>
          <p:cNvPr id="2" name="Tabella 1"/>
          <p:cNvGraphicFramePr>
            <a:graphicFrameLocks noGrp="1"/>
          </p:cNvGraphicFramePr>
          <p:nvPr>
            <p:extLst>
              <p:ext uri="{D42A27DB-BD31-4B8C-83A1-F6EECF244321}">
                <p14:modId xmlns:p14="http://schemas.microsoft.com/office/powerpoint/2010/main" val="290514979"/>
              </p:ext>
            </p:extLst>
          </p:nvPr>
        </p:nvGraphicFramePr>
        <p:xfrm>
          <a:off x="167556" y="780288"/>
          <a:ext cx="4308206" cy="2804160"/>
        </p:xfrm>
        <a:graphic>
          <a:graphicData uri="http://schemas.openxmlformats.org/drawingml/2006/table">
            <a:tbl>
              <a:tblPr firstRow="1" bandRow="1">
                <a:tableStyleId>{5C22544A-7EE6-4342-B048-85BDC9FD1C3A}</a:tableStyleId>
              </a:tblPr>
              <a:tblGrid>
                <a:gridCol w="4308206"/>
              </a:tblGrid>
              <a:tr h="2590800">
                <a:tc>
                  <a:txBody>
                    <a:bodyPr/>
                    <a:lstStyle/>
                    <a:p>
                      <a:r>
                        <a:rPr lang="it-IT" sz="1800" dirty="0" smtClean="0">
                          <a:solidFill>
                            <a:schemeClr val="tx1"/>
                          </a:solidFill>
                        </a:rPr>
                        <a:t>Punti</a:t>
                      </a:r>
                      <a:r>
                        <a:rPr lang="it-IT" sz="1800" baseline="0" dirty="0" smtClean="0">
                          <a:solidFill>
                            <a:schemeClr val="tx1"/>
                          </a:solidFill>
                        </a:rPr>
                        <a:t> di forza</a:t>
                      </a:r>
                    </a:p>
                    <a:p>
                      <a:pPr marL="285750" indent="-285750">
                        <a:buFont typeface="Arial" panose="020B0604020202020204" pitchFamily="34" charset="0"/>
                        <a:buChar char="•"/>
                      </a:pPr>
                      <a:r>
                        <a:rPr lang="it-IT" sz="1800" b="0" baseline="0" dirty="0" smtClean="0">
                          <a:solidFill>
                            <a:schemeClr val="tx1"/>
                          </a:solidFill>
                        </a:rPr>
                        <a:t>Molto più </a:t>
                      </a:r>
                      <a:r>
                        <a:rPr lang="it-IT" sz="1800" b="0" kern="1200" dirty="0" smtClean="0">
                          <a:solidFill>
                            <a:srgbClr val="C00000"/>
                          </a:solidFill>
                          <a:latin typeface="+mn-lt"/>
                          <a:ea typeface="+mn-ea"/>
                          <a:cs typeface="+mn-cs"/>
                        </a:rPr>
                        <a:t>economico</a:t>
                      </a:r>
                    </a:p>
                    <a:p>
                      <a:pPr marL="285750" indent="-285750">
                        <a:buFont typeface="Arial" panose="020B0604020202020204" pitchFamily="34" charset="0"/>
                        <a:buChar char="•"/>
                      </a:pPr>
                      <a:r>
                        <a:rPr lang="it-IT" sz="1800" b="0" kern="1200" dirty="0" smtClean="0">
                          <a:solidFill>
                            <a:srgbClr val="C00000"/>
                          </a:solidFill>
                          <a:latin typeface="+mn-lt"/>
                          <a:ea typeface="+mn-ea"/>
                          <a:cs typeface="+mn-cs"/>
                        </a:rPr>
                        <a:t>Diffusione</a:t>
                      </a:r>
                      <a:r>
                        <a:rPr lang="it-IT" sz="1800" b="0" baseline="0" dirty="0" smtClean="0">
                          <a:solidFill>
                            <a:schemeClr val="tx1"/>
                          </a:solidFill>
                        </a:rPr>
                        <a:t> </a:t>
                      </a:r>
                      <a:r>
                        <a:rPr lang="it-IT" sz="1800" b="0" kern="1200" dirty="0" smtClean="0">
                          <a:solidFill>
                            <a:srgbClr val="C00000"/>
                          </a:solidFill>
                          <a:latin typeface="+mn-lt"/>
                          <a:ea typeface="+mn-ea"/>
                          <a:cs typeface="+mn-cs"/>
                        </a:rPr>
                        <a:t>annuale</a:t>
                      </a:r>
                      <a:r>
                        <a:rPr lang="it-IT" sz="1800" b="0" baseline="0" dirty="0" smtClean="0">
                          <a:solidFill>
                            <a:schemeClr val="tx1"/>
                          </a:solidFill>
                        </a:rPr>
                        <a:t> e non decennale</a:t>
                      </a:r>
                    </a:p>
                    <a:p>
                      <a:pPr marL="285750" indent="-285750">
                        <a:buFont typeface="Arial" panose="020B0604020202020204" pitchFamily="34" charset="0"/>
                        <a:buChar char="•"/>
                      </a:pPr>
                      <a:r>
                        <a:rPr lang="it-IT" sz="1800" b="0" kern="1200" dirty="0" smtClean="0">
                          <a:solidFill>
                            <a:srgbClr val="C00000"/>
                          </a:solidFill>
                          <a:latin typeface="+mn-lt"/>
                          <a:ea typeface="+mn-ea"/>
                          <a:cs typeface="+mn-cs"/>
                        </a:rPr>
                        <a:t>Maggiore</a:t>
                      </a:r>
                      <a:r>
                        <a:rPr lang="it-IT" sz="1800" b="0" kern="1200" baseline="0" dirty="0" smtClean="0">
                          <a:solidFill>
                            <a:srgbClr val="C00000"/>
                          </a:solidFill>
                          <a:latin typeface="+mn-lt"/>
                          <a:ea typeface="+mn-ea"/>
                          <a:cs typeface="+mn-cs"/>
                        </a:rPr>
                        <a:t> qualità (rilevanza, coerenza e tempestività)</a:t>
                      </a:r>
                      <a:endParaRPr lang="it-IT" sz="1800" b="0" kern="1200" dirty="0" smtClean="0">
                        <a:solidFill>
                          <a:srgbClr val="C00000"/>
                        </a:solidFill>
                        <a:latin typeface="+mn-lt"/>
                        <a:ea typeface="+mn-ea"/>
                        <a:cs typeface="+mn-cs"/>
                      </a:endParaRPr>
                    </a:p>
                    <a:p>
                      <a:pPr marL="285750" marR="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kern="1200" dirty="0" smtClean="0">
                          <a:solidFill>
                            <a:srgbClr val="C00000"/>
                          </a:solidFill>
                          <a:latin typeface="+mn-lt"/>
                          <a:ea typeface="+mn-ea"/>
                          <a:cs typeface="+mn-cs"/>
                        </a:rPr>
                        <a:t>Riduzione</a:t>
                      </a:r>
                      <a:r>
                        <a:rPr lang="it-IT" sz="1800" b="0" baseline="0" dirty="0" smtClean="0">
                          <a:solidFill>
                            <a:schemeClr val="tx1"/>
                          </a:solidFill>
                        </a:rPr>
                        <a:t> del </a:t>
                      </a:r>
                      <a:r>
                        <a:rPr lang="it-IT" sz="1800" b="0" kern="1200" dirty="0" smtClean="0">
                          <a:solidFill>
                            <a:srgbClr val="C00000"/>
                          </a:solidFill>
                          <a:latin typeface="+mn-lt"/>
                          <a:ea typeface="+mn-ea"/>
                          <a:cs typeface="+mn-cs"/>
                        </a:rPr>
                        <a:t>fastidio</a:t>
                      </a:r>
                      <a:r>
                        <a:rPr lang="it-IT" sz="1800" b="0" baseline="0" dirty="0" smtClean="0">
                          <a:solidFill>
                            <a:schemeClr val="tx1"/>
                          </a:solidFill>
                        </a:rPr>
                        <a:t> </a:t>
                      </a:r>
                      <a:r>
                        <a:rPr lang="it-IT" sz="1800" b="0" kern="1200" dirty="0" smtClean="0">
                          <a:solidFill>
                            <a:srgbClr val="C00000"/>
                          </a:solidFill>
                          <a:latin typeface="+mn-lt"/>
                          <a:ea typeface="+mn-ea"/>
                          <a:cs typeface="+mn-cs"/>
                        </a:rPr>
                        <a:t>statistico</a:t>
                      </a:r>
                    </a:p>
                    <a:p>
                      <a:pPr marL="285750" marR="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baseline="0" dirty="0" smtClean="0">
                          <a:solidFill>
                            <a:schemeClr val="tx1"/>
                          </a:solidFill>
                        </a:rPr>
                        <a:t>Censimento inteso come </a:t>
                      </a:r>
                      <a:r>
                        <a:rPr lang="it-IT" sz="1800" b="0" kern="1200" dirty="0" smtClean="0">
                          <a:solidFill>
                            <a:srgbClr val="C00000"/>
                          </a:solidFill>
                          <a:latin typeface="+mn-lt"/>
                          <a:ea typeface="+mn-ea"/>
                          <a:cs typeface="+mn-cs"/>
                        </a:rPr>
                        <a:t>patrimonio</a:t>
                      </a:r>
                      <a:r>
                        <a:rPr lang="it-IT" sz="1800" b="0" baseline="0" dirty="0" smtClean="0">
                          <a:solidFill>
                            <a:schemeClr val="tx1"/>
                          </a:solidFill>
                        </a:rPr>
                        <a:t> </a:t>
                      </a:r>
                      <a:r>
                        <a:rPr lang="it-IT" sz="1800" b="0" kern="1200" dirty="0" smtClean="0">
                          <a:solidFill>
                            <a:srgbClr val="C00000"/>
                          </a:solidFill>
                          <a:latin typeface="+mn-lt"/>
                          <a:ea typeface="+mn-ea"/>
                          <a:cs typeface="+mn-cs"/>
                        </a:rPr>
                        <a:t>censuario</a:t>
                      </a:r>
                      <a:r>
                        <a:rPr lang="it-IT" sz="1800" b="0" baseline="0" dirty="0" smtClean="0">
                          <a:solidFill>
                            <a:schemeClr val="tx1"/>
                          </a:solidFill>
                        </a:rPr>
                        <a:t> di diffusione, maggiore </a:t>
                      </a:r>
                      <a:r>
                        <a:rPr lang="it-IT" sz="1800" b="0" kern="1200" dirty="0" smtClean="0">
                          <a:solidFill>
                            <a:srgbClr val="C00000"/>
                          </a:solidFill>
                          <a:latin typeface="+mn-lt"/>
                          <a:ea typeface="+mn-ea"/>
                          <a:cs typeface="+mn-cs"/>
                        </a:rPr>
                        <a:t>spazialità</a:t>
                      </a:r>
                      <a:r>
                        <a:rPr lang="it-IT" sz="1800" b="0" baseline="0" dirty="0" smtClean="0">
                          <a:solidFill>
                            <a:schemeClr val="tx1"/>
                          </a:solidFill>
                        </a:rPr>
                        <a:t> e </a:t>
                      </a:r>
                      <a:r>
                        <a:rPr lang="it-IT" sz="1800" b="0" kern="1200" dirty="0" err="1" smtClean="0">
                          <a:solidFill>
                            <a:srgbClr val="C00000"/>
                          </a:solidFill>
                          <a:latin typeface="+mn-lt"/>
                          <a:ea typeface="+mn-ea"/>
                          <a:cs typeface="+mn-cs"/>
                        </a:rPr>
                        <a:t>longitudinalità</a:t>
                      </a:r>
                      <a:r>
                        <a:rPr lang="it-IT" sz="1800" b="0" baseline="0" dirty="0" smtClean="0">
                          <a:solidFill>
                            <a:schemeClr val="tx1"/>
                          </a:solidFill>
                        </a:rPr>
                        <a:t>.</a:t>
                      </a:r>
                    </a:p>
                    <a:p>
                      <a:pPr marL="285750" indent="-285750">
                        <a:buFont typeface="Arial" panose="020B0604020202020204" pitchFamily="34" charset="0"/>
                        <a:buChar char="•"/>
                      </a:pPr>
                      <a:endParaRPr lang="it-IT" sz="1600" b="0" dirty="0" smtClean="0">
                        <a:solidFill>
                          <a:schemeClr val="tx1"/>
                        </a:solidFill>
                      </a:endParaRPr>
                    </a:p>
                  </a:txBody>
                  <a:tcPr>
                    <a:solidFill>
                      <a:schemeClr val="accent3">
                        <a:lumMod val="60000"/>
                        <a:lumOff val="40000"/>
                      </a:schemeClr>
                    </a:solidFill>
                  </a:tcPr>
                </a:tc>
              </a:tr>
            </a:tbl>
          </a:graphicData>
        </a:graphic>
      </p:graphicFrame>
      <p:graphicFrame>
        <p:nvGraphicFramePr>
          <p:cNvPr id="9" name="Tabella 8"/>
          <p:cNvGraphicFramePr>
            <a:graphicFrameLocks noGrp="1"/>
          </p:cNvGraphicFramePr>
          <p:nvPr>
            <p:extLst>
              <p:ext uri="{D42A27DB-BD31-4B8C-83A1-F6EECF244321}">
                <p14:modId xmlns:p14="http://schemas.microsoft.com/office/powerpoint/2010/main" val="2655529163"/>
              </p:ext>
            </p:extLst>
          </p:nvPr>
        </p:nvGraphicFramePr>
        <p:xfrm>
          <a:off x="114870" y="3371088"/>
          <a:ext cx="4360892" cy="3377184"/>
        </p:xfrm>
        <a:graphic>
          <a:graphicData uri="http://schemas.openxmlformats.org/drawingml/2006/table">
            <a:tbl>
              <a:tblPr firstRow="1" bandRow="1">
                <a:tableStyleId>{5C22544A-7EE6-4342-B048-85BDC9FD1C3A}</a:tableStyleId>
              </a:tblPr>
              <a:tblGrid>
                <a:gridCol w="4360892"/>
              </a:tblGrid>
              <a:tr h="3377184">
                <a:tc>
                  <a:txBody>
                    <a:bodyPr/>
                    <a:lstStyle/>
                    <a:p>
                      <a:r>
                        <a:rPr lang="it-IT" sz="1800" b="1" dirty="0" smtClean="0">
                          <a:solidFill>
                            <a:schemeClr val="tx1"/>
                          </a:solidFill>
                        </a:rPr>
                        <a:t>Opportunità</a:t>
                      </a:r>
                    </a:p>
                    <a:p>
                      <a:pPr marL="285750" indent="-285750">
                        <a:buFont typeface="Arial" panose="020B0604020202020204" pitchFamily="34" charset="0"/>
                        <a:buChar char="•"/>
                      </a:pPr>
                      <a:r>
                        <a:rPr lang="it-IT" sz="1800" b="0" baseline="0" dirty="0" smtClean="0">
                          <a:solidFill>
                            <a:schemeClr val="tx1"/>
                          </a:solidFill>
                        </a:rPr>
                        <a:t>Introduzione di </a:t>
                      </a:r>
                      <a:r>
                        <a:rPr lang="it-IT" sz="1800" b="0" kern="1200" dirty="0" smtClean="0">
                          <a:solidFill>
                            <a:srgbClr val="C00000"/>
                          </a:solidFill>
                          <a:latin typeface="+mn-lt"/>
                          <a:ea typeface="+mn-ea"/>
                          <a:cs typeface="+mn-cs"/>
                        </a:rPr>
                        <a:t>miglioramenti</a:t>
                      </a:r>
                      <a:r>
                        <a:rPr lang="it-IT" sz="1800" b="0" baseline="0" dirty="0" smtClean="0">
                          <a:solidFill>
                            <a:schemeClr val="tx1"/>
                          </a:solidFill>
                        </a:rPr>
                        <a:t> </a:t>
                      </a:r>
                      <a:r>
                        <a:rPr lang="it-IT" sz="1800" b="0" kern="1200" dirty="0" smtClean="0">
                          <a:solidFill>
                            <a:srgbClr val="C00000"/>
                          </a:solidFill>
                          <a:latin typeface="+mn-lt"/>
                          <a:ea typeface="+mn-ea"/>
                          <a:cs typeface="+mn-cs"/>
                        </a:rPr>
                        <a:t>infrastrutturali</a:t>
                      </a:r>
                      <a:r>
                        <a:rPr lang="it-IT" sz="1800" b="0" baseline="0" dirty="0" smtClean="0">
                          <a:solidFill>
                            <a:schemeClr val="tx1"/>
                          </a:solidFill>
                        </a:rPr>
                        <a:t> nella </a:t>
                      </a:r>
                      <a:r>
                        <a:rPr lang="it-IT" sz="1800" b="0" kern="1200" dirty="0" smtClean="0">
                          <a:solidFill>
                            <a:srgbClr val="C00000"/>
                          </a:solidFill>
                          <a:latin typeface="+mn-lt"/>
                          <a:ea typeface="+mn-ea"/>
                          <a:cs typeface="+mn-cs"/>
                        </a:rPr>
                        <a:t>rete</a:t>
                      </a:r>
                      <a:r>
                        <a:rPr lang="it-IT" sz="1800" b="0" baseline="0" dirty="0" smtClean="0">
                          <a:solidFill>
                            <a:schemeClr val="tx1"/>
                          </a:solidFill>
                        </a:rPr>
                        <a:t> di produzione</a:t>
                      </a:r>
                    </a:p>
                    <a:p>
                      <a:pPr marL="285750" marR="0" lvl="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baseline="0" dirty="0" smtClean="0">
                          <a:solidFill>
                            <a:schemeClr val="tx1"/>
                          </a:solidFill>
                          <a:effectLst/>
                        </a:rPr>
                        <a:t>Migliore </a:t>
                      </a:r>
                      <a:r>
                        <a:rPr lang="it-IT" sz="1800" b="0" kern="1200" dirty="0" smtClean="0">
                          <a:solidFill>
                            <a:srgbClr val="C00000"/>
                          </a:solidFill>
                          <a:effectLst/>
                          <a:latin typeface="+mn-lt"/>
                          <a:ea typeface="+mn-ea"/>
                          <a:cs typeface="+mn-cs"/>
                        </a:rPr>
                        <a:t>cooperazione</a:t>
                      </a:r>
                      <a:r>
                        <a:rPr lang="it-IT" sz="1800" b="0" baseline="0" dirty="0" smtClean="0">
                          <a:solidFill>
                            <a:schemeClr val="tx1"/>
                          </a:solidFill>
                          <a:effectLst/>
                        </a:rPr>
                        <a:t> di sistema</a:t>
                      </a:r>
                    </a:p>
                    <a:p>
                      <a:pPr marL="285750" marR="0" lvl="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kern="1200" dirty="0" smtClean="0">
                          <a:solidFill>
                            <a:srgbClr val="C00000"/>
                          </a:solidFill>
                          <a:effectLst/>
                          <a:latin typeface="+mn-lt"/>
                          <a:ea typeface="+mn-ea"/>
                          <a:cs typeface="+mn-cs"/>
                        </a:rPr>
                        <a:t>Rafforzamento</a:t>
                      </a:r>
                      <a:r>
                        <a:rPr lang="it-IT" sz="1800" b="0" baseline="0" dirty="0" smtClean="0">
                          <a:solidFill>
                            <a:schemeClr val="tx1"/>
                          </a:solidFill>
                          <a:effectLst/>
                        </a:rPr>
                        <a:t> degli uffici </a:t>
                      </a:r>
                      <a:r>
                        <a:rPr lang="it-IT" sz="1800" b="0" kern="1200" dirty="0" err="1" smtClean="0">
                          <a:solidFill>
                            <a:srgbClr val="C00000"/>
                          </a:solidFill>
                          <a:effectLst/>
                          <a:latin typeface="+mn-lt"/>
                          <a:ea typeface="+mn-ea"/>
                          <a:cs typeface="+mn-cs"/>
                        </a:rPr>
                        <a:t>Sistan</a:t>
                      </a:r>
                      <a:endParaRPr lang="it-IT" sz="1800" b="0" kern="1200" dirty="0" smtClean="0">
                        <a:solidFill>
                          <a:srgbClr val="C00000"/>
                        </a:solidFill>
                        <a:effectLst/>
                        <a:latin typeface="+mn-lt"/>
                        <a:ea typeface="+mn-ea"/>
                        <a:cs typeface="+mn-cs"/>
                      </a:endParaRPr>
                    </a:p>
                    <a:p>
                      <a:pPr marL="285750" marR="0" lvl="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dirty="0" smtClean="0">
                          <a:solidFill>
                            <a:srgbClr val="C00000"/>
                          </a:solidFill>
                        </a:rPr>
                        <a:t>Retroazione</a:t>
                      </a:r>
                      <a:r>
                        <a:rPr lang="it-IT" sz="1800" b="0" dirty="0" smtClean="0">
                          <a:solidFill>
                            <a:schemeClr val="tx1"/>
                          </a:solidFill>
                        </a:rPr>
                        <a:t> positiva di controllo </a:t>
                      </a:r>
                      <a:r>
                        <a:rPr lang="it-IT" sz="1800" b="0" dirty="0" smtClean="0">
                          <a:solidFill>
                            <a:srgbClr val="C00000"/>
                          </a:solidFill>
                        </a:rPr>
                        <a:t>continua</a:t>
                      </a:r>
                      <a:r>
                        <a:rPr lang="it-IT" sz="1800" b="0" dirty="0" smtClean="0">
                          <a:solidFill>
                            <a:schemeClr val="tx1"/>
                          </a:solidFill>
                        </a:rPr>
                        <a:t> </a:t>
                      </a:r>
                      <a:r>
                        <a:rPr lang="it-IT" sz="1800" b="0" dirty="0" smtClean="0">
                          <a:solidFill>
                            <a:srgbClr val="C00000"/>
                          </a:solidFill>
                        </a:rPr>
                        <a:t>sulle</a:t>
                      </a:r>
                      <a:r>
                        <a:rPr lang="it-IT" sz="1800" b="0" dirty="0" smtClean="0">
                          <a:solidFill>
                            <a:schemeClr val="tx1"/>
                          </a:solidFill>
                        </a:rPr>
                        <a:t> </a:t>
                      </a:r>
                      <a:r>
                        <a:rPr lang="it-IT" sz="1800" b="0" dirty="0" smtClean="0">
                          <a:solidFill>
                            <a:srgbClr val="C00000"/>
                          </a:solidFill>
                        </a:rPr>
                        <a:t>anagrafi</a:t>
                      </a:r>
                      <a:r>
                        <a:rPr lang="it-IT" sz="1800" b="0" dirty="0" smtClean="0">
                          <a:solidFill>
                            <a:schemeClr val="tx1"/>
                          </a:solidFill>
                        </a:rPr>
                        <a:t> (e/o su ANPR).</a:t>
                      </a:r>
                      <a:endParaRPr lang="it-IT" sz="1800" b="0" baseline="0" dirty="0" smtClean="0">
                        <a:solidFill>
                          <a:schemeClr val="tx1"/>
                        </a:solidFill>
                      </a:endParaRPr>
                    </a:p>
                    <a:p>
                      <a:pPr marL="285750" indent="-285750">
                        <a:buFont typeface="Arial" panose="020B0604020202020204" pitchFamily="34" charset="0"/>
                        <a:buChar char="•"/>
                      </a:pPr>
                      <a:r>
                        <a:rPr lang="it-IT" sz="1800" b="0" baseline="0" dirty="0" smtClean="0">
                          <a:solidFill>
                            <a:schemeClr val="tx1"/>
                          </a:solidFill>
                        </a:rPr>
                        <a:t>Prospettive di </a:t>
                      </a:r>
                      <a:r>
                        <a:rPr lang="it-IT" sz="1800" b="0" kern="1200" dirty="0" smtClean="0">
                          <a:solidFill>
                            <a:srgbClr val="C00000"/>
                          </a:solidFill>
                          <a:latin typeface="+mn-lt"/>
                          <a:ea typeface="+mn-ea"/>
                          <a:cs typeface="+mn-cs"/>
                        </a:rPr>
                        <a:t>crescita/arricchimento</a:t>
                      </a:r>
                      <a:r>
                        <a:rPr lang="it-IT" sz="1800" b="0" baseline="0" dirty="0" smtClean="0">
                          <a:solidFill>
                            <a:schemeClr val="tx1"/>
                          </a:solidFill>
                        </a:rPr>
                        <a:t> per il futuro anche con l’utilizzo dei </a:t>
                      </a:r>
                      <a:r>
                        <a:rPr lang="it-IT" sz="1800" b="0" kern="1200" dirty="0" smtClean="0">
                          <a:solidFill>
                            <a:srgbClr val="C00000"/>
                          </a:solidFill>
                          <a:latin typeface="+mn-lt"/>
                          <a:ea typeface="+mn-ea"/>
                          <a:cs typeface="+mn-cs"/>
                        </a:rPr>
                        <a:t>big</a:t>
                      </a:r>
                      <a:r>
                        <a:rPr lang="it-IT" sz="1800" b="0" baseline="0" dirty="0" smtClean="0">
                          <a:solidFill>
                            <a:srgbClr val="C00000"/>
                          </a:solidFill>
                        </a:rPr>
                        <a:t> </a:t>
                      </a:r>
                      <a:r>
                        <a:rPr lang="it-IT" sz="1800" b="0" kern="1200" dirty="0" smtClean="0">
                          <a:solidFill>
                            <a:srgbClr val="C00000"/>
                          </a:solidFill>
                          <a:latin typeface="+mn-lt"/>
                          <a:ea typeface="+mn-ea"/>
                          <a:cs typeface="+mn-cs"/>
                        </a:rPr>
                        <a:t>data</a:t>
                      </a:r>
                    </a:p>
                  </a:txBody>
                  <a:tcPr>
                    <a:solidFill>
                      <a:schemeClr val="accent5">
                        <a:lumMod val="40000"/>
                        <a:lumOff val="60000"/>
                      </a:schemeClr>
                    </a:solidFill>
                  </a:tcPr>
                </a:tc>
              </a:tr>
            </a:tbl>
          </a:graphicData>
        </a:graphic>
      </p:graphicFrame>
      <p:graphicFrame>
        <p:nvGraphicFramePr>
          <p:cNvPr id="10" name="Tabella 9"/>
          <p:cNvGraphicFramePr>
            <a:graphicFrameLocks noGrp="1"/>
          </p:cNvGraphicFramePr>
          <p:nvPr>
            <p:extLst>
              <p:ext uri="{D42A27DB-BD31-4B8C-83A1-F6EECF244321}">
                <p14:modId xmlns:p14="http://schemas.microsoft.com/office/powerpoint/2010/main" val="1282242618"/>
              </p:ext>
            </p:extLst>
          </p:nvPr>
        </p:nvGraphicFramePr>
        <p:xfrm>
          <a:off x="4561104" y="743485"/>
          <a:ext cx="4426637" cy="2627603"/>
        </p:xfrm>
        <a:graphic>
          <a:graphicData uri="http://schemas.openxmlformats.org/drawingml/2006/table">
            <a:tbl>
              <a:tblPr firstRow="1" bandRow="1">
                <a:tableStyleId>{5C22544A-7EE6-4342-B048-85BDC9FD1C3A}</a:tableStyleId>
              </a:tblPr>
              <a:tblGrid>
                <a:gridCol w="4426637"/>
              </a:tblGrid>
              <a:tr h="2627603">
                <a:tc>
                  <a:txBody>
                    <a:bodyPr/>
                    <a:lstStyle/>
                    <a:p>
                      <a:r>
                        <a:rPr lang="it-IT" sz="1800" b="1" kern="1200" baseline="0" dirty="0" smtClean="0">
                          <a:solidFill>
                            <a:schemeClr val="tx1"/>
                          </a:solidFill>
                          <a:latin typeface="+mn-lt"/>
                          <a:ea typeface="+mn-ea"/>
                          <a:cs typeface="+mn-cs"/>
                        </a:rPr>
                        <a:t>Punti di debolezza</a:t>
                      </a:r>
                    </a:p>
                    <a:p>
                      <a:pPr marL="285750" marR="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kern="1200" baseline="0" dirty="0" smtClean="0">
                          <a:solidFill>
                            <a:schemeClr val="tx1"/>
                          </a:solidFill>
                          <a:latin typeface="+mn-lt"/>
                          <a:ea typeface="+mn-ea"/>
                          <a:cs typeface="+mn-cs"/>
                        </a:rPr>
                        <a:t>Gestione di una </a:t>
                      </a:r>
                      <a:r>
                        <a:rPr lang="it-IT" sz="1800" b="0" kern="1200" dirty="0" smtClean="0">
                          <a:solidFill>
                            <a:srgbClr val="C00000"/>
                          </a:solidFill>
                          <a:latin typeface="+mn-lt"/>
                          <a:ea typeface="+mn-ea"/>
                          <a:cs typeface="+mn-cs"/>
                        </a:rPr>
                        <a:t>infrastruttura</a:t>
                      </a:r>
                      <a:r>
                        <a:rPr lang="it-IT" sz="1800" b="0" kern="1200" baseline="0" dirty="0" smtClean="0">
                          <a:solidFill>
                            <a:schemeClr val="tx1"/>
                          </a:solidFill>
                          <a:latin typeface="+mn-lt"/>
                          <a:ea typeface="+mn-ea"/>
                          <a:cs typeface="+mn-cs"/>
                        </a:rPr>
                        <a:t> </a:t>
                      </a:r>
                      <a:r>
                        <a:rPr lang="it-IT" sz="1800" b="0" kern="1200" dirty="0" smtClean="0">
                          <a:solidFill>
                            <a:srgbClr val="C00000"/>
                          </a:solidFill>
                          <a:latin typeface="+mn-lt"/>
                          <a:ea typeface="+mn-ea"/>
                          <a:cs typeface="+mn-cs"/>
                        </a:rPr>
                        <a:t>IT</a:t>
                      </a:r>
                      <a:r>
                        <a:rPr lang="it-IT" sz="1800" b="0" kern="1200" baseline="0" dirty="0" smtClean="0">
                          <a:solidFill>
                            <a:schemeClr val="tx1"/>
                          </a:solidFill>
                          <a:latin typeface="+mn-lt"/>
                          <a:ea typeface="+mn-ea"/>
                          <a:cs typeface="+mn-cs"/>
                        </a:rPr>
                        <a:t> dedicata per fronteggiare una acquisizione meno massiva ma continuativa</a:t>
                      </a:r>
                    </a:p>
                    <a:p>
                      <a:pPr marL="285750" marR="0" indent="-285750" algn="l" defTabSz="45698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800" b="0" kern="1200" baseline="0" dirty="0" smtClean="0">
                          <a:solidFill>
                            <a:schemeClr val="tx1"/>
                          </a:solidFill>
                          <a:latin typeface="+mn-lt"/>
                          <a:ea typeface="+mn-ea"/>
                          <a:cs typeface="+mn-cs"/>
                        </a:rPr>
                        <a:t>Gestione di una </a:t>
                      </a:r>
                      <a:r>
                        <a:rPr lang="it-IT" sz="1800" b="0" kern="1200" dirty="0" smtClean="0">
                          <a:solidFill>
                            <a:srgbClr val="C00000"/>
                          </a:solidFill>
                          <a:latin typeface="+mn-lt"/>
                          <a:ea typeface="+mn-ea"/>
                          <a:cs typeface="+mn-cs"/>
                        </a:rPr>
                        <a:t>maggiore</a:t>
                      </a:r>
                      <a:r>
                        <a:rPr lang="it-IT" sz="1800" b="0" kern="1200" baseline="0" dirty="0" smtClean="0">
                          <a:solidFill>
                            <a:schemeClr val="tx1"/>
                          </a:solidFill>
                          <a:latin typeface="+mn-lt"/>
                          <a:ea typeface="+mn-ea"/>
                          <a:cs typeface="+mn-cs"/>
                        </a:rPr>
                        <a:t> </a:t>
                      </a:r>
                      <a:r>
                        <a:rPr lang="it-IT" sz="1800" b="0" kern="1200" dirty="0" smtClean="0">
                          <a:solidFill>
                            <a:srgbClr val="C00000"/>
                          </a:solidFill>
                          <a:latin typeface="+mn-lt"/>
                          <a:ea typeface="+mn-ea"/>
                          <a:cs typeface="+mn-cs"/>
                        </a:rPr>
                        <a:t>molteplicità</a:t>
                      </a:r>
                      <a:r>
                        <a:rPr lang="it-IT" sz="1800" b="0" kern="1200" baseline="0" dirty="0" smtClean="0">
                          <a:solidFill>
                            <a:schemeClr val="tx1"/>
                          </a:solidFill>
                          <a:latin typeface="+mn-lt"/>
                          <a:ea typeface="+mn-ea"/>
                          <a:cs typeface="+mn-cs"/>
                        </a:rPr>
                        <a:t> di </a:t>
                      </a:r>
                      <a:r>
                        <a:rPr lang="it-IT" sz="1800" b="0" kern="1200" dirty="0" smtClean="0">
                          <a:solidFill>
                            <a:srgbClr val="C00000"/>
                          </a:solidFill>
                          <a:latin typeface="+mn-lt"/>
                          <a:ea typeface="+mn-ea"/>
                          <a:cs typeface="+mn-cs"/>
                        </a:rPr>
                        <a:t>attori</a:t>
                      </a:r>
                      <a:r>
                        <a:rPr lang="it-IT" sz="1800" b="0" kern="1200" baseline="0" dirty="0" smtClean="0">
                          <a:solidFill>
                            <a:schemeClr val="tx1"/>
                          </a:solidFill>
                          <a:latin typeface="+mn-lt"/>
                          <a:ea typeface="+mn-ea"/>
                          <a:cs typeface="+mn-cs"/>
                        </a:rPr>
                        <a:t> nel processo di rilevazione</a:t>
                      </a:r>
                    </a:p>
                    <a:p>
                      <a:pPr marL="285750" indent="-285750">
                        <a:buFont typeface="Arial" panose="020B0604020202020204" pitchFamily="34" charset="0"/>
                        <a:buChar char="•"/>
                      </a:pPr>
                      <a:r>
                        <a:rPr lang="it-IT" sz="1800" b="0" kern="1200" baseline="0" dirty="0" smtClean="0">
                          <a:solidFill>
                            <a:schemeClr val="tx1"/>
                          </a:solidFill>
                          <a:latin typeface="+mn-lt"/>
                          <a:ea typeface="+mn-ea"/>
                          <a:cs typeface="+mn-cs"/>
                        </a:rPr>
                        <a:t>Dati per alcune dimensioni (es. mobilità) con  contributo concorrente </a:t>
                      </a:r>
                      <a:r>
                        <a:rPr lang="it-IT" sz="1800" b="0" baseline="0" dirty="0" smtClean="0">
                          <a:solidFill>
                            <a:schemeClr val="tx1"/>
                          </a:solidFill>
                        </a:rPr>
                        <a:t>di molte </a:t>
                      </a:r>
                      <a:r>
                        <a:rPr lang="it-IT" sz="1800" b="0" kern="1200" dirty="0" smtClean="0">
                          <a:solidFill>
                            <a:srgbClr val="C00000"/>
                          </a:solidFill>
                          <a:latin typeface="+mn-lt"/>
                          <a:ea typeface="+mn-ea"/>
                          <a:cs typeface="+mn-cs"/>
                        </a:rPr>
                        <a:t>fonti</a:t>
                      </a:r>
                      <a:r>
                        <a:rPr lang="it-IT" sz="1800" b="0" baseline="0" dirty="0" smtClean="0">
                          <a:solidFill>
                            <a:schemeClr val="tx1"/>
                          </a:solidFill>
                        </a:rPr>
                        <a:t> con </a:t>
                      </a:r>
                      <a:r>
                        <a:rPr lang="it-IT" sz="1800" b="0" kern="1200" dirty="0" smtClean="0">
                          <a:solidFill>
                            <a:srgbClr val="C00000"/>
                          </a:solidFill>
                          <a:latin typeface="+mn-lt"/>
                          <a:ea typeface="+mn-ea"/>
                          <a:cs typeface="+mn-cs"/>
                        </a:rPr>
                        <a:t>strutturazione</a:t>
                      </a:r>
                      <a:r>
                        <a:rPr lang="it-IT" sz="1800" b="0" baseline="0" dirty="0" smtClean="0">
                          <a:solidFill>
                            <a:schemeClr val="tx1"/>
                          </a:solidFill>
                        </a:rPr>
                        <a:t> </a:t>
                      </a:r>
                      <a:r>
                        <a:rPr lang="it-IT" sz="1800" b="0" kern="1200" dirty="0" smtClean="0">
                          <a:solidFill>
                            <a:srgbClr val="C00000"/>
                          </a:solidFill>
                          <a:latin typeface="+mn-lt"/>
                          <a:ea typeface="+mn-ea"/>
                          <a:cs typeface="+mn-cs"/>
                        </a:rPr>
                        <a:t>disomogenea</a:t>
                      </a:r>
                    </a:p>
                  </a:txBody>
                  <a:tcPr>
                    <a:solidFill>
                      <a:schemeClr val="accent4">
                        <a:lumMod val="40000"/>
                        <a:lumOff val="60000"/>
                      </a:schemeClr>
                    </a:solidFill>
                  </a:tcPr>
                </a:tc>
              </a:tr>
            </a:tbl>
          </a:graphicData>
        </a:graphic>
      </p:graphicFrame>
      <p:graphicFrame>
        <p:nvGraphicFramePr>
          <p:cNvPr id="11" name="Tabella 10"/>
          <p:cNvGraphicFramePr>
            <a:graphicFrameLocks noGrp="1"/>
          </p:cNvGraphicFramePr>
          <p:nvPr>
            <p:extLst>
              <p:ext uri="{D42A27DB-BD31-4B8C-83A1-F6EECF244321}">
                <p14:modId xmlns:p14="http://schemas.microsoft.com/office/powerpoint/2010/main" val="2844370443"/>
              </p:ext>
            </p:extLst>
          </p:nvPr>
        </p:nvGraphicFramePr>
        <p:xfrm>
          <a:off x="4566321" y="3371087"/>
          <a:ext cx="4355676" cy="3336441"/>
        </p:xfrm>
        <a:graphic>
          <a:graphicData uri="http://schemas.openxmlformats.org/drawingml/2006/table">
            <a:tbl>
              <a:tblPr firstRow="1" bandRow="1">
                <a:tableStyleId>{5C22544A-7EE6-4342-B048-85BDC9FD1C3A}</a:tableStyleId>
              </a:tblPr>
              <a:tblGrid>
                <a:gridCol w="4355676"/>
              </a:tblGrid>
              <a:tr h="3336441">
                <a:tc>
                  <a:txBody>
                    <a:bodyPr/>
                    <a:lstStyle/>
                    <a:p>
                      <a:r>
                        <a:rPr lang="it-IT" sz="1800" b="1" baseline="0" dirty="0" smtClean="0">
                          <a:solidFill>
                            <a:schemeClr val="tx1"/>
                          </a:solidFill>
                        </a:rPr>
                        <a:t>Rischi/minacce</a:t>
                      </a:r>
                    </a:p>
                    <a:p>
                      <a:pPr marL="285750" indent="-285750">
                        <a:buFont typeface="Arial" panose="020B0604020202020204" pitchFamily="34" charset="0"/>
                        <a:buChar char="•"/>
                      </a:pPr>
                      <a:r>
                        <a:rPr lang="it-IT" sz="1800" b="0" baseline="0" dirty="0" smtClean="0">
                          <a:solidFill>
                            <a:schemeClr val="tx1"/>
                          </a:solidFill>
                        </a:rPr>
                        <a:t>Presenza di </a:t>
                      </a:r>
                      <a:r>
                        <a:rPr lang="it-IT" sz="1800" b="0" kern="1200" dirty="0" smtClean="0">
                          <a:solidFill>
                            <a:srgbClr val="C00000"/>
                          </a:solidFill>
                          <a:latin typeface="+mn-lt"/>
                          <a:ea typeface="+mn-ea"/>
                          <a:cs typeface="+mn-cs"/>
                        </a:rPr>
                        <a:t>competitors </a:t>
                      </a:r>
                      <a:r>
                        <a:rPr lang="it-IT" sz="1800" b="0" kern="1200" dirty="0" smtClean="0">
                          <a:solidFill>
                            <a:schemeClr val="tx1"/>
                          </a:solidFill>
                          <a:latin typeface="+mn-lt"/>
                          <a:ea typeface="+mn-ea"/>
                          <a:cs typeface="+mn-cs"/>
                        </a:rPr>
                        <a:t>con</a:t>
                      </a:r>
                      <a:r>
                        <a:rPr lang="it-IT" sz="1800" b="0" kern="1200" dirty="0" smtClean="0">
                          <a:solidFill>
                            <a:srgbClr val="C00000"/>
                          </a:solidFill>
                          <a:latin typeface="+mn-lt"/>
                          <a:ea typeface="+mn-ea"/>
                          <a:cs typeface="+mn-cs"/>
                        </a:rPr>
                        <a:t> </a:t>
                      </a:r>
                      <a:r>
                        <a:rPr lang="it-IT" sz="1800" b="0" baseline="0" dirty="0" smtClean="0">
                          <a:solidFill>
                            <a:schemeClr val="tx1"/>
                          </a:solidFill>
                        </a:rPr>
                        <a:t> rischio di perdita rilevanza</a:t>
                      </a:r>
                    </a:p>
                    <a:p>
                      <a:pPr marL="285750" indent="-285750">
                        <a:buFont typeface="Arial" panose="020B0604020202020204" pitchFamily="34" charset="0"/>
                        <a:buChar char="•"/>
                      </a:pPr>
                      <a:r>
                        <a:rPr lang="it-IT" sz="1800" b="0" kern="1200" dirty="0" smtClean="0">
                          <a:solidFill>
                            <a:srgbClr val="C00000"/>
                          </a:solidFill>
                          <a:latin typeface="+mn-lt"/>
                          <a:ea typeface="+mn-ea"/>
                          <a:cs typeface="+mn-cs"/>
                        </a:rPr>
                        <a:t>Reperibilità</a:t>
                      </a:r>
                      <a:r>
                        <a:rPr lang="it-IT" sz="1800" b="0" baseline="0" dirty="0" smtClean="0">
                          <a:solidFill>
                            <a:schemeClr val="tx1"/>
                          </a:solidFill>
                        </a:rPr>
                        <a:t> dei rispondenti</a:t>
                      </a:r>
                    </a:p>
                    <a:p>
                      <a:pPr marL="285750" indent="-285750">
                        <a:buFont typeface="Arial" panose="020B0604020202020204" pitchFamily="34" charset="0"/>
                        <a:buChar char="•"/>
                      </a:pPr>
                      <a:r>
                        <a:rPr lang="it-IT" sz="1800" b="0" kern="1200" baseline="0" dirty="0" smtClean="0">
                          <a:solidFill>
                            <a:schemeClr val="tx1"/>
                          </a:solidFill>
                          <a:latin typeface="+mn-lt"/>
                          <a:ea typeface="+mn-ea"/>
                          <a:cs typeface="+mn-cs"/>
                        </a:rPr>
                        <a:t>Riduzione</a:t>
                      </a:r>
                      <a:r>
                        <a:rPr lang="it-IT" sz="1800" b="0" baseline="0" dirty="0" smtClean="0">
                          <a:solidFill>
                            <a:schemeClr val="tx1"/>
                          </a:solidFill>
                        </a:rPr>
                        <a:t> </a:t>
                      </a:r>
                      <a:r>
                        <a:rPr lang="it-IT" sz="1800" b="0" kern="1200" dirty="0" smtClean="0">
                          <a:solidFill>
                            <a:srgbClr val="C00000"/>
                          </a:solidFill>
                          <a:latin typeface="+mn-lt"/>
                          <a:ea typeface="+mn-ea"/>
                          <a:cs typeface="+mn-cs"/>
                        </a:rPr>
                        <a:t>finanziamenti</a:t>
                      </a:r>
                    </a:p>
                    <a:p>
                      <a:pPr marL="285750" indent="-285750">
                        <a:buFont typeface="Arial" panose="020B0604020202020204" pitchFamily="34" charset="0"/>
                        <a:buChar char="•"/>
                      </a:pPr>
                      <a:r>
                        <a:rPr lang="it-IT" sz="1800" b="0" baseline="0" dirty="0" smtClean="0">
                          <a:solidFill>
                            <a:schemeClr val="tx1"/>
                          </a:solidFill>
                        </a:rPr>
                        <a:t>Relativa </a:t>
                      </a:r>
                      <a:r>
                        <a:rPr lang="it-IT" sz="1800" b="0" kern="1200" dirty="0" smtClean="0">
                          <a:solidFill>
                            <a:srgbClr val="C00000"/>
                          </a:solidFill>
                          <a:latin typeface="+mn-lt"/>
                          <a:ea typeface="+mn-ea"/>
                          <a:cs typeface="+mn-cs"/>
                        </a:rPr>
                        <a:t>dipendenza</a:t>
                      </a:r>
                      <a:r>
                        <a:rPr lang="it-IT" sz="1800" b="0" baseline="0" dirty="0" smtClean="0">
                          <a:solidFill>
                            <a:schemeClr val="tx1"/>
                          </a:solidFill>
                        </a:rPr>
                        <a:t> dai detentori degli archivi </a:t>
                      </a:r>
                      <a:r>
                        <a:rPr lang="it-IT" sz="1800" b="0" kern="1200" baseline="0" dirty="0" smtClean="0">
                          <a:solidFill>
                            <a:schemeClr val="tx1"/>
                          </a:solidFill>
                          <a:latin typeface="+mn-lt"/>
                          <a:ea typeface="+mn-ea"/>
                          <a:cs typeface="+mn-cs"/>
                        </a:rPr>
                        <a:t>amministrativi con </a:t>
                      </a:r>
                      <a:r>
                        <a:rPr lang="it-IT" sz="1800" b="0" kern="1200" dirty="0" smtClean="0">
                          <a:solidFill>
                            <a:srgbClr val="C00000"/>
                          </a:solidFill>
                          <a:latin typeface="+mn-lt"/>
                          <a:ea typeface="+mn-ea"/>
                          <a:cs typeface="+mn-cs"/>
                        </a:rPr>
                        <a:t>diversa</a:t>
                      </a:r>
                      <a:r>
                        <a:rPr lang="it-IT" sz="1800" b="0" baseline="0" dirty="0" smtClean="0">
                          <a:solidFill>
                            <a:schemeClr val="tx1"/>
                          </a:solidFill>
                        </a:rPr>
                        <a:t> </a:t>
                      </a:r>
                      <a:r>
                        <a:rPr lang="it-IT" sz="1800" b="0" kern="1200" dirty="0" smtClean="0">
                          <a:solidFill>
                            <a:srgbClr val="C00000"/>
                          </a:solidFill>
                          <a:latin typeface="+mn-lt"/>
                          <a:ea typeface="+mn-ea"/>
                          <a:cs typeface="+mn-cs"/>
                        </a:rPr>
                        <a:t>qualità </a:t>
                      </a:r>
                      <a:r>
                        <a:rPr lang="it-IT" sz="1800" b="0" baseline="0" dirty="0" smtClean="0">
                          <a:solidFill>
                            <a:schemeClr val="tx1"/>
                          </a:solidFill>
                        </a:rPr>
                        <a:t>e </a:t>
                      </a:r>
                      <a:r>
                        <a:rPr lang="it-IT" sz="1800" b="0" kern="1200" dirty="0" smtClean="0">
                          <a:solidFill>
                            <a:srgbClr val="C00000"/>
                          </a:solidFill>
                          <a:latin typeface="+mn-lt"/>
                          <a:ea typeface="+mn-ea"/>
                          <a:cs typeface="+mn-cs"/>
                        </a:rPr>
                        <a:t>tempestività</a:t>
                      </a:r>
                    </a:p>
                    <a:p>
                      <a:pPr marL="285750" indent="-285750">
                        <a:buFont typeface="Arial" panose="020B0604020202020204" pitchFamily="34" charset="0"/>
                        <a:buChar char="•"/>
                      </a:pPr>
                      <a:r>
                        <a:rPr lang="it-IT" sz="1800" b="0" kern="1200" baseline="0" dirty="0" smtClean="0">
                          <a:solidFill>
                            <a:schemeClr val="tx1"/>
                          </a:solidFill>
                          <a:latin typeface="+mn-lt"/>
                          <a:ea typeface="+mn-ea"/>
                          <a:cs typeface="+mn-cs"/>
                        </a:rPr>
                        <a:t>Gestione del cambiamento</a:t>
                      </a:r>
                      <a:r>
                        <a:rPr lang="it-IT" sz="1800" b="0" baseline="0" dirty="0" smtClean="0">
                          <a:solidFill>
                            <a:schemeClr val="tx1"/>
                          </a:solidFill>
                        </a:rPr>
                        <a:t> </a:t>
                      </a:r>
                      <a:r>
                        <a:rPr lang="it-IT" sz="1800" b="0" dirty="0" smtClean="0">
                          <a:solidFill>
                            <a:schemeClr val="tx1"/>
                          </a:solidFill>
                        </a:rPr>
                        <a:t>del </a:t>
                      </a:r>
                      <a:r>
                        <a:rPr lang="it-IT" sz="1800" b="0" kern="1200" dirty="0" smtClean="0">
                          <a:solidFill>
                            <a:srgbClr val="C00000"/>
                          </a:solidFill>
                          <a:latin typeface="+mn-lt"/>
                          <a:ea typeface="+mn-ea"/>
                          <a:cs typeface="+mn-cs"/>
                        </a:rPr>
                        <a:t>ruolo</a:t>
                      </a:r>
                      <a:r>
                        <a:rPr lang="it-IT" sz="1800" b="0" dirty="0" smtClean="0">
                          <a:solidFill>
                            <a:schemeClr val="tx1"/>
                          </a:solidFill>
                        </a:rPr>
                        <a:t> di </a:t>
                      </a:r>
                      <a:r>
                        <a:rPr lang="it-IT" sz="1800" b="0" kern="1200" dirty="0" smtClean="0">
                          <a:solidFill>
                            <a:srgbClr val="C00000"/>
                          </a:solidFill>
                          <a:latin typeface="+mn-lt"/>
                          <a:ea typeface="+mn-ea"/>
                          <a:cs typeface="+mn-cs"/>
                        </a:rPr>
                        <a:t>censimento</a:t>
                      </a:r>
                    </a:p>
                    <a:p>
                      <a:pPr marL="285750" indent="-285750">
                        <a:buFont typeface="Arial" panose="020B0604020202020204" pitchFamily="34" charset="0"/>
                        <a:buChar char="•"/>
                      </a:pPr>
                      <a:r>
                        <a:rPr lang="it-IT" sz="1800" b="0" kern="1200" dirty="0" smtClean="0">
                          <a:solidFill>
                            <a:srgbClr val="C00000"/>
                          </a:solidFill>
                          <a:latin typeface="+mn-lt"/>
                          <a:ea typeface="+mn-ea"/>
                          <a:cs typeface="+mn-cs"/>
                        </a:rPr>
                        <a:t>Differenti</a:t>
                      </a:r>
                      <a:r>
                        <a:rPr lang="it-IT" sz="1800" b="0" baseline="0" dirty="0" smtClean="0">
                          <a:solidFill>
                            <a:schemeClr val="tx1"/>
                          </a:solidFill>
                        </a:rPr>
                        <a:t> </a:t>
                      </a:r>
                      <a:r>
                        <a:rPr lang="it-IT" sz="1800" b="0" kern="1200" dirty="0" smtClean="0">
                          <a:solidFill>
                            <a:srgbClr val="C00000"/>
                          </a:solidFill>
                          <a:latin typeface="+mn-lt"/>
                          <a:ea typeface="+mn-ea"/>
                          <a:cs typeface="+mn-cs"/>
                        </a:rPr>
                        <a:t>velocità</a:t>
                      </a:r>
                      <a:r>
                        <a:rPr lang="it-IT" sz="1800" b="0" baseline="0" dirty="0" smtClean="0">
                          <a:solidFill>
                            <a:schemeClr val="tx1"/>
                          </a:solidFill>
                        </a:rPr>
                        <a:t> di marcia nel </a:t>
                      </a:r>
                      <a:r>
                        <a:rPr lang="it-IT" sz="1800" b="0" kern="1200" dirty="0" smtClean="0">
                          <a:solidFill>
                            <a:srgbClr val="C00000"/>
                          </a:solidFill>
                          <a:latin typeface="+mn-lt"/>
                          <a:ea typeface="+mn-ea"/>
                          <a:cs typeface="+mn-cs"/>
                        </a:rPr>
                        <a:t>sistema</a:t>
                      </a:r>
                    </a:p>
                  </a:txBody>
                  <a:tcPr>
                    <a:solidFill>
                      <a:schemeClr val="accent6">
                        <a:lumMod val="40000"/>
                        <a:lumOff val="60000"/>
                      </a:schemeClr>
                    </a:solidFill>
                  </a:tcPr>
                </a:tc>
              </a:tr>
            </a:tbl>
          </a:graphicData>
        </a:graphic>
      </p:graphicFrame>
    </p:spTree>
    <p:extLst>
      <p:ext uri="{BB962C8B-B14F-4D97-AF65-F5344CB8AC3E}">
        <p14:creationId xmlns:p14="http://schemas.microsoft.com/office/powerpoint/2010/main" val="1410810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alpha val="49000"/>
          </a:schemeClr>
        </a:solidFill>
        <a:effectLst/>
      </p:bgPr>
    </p:bg>
    <p:spTree>
      <p:nvGrpSpPr>
        <p:cNvPr id="1" name="Shape 501"/>
        <p:cNvGrpSpPr/>
        <p:nvPr/>
      </p:nvGrpSpPr>
      <p:grpSpPr>
        <a:xfrm>
          <a:off x="0" y="0"/>
          <a:ext cx="0" cy="0"/>
          <a:chOff x="0" y="0"/>
          <a:chExt cx="0" cy="0"/>
        </a:xfrm>
      </p:grpSpPr>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3600" y="772884"/>
            <a:ext cx="5284179" cy="5246914"/>
          </a:xfrm>
          <a:prstGeom prst="rect">
            <a:avLst/>
          </a:prstGeom>
        </p:spPr>
      </p:pic>
    </p:spTree>
    <p:extLst>
      <p:ext uri="{BB962C8B-B14F-4D97-AF65-F5344CB8AC3E}">
        <p14:creationId xmlns:p14="http://schemas.microsoft.com/office/powerpoint/2010/main" val="1182308934"/>
      </p:ext>
    </p:extLst>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3246" y="274639"/>
            <a:ext cx="8229600" cy="1143000"/>
          </a:xfrm>
          <a:ln>
            <a:noFill/>
          </a:ln>
        </p:spPr>
        <p:style>
          <a:lnRef idx="3">
            <a:schemeClr val="lt1"/>
          </a:lnRef>
          <a:fillRef idx="1">
            <a:schemeClr val="accent2"/>
          </a:fillRef>
          <a:effectRef idx="1">
            <a:schemeClr val="accent2"/>
          </a:effectRef>
          <a:fontRef idx="minor">
            <a:schemeClr val="lt1"/>
          </a:fontRef>
        </p:style>
        <p:txBody>
          <a:bodyPr>
            <a:noAutofit/>
          </a:bodyPr>
          <a:lstStyle/>
          <a:p>
            <a:pPr marL="143933"/>
            <a:r>
              <a:rPr lang="it-IT" sz="4200" b="1" dirty="0" smtClean="0">
                <a:solidFill>
                  <a:schemeClr val="bg1"/>
                </a:solidFill>
                <a:latin typeface="+mj-lt"/>
                <a:ea typeface="+mj-ea"/>
                <a:cs typeface="Arial"/>
              </a:rPr>
              <a:t>Il  disegno </a:t>
            </a:r>
            <a:r>
              <a:rPr lang="it-IT" sz="4000" b="1" dirty="0">
                <a:solidFill>
                  <a:schemeClr val="bg1"/>
                </a:solidFill>
                <a:cs typeface="Arial"/>
              </a:rPr>
              <a:t>del censimento permanente della popolazione</a:t>
            </a:r>
            <a:endParaRPr lang="it-IT" sz="4200" b="1" dirty="0">
              <a:solidFill>
                <a:schemeClr val="bg1"/>
              </a:solidFill>
              <a:latin typeface="+mj-lt"/>
              <a:ea typeface="+mj-ea"/>
              <a:cs typeface="Arial"/>
            </a:endParaRPr>
          </a:p>
        </p:txBody>
      </p:sp>
      <p:grpSp>
        <p:nvGrpSpPr>
          <p:cNvPr id="6" name="Group 5"/>
          <p:cNvGrpSpPr/>
          <p:nvPr/>
        </p:nvGrpSpPr>
        <p:grpSpPr>
          <a:xfrm>
            <a:off x="5401056" y="1944326"/>
            <a:ext cx="3250581" cy="3810298"/>
            <a:chOff x="646491" y="4481661"/>
            <a:chExt cx="1361698" cy="1315360"/>
          </a:xfrm>
        </p:grpSpPr>
        <p:sp>
          <p:nvSpPr>
            <p:cNvPr id="7" name="Rectangle 19"/>
            <p:cNvSpPr/>
            <p:nvPr/>
          </p:nvSpPr>
          <p:spPr>
            <a:xfrm rot="21388734">
              <a:off x="646491" y="4486476"/>
              <a:ext cx="1361698" cy="1310545"/>
            </a:xfrm>
            <a:custGeom>
              <a:avLst/>
              <a:gdLst>
                <a:gd name="connsiteX0" fmla="*/ 0 w 1339596"/>
                <a:gd name="connsiteY0" fmla="*/ 0 h 1219200"/>
                <a:gd name="connsiteX1" fmla="*/ 1339596 w 1339596"/>
                <a:gd name="connsiteY1" fmla="*/ 0 h 1219200"/>
                <a:gd name="connsiteX2" fmla="*/ 1339596 w 1339596"/>
                <a:gd name="connsiteY2" fmla="*/ 1219200 h 1219200"/>
                <a:gd name="connsiteX3" fmla="*/ 0 w 1339596"/>
                <a:gd name="connsiteY3" fmla="*/ 1219200 h 1219200"/>
                <a:gd name="connsiteX4" fmla="*/ 0 w 1339596"/>
                <a:gd name="connsiteY4" fmla="*/ 0 h 1219200"/>
                <a:gd name="connsiteX0" fmla="*/ 0 w 1339596"/>
                <a:gd name="connsiteY0" fmla="*/ 11733 h 1230933"/>
                <a:gd name="connsiteX1" fmla="*/ 1306342 w 1339596"/>
                <a:gd name="connsiteY1" fmla="*/ 0 h 1230933"/>
                <a:gd name="connsiteX2" fmla="*/ 1339596 w 1339596"/>
                <a:gd name="connsiteY2" fmla="*/ 1230933 h 1230933"/>
                <a:gd name="connsiteX3" fmla="*/ 0 w 1339596"/>
                <a:gd name="connsiteY3" fmla="*/ 1230933 h 1230933"/>
                <a:gd name="connsiteX4" fmla="*/ 0 w 1339596"/>
                <a:gd name="connsiteY4" fmla="*/ 11733 h 1230933"/>
                <a:gd name="connsiteX0" fmla="*/ 55747 w 1339596"/>
                <a:gd name="connsiteY0" fmla="*/ 12706 h 1230933"/>
                <a:gd name="connsiteX1" fmla="*/ 1306342 w 1339596"/>
                <a:gd name="connsiteY1" fmla="*/ 0 h 1230933"/>
                <a:gd name="connsiteX2" fmla="*/ 1339596 w 1339596"/>
                <a:gd name="connsiteY2" fmla="*/ 1230933 h 1230933"/>
                <a:gd name="connsiteX3" fmla="*/ 0 w 1339596"/>
                <a:gd name="connsiteY3" fmla="*/ 1230933 h 1230933"/>
                <a:gd name="connsiteX4" fmla="*/ 55747 w 1339596"/>
                <a:gd name="connsiteY4" fmla="*/ 12706 h 1230933"/>
                <a:gd name="connsiteX0" fmla="*/ 28195 w 1339596"/>
                <a:gd name="connsiteY0" fmla="*/ 12225 h 1230933"/>
                <a:gd name="connsiteX1" fmla="*/ 1306342 w 1339596"/>
                <a:gd name="connsiteY1" fmla="*/ 0 h 1230933"/>
                <a:gd name="connsiteX2" fmla="*/ 1339596 w 1339596"/>
                <a:gd name="connsiteY2" fmla="*/ 1230933 h 1230933"/>
                <a:gd name="connsiteX3" fmla="*/ 0 w 1339596"/>
                <a:gd name="connsiteY3" fmla="*/ 1230933 h 1230933"/>
                <a:gd name="connsiteX4" fmla="*/ 28195 w 1339596"/>
                <a:gd name="connsiteY4" fmla="*/ 12225 h 1230933"/>
                <a:gd name="connsiteX0" fmla="*/ 28195 w 1353846"/>
                <a:gd name="connsiteY0" fmla="*/ 6385 h 1225093"/>
                <a:gd name="connsiteX1" fmla="*/ 1353846 w 1353846"/>
                <a:gd name="connsiteY1" fmla="*/ 0 h 1225093"/>
                <a:gd name="connsiteX2" fmla="*/ 1339596 w 1353846"/>
                <a:gd name="connsiteY2" fmla="*/ 1225093 h 1225093"/>
                <a:gd name="connsiteX3" fmla="*/ 0 w 1353846"/>
                <a:gd name="connsiteY3" fmla="*/ 1225093 h 1225093"/>
                <a:gd name="connsiteX4" fmla="*/ 28195 w 1353846"/>
                <a:gd name="connsiteY4" fmla="*/ 6385 h 1225093"/>
                <a:gd name="connsiteX0" fmla="*/ 20681 w 1353846"/>
                <a:gd name="connsiteY0" fmla="*/ 6253 h 1225093"/>
                <a:gd name="connsiteX1" fmla="*/ 1353846 w 1353846"/>
                <a:gd name="connsiteY1" fmla="*/ 0 h 1225093"/>
                <a:gd name="connsiteX2" fmla="*/ 1339596 w 1353846"/>
                <a:gd name="connsiteY2" fmla="*/ 1225093 h 1225093"/>
                <a:gd name="connsiteX3" fmla="*/ 0 w 1353846"/>
                <a:gd name="connsiteY3" fmla="*/ 1225093 h 1225093"/>
                <a:gd name="connsiteX4" fmla="*/ 20681 w 1353846"/>
                <a:gd name="connsiteY4" fmla="*/ 6253 h 1225093"/>
                <a:gd name="connsiteX0" fmla="*/ 20681 w 1339596"/>
                <a:gd name="connsiteY0" fmla="*/ 6603 h 1225443"/>
                <a:gd name="connsiteX1" fmla="*/ 1333808 w 1339596"/>
                <a:gd name="connsiteY1" fmla="*/ 0 h 1225443"/>
                <a:gd name="connsiteX2" fmla="*/ 1339596 w 1339596"/>
                <a:gd name="connsiteY2" fmla="*/ 1225443 h 1225443"/>
                <a:gd name="connsiteX3" fmla="*/ 0 w 1339596"/>
                <a:gd name="connsiteY3" fmla="*/ 1225443 h 1225443"/>
                <a:gd name="connsiteX4" fmla="*/ 20681 w 1339596"/>
                <a:gd name="connsiteY4" fmla="*/ 6603 h 1225443"/>
                <a:gd name="connsiteX0" fmla="*/ 33205 w 1339596"/>
                <a:gd name="connsiteY0" fmla="*/ 6822 h 1225443"/>
                <a:gd name="connsiteX1" fmla="*/ 1333808 w 1339596"/>
                <a:gd name="connsiteY1" fmla="*/ 0 h 1225443"/>
                <a:gd name="connsiteX2" fmla="*/ 1339596 w 1339596"/>
                <a:gd name="connsiteY2" fmla="*/ 1225443 h 1225443"/>
                <a:gd name="connsiteX3" fmla="*/ 0 w 1339596"/>
                <a:gd name="connsiteY3" fmla="*/ 1225443 h 1225443"/>
                <a:gd name="connsiteX4" fmla="*/ 33205 w 1339596"/>
                <a:gd name="connsiteY4" fmla="*/ 6822 h 1225443"/>
                <a:gd name="connsiteX0" fmla="*/ 13167 w 1339596"/>
                <a:gd name="connsiteY0" fmla="*/ 6472 h 1225443"/>
                <a:gd name="connsiteX1" fmla="*/ 1333808 w 1339596"/>
                <a:gd name="connsiteY1" fmla="*/ 0 h 1225443"/>
                <a:gd name="connsiteX2" fmla="*/ 1339596 w 1339596"/>
                <a:gd name="connsiteY2" fmla="*/ 1225443 h 1225443"/>
                <a:gd name="connsiteX3" fmla="*/ 0 w 1339596"/>
                <a:gd name="connsiteY3" fmla="*/ 1225443 h 1225443"/>
                <a:gd name="connsiteX4" fmla="*/ 13167 w 1339596"/>
                <a:gd name="connsiteY4" fmla="*/ 6472 h 1225443"/>
                <a:gd name="connsiteX0" fmla="*/ 13167 w 1333884"/>
                <a:gd name="connsiteY0" fmla="*/ 6472 h 1225443"/>
                <a:gd name="connsiteX1" fmla="*/ 1333808 w 1333884"/>
                <a:gd name="connsiteY1" fmla="*/ 0 h 1225443"/>
                <a:gd name="connsiteX2" fmla="*/ 1302330 w 1333884"/>
                <a:gd name="connsiteY2" fmla="*/ 1207253 h 1225443"/>
                <a:gd name="connsiteX3" fmla="*/ 0 w 1333884"/>
                <a:gd name="connsiteY3" fmla="*/ 1225443 h 1225443"/>
                <a:gd name="connsiteX4" fmla="*/ 13167 w 1333884"/>
                <a:gd name="connsiteY4" fmla="*/ 6472 h 1225443"/>
                <a:gd name="connsiteX0" fmla="*/ 13167 w 1334211"/>
                <a:gd name="connsiteY0" fmla="*/ 6472 h 1232826"/>
                <a:gd name="connsiteX1" fmla="*/ 1333808 w 1334211"/>
                <a:gd name="connsiteY1" fmla="*/ 0 h 1232826"/>
                <a:gd name="connsiteX2" fmla="*/ 1331950 w 1334211"/>
                <a:gd name="connsiteY2" fmla="*/ 1232826 h 1232826"/>
                <a:gd name="connsiteX3" fmla="*/ 0 w 1334211"/>
                <a:gd name="connsiteY3" fmla="*/ 1225443 h 1232826"/>
                <a:gd name="connsiteX4" fmla="*/ 13167 w 1334211"/>
                <a:gd name="connsiteY4" fmla="*/ 6472 h 1232826"/>
                <a:gd name="connsiteX0" fmla="*/ 13167 w 1333952"/>
                <a:gd name="connsiteY0" fmla="*/ 6472 h 1225443"/>
                <a:gd name="connsiteX1" fmla="*/ 1333808 w 1333952"/>
                <a:gd name="connsiteY1" fmla="*/ 0 h 1225443"/>
                <a:gd name="connsiteX2" fmla="*/ 1319601 w 1333952"/>
                <a:gd name="connsiteY2" fmla="*/ 1222588 h 1225443"/>
                <a:gd name="connsiteX3" fmla="*/ 0 w 1333952"/>
                <a:gd name="connsiteY3" fmla="*/ 1225443 h 1225443"/>
                <a:gd name="connsiteX4" fmla="*/ 13167 w 1333952"/>
                <a:gd name="connsiteY4" fmla="*/ 6472 h 1225443"/>
                <a:gd name="connsiteX0" fmla="*/ 30785 w 1333952"/>
                <a:gd name="connsiteY0" fmla="*/ 0 h 1235984"/>
                <a:gd name="connsiteX1" fmla="*/ 1333808 w 1333952"/>
                <a:gd name="connsiteY1" fmla="*/ 10541 h 1235984"/>
                <a:gd name="connsiteX2" fmla="*/ 1319601 w 1333952"/>
                <a:gd name="connsiteY2" fmla="*/ 1233129 h 1235984"/>
                <a:gd name="connsiteX3" fmla="*/ 0 w 1333952"/>
                <a:gd name="connsiteY3" fmla="*/ 1235984 h 1235984"/>
                <a:gd name="connsiteX4" fmla="*/ 30785 w 1333952"/>
                <a:gd name="connsiteY4" fmla="*/ 0 h 1235984"/>
                <a:gd name="connsiteX0" fmla="*/ 30785 w 1319601"/>
                <a:gd name="connsiteY0" fmla="*/ 0 h 1235984"/>
                <a:gd name="connsiteX1" fmla="*/ 1312848 w 1319601"/>
                <a:gd name="connsiteY1" fmla="*/ 20567 h 1235984"/>
                <a:gd name="connsiteX2" fmla="*/ 1319601 w 1319601"/>
                <a:gd name="connsiteY2" fmla="*/ 1233129 h 1235984"/>
                <a:gd name="connsiteX3" fmla="*/ 0 w 1319601"/>
                <a:gd name="connsiteY3" fmla="*/ 1235984 h 1235984"/>
                <a:gd name="connsiteX4" fmla="*/ 30785 w 1319601"/>
                <a:gd name="connsiteY4" fmla="*/ 0 h 1235984"/>
                <a:gd name="connsiteX0" fmla="*/ 30785 w 1319601"/>
                <a:gd name="connsiteY0" fmla="*/ 0 h 1258608"/>
                <a:gd name="connsiteX1" fmla="*/ 1312848 w 1319601"/>
                <a:gd name="connsiteY1" fmla="*/ 20567 h 1258608"/>
                <a:gd name="connsiteX2" fmla="*/ 1319601 w 1319601"/>
                <a:gd name="connsiteY2" fmla="*/ 1233129 h 1258608"/>
                <a:gd name="connsiteX3" fmla="*/ 0 w 1319601"/>
                <a:gd name="connsiteY3" fmla="*/ 1235984 h 1258608"/>
                <a:gd name="connsiteX4" fmla="*/ 30785 w 1319601"/>
                <a:gd name="connsiteY4" fmla="*/ 0 h 1258608"/>
                <a:gd name="connsiteX0" fmla="*/ 31250 w 1320066"/>
                <a:gd name="connsiteY0" fmla="*/ 0 h 1267432"/>
                <a:gd name="connsiteX1" fmla="*/ 1313313 w 1320066"/>
                <a:gd name="connsiteY1" fmla="*/ 20567 h 1267432"/>
                <a:gd name="connsiteX2" fmla="*/ 1320066 w 1320066"/>
                <a:gd name="connsiteY2" fmla="*/ 1233129 h 1267432"/>
                <a:gd name="connsiteX3" fmla="*/ 0 w 1320066"/>
                <a:gd name="connsiteY3" fmla="*/ 1260343 h 1267432"/>
                <a:gd name="connsiteX4" fmla="*/ 31250 w 1320066"/>
                <a:gd name="connsiteY4" fmla="*/ 0 h 1267432"/>
                <a:gd name="connsiteX0" fmla="*/ 31250 w 1320066"/>
                <a:gd name="connsiteY0" fmla="*/ 0 h 1268253"/>
                <a:gd name="connsiteX1" fmla="*/ 1313313 w 1320066"/>
                <a:gd name="connsiteY1" fmla="*/ 20567 h 1268253"/>
                <a:gd name="connsiteX2" fmla="*/ 1320066 w 1320066"/>
                <a:gd name="connsiteY2" fmla="*/ 1233129 h 1268253"/>
                <a:gd name="connsiteX3" fmla="*/ 0 w 1320066"/>
                <a:gd name="connsiteY3" fmla="*/ 1260343 h 1268253"/>
                <a:gd name="connsiteX4" fmla="*/ 31250 w 1320066"/>
                <a:gd name="connsiteY4" fmla="*/ 0 h 1268253"/>
                <a:gd name="connsiteX0" fmla="*/ 31250 w 1320066"/>
                <a:gd name="connsiteY0" fmla="*/ 0 h 1263844"/>
                <a:gd name="connsiteX1" fmla="*/ 1313313 w 1320066"/>
                <a:gd name="connsiteY1" fmla="*/ 20567 h 1263844"/>
                <a:gd name="connsiteX2" fmla="*/ 1320066 w 1320066"/>
                <a:gd name="connsiteY2" fmla="*/ 1233129 h 1263844"/>
                <a:gd name="connsiteX3" fmla="*/ 0 w 1320066"/>
                <a:gd name="connsiteY3" fmla="*/ 1260343 h 1263844"/>
                <a:gd name="connsiteX4" fmla="*/ 31250 w 1320066"/>
                <a:gd name="connsiteY4" fmla="*/ 0 h 1263844"/>
                <a:gd name="connsiteX0" fmla="*/ 31250 w 1320066"/>
                <a:gd name="connsiteY0" fmla="*/ 0 h 1263844"/>
                <a:gd name="connsiteX1" fmla="*/ 1313313 w 1320066"/>
                <a:gd name="connsiteY1" fmla="*/ 20567 h 1263844"/>
                <a:gd name="connsiteX2" fmla="*/ 1320066 w 1320066"/>
                <a:gd name="connsiteY2" fmla="*/ 1233129 h 1263844"/>
                <a:gd name="connsiteX3" fmla="*/ 0 w 1320066"/>
                <a:gd name="connsiteY3" fmla="*/ 1260343 h 1263844"/>
                <a:gd name="connsiteX4" fmla="*/ 31250 w 1320066"/>
                <a:gd name="connsiteY4" fmla="*/ 0 h 12638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0066" h="1263844">
                  <a:moveTo>
                    <a:pt x="31250" y="0"/>
                  </a:moveTo>
                  <a:lnTo>
                    <a:pt x="1313313" y="20567"/>
                  </a:lnTo>
                  <a:cubicBezTo>
                    <a:pt x="1315242" y="429048"/>
                    <a:pt x="1291435" y="859628"/>
                    <a:pt x="1320066" y="1233129"/>
                  </a:cubicBezTo>
                  <a:cubicBezTo>
                    <a:pt x="665493" y="1279400"/>
                    <a:pt x="439867" y="1259391"/>
                    <a:pt x="0" y="1260343"/>
                  </a:cubicBezTo>
                  <a:lnTo>
                    <a:pt x="31250" y="0"/>
                  </a:lnTo>
                  <a:close/>
                </a:path>
              </a:pathLst>
            </a:custGeom>
            <a:gradFill flip="none" rotWithShape="1">
              <a:gsLst>
                <a:gs pos="0">
                  <a:srgbClr val="92D050">
                    <a:lumMod val="42000"/>
                    <a:lumOff val="58000"/>
                  </a:srgbClr>
                </a:gs>
                <a:gs pos="100000">
                  <a:srgbClr val="89C25A">
                    <a:lumMod val="81000"/>
                    <a:lumOff val="19000"/>
                  </a:srgbClr>
                </a:gs>
              </a:gsLst>
              <a:lin ang="5400000" scaled="1"/>
              <a:tileRect/>
            </a:gradFill>
            <a:ln>
              <a:noFill/>
            </a:ln>
            <a:effectLst>
              <a:outerShdw blurRad="38100" dist="12700" dir="54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ctr"/>
              <a:endParaRPr lang="en-US" sz="1200" dirty="0">
                <a:solidFill>
                  <a:schemeClr val="tx1"/>
                </a:solidFill>
                <a:latin typeface="Arial" pitchFamily="34" charset="0"/>
                <a:cs typeface="Arial" pitchFamily="34" charset="0"/>
              </a:endParaRPr>
            </a:p>
          </p:txBody>
        </p:sp>
        <p:grpSp>
          <p:nvGrpSpPr>
            <p:cNvPr id="8" name="Group 24"/>
            <p:cNvGrpSpPr/>
            <p:nvPr/>
          </p:nvGrpSpPr>
          <p:grpSpPr>
            <a:xfrm>
              <a:off x="1324832" y="4481661"/>
              <a:ext cx="184785" cy="186690"/>
              <a:chOff x="4917745" y="2235200"/>
              <a:chExt cx="2584952" cy="2489199"/>
            </a:xfrm>
            <a:effectLst>
              <a:outerShdw blurRad="50800" dist="25400" dir="8100000" algn="tr" rotWithShape="0">
                <a:prstClr val="black">
                  <a:alpha val="45000"/>
                </a:prstClr>
              </a:outerShdw>
            </a:effectLst>
          </p:grpSpPr>
          <p:sp>
            <p:nvSpPr>
              <p:cNvPr id="9" name="Oval 27"/>
              <p:cNvSpPr/>
              <p:nvPr/>
            </p:nvSpPr>
            <p:spPr>
              <a:xfrm>
                <a:off x="4917745" y="2429067"/>
                <a:ext cx="2295331" cy="2295332"/>
              </a:xfrm>
              <a:prstGeom prst="ellipse">
                <a:avLst/>
              </a:prstGeom>
              <a:solidFill>
                <a:srgbClr val="00B0F0"/>
              </a:solidFill>
              <a:ln>
                <a:noFill/>
              </a:ln>
              <a:effectLst/>
              <a:scene3d>
                <a:camera prst="orthographicFront">
                  <a:rot lat="0" lon="0" rev="0"/>
                </a:camera>
                <a:lightRig rig="contrasting" dir="t">
                  <a:rot lat="0" lon="0" rev="1500000"/>
                </a:lightRig>
              </a:scene3d>
              <a:sp3d>
                <a:bevelT w="44450" h="69850"/>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sp>
            <p:nvSpPr>
              <p:cNvPr id="10" name="Oval 28"/>
              <p:cNvSpPr/>
              <p:nvPr/>
            </p:nvSpPr>
            <p:spPr>
              <a:xfrm>
                <a:off x="5484130" y="2913213"/>
                <a:ext cx="1253454" cy="1253453"/>
              </a:xfrm>
              <a:prstGeom prst="ellipse">
                <a:avLst/>
              </a:prstGeom>
              <a:solidFill>
                <a:srgbClr val="00698E"/>
              </a:solidFill>
              <a:ln>
                <a:noFill/>
              </a:ln>
              <a:effectLst/>
              <a:scene3d>
                <a:camera prst="orthographicFront">
                  <a:rot lat="0" lon="0" rev="0"/>
                </a:camera>
                <a:lightRig rig="contrasting" dir="t">
                  <a:rot lat="0" lon="0" rev="1500000"/>
                </a:lightRig>
              </a:scene3d>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sp>
            <p:nvSpPr>
              <p:cNvPr id="11" name="Oval 29"/>
              <p:cNvSpPr/>
              <p:nvPr/>
            </p:nvSpPr>
            <p:spPr>
              <a:xfrm>
                <a:off x="5972471" y="2235200"/>
                <a:ext cx="1530226" cy="1530226"/>
              </a:xfrm>
              <a:prstGeom prst="ellipse">
                <a:avLst/>
              </a:prstGeom>
              <a:solidFill>
                <a:srgbClr val="00B0F0"/>
              </a:solidFill>
              <a:ln>
                <a:noFill/>
              </a:ln>
              <a:effectLst/>
              <a:scene3d>
                <a:camera prst="orthographicFront">
                  <a:rot lat="0" lon="0" rev="0"/>
                </a:camera>
                <a:lightRig rig="contrasting" dir="t">
                  <a:rot lat="0" lon="0" rev="1500000"/>
                </a:lightRig>
              </a:scene3d>
              <a:sp3d>
                <a:bevelT w="31750" h="69850"/>
              </a:sp3d>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p>
            </p:txBody>
          </p:sp>
        </p:grpSp>
      </p:grpSp>
      <p:sp>
        <p:nvSpPr>
          <p:cNvPr id="12" name="Rettangolo 11"/>
          <p:cNvSpPr/>
          <p:nvPr/>
        </p:nvSpPr>
        <p:spPr>
          <a:xfrm rot="21395615">
            <a:off x="5492311" y="2099961"/>
            <a:ext cx="3072152" cy="3739485"/>
          </a:xfrm>
          <a:prstGeom prst="rect">
            <a:avLst/>
          </a:prstGeom>
        </p:spPr>
        <p:txBody>
          <a:bodyPr wrap="square">
            <a:spAutoFit/>
          </a:bodyPr>
          <a:lstStyle/>
          <a:p>
            <a:r>
              <a:rPr lang="it-IT" sz="1200" dirty="0"/>
              <a:t>Articolo 4</a:t>
            </a:r>
          </a:p>
          <a:p>
            <a:r>
              <a:rPr lang="it-IT" sz="1200" dirty="0" smtClean="0"/>
              <a:t>Fonti </a:t>
            </a:r>
            <a:r>
              <a:rPr lang="it-IT" sz="1200" dirty="0"/>
              <a:t>dei dati</a:t>
            </a:r>
          </a:p>
          <a:p>
            <a:r>
              <a:rPr lang="it-IT" sz="1200" dirty="0" smtClean="0"/>
              <a:t>1</a:t>
            </a:r>
            <a:r>
              <a:rPr lang="it-IT" sz="1200" dirty="0"/>
              <a:t>.   Gli Stati membri possono elaborare le statistiche attingendo a diverse fonti di dati, in particolare: </a:t>
            </a:r>
          </a:p>
          <a:p>
            <a:r>
              <a:rPr lang="it-IT" sz="1200" dirty="0"/>
              <a:t>a) censimenti tradizionali;</a:t>
            </a:r>
          </a:p>
          <a:p>
            <a:r>
              <a:rPr lang="it-IT" sz="1200" dirty="0"/>
              <a:t>b) censimenti basati sui registri;</a:t>
            </a:r>
          </a:p>
          <a:p>
            <a:r>
              <a:rPr lang="it-IT" sz="1200" dirty="0"/>
              <a:t>c) una combinazione di censimenti tradizionali e indagini per campione;</a:t>
            </a:r>
          </a:p>
          <a:p>
            <a:r>
              <a:rPr lang="it-IT" sz="1200" dirty="0"/>
              <a:t>d) una combinazione di censimenti basati sui registri e indagini per campione;</a:t>
            </a:r>
          </a:p>
          <a:p>
            <a:r>
              <a:rPr lang="it-IT" sz="1500" b="1" dirty="0" smtClean="0">
                <a:solidFill>
                  <a:srgbClr val="FF0000"/>
                </a:solidFill>
              </a:rPr>
              <a:t>E) UNA COMBINAZIONE DI CENSIMENTI BASATI SUI REGISTRI E CENSIMENTI TRADIZIONALI;</a:t>
            </a:r>
          </a:p>
          <a:p>
            <a:r>
              <a:rPr lang="it-IT" sz="1200" dirty="0" smtClean="0"/>
              <a:t>f</a:t>
            </a:r>
            <a:r>
              <a:rPr lang="it-IT" sz="1200" dirty="0"/>
              <a:t>) una combinazione di censimenti basati sui registri, indagini per campione e censimenti tradizionali; e</a:t>
            </a:r>
          </a:p>
          <a:p>
            <a:r>
              <a:rPr lang="it-IT" sz="1200" dirty="0"/>
              <a:t>g) indagini appropriate con campioni a rotazione (censimento a rotazione).</a:t>
            </a:r>
          </a:p>
        </p:txBody>
      </p:sp>
      <p:grpSp>
        <p:nvGrpSpPr>
          <p:cNvPr id="16" name="Gruppo 15"/>
          <p:cNvGrpSpPr/>
          <p:nvPr/>
        </p:nvGrpSpPr>
        <p:grpSpPr>
          <a:xfrm>
            <a:off x="7126123" y="6024299"/>
            <a:ext cx="1696507" cy="698070"/>
            <a:chOff x="7126123" y="6024299"/>
            <a:chExt cx="1696507" cy="698070"/>
          </a:xfrm>
        </p:grpSpPr>
        <p:pic>
          <p:nvPicPr>
            <p:cNvPr id="17"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Immagine 17"/>
            <p:cNvPicPr>
              <a:picLocks noChangeAspect="1"/>
            </p:cNvPicPr>
            <p:nvPr/>
          </p:nvPicPr>
          <p:blipFill rotWithShape="1">
            <a:blip r:embed="rId4">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graphicFrame>
        <p:nvGraphicFramePr>
          <p:cNvPr id="5" name="Diagramma 4"/>
          <p:cNvGraphicFramePr/>
          <p:nvPr>
            <p:extLst>
              <p:ext uri="{D42A27DB-BD31-4B8C-83A1-F6EECF244321}">
                <p14:modId xmlns:p14="http://schemas.microsoft.com/office/powerpoint/2010/main" val="2226641842"/>
              </p:ext>
            </p:extLst>
          </p:nvPr>
        </p:nvGraphicFramePr>
        <p:xfrm>
          <a:off x="348157" y="1855093"/>
          <a:ext cx="6552714" cy="399576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4" name="CasellaDiTesto 13"/>
          <p:cNvSpPr txBox="1"/>
          <p:nvPr/>
        </p:nvSpPr>
        <p:spPr>
          <a:xfrm rot="16200000">
            <a:off x="-1480107" y="3329344"/>
            <a:ext cx="3929026" cy="76944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it-IT" sz="4400" dirty="0" smtClean="0">
                <a:effectLst>
                  <a:outerShdw blurRad="38100" dist="38100" dir="2700000" algn="tl">
                    <a:srgbClr val="000000">
                      <a:alpha val="43137"/>
                    </a:srgbClr>
                  </a:outerShdw>
                </a:effectLst>
              </a:rPr>
              <a:t>I pilastri</a:t>
            </a:r>
            <a:endParaRPr lang="it-IT" sz="4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54843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Line 5"/>
          <p:cNvSpPr>
            <a:spLocks noChangeShapeType="1"/>
          </p:cNvSpPr>
          <p:nvPr/>
        </p:nvSpPr>
        <p:spPr bwMode="auto">
          <a:xfrm>
            <a:off x="0" y="838200"/>
            <a:ext cx="1616075"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8" name="Rettangolo 17"/>
          <p:cNvSpPr/>
          <p:nvPr/>
        </p:nvSpPr>
        <p:spPr>
          <a:xfrm>
            <a:off x="164647" y="744213"/>
            <a:ext cx="8647757" cy="3293209"/>
          </a:xfrm>
          <a:prstGeom prst="rect">
            <a:avLst/>
          </a:prstGeom>
        </p:spPr>
        <p:txBody>
          <a:bodyPr wrap="square">
            <a:spAutoFit/>
          </a:bodyPr>
          <a:lstStyle/>
          <a:p>
            <a:pPr defTabSz="1435100">
              <a:spcBef>
                <a:spcPct val="0"/>
              </a:spcBef>
              <a:buClr>
                <a:srgbClr val="C00000"/>
              </a:buClr>
            </a:pPr>
            <a:endParaRPr lang="it-IT" sz="1800" b="1" dirty="0" smtClean="0">
              <a:solidFill>
                <a:srgbClr val="C00000"/>
              </a:solidFill>
            </a:endParaRPr>
          </a:p>
          <a:p>
            <a:pPr defTabSz="1435100">
              <a:spcBef>
                <a:spcPct val="0"/>
              </a:spcBef>
              <a:buClr>
                <a:srgbClr val="C00000"/>
              </a:buClr>
            </a:pPr>
            <a:r>
              <a:rPr lang="it-IT" sz="1800" b="1" dirty="0" smtClean="0">
                <a:solidFill>
                  <a:srgbClr val="C00000"/>
                </a:solidFill>
              </a:rPr>
              <a:t>Sistema </a:t>
            </a:r>
            <a:r>
              <a:rPr lang="it-IT" sz="1800" b="1" dirty="0">
                <a:solidFill>
                  <a:srgbClr val="C00000"/>
                </a:solidFill>
              </a:rPr>
              <a:t>Integrato dei </a:t>
            </a:r>
            <a:r>
              <a:rPr lang="it-IT" sz="1800" b="1" dirty="0" smtClean="0">
                <a:solidFill>
                  <a:srgbClr val="C00000"/>
                </a:solidFill>
              </a:rPr>
              <a:t>Registri  </a:t>
            </a:r>
            <a:r>
              <a:rPr lang="it-IT" sz="1800" dirty="0" smtClean="0"/>
              <a:t>al centro del processo produttivo dei dati (</a:t>
            </a:r>
            <a:r>
              <a:rPr lang="it-IT" sz="1800" i="1" dirty="0"/>
              <a:t>individui</a:t>
            </a:r>
            <a:r>
              <a:rPr lang="it-IT" sz="1800" dirty="0"/>
              <a:t>, </a:t>
            </a:r>
            <a:r>
              <a:rPr lang="it-IT" sz="1800" i="1" dirty="0"/>
              <a:t>famiglie</a:t>
            </a:r>
            <a:r>
              <a:rPr lang="it-IT" sz="1800" dirty="0"/>
              <a:t>, </a:t>
            </a:r>
            <a:r>
              <a:rPr lang="it-IT" sz="1800" i="1" dirty="0"/>
              <a:t>imprese</a:t>
            </a:r>
            <a:r>
              <a:rPr lang="it-IT" sz="1800" dirty="0"/>
              <a:t>, </a:t>
            </a:r>
            <a:r>
              <a:rPr lang="it-IT" sz="1800" i="1" dirty="0"/>
              <a:t>attività</a:t>
            </a:r>
            <a:r>
              <a:rPr lang="it-IT" sz="1800" dirty="0"/>
              <a:t> e </a:t>
            </a:r>
            <a:r>
              <a:rPr lang="it-IT" sz="1800" i="1" dirty="0"/>
              <a:t>luoghi</a:t>
            </a:r>
            <a:r>
              <a:rPr lang="it-IT" sz="1800" dirty="0"/>
              <a:t> </a:t>
            </a:r>
            <a:r>
              <a:rPr lang="it-IT" sz="1800" dirty="0" smtClean="0"/>
              <a:t>«si parlano» attraverso i </a:t>
            </a:r>
            <a:r>
              <a:rPr lang="it-IT" sz="1800" dirty="0"/>
              <a:t>registri </a:t>
            </a:r>
            <a:r>
              <a:rPr lang="it-IT" sz="1800" dirty="0" smtClean="0"/>
              <a:t>tematici </a:t>
            </a:r>
            <a:r>
              <a:rPr lang="it-IT" sz="1800" dirty="0">
                <a:latin typeface="Calibri" panose="020F0502020204030204" pitchFamily="34" charset="0"/>
                <a:cs typeface="Calibri" panose="020F0502020204030204" pitchFamily="34" charset="0"/>
              </a:rPr>
              <a:t>connettendo a livello micro, i fenomeni economici e sociali</a:t>
            </a:r>
            <a:r>
              <a:rPr lang="it-IT" sz="1800" dirty="0" smtClean="0"/>
              <a:t>).</a:t>
            </a:r>
            <a:endParaRPr lang="it-IT" sz="1800" dirty="0"/>
          </a:p>
          <a:p>
            <a:pPr marL="0" lvl="1" defTabSz="1435100">
              <a:spcBef>
                <a:spcPts val="600"/>
              </a:spcBef>
              <a:buClr>
                <a:srgbClr val="C00000"/>
              </a:buClr>
              <a:tabLst>
                <a:tab pos="0" algn="l"/>
              </a:tabLst>
            </a:pPr>
            <a:endParaRPr lang="it-IT" sz="1800" b="1" dirty="0" smtClean="0"/>
          </a:p>
          <a:p>
            <a:pPr marL="0" lvl="1" defTabSz="1435100">
              <a:spcBef>
                <a:spcPts val="600"/>
              </a:spcBef>
              <a:buClr>
                <a:srgbClr val="C00000"/>
              </a:buClr>
              <a:tabLst>
                <a:tab pos="0" algn="l"/>
              </a:tabLst>
            </a:pPr>
            <a:r>
              <a:rPr lang="it-IT" sz="1800" b="1" dirty="0" smtClean="0"/>
              <a:t>I</a:t>
            </a:r>
            <a:r>
              <a:rPr lang="it-IT" sz="1800" b="1" dirty="0" smtClean="0">
                <a:solidFill>
                  <a:srgbClr val="C00000"/>
                </a:solidFill>
              </a:rPr>
              <a:t> dati </a:t>
            </a:r>
            <a:r>
              <a:rPr lang="it-IT" sz="1800" b="1" dirty="0">
                <a:solidFill>
                  <a:srgbClr val="C00000"/>
                </a:solidFill>
              </a:rPr>
              <a:t>raccolti sul campo </a:t>
            </a:r>
            <a:r>
              <a:rPr lang="it-IT" sz="1800" dirty="0"/>
              <a:t>divengono non più </a:t>
            </a:r>
            <a:r>
              <a:rPr lang="it-IT" sz="1800" u="sng" dirty="0"/>
              <a:t>fonte unica </a:t>
            </a:r>
            <a:r>
              <a:rPr lang="it-IT" sz="1800" dirty="0"/>
              <a:t>per la produzione dei risultati finali, ma </a:t>
            </a:r>
            <a:r>
              <a:rPr lang="it-IT" sz="1800" u="sng" dirty="0"/>
              <a:t>fonte </a:t>
            </a:r>
            <a:r>
              <a:rPr lang="it-IT" sz="1800" i="1" u="sng" dirty="0" smtClean="0"/>
              <a:t>integrativa</a:t>
            </a:r>
            <a:r>
              <a:rPr lang="it-IT" sz="1800" u="sng" dirty="0" smtClean="0"/>
              <a:t> </a:t>
            </a:r>
            <a:r>
              <a:rPr lang="it-IT" sz="1800" dirty="0" smtClean="0"/>
              <a:t>per : </a:t>
            </a:r>
            <a:endParaRPr lang="it-IT" sz="1800" dirty="0"/>
          </a:p>
          <a:p>
            <a:pPr marL="799881" lvl="2" indent="-342900" algn="just">
              <a:spcBef>
                <a:spcPct val="0"/>
              </a:spcBef>
              <a:buClr>
                <a:srgbClr val="800000"/>
              </a:buClr>
              <a:buSzPct val="100000"/>
              <a:buFont typeface="Wingdings" charset="2"/>
              <a:buChar char="Ø"/>
              <a:defRPr/>
            </a:pPr>
            <a:r>
              <a:rPr lang="it-IT" sz="1800" dirty="0" smtClean="0"/>
              <a:t>migliorare </a:t>
            </a:r>
            <a:r>
              <a:rPr lang="it-IT" sz="1800" dirty="0" smtClean="0">
                <a:latin typeface="Calibri" panose="020F0502020204030204" pitchFamily="34" charset="0"/>
                <a:cs typeface="Calibri" panose="020F0502020204030204" pitchFamily="34" charset="0"/>
              </a:rPr>
              <a:t>la </a:t>
            </a:r>
            <a:r>
              <a:rPr lang="it-IT" sz="1800" dirty="0">
                <a:latin typeface="Calibri" panose="020F0502020204030204" pitchFamily="34" charset="0"/>
                <a:cs typeface="Calibri" panose="020F0502020204030204" pitchFamily="34" charset="0"/>
              </a:rPr>
              <a:t>qualità dei registri (in termini di qualità e di meccanismi di alimentazione); </a:t>
            </a:r>
          </a:p>
          <a:p>
            <a:pPr marL="799881" lvl="2" indent="-342900" algn="just">
              <a:spcBef>
                <a:spcPct val="0"/>
              </a:spcBef>
              <a:buClr>
                <a:srgbClr val="800000"/>
              </a:buClr>
              <a:buSzPct val="100000"/>
              <a:buFont typeface="Wingdings" charset="2"/>
              <a:buChar char="Ø"/>
              <a:defRPr/>
            </a:pPr>
            <a:r>
              <a:rPr lang="it-IT" sz="1800" dirty="0" smtClean="0">
                <a:latin typeface="Calibri" panose="020F0502020204030204" pitchFamily="34" charset="0"/>
                <a:cs typeface="Calibri" panose="020F0502020204030204" pitchFamily="34" charset="0"/>
              </a:rPr>
              <a:t>Rilevare alcuni specifici contenuti informativi </a:t>
            </a:r>
            <a:r>
              <a:rPr lang="it-IT" sz="1800" dirty="0">
                <a:latin typeface="Calibri" panose="020F0502020204030204" pitchFamily="34" charset="0"/>
                <a:cs typeface="Calibri" panose="020F0502020204030204" pitchFamily="34" charset="0"/>
              </a:rPr>
              <a:t>(variabili non sostituibili);</a:t>
            </a:r>
          </a:p>
          <a:p>
            <a:pPr marL="799881" lvl="2" indent="-342900" algn="just">
              <a:spcBef>
                <a:spcPct val="0"/>
              </a:spcBef>
              <a:buClr>
                <a:srgbClr val="800000"/>
              </a:buClr>
              <a:buSzPct val="100000"/>
              <a:buFont typeface="Wingdings" charset="2"/>
              <a:buChar char="Ø"/>
              <a:defRPr/>
            </a:pPr>
            <a:r>
              <a:rPr lang="it-IT" sz="1800" dirty="0" smtClean="0">
                <a:latin typeface="Calibri" panose="020F0502020204030204" pitchFamily="34" charset="0"/>
                <a:cs typeface="Calibri" panose="020F0502020204030204" pitchFamily="34" charset="0"/>
              </a:rPr>
              <a:t>Aumentare l’accuratezza </a:t>
            </a:r>
            <a:r>
              <a:rPr lang="it-IT" sz="1800" dirty="0">
                <a:latin typeface="Calibri" panose="020F0502020204030204" pitchFamily="34" charset="0"/>
                <a:cs typeface="Calibri" panose="020F0502020204030204" pitchFamily="34" charset="0"/>
              </a:rPr>
              <a:t>degli output finali</a:t>
            </a:r>
            <a:r>
              <a:rPr lang="it-IT" sz="1800" dirty="0" smtClean="0">
                <a:latin typeface="Calibri" panose="020F0502020204030204" pitchFamily="34" charset="0"/>
                <a:cs typeface="Calibri" panose="020F0502020204030204" pitchFamily="34" charset="0"/>
              </a:rPr>
              <a:t>.</a:t>
            </a:r>
            <a:endParaRPr lang="it-IT" sz="1800" dirty="0">
              <a:latin typeface="Calibri" panose="020F0502020204030204" pitchFamily="34" charset="0"/>
              <a:cs typeface="Calibri" panose="020F0502020204030204" pitchFamily="34" charset="0"/>
            </a:endParaRPr>
          </a:p>
        </p:txBody>
      </p:sp>
      <p:pic>
        <p:nvPicPr>
          <p:cNvPr id="2" name="Imagen 1"/>
          <p:cNvPicPr>
            <a:picLocks noChangeAspect="1"/>
          </p:cNvPicPr>
          <p:nvPr/>
        </p:nvPicPr>
        <p:blipFill rotWithShape="1">
          <a:blip r:embed="rId3"/>
          <a:srcRect r="18885"/>
          <a:stretch/>
        </p:blipFill>
        <p:spPr>
          <a:xfrm>
            <a:off x="5476436" y="4115999"/>
            <a:ext cx="3089593" cy="2356247"/>
          </a:xfrm>
          <a:prstGeom prst="rect">
            <a:avLst/>
          </a:prstGeom>
        </p:spPr>
      </p:pic>
      <p:sp>
        <p:nvSpPr>
          <p:cNvPr id="3" name="Rectángulo 2"/>
          <p:cNvSpPr/>
          <p:nvPr/>
        </p:nvSpPr>
        <p:spPr>
          <a:xfrm>
            <a:off x="33284" y="4115999"/>
            <a:ext cx="4907570" cy="1902059"/>
          </a:xfrm>
          <a:prstGeom prst="rect">
            <a:avLst/>
          </a:prstGeom>
        </p:spPr>
        <p:txBody>
          <a:bodyPr wrap="square">
            <a:spAutoFit/>
          </a:bodyPr>
          <a:lstStyle/>
          <a:p>
            <a:pPr marL="457200" lvl="2" algn="just">
              <a:lnSpc>
                <a:spcPct val="120000"/>
              </a:lnSpc>
              <a:buClr>
                <a:srgbClr val="800000"/>
              </a:buClr>
              <a:buSzPct val="100000"/>
              <a:defRPr/>
            </a:pPr>
            <a:r>
              <a:rPr lang="it-IT" sz="2000" b="1" i="1" dirty="0" smtClean="0">
                <a:solidFill>
                  <a:srgbClr val="C00000"/>
                </a:solidFill>
                <a:latin typeface="Calibri" panose="020F0502020204030204" pitchFamily="34" charset="0"/>
                <a:cs typeface="Calibri" panose="020F0502020204030204" pitchFamily="34" charset="0"/>
              </a:rPr>
              <a:t>Per il Censimento della Popolazione</a:t>
            </a:r>
            <a:r>
              <a:rPr lang="it-IT" sz="2000" b="0" i="1" dirty="0" smtClean="0">
                <a:latin typeface="Calibri" panose="020F0502020204030204" pitchFamily="34" charset="0"/>
                <a:cs typeface="Calibri" panose="020F0502020204030204" pitchFamily="34" charset="0"/>
              </a:rPr>
              <a:t>:</a:t>
            </a:r>
          </a:p>
          <a:p>
            <a:pPr marL="800100" lvl="2" indent="-342900" algn="just">
              <a:lnSpc>
                <a:spcPct val="120000"/>
              </a:lnSpc>
              <a:buClr>
                <a:srgbClr val="800000"/>
              </a:buClr>
              <a:buSzPct val="100000"/>
              <a:buFontTx/>
              <a:buChar char="-"/>
              <a:defRPr/>
            </a:pPr>
            <a:r>
              <a:rPr lang="it-IT" sz="2000" b="0" i="1" dirty="0" smtClean="0">
                <a:latin typeface="Calibri" panose="020F0502020204030204" pitchFamily="34" charset="0"/>
                <a:cs typeface="Calibri" panose="020F0502020204030204" pitchFamily="34" charset="0"/>
              </a:rPr>
              <a:t>Registri </a:t>
            </a:r>
            <a:r>
              <a:rPr lang="it-IT" sz="2000" b="0" i="1" dirty="0">
                <a:latin typeface="Calibri" panose="020F0502020204030204" pitchFamily="34" charset="0"/>
                <a:cs typeface="Calibri" panose="020F0502020204030204" pitchFamily="34" charset="0"/>
              </a:rPr>
              <a:t>di </a:t>
            </a:r>
            <a:r>
              <a:rPr lang="it-IT" sz="2000" b="0" i="1" dirty="0" smtClean="0">
                <a:latin typeface="Calibri" panose="020F0502020204030204" pitchFamily="34" charset="0"/>
                <a:cs typeface="Calibri" panose="020F0502020204030204" pitchFamily="34" charset="0"/>
              </a:rPr>
              <a:t>Base </a:t>
            </a:r>
            <a:r>
              <a:rPr lang="it-IT" sz="2000" b="0" i="1" dirty="0">
                <a:latin typeface="Calibri" panose="020F0502020204030204" pitchFamily="34" charset="0"/>
                <a:cs typeface="Calibri" panose="020F0502020204030204" pitchFamily="34" charset="0"/>
              </a:rPr>
              <a:t>degli </a:t>
            </a:r>
            <a:r>
              <a:rPr lang="it-IT" sz="2000" b="0" i="1" dirty="0" smtClean="0">
                <a:latin typeface="Calibri" panose="020F0502020204030204" pitchFamily="34" charset="0"/>
                <a:cs typeface="Calibri" panose="020F0502020204030204" pitchFamily="34" charset="0"/>
              </a:rPr>
              <a:t>Individui e dei Luoghi;</a:t>
            </a:r>
          </a:p>
          <a:p>
            <a:pPr marL="800100" lvl="2" indent="-342900" algn="just">
              <a:lnSpc>
                <a:spcPct val="120000"/>
              </a:lnSpc>
              <a:buClr>
                <a:srgbClr val="800000"/>
              </a:buClr>
              <a:buSzPct val="100000"/>
              <a:buFontTx/>
              <a:buChar char="-"/>
              <a:defRPr/>
            </a:pPr>
            <a:r>
              <a:rPr lang="it-IT" sz="2000" b="0" i="1" dirty="0" smtClean="0">
                <a:latin typeface="Calibri" panose="020F0502020204030204" pitchFamily="34" charset="0"/>
                <a:cs typeface="Calibri" panose="020F0502020204030204" pitchFamily="34" charset="0"/>
              </a:rPr>
              <a:t>registri tematici </a:t>
            </a:r>
            <a:r>
              <a:rPr lang="it-IT" sz="1800"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(Lavoro e istruzione, </a:t>
            </a:r>
            <a:r>
              <a:rPr lang="it-IT"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attività</a:t>
            </a:r>
            <a:r>
              <a:rPr lang="it-IT" sz="1800" b="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endParaRPr lang="it-IT" sz="1800" b="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itolo 1"/>
          <p:cNvSpPr txBox="1">
            <a:spLocks/>
          </p:cNvSpPr>
          <p:nvPr/>
        </p:nvSpPr>
        <p:spPr>
          <a:xfrm>
            <a:off x="336534" y="145702"/>
            <a:ext cx="8475870" cy="592852"/>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lgn="l"/>
            <a:r>
              <a:rPr lang="it-IT" sz="2400" b="1" dirty="0" smtClean="0">
                <a:solidFill>
                  <a:schemeClr val="bg1"/>
                </a:solidFill>
                <a:cs typeface="Arial"/>
              </a:rPr>
              <a:t>Uso congiunto di registri e di dati di indagine</a:t>
            </a:r>
            <a:r>
              <a:rPr lang="it-IT" sz="2400" b="1" dirty="0" smtClean="0">
                <a:solidFill>
                  <a:srgbClr val="C00000"/>
                </a:solidFill>
              </a:rPr>
              <a:t/>
            </a:r>
            <a:br>
              <a:rPr lang="it-IT" sz="2400" b="1" dirty="0" smtClean="0">
                <a:solidFill>
                  <a:srgbClr val="C00000"/>
                </a:solidFill>
              </a:rPr>
            </a:br>
            <a:endParaRPr lang="it-IT" sz="2400" b="1" dirty="0">
              <a:solidFill>
                <a:schemeClr val="bg1"/>
              </a:solidFill>
              <a:cs typeface="Arial"/>
            </a:endParaRPr>
          </a:p>
        </p:txBody>
      </p:sp>
      <p:grpSp>
        <p:nvGrpSpPr>
          <p:cNvPr id="9" name="Gruppo 8"/>
          <p:cNvGrpSpPr/>
          <p:nvPr/>
        </p:nvGrpSpPr>
        <p:grpSpPr>
          <a:xfrm>
            <a:off x="7583324" y="6202389"/>
            <a:ext cx="1577930" cy="588988"/>
            <a:chOff x="7126123" y="6024299"/>
            <a:chExt cx="1696507" cy="698070"/>
          </a:xfrm>
        </p:grpSpPr>
        <p:pic>
          <p:nvPicPr>
            <p:cNvPr id="10" name="Immagin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26123"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magine 10"/>
            <p:cNvPicPr>
              <a:picLocks noChangeAspect="1"/>
            </p:cNvPicPr>
            <p:nvPr/>
          </p:nvPicPr>
          <p:blipFill rotWithShape="1">
            <a:blip r:embed="rId5">
              <a:extLst>
                <a:ext uri="{28A0092B-C50C-407E-A947-70E740481C1C}">
                  <a14:useLocalDpi xmlns:a14="http://schemas.microsoft.com/office/drawing/2010/main" val="0"/>
                </a:ext>
              </a:extLst>
            </a:blip>
            <a:srcRect b="-6388"/>
            <a:stretch/>
          </p:blipFill>
          <p:spPr>
            <a:xfrm>
              <a:off x="8212237" y="6024299"/>
              <a:ext cx="610393" cy="698070"/>
            </a:xfrm>
            <a:prstGeom prst="rect">
              <a:avLst/>
            </a:prstGeom>
          </p:spPr>
        </p:pic>
      </p:grpSp>
    </p:spTree>
    <p:extLst>
      <p:ext uri="{BB962C8B-B14F-4D97-AF65-F5344CB8AC3E}">
        <p14:creationId xmlns:p14="http://schemas.microsoft.com/office/powerpoint/2010/main" val="7061306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338668" y="258567"/>
            <a:ext cx="8652932" cy="467999"/>
          </a:xfrm>
          <a:prstGeom prst="rect">
            <a:avLst/>
          </a:prstGeom>
          <a:solidFill>
            <a:srgbClr val="CF1E24"/>
          </a:solidFill>
          <a:ln>
            <a:noFill/>
          </a:ln>
        </p:spPr>
        <p:txBody>
          <a:bodyPr lIns="0" tIns="0" rIns="0" bIns="0" anchor="ctr" anchorCtr="0">
            <a:noAutofit/>
          </a:bodyPr>
          <a:lstStyle>
            <a:lvl1pPr>
              <a:defRPr/>
            </a:lvl1pPr>
          </a:lstStyle>
          <a:p>
            <a:pPr marL="143933" algn="l"/>
            <a:r>
              <a:rPr lang="it-IT" sz="2400" b="1" dirty="0">
                <a:solidFill>
                  <a:schemeClr val="bg1"/>
                </a:solidFill>
                <a:cs typeface="Arial"/>
              </a:rPr>
              <a:t>Il Registro Base degli Individui - </a:t>
            </a:r>
            <a:r>
              <a:rPr lang="it-IT" sz="2400" b="1" dirty="0" smtClean="0">
                <a:solidFill>
                  <a:schemeClr val="bg1"/>
                </a:solidFill>
                <a:cs typeface="Arial"/>
              </a:rPr>
              <a:t>Obiettivi</a:t>
            </a:r>
            <a:endParaRPr lang="it-IT" sz="2400" b="1" dirty="0">
              <a:solidFill>
                <a:schemeClr val="bg1"/>
              </a:solidFill>
              <a:cs typeface="Arial"/>
            </a:endParaRPr>
          </a:p>
        </p:txBody>
      </p:sp>
      <p:pic>
        <p:nvPicPr>
          <p:cNvPr id="11"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ttangolo 4"/>
          <p:cNvSpPr/>
          <p:nvPr/>
        </p:nvSpPr>
        <p:spPr>
          <a:xfrm>
            <a:off x="338667" y="726566"/>
            <a:ext cx="8652933" cy="5893921"/>
          </a:xfrm>
          <a:prstGeom prst="rect">
            <a:avLst/>
          </a:prstGeom>
          <a:solidFill>
            <a:schemeClr val="bg1">
              <a:lumMod val="85000"/>
            </a:schemeClr>
          </a:solidFill>
        </p:spPr>
        <p:txBody>
          <a:bodyPr wrap="square">
            <a:spAutoFit/>
          </a:bodyPr>
          <a:lstStyle/>
          <a:p>
            <a:pPr marL="342900" indent="-342900" defTabSz="1435100">
              <a:spcBef>
                <a:spcPct val="0"/>
              </a:spcBef>
              <a:spcAft>
                <a:spcPts val="600"/>
              </a:spcAft>
              <a:buClr>
                <a:srgbClr val="A50021"/>
              </a:buClr>
              <a:buFont typeface="Wingdings" panose="05000000000000000000" pitchFamily="2" charset="2"/>
              <a:buChar char="§"/>
            </a:pPr>
            <a:r>
              <a:rPr lang="it-IT" sz="2200" dirty="0" smtClean="0"/>
              <a:t>Identificare </a:t>
            </a:r>
            <a:r>
              <a:rPr lang="it-IT" sz="2200" dirty="0">
                <a:solidFill>
                  <a:srgbClr val="FF0000"/>
                </a:solidFill>
              </a:rPr>
              <a:t>popolazioni statistiche diverse a supporto delle esigenze </a:t>
            </a:r>
            <a:r>
              <a:rPr lang="it-IT" sz="2200" dirty="0" smtClean="0">
                <a:solidFill>
                  <a:srgbClr val="FF0000"/>
                </a:solidFill>
              </a:rPr>
              <a:t>degli utilizzatori dei dati ufficiali di popolazione  </a:t>
            </a:r>
            <a:r>
              <a:rPr lang="it-IT" sz="2200" dirty="0" smtClean="0"/>
              <a:t>(Pop. residente</a:t>
            </a:r>
            <a:r>
              <a:rPr lang="it-IT" sz="2200" dirty="0"/>
              <a:t>, </a:t>
            </a:r>
            <a:r>
              <a:rPr lang="it-IT" sz="2200" dirty="0" smtClean="0"/>
              <a:t>dimorante </a:t>
            </a:r>
            <a:r>
              <a:rPr lang="it-IT" sz="2200" dirty="0"/>
              <a:t>abitualmente, insistente ecc..)</a:t>
            </a:r>
          </a:p>
          <a:p>
            <a:pPr marL="342900" indent="-342900" defTabSz="1435100">
              <a:spcBef>
                <a:spcPct val="0"/>
              </a:spcBef>
              <a:spcAft>
                <a:spcPts val="600"/>
              </a:spcAft>
              <a:buClr>
                <a:srgbClr val="A50021"/>
              </a:buClr>
              <a:buFont typeface="Wingdings" panose="05000000000000000000" pitchFamily="2" charset="2"/>
              <a:buChar char="§"/>
            </a:pPr>
            <a:r>
              <a:rPr lang="it-IT" sz="2200" dirty="0"/>
              <a:t>Essere </a:t>
            </a:r>
            <a:r>
              <a:rPr lang="it-IT" sz="2200" dirty="0" smtClean="0">
                <a:solidFill>
                  <a:srgbClr val="FF0000"/>
                </a:solidFill>
              </a:rPr>
              <a:t>il </a:t>
            </a:r>
            <a:r>
              <a:rPr lang="it-IT" sz="2200" dirty="0">
                <a:solidFill>
                  <a:srgbClr val="FF0000"/>
                </a:solidFill>
              </a:rPr>
              <a:t>riferimento  </a:t>
            </a:r>
            <a:r>
              <a:rPr lang="it-IT" sz="2200" dirty="0"/>
              <a:t>per tutta la produzione statistica ufficiale che riguarda la popolazione </a:t>
            </a:r>
            <a:r>
              <a:rPr lang="it-IT" sz="2200" dirty="0" smtClean="0"/>
              <a:t>abitualmente </a:t>
            </a:r>
            <a:r>
              <a:rPr lang="it-IT" sz="2200" dirty="0"/>
              <a:t>dimorante, censimento permanente e statistiche demografiche </a:t>
            </a:r>
            <a:r>
              <a:rPr lang="it-IT" sz="2200" i="1" dirty="0"/>
              <a:t>in </a:t>
            </a:r>
            <a:r>
              <a:rPr lang="it-IT" sz="2200" i="1" dirty="0" smtClean="0"/>
              <a:t>primis</a:t>
            </a:r>
            <a:endParaRPr lang="it-IT" sz="2200" dirty="0"/>
          </a:p>
          <a:p>
            <a:pPr marL="342900" indent="-342900" defTabSz="1435100">
              <a:spcBef>
                <a:spcPct val="0"/>
              </a:spcBef>
              <a:spcAft>
                <a:spcPts val="600"/>
              </a:spcAft>
              <a:buClr>
                <a:srgbClr val="A50021"/>
              </a:buClr>
              <a:buFont typeface="Wingdings" panose="05000000000000000000" pitchFamily="2" charset="2"/>
              <a:buChar char="§"/>
            </a:pPr>
            <a:r>
              <a:rPr lang="it-IT" sz="2200" dirty="0"/>
              <a:t>Essere costruito a partire dai dati anagrafici con correzioni derivanti dai </a:t>
            </a:r>
            <a:r>
              <a:rPr lang="it-IT" sz="2200" dirty="0" smtClean="0"/>
              <a:t>segnali </a:t>
            </a:r>
            <a:r>
              <a:rPr lang="it-IT" sz="2200" dirty="0"/>
              <a:t>SIM e dalle indagini sociali, in modo da </a:t>
            </a:r>
            <a:r>
              <a:rPr lang="it-IT" sz="2200" dirty="0">
                <a:solidFill>
                  <a:srgbClr val="FF0000"/>
                </a:solidFill>
              </a:rPr>
              <a:t>assicurare la</a:t>
            </a:r>
            <a:r>
              <a:rPr lang="it-IT" sz="2200" dirty="0"/>
              <a:t> </a:t>
            </a:r>
            <a:r>
              <a:rPr lang="it-IT" sz="2200" dirty="0">
                <a:solidFill>
                  <a:srgbClr val="FF0000"/>
                </a:solidFill>
              </a:rPr>
              <a:t>coerenza tra due stock successivi e i flussi della dinamica demografica della popolazione abitualmente </a:t>
            </a:r>
            <a:r>
              <a:rPr lang="it-IT" sz="2200" dirty="0" smtClean="0">
                <a:solidFill>
                  <a:srgbClr val="FF0000"/>
                </a:solidFill>
              </a:rPr>
              <a:t>dimorante</a:t>
            </a:r>
            <a:endParaRPr lang="it-IT" sz="2200" dirty="0"/>
          </a:p>
          <a:p>
            <a:pPr marL="342900" indent="-342900" defTabSz="1435100">
              <a:spcBef>
                <a:spcPct val="0"/>
              </a:spcBef>
              <a:spcAft>
                <a:spcPts val="600"/>
              </a:spcAft>
              <a:buClr>
                <a:srgbClr val="A50021"/>
              </a:buClr>
              <a:buFont typeface="Wingdings" panose="05000000000000000000" pitchFamily="2" charset="2"/>
              <a:buChar char="§"/>
            </a:pPr>
            <a:r>
              <a:rPr lang="it-IT" sz="2200" dirty="0"/>
              <a:t>Assicurare il rispetto delle definizioni, i  requisiti di qualità e la tempestività richieste dai </a:t>
            </a:r>
            <a:r>
              <a:rPr lang="it-IT" sz="2200" dirty="0">
                <a:solidFill>
                  <a:srgbClr val="FF0000"/>
                </a:solidFill>
              </a:rPr>
              <a:t>Regolamenti </a:t>
            </a:r>
            <a:r>
              <a:rPr lang="it-IT" sz="2200" dirty="0" smtClean="0">
                <a:solidFill>
                  <a:srgbClr val="FF0000"/>
                </a:solidFill>
              </a:rPr>
              <a:t>europei</a:t>
            </a:r>
            <a:endParaRPr lang="it-IT" sz="2200" dirty="0"/>
          </a:p>
          <a:p>
            <a:pPr marL="342900" indent="-342900" defTabSz="1435100">
              <a:spcBef>
                <a:spcPct val="0"/>
              </a:spcBef>
              <a:spcAft>
                <a:spcPts val="600"/>
              </a:spcAft>
              <a:buClr>
                <a:srgbClr val="A50021"/>
              </a:buClr>
              <a:buFont typeface="Wingdings" panose="05000000000000000000" pitchFamily="2" charset="2"/>
              <a:buChar char="§"/>
            </a:pPr>
            <a:r>
              <a:rPr lang="it-IT" sz="2200" dirty="0"/>
              <a:t>Garantire gli output necessari per il monitoraggio e la valutazione delle </a:t>
            </a:r>
            <a:r>
              <a:rPr lang="it-IT" sz="2200" dirty="0" smtClean="0"/>
              <a:t>normative </a:t>
            </a:r>
            <a:r>
              <a:rPr lang="it-IT" sz="2200" dirty="0"/>
              <a:t>e per le esigenze di policy sia a livello nazionale sia </a:t>
            </a:r>
            <a:r>
              <a:rPr lang="it-IT" sz="2200" dirty="0" smtClean="0"/>
              <a:t>locale</a:t>
            </a:r>
            <a:endParaRPr lang="it-IT" sz="2200" dirty="0"/>
          </a:p>
          <a:p>
            <a:pPr marL="342900" indent="-342900" defTabSz="1435100">
              <a:spcBef>
                <a:spcPct val="0"/>
              </a:spcBef>
              <a:spcAft>
                <a:spcPts val="600"/>
              </a:spcAft>
              <a:buClr>
                <a:srgbClr val="A50021"/>
              </a:buClr>
              <a:buFont typeface="Wingdings" panose="05000000000000000000" pitchFamily="2" charset="2"/>
              <a:buChar char="§"/>
            </a:pPr>
            <a:r>
              <a:rPr lang="it-IT" sz="2200" dirty="0"/>
              <a:t>Contribuire al </a:t>
            </a:r>
            <a:r>
              <a:rPr lang="it-IT" sz="2200" dirty="0">
                <a:solidFill>
                  <a:srgbClr val="FF0000"/>
                </a:solidFill>
              </a:rPr>
              <a:t>miglioramento della qualità delle fonti anagrafiche</a:t>
            </a:r>
            <a:r>
              <a:rPr lang="it-IT" sz="2200" dirty="0"/>
              <a:t>, in prospettiva organizzate nel sistema </a:t>
            </a:r>
            <a:r>
              <a:rPr lang="it-IT" sz="2200" dirty="0" smtClean="0"/>
              <a:t>ANPR</a:t>
            </a:r>
            <a:endParaRPr lang="it-IT" sz="2200" dirty="0"/>
          </a:p>
        </p:txBody>
      </p:sp>
    </p:spTree>
    <p:extLst>
      <p:ext uri="{BB962C8B-B14F-4D97-AF65-F5344CB8AC3E}">
        <p14:creationId xmlns:p14="http://schemas.microsoft.com/office/powerpoint/2010/main" val="69890779"/>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a:spLocks noGrp="1"/>
          </p:cNvSpPr>
          <p:nvPr>
            <p:ph idx="1"/>
          </p:nvPr>
        </p:nvSpPr>
        <p:spPr bwMode="auto">
          <a:xfrm>
            <a:off x="457200" y="1218220"/>
            <a:ext cx="8229600" cy="3406677"/>
          </a:xfrm>
          <a:prstGeom prst="rect">
            <a:avLst/>
          </a:prstGeom>
          <a:noFill/>
          <a:ln w="9525">
            <a:noFill/>
            <a:miter lim="800000"/>
            <a:headEnd/>
            <a:tailEnd/>
          </a:ln>
        </p:spPr>
        <p:txBody>
          <a:bodyPr/>
          <a:lstStyle>
            <a:lvl1pPr marL="342900" indent="-342900">
              <a:defRPr>
                <a:solidFill>
                  <a:schemeClr val="tx1"/>
                </a:solidFill>
                <a:latin typeface="Arial" charset="0"/>
              </a:defRPr>
            </a:lvl1pPr>
            <a:lvl2pPr marL="539750" indent="-269875">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1" algn="ctr">
              <a:lnSpc>
                <a:spcPct val="80000"/>
              </a:lnSpc>
              <a:spcBef>
                <a:spcPct val="20000"/>
              </a:spcBef>
              <a:buClr>
                <a:srgbClr val="AC0000"/>
              </a:buClr>
              <a:buSzPct val="120000"/>
              <a:defRPr/>
            </a:pPr>
            <a:endParaRPr lang="en-US" altLang="it-IT" sz="1200" b="1" dirty="0">
              <a:solidFill>
                <a:schemeClr val="tx1">
                  <a:lumMod val="65000"/>
                  <a:lumOff val="35000"/>
                </a:schemeClr>
              </a:solidFill>
              <a:effectLst>
                <a:outerShdw blurRad="38100" dist="38100" dir="2700000" algn="tl">
                  <a:srgbClr val="C0C0C0"/>
                </a:outerShdw>
              </a:effectLst>
              <a:latin typeface="Calibri" pitchFamily="34" charset="0"/>
              <a:cs typeface="Arial" charset="0"/>
            </a:endParaRPr>
          </a:p>
          <a:p>
            <a:pPr lvl="1" algn="ctr">
              <a:lnSpc>
                <a:spcPct val="80000"/>
              </a:lnSpc>
              <a:spcBef>
                <a:spcPct val="20000"/>
              </a:spcBef>
              <a:buClr>
                <a:srgbClr val="AC0000"/>
              </a:buClr>
              <a:buSzPct val="120000"/>
              <a:defRPr/>
            </a:pPr>
            <a:r>
              <a:rPr lang="en-US" altLang="it-IT" sz="2000" b="1" dirty="0">
                <a:solidFill>
                  <a:schemeClr val="tx1">
                    <a:lumMod val="50000"/>
                    <a:lumOff val="50000"/>
                  </a:schemeClr>
                </a:solidFill>
                <a:effectLst>
                  <a:outerShdw blurRad="38100" dist="38100" dir="2700000" algn="tl">
                    <a:srgbClr val="C0C0C0"/>
                  </a:outerShdw>
                </a:effectLst>
                <a:latin typeface="Calibri" pitchFamily="34" charset="0"/>
                <a:cs typeface="Arial" charset="0"/>
              </a:rPr>
              <a:t>Article 2(c) – Usual residence</a:t>
            </a:r>
            <a:endParaRPr lang="en-US" altLang="it-IT" sz="800" i="1" dirty="0">
              <a:solidFill>
                <a:schemeClr val="tx1">
                  <a:lumMod val="65000"/>
                  <a:lumOff val="35000"/>
                </a:schemeClr>
              </a:solidFill>
              <a:effectLst>
                <a:outerShdw blurRad="38100" dist="38100" dir="2700000" algn="tl">
                  <a:srgbClr val="C0C0C0"/>
                </a:outerShdw>
              </a:effectLst>
              <a:latin typeface="Calibri" pitchFamily="34" charset="0"/>
              <a:cs typeface="Arial" charset="0"/>
            </a:endParaRPr>
          </a:p>
          <a:p>
            <a:pPr marL="182563" lvl="1" indent="-182563" algn="just">
              <a:lnSpc>
                <a:spcPct val="80000"/>
              </a:lnSpc>
              <a:spcBef>
                <a:spcPct val="20000"/>
              </a:spcBef>
              <a:buClr>
                <a:srgbClr val="AC0000"/>
              </a:buClr>
              <a:buSzPct val="120000"/>
              <a:defRPr/>
            </a:pPr>
            <a:r>
              <a:rPr lang="en-US" altLang="it-IT" sz="2000" i="1" dirty="0">
                <a:solidFill>
                  <a:schemeClr val="tx1">
                    <a:lumMod val="50000"/>
                    <a:lumOff val="50000"/>
                  </a:schemeClr>
                </a:solidFill>
                <a:effectLst>
                  <a:outerShdw blurRad="38100" dist="38100" dir="2700000" algn="tl">
                    <a:srgbClr val="C0C0C0"/>
                  </a:outerShdw>
                </a:effectLst>
                <a:latin typeface="Calibri" pitchFamily="34" charset="0"/>
                <a:cs typeface="Arial" charset="0"/>
              </a:rPr>
              <a:t>‘usual residence’ means the place where a person normally spends the daily period of rest, regardless of temporary absences for purposes of recreation, holidays, visits to friends and relatives, business, medical treatment or religious pilgrimage. The following persons alone shall be </a:t>
            </a:r>
            <a:r>
              <a:rPr lang="en-US" altLang="it-IT" sz="2000" i="1" dirty="0">
                <a:solidFill>
                  <a:srgbClr val="C00000"/>
                </a:solidFill>
                <a:effectLst>
                  <a:outerShdw blurRad="38100" dist="38100" dir="2700000" algn="tl">
                    <a:srgbClr val="C0C0C0"/>
                  </a:outerShdw>
                </a:effectLst>
                <a:latin typeface="Calibri" pitchFamily="34" charset="0"/>
                <a:cs typeface="Arial" charset="0"/>
              </a:rPr>
              <a:t>considered to be usual residents of a specific geographical area:</a:t>
            </a:r>
          </a:p>
          <a:p>
            <a:pPr marL="182563" lvl="1" indent="-182563" algn="just">
              <a:lnSpc>
                <a:spcPct val="80000"/>
              </a:lnSpc>
              <a:spcBef>
                <a:spcPct val="20000"/>
              </a:spcBef>
              <a:buClr>
                <a:srgbClr val="AC0000"/>
              </a:buClr>
              <a:buSzPct val="120000"/>
              <a:defRPr/>
            </a:pPr>
            <a:r>
              <a:rPr lang="en-US" altLang="it-IT" sz="2000" i="1" dirty="0">
                <a:solidFill>
                  <a:srgbClr val="C00000"/>
                </a:solidFill>
                <a:effectLst>
                  <a:outerShdw blurRad="38100" dist="38100" dir="2700000" algn="tl">
                    <a:srgbClr val="C0C0C0"/>
                  </a:outerShdw>
                </a:effectLst>
                <a:latin typeface="Calibri" pitchFamily="34" charset="0"/>
                <a:cs typeface="Arial" charset="0"/>
              </a:rPr>
              <a:t>(</a:t>
            </a:r>
            <a:r>
              <a:rPr lang="en-US" altLang="it-IT" sz="2000" i="1" dirty="0" err="1">
                <a:solidFill>
                  <a:srgbClr val="C00000"/>
                </a:solidFill>
                <a:effectLst>
                  <a:outerShdw blurRad="38100" dist="38100" dir="2700000" algn="tl">
                    <a:srgbClr val="C0C0C0"/>
                  </a:outerShdw>
                </a:effectLst>
                <a:latin typeface="Calibri" pitchFamily="34" charset="0"/>
                <a:cs typeface="Arial" charset="0"/>
              </a:rPr>
              <a:t>i</a:t>
            </a:r>
            <a:r>
              <a:rPr lang="en-US" altLang="it-IT" sz="2000" i="1" dirty="0">
                <a:solidFill>
                  <a:srgbClr val="C00000"/>
                </a:solidFill>
                <a:effectLst>
                  <a:outerShdw blurRad="38100" dist="38100" dir="2700000" algn="tl">
                    <a:srgbClr val="C0C0C0"/>
                  </a:outerShdw>
                </a:effectLst>
                <a:latin typeface="Calibri" pitchFamily="34" charset="0"/>
                <a:cs typeface="Arial" charset="0"/>
              </a:rPr>
              <a:t>) those who have lived in their place of usual residence for a continuous period of at least 12 months before the reference time; or</a:t>
            </a:r>
          </a:p>
          <a:p>
            <a:pPr marL="182563" lvl="1" indent="-182563" algn="just">
              <a:lnSpc>
                <a:spcPct val="80000"/>
              </a:lnSpc>
              <a:spcBef>
                <a:spcPct val="20000"/>
              </a:spcBef>
              <a:buClr>
                <a:srgbClr val="AC0000"/>
              </a:buClr>
              <a:buSzPct val="120000"/>
              <a:defRPr/>
            </a:pPr>
            <a:r>
              <a:rPr lang="en-US" altLang="it-IT" sz="2000" i="1" dirty="0">
                <a:solidFill>
                  <a:srgbClr val="C00000"/>
                </a:solidFill>
                <a:effectLst>
                  <a:outerShdw blurRad="38100" dist="38100" dir="2700000" algn="tl">
                    <a:srgbClr val="C0C0C0"/>
                  </a:outerShdw>
                </a:effectLst>
                <a:latin typeface="Calibri" pitchFamily="34" charset="0"/>
                <a:cs typeface="Arial" charset="0"/>
              </a:rPr>
              <a:t>(ii) those who arrived in their place of usual residence during the 12 months before the reference time with the intention of staying there for at least one year.</a:t>
            </a:r>
            <a:endParaRPr lang="it-IT" altLang="it-IT" sz="2000" i="1" dirty="0">
              <a:solidFill>
                <a:srgbClr val="C00000"/>
              </a:solidFill>
              <a:effectLst>
                <a:outerShdw blurRad="38100" dist="38100" dir="2700000" algn="tl">
                  <a:srgbClr val="C0C0C0"/>
                </a:outerShdw>
              </a:effectLst>
              <a:latin typeface="Calibri" pitchFamily="34" charset="0"/>
              <a:cs typeface="Arial" charset="0"/>
            </a:endParaRPr>
          </a:p>
        </p:txBody>
      </p:sp>
      <p:sp>
        <p:nvSpPr>
          <p:cNvPr id="6" name="Titolo 1"/>
          <p:cNvSpPr txBox="1">
            <a:spLocks/>
          </p:cNvSpPr>
          <p:nvPr/>
        </p:nvSpPr>
        <p:spPr>
          <a:xfrm>
            <a:off x="491067" y="357677"/>
            <a:ext cx="8082917" cy="860543"/>
          </a:xfrm>
          <a:prstGeom prst="rect">
            <a:avLst/>
          </a:prstGeom>
          <a:solidFill>
            <a:srgbClr val="CF1E24"/>
          </a:solidFill>
          <a:ln>
            <a:noFill/>
          </a:ln>
        </p:spPr>
        <p:txBody>
          <a:bodyPr vert="horz" lIns="0" tIns="0" rIns="0" bIns="0" rtlCol="0" anchor="ctr" anchorCtr="0">
            <a:noAutofit/>
          </a:bodyPr>
          <a:lstStyle>
            <a:lvl1pPr algn="ctr" defTabSz="456981" rtl="0" eaLnBrk="1" latinLnBrk="0" hangingPunct="1">
              <a:spcBef>
                <a:spcPct val="0"/>
              </a:spcBef>
              <a:buNone/>
              <a:defRPr sz="4400" kern="1200">
                <a:solidFill>
                  <a:schemeClr val="tx1"/>
                </a:solidFill>
                <a:latin typeface="+mj-lt"/>
                <a:ea typeface="+mj-ea"/>
                <a:cs typeface="+mj-cs"/>
              </a:defRPr>
            </a:lvl1pPr>
          </a:lstStyle>
          <a:p>
            <a:pPr marL="143933" algn="l"/>
            <a:r>
              <a:rPr lang="it-IT" sz="2400" b="1" dirty="0">
                <a:solidFill>
                  <a:schemeClr val="bg1"/>
                </a:solidFill>
                <a:cs typeface="Arial"/>
              </a:rPr>
              <a:t> RBI . Popolazioni di riferimento.  Alcune definizioni</a:t>
            </a:r>
          </a:p>
          <a:p>
            <a:pPr marL="143933"/>
            <a:r>
              <a:rPr lang="it-IT" sz="2400" b="1" dirty="0">
                <a:solidFill>
                  <a:schemeClr val="bg1"/>
                </a:solidFill>
                <a:cs typeface="Arial"/>
              </a:rPr>
              <a:t> Popolazione abitualmente dimorante  </a:t>
            </a:r>
          </a:p>
        </p:txBody>
      </p:sp>
      <p:sp>
        <p:nvSpPr>
          <p:cNvPr id="8" name="Rectangle 2"/>
          <p:cNvSpPr txBox="1">
            <a:spLocks noChangeArrowheads="1"/>
          </p:cNvSpPr>
          <p:nvPr/>
        </p:nvSpPr>
        <p:spPr bwMode="auto">
          <a:xfrm>
            <a:off x="643468" y="4440956"/>
            <a:ext cx="8280400" cy="1855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54000" tIns="45699" rIns="54000" bIns="45699" rtlCol="0" anchor="ctr">
            <a:normAutofit/>
          </a:bodyPr>
          <a:lstStyle>
            <a:lvl1pPr algn="ctr" defTabSz="457200" rtl="0" eaLnBrk="0" latinLnBrk="0" hangingPunct="0">
              <a:spcBef>
                <a:spcPct val="0"/>
              </a:spcBef>
              <a:buNone/>
              <a:defRPr sz="4400" kern="1200">
                <a:solidFill>
                  <a:schemeClr val="tx1"/>
                </a:solidFill>
                <a:latin typeface="Arial" charset="0"/>
                <a:ea typeface="+mj-ea"/>
                <a:cs typeface="+mj-cs"/>
              </a:defRPr>
            </a:lvl1pPr>
            <a:lvl2pPr algn="ctr" defTabSz="457200" eaLnBrk="0" hangingPunct="0">
              <a:defRPr sz="4400">
                <a:solidFill>
                  <a:schemeClr val="tx1"/>
                </a:solidFill>
                <a:latin typeface="Arial" charset="0"/>
              </a:defRPr>
            </a:lvl2pPr>
            <a:lvl3pPr algn="ctr" defTabSz="457200" eaLnBrk="0" hangingPunct="0">
              <a:defRPr sz="4400">
                <a:solidFill>
                  <a:schemeClr val="tx1"/>
                </a:solidFill>
                <a:latin typeface="Arial" charset="0"/>
              </a:defRPr>
            </a:lvl3pPr>
            <a:lvl4pPr algn="ctr" defTabSz="457200" eaLnBrk="0" hangingPunct="0">
              <a:defRPr sz="4400">
                <a:solidFill>
                  <a:schemeClr val="tx1"/>
                </a:solidFill>
                <a:latin typeface="Arial" charset="0"/>
              </a:defRPr>
            </a:lvl4pPr>
            <a:lvl5pPr algn="ctr" defTabSz="457200" eaLnBrk="0" hangingPunct="0">
              <a:defRPr sz="4400">
                <a:solidFill>
                  <a:schemeClr val="tx1"/>
                </a:solidFill>
                <a:latin typeface="Arial" charset="0"/>
              </a:defRPr>
            </a:lvl5pPr>
            <a:lvl6pPr marL="457200" algn="ctr" defTabSz="457200" eaLnBrk="0" fontAlgn="base" hangingPunct="0">
              <a:spcBef>
                <a:spcPct val="0"/>
              </a:spcBef>
              <a:spcAft>
                <a:spcPct val="0"/>
              </a:spcAft>
              <a:defRPr sz="4400">
                <a:solidFill>
                  <a:schemeClr val="tx1"/>
                </a:solidFill>
                <a:latin typeface="Arial" charset="0"/>
              </a:defRPr>
            </a:lvl6pPr>
            <a:lvl7pPr marL="914400" algn="ctr" defTabSz="457200" eaLnBrk="0" fontAlgn="base" hangingPunct="0">
              <a:spcBef>
                <a:spcPct val="0"/>
              </a:spcBef>
              <a:spcAft>
                <a:spcPct val="0"/>
              </a:spcAft>
              <a:defRPr sz="4400">
                <a:solidFill>
                  <a:schemeClr val="tx1"/>
                </a:solidFill>
                <a:latin typeface="Arial" charset="0"/>
              </a:defRPr>
            </a:lvl7pPr>
            <a:lvl8pPr marL="1371600" algn="ctr" defTabSz="457200" eaLnBrk="0" fontAlgn="base" hangingPunct="0">
              <a:spcBef>
                <a:spcPct val="0"/>
              </a:spcBef>
              <a:spcAft>
                <a:spcPct val="0"/>
              </a:spcAft>
              <a:defRPr sz="4400">
                <a:solidFill>
                  <a:schemeClr val="tx1"/>
                </a:solidFill>
                <a:latin typeface="Arial" charset="0"/>
              </a:defRPr>
            </a:lvl8pPr>
            <a:lvl9pPr marL="1828800" algn="ctr" defTabSz="457200" eaLnBrk="0" fontAlgn="base" hangingPunct="0">
              <a:spcBef>
                <a:spcPct val="0"/>
              </a:spcBef>
              <a:spcAft>
                <a:spcPct val="0"/>
              </a:spcAft>
              <a:defRPr sz="4400">
                <a:solidFill>
                  <a:schemeClr val="tx1"/>
                </a:solidFill>
                <a:latin typeface="Arial" charset="0"/>
              </a:defRPr>
            </a:lvl9pPr>
          </a:lstStyle>
          <a:p>
            <a:pPr algn="just" eaLnBrk="1" hangingPunct="1">
              <a:defRPr/>
            </a:pPr>
            <a:r>
              <a:rPr lang="it-IT" altLang="it-IT" sz="2000" b="1" dirty="0">
                <a:solidFill>
                  <a:srgbClr val="C00000"/>
                </a:solidFill>
                <a:effectLst>
                  <a:outerShdw blurRad="38100" dist="38100" dir="2700000" algn="tl">
                    <a:srgbClr val="000000">
                      <a:alpha val="43137"/>
                    </a:srgbClr>
                  </a:outerShdw>
                </a:effectLst>
                <a:latin typeface="+mj-lt"/>
              </a:rPr>
              <a:t>In base </a:t>
            </a:r>
            <a:r>
              <a:rPr lang="it-IT" altLang="it-IT" sz="2000" b="1" dirty="0" err="1">
                <a:solidFill>
                  <a:srgbClr val="C00000"/>
                </a:solidFill>
                <a:effectLst>
                  <a:outerShdw blurRad="38100" dist="38100" dir="2700000" algn="tl">
                    <a:srgbClr val="000000">
                      <a:alpha val="43137"/>
                    </a:srgbClr>
                  </a:outerShdw>
                </a:effectLst>
                <a:latin typeface="+mj-lt"/>
              </a:rPr>
              <a:t>alL’</a:t>
            </a:r>
            <a:r>
              <a:rPr lang="it-IT" altLang="it-IT" sz="2000" b="1" dirty="0">
                <a:solidFill>
                  <a:srgbClr val="C00000"/>
                </a:solidFill>
                <a:effectLst>
                  <a:outerShdw blurRad="38100" dist="38100" dir="2700000" algn="tl">
                    <a:srgbClr val="000000">
                      <a:alpha val="43137"/>
                    </a:srgbClr>
                  </a:outerShdw>
                </a:effectLst>
                <a:latin typeface="+mj-lt"/>
              </a:rPr>
              <a:t> art. 4  del </a:t>
            </a:r>
            <a:r>
              <a:rPr lang="it-IT" altLang="it-IT" sz="2000" b="1" dirty="0" err="1">
                <a:solidFill>
                  <a:srgbClr val="C00000"/>
                </a:solidFill>
                <a:effectLst>
                  <a:outerShdw blurRad="38100" dist="38100" dir="2700000" algn="tl">
                    <a:srgbClr val="000000">
                      <a:alpha val="43137"/>
                    </a:srgbClr>
                  </a:outerShdw>
                </a:effectLst>
                <a:latin typeface="+mj-lt"/>
              </a:rPr>
              <a:t>Regolamente</a:t>
            </a:r>
            <a:r>
              <a:rPr lang="it-IT" altLang="it-IT" sz="2000" b="1" dirty="0">
                <a:solidFill>
                  <a:srgbClr val="C00000"/>
                </a:solidFill>
                <a:effectLst>
                  <a:outerShdw blurRad="38100" dist="38100" dir="2700000" algn="tl">
                    <a:srgbClr val="000000">
                      <a:alpha val="43137"/>
                    </a:srgbClr>
                  </a:outerShdw>
                </a:effectLst>
                <a:latin typeface="+mj-lt"/>
              </a:rPr>
              <a:t> EU 1260/2013: la stima della </a:t>
            </a:r>
            <a:r>
              <a:rPr lang="it-IT" altLang="it-IT" sz="2000" b="1" i="1" dirty="0">
                <a:solidFill>
                  <a:srgbClr val="C00000"/>
                </a:solidFill>
                <a:effectLst>
                  <a:outerShdw blurRad="38100" dist="38100" dir="2700000" algn="tl">
                    <a:srgbClr val="000000">
                      <a:alpha val="43137"/>
                    </a:srgbClr>
                  </a:outerShdw>
                </a:effectLst>
                <a:latin typeface="+mj-lt"/>
              </a:rPr>
              <a:t>«</a:t>
            </a:r>
            <a:r>
              <a:rPr lang="it-IT" altLang="it-IT" sz="2000" b="1" i="1" dirty="0" err="1">
                <a:solidFill>
                  <a:srgbClr val="C00000"/>
                </a:solidFill>
                <a:effectLst>
                  <a:outerShdw blurRad="38100" dist="38100" dir="2700000" algn="tl">
                    <a:srgbClr val="000000">
                      <a:alpha val="43137"/>
                    </a:srgbClr>
                  </a:outerShdw>
                </a:effectLst>
                <a:latin typeface="+mj-lt"/>
              </a:rPr>
              <a:t>usually</a:t>
            </a:r>
            <a:r>
              <a:rPr lang="it-IT" altLang="it-IT" sz="2000" b="1" i="1" dirty="0">
                <a:solidFill>
                  <a:srgbClr val="C00000"/>
                </a:solidFill>
                <a:effectLst>
                  <a:outerShdw blurRad="38100" dist="38100" dir="2700000" algn="tl">
                    <a:srgbClr val="000000">
                      <a:alpha val="43137"/>
                    </a:srgbClr>
                  </a:outerShdw>
                </a:effectLst>
                <a:latin typeface="+mj-lt"/>
              </a:rPr>
              <a:t> </a:t>
            </a:r>
            <a:r>
              <a:rPr lang="it-IT" altLang="it-IT" sz="2000" b="1" i="1" dirty="0" err="1">
                <a:solidFill>
                  <a:srgbClr val="C00000"/>
                </a:solidFill>
                <a:effectLst>
                  <a:outerShdw blurRad="38100" dist="38100" dir="2700000" algn="tl">
                    <a:srgbClr val="000000">
                      <a:alpha val="43137"/>
                    </a:srgbClr>
                  </a:outerShdw>
                </a:effectLst>
                <a:latin typeface="+mj-lt"/>
              </a:rPr>
              <a:t>resident</a:t>
            </a:r>
            <a:r>
              <a:rPr lang="it-IT" altLang="it-IT" sz="2000" b="1" i="1" dirty="0">
                <a:solidFill>
                  <a:srgbClr val="C00000"/>
                </a:solidFill>
                <a:effectLst>
                  <a:outerShdw blurRad="38100" dist="38100" dir="2700000" algn="tl">
                    <a:srgbClr val="000000">
                      <a:alpha val="43137"/>
                    </a:srgbClr>
                  </a:outerShdw>
                </a:effectLst>
                <a:latin typeface="+mj-lt"/>
              </a:rPr>
              <a:t> </a:t>
            </a:r>
            <a:r>
              <a:rPr lang="it-IT" altLang="it-IT" sz="2000" b="1" i="1" dirty="0" err="1">
                <a:solidFill>
                  <a:srgbClr val="C00000"/>
                </a:solidFill>
                <a:effectLst>
                  <a:outerShdw blurRad="38100" dist="38100" dir="2700000" algn="tl">
                    <a:srgbClr val="000000">
                      <a:alpha val="43137"/>
                    </a:srgbClr>
                  </a:outerShdw>
                </a:effectLst>
                <a:latin typeface="+mj-lt"/>
              </a:rPr>
              <a:t>population</a:t>
            </a:r>
            <a:r>
              <a:rPr lang="it-IT" altLang="it-IT" sz="2000" b="1" i="1" dirty="0">
                <a:solidFill>
                  <a:srgbClr val="C00000"/>
                </a:solidFill>
                <a:effectLst>
                  <a:outerShdw blurRad="38100" dist="38100" dir="2700000" algn="tl">
                    <a:srgbClr val="000000">
                      <a:alpha val="43137"/>
                    </a:srgbClr>
                  </a:outerShdw>
                </a:effectLst>
                <a:latin typeface="+mj-lt"/>
              </a:rPr>
              <a:t> (</a:t>
            </a:r>
            <a:r>
              <a:rPr lang="it-IT" altLang="it-IT" sz="2000" b="1" i="1" dirty="0" err="1">
                <a:solidFill>
                  <a:srgbClr val="C00000"/>
                </a:solidFill>
                <a:effectLst>
                  <a:outerShdw blurRad="38100" dist="38100" dir="2700000" algn="tl">
                    <a:srgbClr val="000000">
                      <a:alpha val="43137"/>
                    </a:srgbClr>
                  </a:outerShdw>
                </a:effectLst>
                <a:latin typeface="+mj-lt"/>
              </a:rPr>
              <a:t>strict</a:t>
            </a:r>
            <a:r>
              <a:rPr lang="it-IT" altLang="it-IT" sz="2000" b="1" i="1" dirty="0">
                <a:solidFill>
                  <a:srgbClr val="C00000"/>
                </a:solidFill>
                <a:effectLst>
                  <a:outerShdw blurRad="38100" dist="38100" dir="2700000" algn="tl">
                    <a:srgbClr val="000000">
                      <a:alpha val="43137"/>
                    </a:srgbClr>
                  </a:outerShdw>
                </a:effectLst>
                <a:latin typeface="+mj-lt"/>
              </a:rPr>
              <a:t> </a:t>
            </a:r>
            <a:r>
              <a:rPr lang="it-IT" altLang="it-IT" sz="2000" b="1" i="1" dirty="0" err="1">
                <a:solidFill>
                  <a:srgbClr val="C00000"/>
                </a:solidFill>
                <a:effectLst>
                  <a:outerShdw blurRad="38100" dist="38100" dir="2700000" algn="tl">
                    <a:srgbClr val="000000">
                      <a:alpha val="43137"/>
                    </a:srgbClr>
                  </a:outerShdw>
                </a:effectLst>
                <a:latin typeface="+mj-lt"/>
              </a:rPr>
              <a:t>definition</a:t>
            </a:r>
            <a:r>
              <a:rPr lang="it-IT" altLang="it-IT" sz="2000" b="1" i="1" dirty="0">
                <a:solidFill>
                  <a:srgbClr val="C00000"/>
                </a:solidFill>
                <a:effectLst>
                  <a:outerShdw blurRad="38100" dist="38100" dir="2700000" algn="tl">
                    <a:srgbClr val="000000">
                      <a:alpha val="43137"/>
                    </a:srgbClr>
                  </a:outerShdw>
                </a:effectLst>
                <a:latin typeface="+mj-lt"/>
              </a:rPr>
              <a:t>)»</a:t>
            </a:r>
            <a:r>
              <a:rPr lang="it-IT" altLang="it-IT" sz="2000" b="1" dirty="0">
                <a:solidFill>
                  <a:srgbClr val="C00000"/>
                </a:solidFill>
                <a:effectLst>
                  <a:outerShdw blurRad="38100" dist="38100" dir="2700000" algn="tl">
                    <a:srgbClr val="000000">
                      <a:alpha val="43137"/>
                    </a:srgbClr>
                  </a:outerShdw>
                </a:effectLst>
                <a:latin typeface="+mj-lt"/>
              </a:rPr>
              <a:t> può essere effettuata a partire dalla </a:t>
            </a:r>
            <a:r>
              <a:rPr lang="it-IT" altLang="it-IT" sz="2000" b="1" i="1" dirty="0">
                <a:solidFill>
                  <a:srgbClr val="C00000"/>
                </a:solidFill>
                <a:effectLst>
                  <a:outerShdw blurRad="38100" dist="38100" dir="2700000" algn="tl">
                    <a:srgbClr val="000000">
                      <a:alpha val="43137"/>
                    </a:srgbClr>
                  </a:outerShdw>
                </a:effectLst>
                <a:latin typeface="+mj-lt"/>
              </a:rPr>
              <a:t>«</a:t>
            </a:r>
            <a:r>
              <a:rPr lang="it-IT" altLang="it-IT" sz="2000" b="1" i="1" dirty="0" err="1">
                <a:solidFill>
                  <a:srgbClr val="C00000"/>
                </a:solidFill>
                <a:effectLst>
                  <a:outerShdw blurRad="38100" dist="38100" dir="2700000" algn="tl">
                    <a:srgbClr val="000000">
                      <a:alpha val="43137"/>
                    </a:srgbClr>
                  </a:outerShdw>
                </a:effectLst>
                <a:latin typeface="+mj-lt"/>
              </a:rPr>
              <a:t>registered</a:t>
            </a:r>
            <a:r>
              <a:rPr lang="it-IT" altLang="it-IT" sz="2000" b="1" i="1" dirty="0">
                <a:solidFill>
                  <a:srgbClr val="C00000"/>
                </a:solidFill>
                <a:effectLst>
                  <a:outerShdw blurRad="38100" dist="38100" dir="2700000" algn="tl">
                    <a:srgbClr val="000000">
                      <a:alpha val="43137"/>
                    </a:srgbClr>
                  </a:outerShdw>
                </a:effectLst>
                <a:latin typeface="+mj-lt"/>
              </a:rPr>
              <a:t> </a:t>
            </a:r>
            <a:r>
              <a:rPr lang="it-IT" altLang="it-IT" sz="2000" b="1" i="1" dirty="0" err="1">
                <a:solidFill>
                  <a:srgbClr val="C00000"/>
                </a:solidFill>
                <a:effectLst>
                  <a:outerShdw blurRad="38100" dist="38100" dir="2700000" algn="tl">
                    <a:srgbClr val="000000">
                      <a:alpha val="43137"/>
                    </a:srgbClr>
                  </a:outerShdw>
                </a:effectLst>
                <a:latin typeface="+mj-lt"/>
              </a:rPr>
              <a:t>population</a:t>
            </a:r>
            <a:r>
              <a:rPr lang="it-IT" altLang="it-IT" sz="2000" b="1" i="1" dirty="0">
                <a:solidFill>
                  <a:srgbClr val="C00000"/>
                </a:solidFill>
                <a:effectLst>
                  <a:outerShdw blurRad="38100" dist="38100" dir="2700000" algn="tl">
                    <a:srgbClr val="000000">
                      <a:alpha val="43137"/>
                    </a:srgbClr>
                  </a:outerShdw>
                </a:effectLst>
                <a:latin typeface="+mj-lt"/>
              </a:rPr>
              <a:t>»  (Per noi la popolazione iscritta in anagrafe- Popolazione residente), usando metodi statistici solidi e documentati</a:t>
            </a:r>
          </a:p>
        </p:txBody>
      </p:sp>
      <p:pic>
        <p:nvPicPr>
          <p:cNvPr id="9"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655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340235" y="428018"/>
            <a:ext cx="8082917" cy="583658"/>
          </a:xfrm>
          <a:prstGeom prst="rect">
            <a:avLst/>
          </a:prstGeom>
          <a:solidFill>
            <a:srgbClr val="CF1E24"/>
          </a:solidFill>
          <a:ln>
            <a:noFill/>
          </a:ln>
        </p:spPr>
        <p:txBody>
          <a:bodyPr lIns="0" tIns="0" rIns="0" bIns="0" anchor="ctr" anchorCtr="0">
            <a:noAutofit/>
          </a:bodyPr>
          <a:lstStyle>
            <a:lvl1pPr>
              <a:defRPr/>
            </a:lvl1pPr>
          </a:lstStyle>
          <a:p>
            <a:pPr marL="143933" algn="l"/>
            <a:r>
              <a:rPr lang="it-IT" sz="3600" b="1" dirty="0">
                <a:solidFill>
                  <a:schemeClr val="bg1"/>
                </a:solidFill>
                <a:cs typeface="Arial"/>
              </a:rPr>
              <a:t>RBI – Schema concettuale</a:t>
            </a:r>
          </a:p>
        </p:txBody>
      </p:sp>
      <p:pic>
        <p:nvPicPr>
          <p:cNvPr id="11"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magine 4"/>
          <p:cNvPicPr/>
          <p:nvPr/>
        </p:nvPicPr>
        <p:blipFill>
          <a:blip r:embed="rId4">
            <a:extLst>
              <a:ext uri="{28A0092B-C50C-407E-A947-70E740481C1C}">
                <a14:useLocalDpi xmlns:a14="http://schemas.microsoft.com/office/drawing/2010/main" val="0"/>
              </a:ext>
            </a:extLst>
          </a:blip>
          <a:stretch>
            <a:fillRect/>
          </a:stretch>
        </p:blipFill>
        <p:spPr>
          <a:xfrm>
            <a:off x="318135" y="1354668"/>
            <a:ext cx="8507730" cy="4949440"/>
          </a:xfrm>
          <a:prstGeom prst="rect">
            <a:avLst/>
          </a:prstGeom>
        </p:spPr>
      </p:pic>
    </p:spTree>
    <p:extLst>
      <p:ext uri="{BB962C8B-B14F-4D97-AF65-F5344CB8AC3E}">
        <p14:creationId xmlns:p14="http://schemas.microsoft.com/office/powerpoint/2010/main" val="603998118"/>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olo 1"/>
          <p:cNvSpPr>
            <a:spLocks noGrp="1"/>
          </p:cNvSpPr>
          <p:nvPr>
            <p:ph type="ctrTitle" idx="4294967295"/>
          </p:nvPr>
        </p:nvSpPr>
        <p:spPr>
          <a:xfrm>
            <a:off x="688550" y="532284"/>
            <a:ext cx="8082917" cy="467999"/>
          </a:xfrm>
          <a:prstGeom prst="rect">
            <a:avLst/>
          </a:prstGeom>
          <a:solidFill>
            <a:srgbClr val="CF1E24"/>
          </a:solidFill>
          <a:ln>
            <a:noFill/>
          </a:ln>
        </p:spPr>
        <p:txBody>
          <a:bodyPr lIns="0" tIns="0" rIns="0" bIns="0" anchor="ctr" anchorCtr="0">
            <a:noAutofit/>
          </a:bodyPr>
          <a:lstStyle>
            <a:lvl1pPr>
              <a:defRPr/>
            </a:lvl1pPr>
          </a:lstStyle>
          <a:p>
            <a:pPr marL="143933" algn="l"/>
            <a:r>
              <a:rPr lang="it-IT" sz="2400" b="1" dirty="0">
                <a:solidFill>
                  <a:schemeClr val="bg1"/>
                </a:solidFill>
                <a:cs typeface="Arial"/>
              </a:rPr>
              <a:t>Il registro degli </a:t>
            </a:r>
            <a:r>
              <a:rPr lang="it-IT" sz="2400" b="1" dirty="0" smtClean="0">
                <a:solidFill>
                  <a:schemeClr val="bg1"/>
                </a:solidFill>
                <a:cs typeface="Arial"/>
              </a:rPr>
              <a:t>individui - SCENARIO 1 </a:t>
            </a:r>
            <a:r>
              <a:rPr lang="it-IT" sz="2400" b="1" dirty="0">
                <a:solidFill>
                  <a:schemeClr val="bg1"/>
                </a:solidFill>
                <a:cs typeface="Arial"/>
              </a:rPr>
              <a:t>				ANVIS</a:t>
            </a:r>
          </a:p>
        </p:txBody>
      </p:sp>
      <p:pic>
        <p:nvPicPr>
          <p:cNvPr id="11"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ttangolo 4"/>
          <p:cNvSpPr/>
          <p:nvPr/>
        </p:nvSpPr>
        <p:spPr>
          <a:xfrm>
            <a:off x="812163" y="1378268"/>
            <a:ext cx="7959304" cy="4216539"/>
          </a:xfrm>
          <a:prstGeom prst="rect">
            <a:avLst/>
          </a:prstGeom>
          <a:solidFill>
            <a:schemeClr val="bg1">
              <a:lumMod val="85000"/>
            </a:schemeClr>
          </a:solidFill>
        </p:spPr>
        <p:txBody>
          <a:bodyPr wrap="square">
            <a:spAutoFit/>
          </a:bodyPr>
          <a:lstStyle/>
          <a:p>
            <a:pPr defTabSz="1435100">
              <a:spcBef>
                <a:spcPct val="0"/>
              </a:spcBef>
              <a:spcAft>
                <a:spcPts val="600"/>
              </a:spcAft>
              <a:buClr>
                <a:srgbClr val="A50021"/>
              </a:buClr>
            </a:pPr>
            <a:r>
              <a:rPr lang="it-IT" sz="2100" b="1" dirty="0"/>
              <a:t>SCENARIO I – </a:t>
            </a:r>
            <a:r>
              <a:rPr lang="it-IT" sz="2100" dirty="0"/>
              <a:t>Le fonti di questo scenario sono: i registri anagrafici comunali (sostituiti progressivamente dall’ANPR</a:t>
            </a:r>
            <a:r>
              <a:rPr lang="it-IT" sz="2100" dirty="0" smtClean="0"/>
              <a:t>) per </a:t>
            </a:r>
            <a:r>
              <a:rPr lang="it-IT" sz="2100" dirty="0"/>
              <a:t>l’acquisizione delle  LAC e degli  eventi della dinamica demografica naturale e migratoria (nascite, morti, trasferimenti di residenza, etc.). Le fonti alimentano RBI a valle del processo di identificazione di SIM e del processo di revisione/validazione statistica di ANVIS - </a:t>
            </a:r>
            <a:r>
              <a:rPr lang="it-IT" sz="2100" b="1" dirty="0" err="1">
                <a:solidFill>
                  <a:srgbClr val="CF1E24"/>
                </a:solidFill>
              </a:rPr>
              <a:t>ANagrafe</a:t>
            </a:r>
            <a:r>
              <a:rPr lang="it-IT" sz="2100" b="1" dirty="0">
                <a:solidFill>
                  <a:srgbClr val="CF1E24"/>
                </a:solidFill>
              </a:rPr>
              <a:t> </a:t>
            </a:r>
            <a:r>
              <a:rPr lang="it-IT" sz="2100" b="1" dirty="0" err="1">
                <a:solidFill>
                  <a:srgbClr val="CF1E24"/>
                </a:solidFill>
              </a:rPr>
              <a:t>VIrtuale</a:t>
            </a:r>
            <a:r>
              <a:rPr lang="it-IT" sz="2100" b="1" dirty="0">
                <a:solidFill>
                  <a:srgbClr val="CF1E24"/>
                </a:solidFill>
              </a:rPr>
              <a:t> Statistica</a:t>
            </a:r>
            <a:r>
              <a:rPr lang="it-IT" sz="2100" dirty="0"/>
              <a:t>. </a:t>
            </a:r>
          </a:p>
          <a:p>
            <a:pPr defTabSz="1435100">
              <a:spcBef>
                <a:spcPct val="0"/>
              </a:spcBef>
              <a:spcAft>
                <a:spcPts val="600"/>
              </a:spcAft>
              <a:buClr>
                <a:srgbClr val="A50021"/>
              </a:buClr>
            </a:pPr>
            <a:r>
              <a:rPr lang="it-IT" sz="2100" dirty="0"/>
              <a:t>In ANVIS vengono riconciliati i valori delle variabili di eleggibilità nel RBI e di altre variabili di interesse. </a:t>
            </a:r>
          </a:p>
          <a:p>
            <a:pPr defTabSz="1435100">
              <a:spcBef>
                <a:spcPct val="0"/>
              </a:spcBef>
              <a:spcAft>
                <a:spcPts val="600"/>
              </a:spcAft>
              <a:buClr>
                <a:srgbClr val="A50021"/>
              </a:buClr>
            </a:pPr>
            <a:r>
              <a:rPr lang="it-IT" sz="2100" dirty="0"/>
              <a:t>In questo scenario, gli output deducibili da analisi statistiche condotte sul RBI faranno riferimento alla </a:t>
            </a:r>
            <a:r>
              <a:rPr lang="it-IT" sz="2100" dirty="0">
                <a:solidFill>
                  <a:srgbClr val="C00000"/>
                </a:solidFill>
              </a:rPr>
              <a:t>popolazione residente anagrafica, identificata come </a:t>
            </a:r>
            <a:r>
              <a:rPr lang="it-IT" sz="2100" i="1" dirty="0">
                <a:solidFill>
                  <a:srgbClr val="C00000"/>
                </a:solidFill>
              </a:rPr>
              <a:t>proxy</a:t>
            </a:r>
            <a:r>
              <a:rPr lang="it-IT" sz="2100" dirty="0">
                <a:solidFill>
                  <a:srgbClr val="C00000"/>
                </a:solidFill>
              </a:rPr>
              <a:t> della abitualmente dimorante.</a:t>
            </a:r>
          </a:p>
          <a:p>
            <a:pPr defTabSz="1435100">
              <a:spcBef>
                <a:spcPct val="0"/>
              </a:spcBef>
              <a:spcAft>
                <a:spcPts val="600"/>
              </a:spcAft>
              <a:buClr>
                <a:srgbClr val="A50021"/>
              </a:buClr>
            </a:pPr>
            <a:endParaRPr lang="it-IT" sz="2200" dirty="0"/>
          </a:p>
        </p:txBody>
      </p:sp>
    </p:spTree>
    <p:extLst>
      <p:ext uri="{BB962C8B-B14F-4D97-AF65-F5344CB8AC3E}">
        <p14:creationId xmlns:p14="http://schemas.microsoft.com/office/powerpoint/2010/main" val="4290224067"/>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1052618" y="1298321"/>
            <a:ext cx="7710382" cy="4896000"/>
          </a:xfrm>
          <a:prstGeom prst="rect">
            <a:avLst/>
          </a:prstGeom>
          <a:solidFill>
            <a:schemeClr val="bg1">
              <a:lumMod val="85000"/>
            </a:schemeClr>
          </a:solidFill>
        </p:spPr>
        <p:txBody>
          <a:bodyPr wrap="square">
            <a:spAutoFit/>
          </a:bodyPr>
          <a:lstStyle/>
          <a:p>
            <a:pPr>
              <a:buClr>
                <a:srgbClr val="CF1E24"/>
              </a:buClr>
              <a:buSzPct val="100000"/>
            </a:pPr>
            <a:endParaRPr lang="it-IT" sz="2600" dirty="0"/>
          </a:p>
          <a:p>
            <a:pPr marL="457200" indent="-457200">
              <a:buClr>
                <a:srgbClr val="C00000"/>
              </a:buClr>
              <a:buSzPct val="100000"/>
              <a:buFont typeface="Wingdings" panose="05000000000000000000" pitchFamily="2" charset="2"/>
              <a:buChar char="§"/>
            </a:pPr>
            <a:endParaRPr lang="it-IT" sz="2600" dirty="0"/>
          </a:p>
          <a:p>
            <a:pPr lvl="1">
              <a:buClr>
                <a:srgbClr val="C00000"/>
              </a:buClr>
              <a:buSzPct val="100000"/>
            </a:pPr>
            <a:endParaRPr lang="it-IT" sz="2600" dirty="0"/>
          </a:p>
        </p:txBody>
      </p:sp>
      <p:sp>
        <p:nvSpPr>
          <p:cNvPr id="12" name="Titolo 1"/>
          <p:cNvSpPr>
            <a:spLocks noGrp="1"/>
          </p:cNvSpPr>
          <p:nvPr>
            <p:ph type="ctrTitle" idx="4294967295"/>
          </p:nvPr>
        </p:nvSpPr>
        <p:spPr>
          <a:xfrm>
            <a:off x="800046" y="446303"/>
            <a:ext cx="8082917" cy="467999"/>
          </a:xfrm>
          <a:prstGeom prst="rect">
            <a:avLst/>
          </a:prstGeom>
          <a:solidFill>
            <a:srgbClr val="CF1E24"/>
          </a:solidFill>
          <a:ln>
            <a:noFill/>
          </a:ln>
        </p:spPr>
        <p:txBody>
          <a:bodyPr lIns="0" tIns="0" rIns="0" bIns="0" anchor="ctr" anchorCtr="0">
            <a:noAutofit/>
          </a:bodyPr>
          <a:lstStyle>
            <a:lvl1pPr>
              <a:defRPr/>
            </a:lvl1pPr>
          </a:lstStyle>
          <a:p>
            <a:pPr marL="143933" algn="l"/>
            <a:r>
              <a:rPr lang="it-IT" sz="2400" b="1" dirty="0">
                <a:solidFill>
                  <a:schemeClr val="bg1"/>
                </a:solidFill>
                <a:cs typeface="Arial"/>
              </a:rPr>
              <a:t>Il registro degli individui . Scenari evolutivi</a:t>
            </a:r>
          </a:p>
        </p:txBody>
      </p:sp>
      <p:pic>
        <p:nvPicPr>
          <p:cNvPr id="11"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65165" y="6295958"/>
            <a:ext cx="9953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ttangolo 8"/>
          <p:cNvSpPr/>
          <p:nvPr/>
        </p:nvSpPr>
        <p:spPr>
          <a:xfrm>
            <a:off x="1061085" y="1298321"/>
            <a:ext cx="7560840" cy="400110"/>
          </a:xfrm>
          <a:prstGeom prst="rect">
            <a:avLst/>
          </a:prstGeom>
          <a:solidFill>
            <a:schemeClr val="bg1">
              <a:lumMod val="85000"/>
            </a:schemeClr>
          </a:solidFill>
        </p:spPr>
        <p:txBody>
          <a:bodyPr wrap="square">
            <a:spAutoFit/>
          </a:bodyPr>
          <a:lstStyle/>
          <a:p>
            <a:pPr marL="342900" indent="-342900" defTabSz="1435100">
              <a:spcBef>
                <a:spcPct val="0"/>
              </a:spcBef>
              <a:spcAft>
                <a:spcPts val="600"/>
              </a:spcAft>
              <a:buClr>
                <a:srgbClr val="A50021"/>
              </a:buClr>
              <a:buFont typeface="Wingdings" panose="05000000000000000000" pitchFamily="2" charset="2"/>
              <a:buChar char="§"/>
            </a:pPr>
            <a:endParaRPr lang="it-IT" sz="2000" dirty="0">
              <a:latin typeface="Calibri" panose="020F0502020204030204" pitchFamily="34" charset="0"/>
            </a:endParaRPr>
          </a:p>
        </p:txBody>
      </p:sp>
      <p:sp>
        <p:nvSpPr>
          <p:cNvPr id="5" name="Rettangolo 4"/>
          <p:cNvSpPr/>
          <p:nvPr/>
        </p:nvSpPr>
        <p:spPr>
          <a:xfrm>
            <a:off x="1049654" y="1131397"/>
            <a:ext cx="7716097" cy="5062924"/>
          </a:xfrm>
          <a:prstGeom prst="rect">
            <a:avLst/>
          </a:prstGeom>
          <a:solidFill>
            <a:schemeClr val="bg1">
              <a:lumMod val="85000"/>
            </a:schemeClr>
          </a:solidFill>
        </p:spPr>
        <p:txBody>
          <a:bodyPr wrap="square">
            <a:spAutoFit/>
          </a:bodyPr>
          <a:lstStyle/>
          <a:p>
            <a:pPr lvl="0"/>
            <a:r>
              <a:rPr lang="it-IT" b="1" dirty="0"/>
              <a:t>SCENARIO II – </a:t>
            </a:r>
            <a:r>
              <a:rPr lang="it-IT" dirty="0"/>
              <a:t>La</a:t>
            </a:r>
            <a:r>
              <a:rPr lang="it-IT" b="1" dirty="0"/>
              <a:t> </a:t>
            </a:r>
            <a:r>
              <a:rPr lang="it-IT" dirty="0"/>
              <a:t>struttura identificata dallo scenario I viene integrata con i dati del </a:t>
            </a:r>
            <a:r>
              <a:rPr lang="it-IT" i="1" dirty="0"/>
              <a:t>Master Sample </a:t>
            </a:r>
            <a:r>
              <a:rPr lang="it-IT" dirty="0"/>
              <a:t>(MS) a due rilevazioni, composto da una componente da lista ed una componente areale, che contribuisce alla determinazione della popolazione fino a specifici livelli di disaggregazione territoriale e tematica mediante una correzione degli errori di copertura. Per mezzo del MS, RBI viene dotato di una variabile peso tale che, per diversi livelli di aggregazione, siano rispettati i totali di popolazione stimati.</a:t>
            </a:r>
          </a:p>
          <a:p>
            <a:pPr lvl="0"/>
            <a:r>
              <a:rPr lang="it-IT" dirty="0"/>
              <a:t>  </a:t>
            </a:r>
          </a:p>
          <a:p>
            <a:pPr lvl="0"/>
            <a:r>
              <a:rPr lang="it-IT" b="1" dirty="0"/>
              <a:t>SCENARIO III – </a:t>
            </a:r>
            <a:r>
              <a:rPr lang="it-IT" dirty="0"/>
              <a:t>La struttura identificata dallo scenario II viene integrata con l’utilizzo congiunto di dati derivanti da un insieme di fonti amministrative non anagrafiche (fiscali, previdenziali, di istruzione, etc.) integrate in SIM. Il numero delle unità statistiche appartenenti alla popolazione di interesse sarà, in questo caso, diverso rispetto agli scenari I e II. In questo scenario si predispone una strategia complessa di integrazione statistica fondata sull’analisi congiunta delle fonti amministrative e sul MS, con lo scopo di massimizzare  la precisione delle stime, controllando i costi di indagine. </a:t>
            </a:r>
          </a:p>
          <a:p>
            <a:endParaRPr lang="it-IT" dirty="0"/>
          </a:p>
        </p:txBody>
      </p:sp>
    </p:spTree>
    <p:extLst>
      <p:ext uri="{BB962C8B-B14F-4D97-AF65-F5344CB8AC3E}">
        <p14:creationId xmlns:p14="http://schemas.microsoft.com/office/powerpoint/2010/main" val="1317232426"/>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3087</Words>
  <Application>Microsoft Office PowerPoint</Application>
  <PresentationFormat>Presentazione su schermo (4:3)</PresentationFormat>
  <Paragraphs>269</Paragraphs>
  <Slides>26</Slides>
  <Notes>26</Notes>
  <HiddenSlides>0</HiddenSlides>
  <MMClips>0</MMClips>
  <ScaleCrop>false</ScaleCrop>
  <HeadingPairs>
    <vt:vector size="4" baseType="variant">
      <vt:variant>
        <vt:lpstr>Tema</vt:lpstr>
      </vt:variant>
      <vt:variant>
        <vt:i4>3</vt:i4>
      </vt:variant>
      <vt:variant>
        <vt:lpstr>Titoli diapositive</vt:lpstr>
      </vt:variant>
      <vt:variant>
        <vt:i4>26</vt:i4>
      </vt:variant>
    </vt:vector>
  </HeadingPairs>
  <TitlesOfParts>
    <vt:vector size="29" baseType="lpstr">
      <vt:lpstr>Personalizza struttura</vt:lpstr>
      <vt:lpstr>Tema di Office</vt:lpstr>
      <vt:lpstr>1_Tema di Office</vt:lpstr>
      <vt:lpstr>Presentazione standard di PowerPoint</vt:lpstr>
      <vt:lpstr>Aspetti strategici dei censimenti permanenti</vt:lpstr>
      <vt:lpstr>Il  disegno del censimento permanente della popolazione</vt:lpstr>
      <vt:lpstr>Presentazione standard di PowerPoint</vt:lpstr>
      <vt:lpstr>Il Registro Base degli Individui - Obiettivi</vt:lpstr>
      <vt:lpstr>Presentazione standard di PowerPoint</vt:lpstr>
      <vt:lpstr>RBI – Schema concettuale</vt:lpstr>
      <vt:lpstr>Il registro degli individui - SCENARIO 1     ANVIS</vt:lpstr>
      <vt:lpstr>Il registro degli individui . Scenari evolutivi</vt:lpstr>
      <vt:lpstr> SICIS - Il sistema integrato:  censimento &amp; indagini sociali</vt:lpstr>
      <vt:lpstr>In vista del regolamento europeo sulle indagini sociali</vt:lpstr>
      <vt:lpstr>Sistema Integrato Censimento e Indagini Sociali (SICIS)</vt:lpstr>
      <vt:lpstr>Presentazione standard di PowerPoint</vt:lpstr>
      <vt:lpstr>Presentazione standard di PowerPoint</vt:lpstr>
      <vt:lpstr>Il censimento permanente  Componenti  di indagine A e L</vt:lpstr>
      <vt:lpstr>Presentazione standard di PowerPoint</vt:lpstr>
      <vt:lpstr>Il censimento permanente: strategia in due passi</vt:lpstr>
      <vt:lpstr>Il censimento permanente: dopo il 2021</vt:lpstr>
      <vt:lpstr>Come si svolgerà: i comuni campione</vt:lpstr>
      <vt:lpstr>Il censimento: base solida di una partnership stabile nel tempo</vt:lpstr>
      <vt:lpstr>Presentazione standard di PowerPoint</vt:lpstr>
      <vt:lpstr>Presentazione standard di PowerPoint</vt:lpstr>
      <vt:lpstr>I tempi: ogni anno raccolta dati e diffusione</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2017-02-05T07:32:33Z</dcterms:created>
  <dcterms:modified xsi:type="dcterms:W3CDTF">2017-10-16T09:34:03Z</dcterms:modified>
</cp:coreProperties>
</file>