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2"/>
  </p:notesMasterIdLst>
  <p:handoutMasterIdLst>
    <p:handoutMasterId r:id="rId33"/>
  </p:handoutMasterIdLst>
  <p:sldIdLst>
    <p:sldId id="256" r:id="rId2"/>
    <p:sldId id="306" r:id="rId3"/>
    <p:sldId id="332" r:id="rId4"/>
    <p:sldId id="369" r:id="rId5"/>
    <p:sldId id="354" r:id="rId6"/>
    <p:sldId id="370" r:id="rId7"/>
    <p:sldId id="371" r:id="rId8"/>
    <p:sldId id="372" r:id="rId9"/>
    <p:sldId id="373" r:id="rId10"/>
    <p:sldId id="374" r:id="rId11"/>
    <p:sldId id="375" r:id="rId12"/>
    <p:sldId id="376" r:id="rId13"/>
    <p:sldId id="391" r:id="rId14"/>
    <p:sldId id="386" r:id="rId15"/>
    <p:sldId id="387" r:id="rId16"/>
    <p:sldId id="388" r:id="rId17"/>
    <p:sldId id="389" r:id="rId18"/>
    <p:sldId id="390" r:id="rId19"/>
    <p:sldId id="377" r:id="rId20"/>
    <p:sldId id="392" r:id="rId21"/>
    <p:sldId id="393" r:id="rId22"/>
    <p:sldId id="394" r:id="rId23"/>
    <p:sldId id="395" r:id="rId24"/>
    <p:sldId id="396" r:id="rId25"/>
    <p:sldId id="397" r:id="rId26"/>
    <p:sldId id="398" r:id="rId27"/>
    <p:sldId id="378" r:id="rId28"/>
    <p:sldId id="379" r:id="rId29"/>
    <p:sldId id="380" r:id="rId30"/>
    <p:sldId id="381" r:id="rId31"/>
  </p:sldIdLst>
  <p:sldSz cx="9144000" cy="6858000" type="screen4x3"/>
  <p:notesSz cx="6888163" cy="100203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6">
          <p15:clr>
            <a:srgbClr val="A4A3A4"/>
          </p15:clr>
        </p15:guide>
        <p15:guide id="2" pos="217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initials="P"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04" autoAdjust="0"/>
    <p:restoredTop sz="86576" autoAdjust="0"/>
  </p:normalViewPr>
  <p:slideViewPr>
    <p:cSldViewPr>
      <p:cViewPr varScale="1">
        <p:scale>
          <a:sx n="98" d="100"/>
          <a:sy n="98" d="100"/>
        </p:scale>
        <p:origin x="2454" y="90"/>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3240" y="-8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84500" cy="501650"/>
          </a:xfrm>
          <a:prstGeom prst="rect">
            <a:avLst/>
          </a:prstGeom>
        </p:spPr>
        <p:txBody>
          <a:bodyPr vert="horz" lIns="96608" tIns="48302" rIns="96608" bIns="48302" rtlCol="0"/>
          <a:lstStyle>
            <a:lvl1pPr algn="l">
              <a:defRPr sz="1300"/>
            </a:lvl1pPr>
          </a:lstStyle>
          <a:p>
            <a:pPr>
              <a:defRPr/>
            </a:pPr>
            <a:endParaRPr lang="it-IT"/>
          </a:p>
        </p:txBody>
      </p:sp>
      <p:sp>
        <p:nvSpPr>
          <p:cNvPr id="3" name="Segnaposto data 2"/>
          <p:cNvSpPr>
            <a:spLocks noGrp="1"/>
          </p:cNvSpPr>
          <p:nvPr>
            <p:ph type="dt" sz="quarter" idx="1"/>
          </p:nvPr>
        </p:nvSpPr>
        <p:spPr>
          <a:xfrm>
            <a:off x="3902075" y="1"/>
            <a:ext cx="2984500" cy="501650"/>
          </a:xfrm>
          <a:prstGeom prst="rect">
            <a:avLst/>
          </a:prstGeom>
        </p:spPr>
        <p:txBody>
          <a:bodyPr vert="horz" lIns="96608" tIns="48302" rIns="96608" bIns="48302" rtlCol="0"/>
          <a:lstStyle>
            <a:lvl1pPr algn="r">
              <a:defRPr sz="1300"/>
            </a:lvl1pPr>
          </a:lstStyle>
          <a:p>
            <a:pPr>
              <a:defRPr/>
            </a:pPr>
            <a:fld id="{93932739-1723-4D8B-920D-03786E03823A}" type="datetimeFigureOut">
              <a:rPr lang="it-IT"/>
              <a:pPr>
                <a:defRPr/>
              </a:pPr>
              <a:t>26/10/2015</a:t>
            </a:fld>
            <a:endParaRPr lang="it-IT"/>
          </a:p>
        </p:txBody>
      </p:sp>
      <p:sp>
        <p:nvSpPr>
          <p:cNvPr id="4" name="Segnaposto piè di pagina 3"/>
          <p:cNvSpPr>
            <a:spLocks noGrp="1"/>
          </p:cNvSpPr>
          <p:nvPr>
            <p:ph type="ftr" sz="quarter" idx="2"/>
          </p:nvPr>
        </p:nvSpPr>
        <p:spPr>
          <a:xfrm>
            <a:off x="0" y="9517063"/>
            <a:ext cx="2984500" cy="501650"/>
          </a:xfrm>
          <a:prstGeom prst="rect">
            <a:avLst/>
          </a:prstGeom>
        </p:spPr>
        <p:txBody>
          <a:bodyPr vert="horz" lIns="96608" tIns="48302" rIns="96608" bIns="48302"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3902075" y="9517063"/>
            <a:ext cx="2984500" cy="501650"/>
          </a:xfrm>
          <a:prstGeom prst="rect">
            <a:avLst/>
          </a:prstGeom>
        </p:spPr>
        <p:txBody>
          <a:bodyPr vert="horz" lIns="96608" tIns="48302" rIns="96608" bIns="48302" rtlCol="0" anchor="b"/>
          <a:lstStyle>
            <a:lvl1pPr algn="r">
              <a:defRPr sz="1300"/>
            </a:lvl1pPr>
          </a:lstStyle>
          <a:p>
            <a:pPr>
              <a:defRPr/>
            </a:pPr>
            <a:fld id="{317AA425-CFD7-4E0A-ADF2-993DBF73EB2B}" type="slidenum">
              <a:rPr lang="it-IT"/>
              <a:pPr>
                <a:defRPr/>
              </a:pPr>
              <a:t>‹N›</a:t>
            </a:fld>
            <a:endParaRPr lang="it-IT"/>
          </a:p>
        </p:txBody>
      </p:sp>
    </p:spTree>
    <p:extLst>
      <p:ext uri="{BB962C8B-B14F-4D97-AF65-F5344CB8AC3E}">
        <p14:creationId xmlns:p14="http://schemas.microsoft.com/office/powerpoint/2010/main" val="4030115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88163" cy="10020300"/>
          </a:xfrm>
          <a:prstGeom prst="roundRect">
            <a:avLst>
              <a:gd name="adj" fmla="val 23"/>
            </a:avLst>
          </a:prstGeom>
          <a:solidFill>
            <a:srgbClr val="FFFFFF"/>
          </a:solidFill>
          <a:ln w="9360">
            <a:noFill/>
            <a:miter lim="800000"/>
            <a:headEnd/>
            <a:tailEnd/>
          </a:ln>
          <a:effectLst/>
        </p:spPr>
        <p:txBody>
          <a:bodyPr wrap="none" lIns="96608" tIns="48302" rIns="96608" bIns="48302" anchor="ctr"/>
          <a:lstStyle/>
          <a:p>
            <a:pPr>
              <a:buFont typeface="Times New Roman" pitchFamily="16" charset="0"/>
              <a:buNone/>
              <a:defRPr/>
            </a:pPr>
            <a:endParaRPr lang="it-IT"/>
          </a:p>
        </p:txBody>
      </p:sp>
      <p:sp>
        <p:nvSpPr>
          <p:cNvPr id="2050" name="AutoShape 2"/>
          <p:cNvSpPr>
            <a:spLocks noChangeArrowheads="1"/>
          </p:cNvSpPr>
          <p:nvPr/>
        </p:nvSpPr>
        <p:spPr bwMode="auto">
          <a:xfrm>
            <a:off x="0" y="0"/>
            <a:ext cx="6888163" cy="10020300"/>
          </a:xfrm>
          <a:prstGeom prst="roundRect">
            <a:avLst>
              <a:gd name="adj" fmla="val 23"/>
            </a:avLst>
          </a:prstGeom>
          <a:solidFill>
            <a:srgbClr val="FFFFFF"/>
          </a:solidFill>
          <a:ln w="9525">
            <a:noFill/>
            <a:round/>
            <a:headEnd/>
            <a:tailEnd/>
          </a:ln>
          <a:effectLst/>
        </p:spPr>
        <p:txBody>
          <a:bodyPr wrap="none" lIns="96608" tIns="48302" rIns="96608" bIns="48302" anchor="ctr"/>
          <a:lstStyle/>
          <a:p>
            <a:pPr>
              <a:buFont typeface="Times New Roman" pitchFamily="16" charset="0"/>
              <a:buNone/>
              <a:defRPr/>
            </a:pPr>
            <a:endParaRPr lang="it-IT"/>
          </a:p>
        </p:txBody>
      </p:sp>
      <p:sp>
        <p:nvSpPr>
          <p:cNvPr id="2051" name="Rectangle 3"/>
          <p:cNvSpPr>
            <a:spLocks noGrp="1" noChangeArrowheads="1"/>
          </p:cNvSpPr>
          <p:nvPr>
            <p:ph type="hdr"/>
          </p:nvPr>
        </p:nvSpPr>
        <p:spPr bwMode="auto">
          <a:xfrm>
            <a:off x="1"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2" name="Rectangle 4"/>
          <p:cNvSpPr>
            <a:spLocks noGrp="1" noChangeArrowheads="1"/>
          </p:cNvSpPr>
          <p:nvPr>
            <p:ph type="dt"/>
          </p:nvPr>
        </p:nvSpPr>
        <p:spPr bwMode="auto">
          <a:xfrm>
            <a:off x="3902076"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19462" name="Rectangle 5"/>
          <p:cNvSpPr>
            <a:spLocks noGrp="1" noRot="1" noChangeAspect="1" noChangeArrowheads="1"/>
          </p:cNvSpPr>
          <p:nvPr>
            <p:ph type="sldImg"/>
          </p:nvPr>
        </p:nvSpPr>
        <p:spPr bwMode="auto">
          <a:xfrm>
            <a:off x="939800" y="750888"/>
            <a:ext cx="5005388" cy="3754437"/>
          </a:xfrm>
          <a:prstGeom prst="rect">
            <a:avLst/>
          </a:prstGeom>
          <a:solidFill>
            <a:srgbClr val="FFFFFF"/>
          </a:solidFill>
          <a:ln w="9360">
            <a:solidFill>
              <a:srgbClr val="000000"/>
            </a:solidFill>
            <a:miter lim="800000"/>
            <a:headEnd/>
            <a:tailEnd/>
          </a:ln>
        </p:spPr>
      </p:sp>
      <p:sp>
        <p:nvSpPr>
          <p:cNvPr id="2054" name="Rectangle 6"/>
          <p:cNvSpPr>
            <a:spLocks noGrp="1" noChangeArrowheads="1"/>
          </p:cNvSpPr>
          <p:nvPr>
            <p:ph type="body"/>
          </p:nvPr>
        </p:nvSpPr>
        <p:spPr bwMode="auto">
          <a:xfrm>
            <a:off x="688975" y="4759326"/>
            <a:ext cx="5507038" cy="4505325"/>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p>
            <a:pPr lvl="0"/>
            <a:endParaRPr lang="it-IT" noProof="0" smtClean="0"/>
          </a:p>
        </p:txBody>
      </p:sp>
      <p:sp>
        <p:nvSpPr>
          <p:cNvPr id="2055" name="Rectangle 7"/>
          <p:cNvSpPr>
            <a:spLocks noGrp="1" noChangeArrowheads="1"/>
          </p:cNvSpPr>
          <p:nvPr>
            <p:ph type="ftr"/>
          </p:nvPr>
        </p:nvSpPr>
        <p:spPr bwMode="auto">
          <a:xfrm>
            <a:off x="1"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6" name="Rectangle 8"/>
          <p:cNvSpPr>
            <a:spLocks noGrp="1" noChangeArrowheads="1"/>
          </p:cNvSpPr>
          <p:nvPr>
            <p:ph type="sldNum"/>
          </p:nvPr>
        </p:nvSpPr>
        <p:spPr bwMode="auto">
          <a:xfrm>
            <a:off x="3902076"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fld id="{654D2315-371C-415C-9234-D999A4AF5C26}" type="slidenum">
              <a:rPr lang="it-IT"/>
              <a:pPr>
                <a:defRPr/>
              </a:pPr>
              <a:t>‹N›</a:t>
            </a:fld>
            <a:endParaRPr lang="it-IT"/>
          </a:p>
        </p:txBody>
      </p:sp>
    </p:spTree>
    <p:extLst>
      <p:ext uri="{BB962C8B-B14F-4D97-AF65-F5344CB8AC3E}">
        <p14:creationId xmlns:p14="http://schemas.microsoft.com/office/powerpoint/2010/main" val="10797648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8"/>
          <p:cNvSpPr>
            <a:spLocks noGrp="1" noChangeArrowheads="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CEE1C52B-2049-47FC-8BCD-F406676E9F90}"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a:t>
            </a:fld>
            <a:endParaRPr lang="it-IT" dirty="0" smtClean="0"/>
          </a:p>
        </p:txBody>
      </p:sp>
      <p:sp>
        <p:nvSpPr>
          <p:cNvPr id="20483" name="Text Box 1"/>
          <p:cNvSpPr txBox="1">
            <a:spLocks noChangeArrowheads="1"/>
          </p:cNvSpPr>
          <p:nvPr/>
        </p:nvSpPr>
        <p:spPr bwMode="auto">
          <a:xfrm>
            <a:off x="1147764" y="750888"/>
            <a:ext cx="4592637" cy="3757612"/>
          </a:xfrm>
          <a:prstGeom prst="rect">
            <a:avLst/>
          </a:prstGeom>
          <a:solidFill>
            <a:srgbClr val="FFFFFF"/>
          </a:solidFill>
          <a:ln w="9360">
            <a:solidFill>
              <a:srgbClr val="000000"/>
            </a:solidFill>
            <a:miter lim="800000"/>
            <a:headEnd/>
            <a:tailEnd/>
          </a:ln>
        </p:spPr>
        <p:txBody>
          <a:bodyPr wrap="none" lIns="96608" tIns="48302" rIns="96608" bIns="48302" anchor="ctr"/>
          <a:lstStyle/>
          <a:p>
            <a:endParaRPr lang="it-IT"/>
          </a:p>
        </p:txBody>
      </p:sp>
      <p:sp>
        <p:nvSpPr>
          <p:cNvPr id="20484" name="Rectangle 2"/>
          <p:cNvSpPr>
            <a:spLocks noGrp="1" noChangeArrowheads="1"/>
          </p:cNvSpPr>
          <p:nvPr>
            <p:ph type="body"/>
          </p:nvPr>
        </p:nvSpPr>
        <p:spPr>
          <a:xfrm>
            <a:off x="688976" y="4759325"/>
            <a:ext cx="5508625" cy="4611688"/>
          </a:xfrm>
          <a:noFill/>
          <a:ln/>
        </p:spPr>
        <p:txBody>
          <a:bodyPr wrap="none" anchor="ctr"/>
          <a:lstStyle/>
          <a:p>
            <a:r>
              <a:rPr lang="it-IT" dirty="0" smtClean="0">
                <a:latin typeface="Times New Roman" pitchFamily="18" charset="0"/>
              </a:rPr>
              <a:t>Paola	19/04/2015</a:t>
            </a:r>
          </a:p>
          <a:p>
            <a:r>
              <a:rPr lang="it-IT" dirty="0" smtClean="0">
                <a:latin typeface="Times New Roman" pitchFamily="18" charset="0"/>
              </a:rPr>
              <a:t>Più che di 'gradi di libertà' si parlerà di 'disposizioni e comportamenti</a:t>
            </a:r>
          </a:p>
          <a:p>
            <a:r>
              <a:rPr lang="it-IT" dirty="0" smtClean="0">
                <a:latin typeface="Times New Roman" pitchFamily="18" charset="0"/>
              </a:rPr>
              <a:t> che rendono possibile' l'uso statistico  dei dati amministrativi</a:t>
            </a:r>
          </a:p>
          <a:p>
            <a:r>
              <a:rPr lang="it-IT" dirty="0" smtClean="0">
                <a:latin typeface="Times New Roman" pitchFamily="18" charset="0"/>
              </a:rPr>
              <a:t> e l'integrazione delle fonti.</a:t>
            </a:r>
          </a:p>
        </p:txBody>
      </p:sp>
    </p:spTree>
    <p:extLst>
      <p:ext uri="{BB962C8B-B14F-4D97-AF65-F5344CB8AC3E}">
        <p14:creationId xmlns:p14="http://schemas.microsoft.com/office/powerpoint/2010/main" val="3673550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10</a:t>
            </a:fld>
            <a:endParaRPr lang="it-IT" dirty="0" smtClean="0"/>
          </a:p>
        </p:txBody>
      </p:sp>
    </p:spTree>
    <p:extLst>
      <p:ext uri="{BB962C8B-B14F-4D97-AF65-F5344CB8AC3E}">
        <p14:creationId xmlns:p14="http://schemas.microsoft.com/office/powerpoint/2010/main" val="2155272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11</a:t>
            </a:fld>
            <a:endParaRPr lang="it-IT" dirty="0" smtClean="0"/>
          </a:p>
        </p:txBody>
      </p:sp>
    </p:spTree>
    <p:extLst>
      <p:ext uri="{BB962C8B-B14F-4D97-AF65-F5344CB8AC3E}">
        <p14:creationId xmlns:p14="http://schemas.microsoft.com/office/powerpoint/2010/main" val="2726020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12</a:t>
            </a:fld>
            <a:endParaRPr lang="it-IT" dirty="0" smtClean="0"/>
          </a:p>
        </p:txBody>
      </p:sp>
    </p:spTree>
    <p:extLst>
      <p:ext uri="{BB962C8B-B14F-4D97-AF65-F5344CB8AC3E}">
        <p14:creationId xmlns:p14="http://schemas.microsoft.com/office/powerpoint/2010/main" val="4284878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19</a:t>
            </a:fld>
            <a:endParaRPr lang="it-IT" dirty="0" smtClean="0"/>
          </a:p>
        </p:txBody>
      </p:sp>
    </p:spTree>
    <p:extLst>
      <p:ext uri="{BB962C8B-B14F-4D97-AF65-F5344CB8AC3E}">
        <p14:creationId xmlns:p14="http://schemas.microsoft.com/office/powerpoint/2010/main" val="9048984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27</a:t>
            </a:fld>
            <a:endParaRPr lang="it-IT" dirty="0" smtClean="0"/>
          </a:p>
        </p:txBody>
      </p:sp>
    </p:spTree>
    <p:extLst>
      <p:ext uri="{BB962C8B-B14F-4D97-AF65-F5344CB8AC3E}">
        <p14:creationId xmlns:p14="http://schemas.microsoft.com/office/powerpoint/2010/main" val="662058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28</a:t>
            </a:fld>
            <a:endParaRPr lang="it-IT" dirty="0" smtClean="0"/>
          </a:p>
        </p:txBody>
      </p:sp>
    </p:spTree>
    <p:extLst>
      <p:ext uri="{BB962C8B-B14F-4D97-AF65-F5344CB8AC3E}">
        <p14:creationId xmlns:p14="http://schemas.microsoft.com/office/powerpoint/2010/main" val="4153046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29</a:t>
            </a:fld>
            <a:endParaRPr lang="it-IT" dirty="0" smtClean="0"/>
          </a:p>
        </p:txBody>
      </p:sp>
    </p:spTree>
    <p:extLst>
      <p:ext uri="{BB962C8B-B14F-4D97-AF65-F5344CB8AC3E}">
        <p14:creationId xmlns:p14="http://schemas.microsoft.com/office/powerpoint/2010/main" val="13510916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30</a:t>
            </a:fld>
            <a:endParaRPr lang="it-IT" dirty="0" smtClean="0"/>
          </a:p>
        </p:txBody>
      </p:sp>
    </p:spTree>
    <p:extLst>
      <p:ext uri="{BB962C8B-B14F-4D97-AF65-F5344CB8AC3E}">
        <p14:creationId xmlns:p14="http://schemas.microsoft.com/office/powerpoint/2010/main" val="1794173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a:t>
            </a:fld>
            <a:endParaRPr lang="it-IT" dirty="0" smtClean="0"/>
          </a:p>
        </p:txBody>
      </p:sp>
    </p:spTree>
    <p:extLst>
      <p:ext uri="{BB962C8B-B14F-4D97-AF65-F5344CB8AC3E}">
        <p14:creationId xmlns:p14="http://schemas.microsoft.com/office/powerpoint/2010/main" val="301635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a:t>
            </a:fld>
            <a:endParaRPr lang="it-IT" dirty="0" smtClean="0"/>
          </a:p>
        </p:txBody>
      </p:sp>
    </p:spTree>
    <p:extLst>
      <p:ext uri="{BB962C8B-B14F-4D97-AF65-F5344CB8AC3E}">
        <p14:creationId xmlns:p14="http://schemas.microsoft.com/office/powerpoint/2010/main" val="392192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idx="10"/>
          </p:nvPr>
        </p:nvSpPr>
        <p:spPr/>
        <p:txBody>
          <a:bodyPr/>
          <a:lstStyle/>
          <a:p>
            <a:pPr>
              <a:defRPr/>
            </a:pPr>
            <a:fld id="{654D2315-371C-415C-9234-D999A4AF5C26}" type="slidenum">
              <a:rPr lang="it-IT" smtClean="0"/>
              <a:pPr>
                <a:defRPr/>
              </a:pPr>
              <a:t>4</a:t>
            </a:fld>
            <a:endParaRPr lang="it-IT"/>
          </a:p>
        </p:txBody>
      </p:sp>
    </p:spTree>
    <p:extLst>
      <p:ext uri="{BB962C8B-B14F-4D97-AF65-F5344CB8AC3E}">
        <p14:creationId xmlns:p14="http://schemas.microsoft.com/office/powerpoint/2010/main" val="894283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5</a:t>
            </a:fld>
            <a:endParaRPr lang="it-IT" dirty="0" smtClean="0"/>
          </a:p>
        </p:txBody>
      </p:sp>
    </p:spTree>
    <p:extLst>
      <p:ext uri="{BB962C8B-B14F-4D97-AF65-F5344CB8AC3E}">
        <p14:creationId xmlns:p14="http://schemas.microsoft.com/office/powerpoint/2010/main" val="2780796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6</a:t>
            </a:fld>
            <a:endParaRPr lang="it-IT" dirty="0" smtClean="0"/>
          </a:p>
        </p:txBody>
      </p:sp>
    </p:spTree>
    <p:extLst>
      <p:ext uri="{BB962C8B-B14F-4D97-AF65-F5344CB8AC3E}">
        <p14:creationId xmlns:p14="http://schemas.microsoft.com/office/powerpoint/2010/main" val="4098140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7</a:t>
            </a:fld>
            <a:endParaRPr lang="it-IT" dirty="0" smtClean="0"/>
          </a:p>
        </p:txBody>
      </p:sp>
    </p:spTree>
    <p:extLst>
      <p:ext uri="{BB962C8B-B14F-4D97-AF65-F5344CB8AC3E}">
        <p14:creationId xmlns:p14="http://schemas.microsoft.com/office/powerpoint/2010/main" val="2423869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8</a:t>
            </a:fld>
            <a:endParaRPr lang="it-IT" dirty="0" smtClean="0"/>
          </a:p>
        </p:txBody>
      </p:sp>
    </p:spTree>
    <p:extLst>
      <p:ext uri="{BB962C8B-B14F-4D97-AF65-F5344CB8AC3E}">
        <p14:creationId xmlns:p14="http://schemas.microsoft.com/office/powerpoint/2010/main" val="3785058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9</a:t>
            </a:fld>
            <a:endParaRPr lang="it-IT" dirty="0" smtClean="0"/>
          </a:p>
        </p:txBody>
      </p:sp>
    </p:spTree>
    <p:extLst>
      <p:ext uri="{BB962C8B-B14F-4D97-AF65-F5344CB8AC3E}">
        <p14:creationId xmlns:p14="http://schemas.microsoft.com/office/powerpoint/2010/main" val="653895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7"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0"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2" name="Titolo 11"/>
          <p:cNvSpPr>
            <a:spLocks noGrp="1"/>
          </p:cNvSpPr>
          <p:nvPr>
            <p:ph type="title"/>
          </p:nvPr>
        </p:nvSpPr>
        <p:spPr/>
        <p:txBody>
          <a:bodyPr/>
          <a:lstStyle/>
          <a:p>
            <a:r>
              <a:rPr lang="it-IT" smtClean="0"/>
              <a:t>Fare clic per modificare lo stile del titolo</a:t>
            </a:r>
            <a:endParaRPr lang="it-IT"/>
          </a:p>
        </p:txBody>
      </p:sp>
      <p:sp>
        <p:nvSpPr>
          <p:cNvPr id="16" name="Segnaposto data 15"/>
          <p:cNvSpPr>
            <a:spLocks noGrp="1"/>
          </p:cNvSpPr>
          <p:nvPr>
            <p:ph type="dt" idx="10"/>
          </p:nvPr>
        </p:nvSpPr>
        <p:spPr/>
        <p:txBody>
          <a:bodyPr/>
          <a:lstStyle/>
          <a:p>
            <a:pPr>
              <a:defRPr/>
            </a:pPr>
            <a:r>
              <a:rPr lang="it-IT" smtClean="0"/>
              <a:t>Terni 18 giugno 2015</a:t>
            </a:r>
            <a:endParaRPr lang="it-IT" dirty="0"/>
          </a:p>
        </p:txBody>
      </p:sp>
      <p:sp>
        <p:nvSpPr>
          <p:cNvPr id="17" name="Segnaposto piè di pagina 16"/>
          <p:cNvSpPr>
            <a:spLocks noGrp="1"/>
          </p:cNvSpPr>
          <p:nvPr>
            <p:ph type="ftr" idx="11"/>
          </p:nvPr>
        </p:nvSpPr>
        <p:spPr/>
        <p:txBody>
          <a:bodyPr/>
          <a:lstStyle/>
          <a:p>
            <a:pPr>
              <a:defRPr/>
            </a:pPr>
            <a:r>
              <a:rPr lang="it-IT" smtClean="0"/>
              <a:t>Riccardo Innocenti</a:t>
            </a:r>
            <a:endParaRPr lang="it-IT" dirty="0"/>
          </a:p>
        </p:txBody>
      </p:sp>
      <p:sp>
        <p:nvSpPr>
          <p:cNvPr id="18" name="Segnaposto numero diapositiva 17"/>
          <p:cNvSpPr>
            <a:spLocks noGrp="1"/>
          </p:cNvSpPr>
          <p:nvPr>
            <p:ph type="sldNum" idx="12"/>
          </p:nvPr>
        </p:nvSpPr>
        <p:spPr/>
        <p:txBody>
          <a:body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9"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10"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1"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2"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8"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9"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0"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1"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64313" y="266700"/>
            <a:ext cx="2008187" cy="577056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39750" y="266700"/>
            <a:ext cx="5872163" cy="57705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8"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9"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0"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1"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574675" y="266700"/>
            <a:ext cx="7997825" cy="1250950"/>
          </a:xfrm>
        </p:spPr>
        <p:txBody>
          <a:bodyPr/>
          <a:lstStyle>
            <a:lvl1pPr>
              <a:defRPr>
                <a:latin typeface="Calibri" panose="020F0502020204030204" pitchFamily="34" charset="0"/>
              </a:defRPr>
            </a:lvl1pPr>
          </a:lstStyle>
          <a:p>
            <a:r>
              <a:rPr lang="it-IT" dirty="0" smtClean="0"/>
              <a:t>Fare clic per modificare lo stile del titolo</a:t>
            </a:r>
            <a:endParaRPr lang="it-IT" dirty="0"/>
          </a:p>
        </p:txBody>
      </p:sp>
      <p:sp>
        <p:nvSpPr>
          <p:cNvPr id="3" name="Rectangle 6"/>
          <p:cNvSpPr>
            <a:spLocks noGrp="1" noChangeArrowheads="1"/>
          </p:cNvSpPr>
          <p:nvPr>
            <p:ph type="dt" idx="10"/>
          </p:nvPr>
        </p:nvSpPr>
        <p:spPr>
          <a:ln/>
        </p:spPr>
        <p:txBody>
          <a:bodyPr/>
          <a:lstStyle>
            <a:lvl1pPr>
              <a:defRPr>
                <a:latin typeface="Calibri" panose="020F0502020204030204" pitchFamily="34" charset="0"/>
              </a:defRPr>
            </a:lvl1pPr>
          </a:lstStyle>
          <a:p>
            <a:pPr>
              <a:defRPr/>
            </a:pPr>
            <a:r>
              <a:rPr lang="it-IT" dirty="0" smtClean="0"/>
              <a:t>Terni 18 giugno 2015</a:t>
            </a:r>
            <a:endParaRPr lang="it-IT" dirty="0"/>
          </a:p>
        </p:txBody>
      </p:sp>
      <p:sp>
        <p:nvSpPr>
          <p:cNvPr id="4" name="Rectangle 7"/>
          <p:cNvSpPr>
            <a:spLocks noGrp="1" noChangeArrowheads="1"/>
          </p:cNvSpPr>
          <p:nvPr>
            <p:ph type="ftr" idx="11"/>
          </p:nvPr>
        </p:nvSpPr>
        <p:spPr>
          <a:ln/>
        </p:spPr>
        <p:txBody>
          <a:bodyPr/>
          <a:lstStyle>
            <a:lvl1pPr>
              <a:defRPr>
                <a:latin typeface="Calibri" panose="020F0502020204030204" pitchFamily="34" charset="0"/>
              </a:defRPr>
            </a:lvl1pPr>
          </a:lstStyle>
          <a:p>
            <a:pPr>
              <a:defRPr/>
            </a:pPr>
            <a:r>
              <a:rPr lang="it-IT" dirty="0" smtClean="0"/>
              <a:t>Riccardo Innocenti</a:t>
            </a:r>
            <a:endParaRPr lang="it-IT" dirty="0"/>
          </a:p>
        </p:txBody>
      </p:sp>
      <p:sp>
        <p:nvSpPr>
          <p:cNvPr id="5" name="Rectangle 9"/>
          <p:cNvSpPr>
            <a:spLocks noGrp="1" noChangeArrowheads="1"/>
          </p:cNvSpPr>
          <p:nvPr>
            <p:ph type="sldNum" idx="12"/>
          </p:nvPr>
        </p:nvSpPr>
        <p:spPr>
          <a:ln/>
        </p:spPr>
        <p:txBody>
          <a:bodyPr/>
          <a:lstStyle>
            <a:lvl1pPr>
              <a:defRPr>
                <a:latin typeface="Calibri" panose="020F0502020204030204" pitchFamily="34" charset="0"/>
              </a:defRPr>
            </a:lvl1pPr>
          </a:lstStyle>
          <a:p>
            <a:pPr>
              <a:defRPr/>
            </a:pPr>
            <a:fld id="{6125B296-203D-464F-9F73-6C3F1B64C122}" type="slidenum">
              <a:rPr lang="it-IT" smtClean="0"/>
              <a:pPr>
                <a:defRPr/>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idx="10"/>
          </p:nvPr>
        </p:nvSpPr>
        <p:spPr/>
        <p:txBody>
          <a:bodyPr/>
          <a:lstStyle/>
          <a:p>
            <a:pPr>
              <a:defRPr/>
            </a:pPr>
            <a:r>
              <a:rPr lang="it-IT" smtClean="0"/>
              <a:t>Terni 18 giugno 2015</a:t>
            </a:r>
            <a:endParaRPr lang="it-IT" dirty="0"/>
          </a:p>
        </p:txBody>
      </p:sp>
      <p:sp>
        <p:nvSpPr>
          <p:cNvPr id="4" name="Segnaposto piè di pagina 3"/>
          <p:cNvSpPr>
            <a:spLocks noGrp="1"/>
          </p:cNvSpPr>
          <p:nvPr>
            <p:ph type="ftr" idx="11"/>
          </p:nvPr>
        </p:nvSpPr>
        <p:spPr/>
        <p:txBody>
          <a:bodyPr/>
          <a:lstStyle/>
          <a:p>
            <a:pPr>
              <a:defRPr/>
            </a:pPr>
            <a:r>
              <a:rPr lang="it-IT" smtClean="0"/>
              <a:t>Riccardo Innocenti</a:t>
            </a:r>
            <a:endParaRPr lang="it-IT" dirty="0"/>
          </a:p>
        </p:txBody>
      </p:sp>
      <p:sp>
        <p:nvSpPr>
          <p:cNvPr id="5" name="Segnaposto numero diapositiva 4"/>
          <p:cNvSpPr>
            <a:spLocks noGrp="1"/>
          </p:cNvSpPr>
          <p:nvPr>
            <p:ph type="sldNum" idx="12"/>
          </p:nvPr>
        </p:nvSpPr>
        <p:spPr/>
        <p:txBody>
          <a:bodyPr/>
          <a:lstStyle/>
          <a:p>
            <a:pPr>
              <a:defRPr/>
            </a:pPr>
            <a:fld id="{E056647D-3D30-4DA6-A9DC-747F6E60F85A}" type="slidenum">
              <a:rPr lang="it-IT" smtClean="0"/>
              <a:pPr>
                <a:defRPr/>
              </a:pPr>
              <a:t>‹N›</a:t>
            </a:fld>
            <a:endParaRPr lang="it-IT" dirty="0"/>
          </a:p>
        </p:txBody>
      </p:sp>
    </p:spTree>
    <p:extLst>
      <p:ext uri="{BB962C8B-B14F-4D97-AF65-F5344CB8AC3E}">
        <p14:creationId xmlns:p14="http://schemas.microsoft.com/office/powerpoint/2010/main" val="189484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18"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9"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20"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21"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22"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8670BB0B-4D7C-415F-90DC-7BD952B91248}" type="slidenum">
              <a:rPr lang="it-IT"/>
              <a:pPr>
                <a:defRPr/>
              </a:pPr>
              <a:t>‹N›</a:t>
            </a:fld>
            <a:endParaRPr lang="it-IT"/>
          </a:p>
        </p:txBody>
      </p:sp>
      <p:sp>
        <p:nvSpPr>
          <p:cNvPr id="7" name="Rectangle 7"/>
          <p:cNvSpPr>
            <a:spLocks noGrp="1" noChangeArrowheads="1"/>
          </p:cNvSpPr>
          <p:nvPr>
            <p:ph type="ftr" idx="11"/>
          </p:nvPr>
        </p:nvSpPr>
        <p:spPr>
          <a:xfrm>
            <a:off x="2411413" y="6237288"/>
            <a:ext cx="4749800" cy="500062"/>
          </a:xfrm>
          <a:ln/>
        </p:spPr>
        <p:txBody>
          <a:bodyPr/>
          <a:lstStyle>
            <a:lvl1pPr>
              <a:defRPr/>
            </a:lvl1pPr>
          </a:lstStyle>
          <a:p>
            <a:pPr>
              <a:defRPr/>
            </a:pPr>
            <a:r>
              <a:rPr lang="it-IT" dirty="0" smtClean="0"/>
              <a:t>Riccardo Innocenti</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39750" y="1773238"/>
            <a:ext cx="39227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14863" y="1773238"/>
            <a:ext cx="39227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8"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9"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10"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1"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2"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10"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1"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12"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3"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4"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6"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7"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8"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9"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0"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5"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6" name="Rectangle 6"/>
          <p:cNvSpPr>
            <a:spLocks noGrp="1" noChangeArrowheads="1"/>
          </p:cNvSpPr>
          <p:nvPr>
            <p:ph type="dt"/>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7" name="Rectangle 7"/>
          <p:cNvSpPr>
            <a:spLocks noGrp="1" noChangeArrowheads="1"/>
          </p:cNvSpPr>
          <p:nvPr>
            <p:ph type="ftr" idx="10"/>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8"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9" name="Rectangle 9"/>
          <p:cNvSpPr>
            <a:spLocks noGrp="1" noChangeArrowheads="1"/>
          </p:cNvSpPr>
          <p:nvPr>
            <p:ph type="sldNum" idx="11"/>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Line 5"/>
          <p:cNvSpPr>
            <a:spLocks noChangeShapeType="1"/>
          </p:cNvSpPr>
          <p:nvPr userDrawn="1"/>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9" name="Rectangle 6"/>
          <p:cNvSpPr>
            <a:spLocks noGrp="1" noChangeArrowheads="1"/>
          </p:cNvSpPr>
          <p:nvPr>
            <p:ph type="dt" idx="10"/>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10" name="Rectangle 7"/>
          <p:cNvSpPr>
            <a:spLocks noGrp="1" noChangeArrowheads="1"/>
          </p:cNvSpPr>
          <p:nvPr>
            <p:ph type="ftr" idx="11"/>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dirty="0" smtClean="0"/>
              <a:t>Riccardo Innocenti</a:t>
            </a:r>
            <a:endParaRPr lang="it-IT" dirty="0"/>
          </a:p>
        </p:txBody>
      </p:sp>
      <p:sp>
        <p:nvSpPr>
          <p:cNvPr id="11" name="Rectangle 8"/>
          <p:cNvSpPr>
            <a:spLocks noChangeArrowheads="1"/>
          </p:cNvSpPr>
          <p:nvPr userDrawn="1"/>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2" name="Rectangle 9"/>
          <p:cNvSpPr>
            <a:spLocks noGrp="1" noChangeArrowheads="1"/>
          </p:cNvSpPr>
          <p:nvPr>
            <p:ph type="sldNum" idx="12"/>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tile tx="0" ty="0" sx="100000" sy="100000" flip="none" algn="tl"/>
        </a:blip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6" cstate="print"/>
          <a:srcRect/>
          <a:stretch>
            <a:fillRect/>
          </a:stretch>
        </p:blipFill>
        <p:spPr bwMode="auto">
          <a:xfrm>
            <a:off x="7596188" y="333375"/>
            <a:ext cx="933450" cy="619125"/>
          </a:xfrm>
          <a:prstGeom prst="rect">
            <a:avLst/>
          </a:prstGeom>
          <a:noFill/>
          <a:ln w="9525">
            <a:noFill/>
            <a:round/>
            <a:headEnd/>
            <a:tailEnd/>
          </a:ln>
        </p:spPr>
      </p:pic>
      <p:sp>
        <p:nvSpPr>
          <p:cNvPr id="1027" name="Rectangle 2"/>
          <p:cNvSpPr>
            <a:spLocks noGrp="1" noChangeArrowheads="1"/>
          </p:cNvSpPr>
          <p:nvPr>
            <p:ph type="body" idx="1"/>
          </p:nvPr>
        </p:nvSpPr>
        <p:spPr bwMode="auto">
          <a:xfrm>
            <a:off x="539750" y="1773238"/>
            <a:ext cx="7997825" cy="42640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Cliccate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1028" name="Rectangle 3"/>
          <p:cNvSpPr>
            <a:spLocks noGrp="1" noChangeArrowheads="1"/>
          </p:cNvSpPr>
          <p:nvPr>
            <p:ph type="title"/>
          </p:nvPr>
        </p:nvSpPr>
        <p:spPr bwMode="auto">
          <a:xfrm>
            <a:off x="574675" y="266700"/>
            <a:ext cx="7997825" cy="125095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Cliccate per modificare il formato del testo del titolo</a:t>
            </a:r>
          </a:p>
        </p:txBody>
      </p:sp>
      <p:sp>
        <p:nvSpPr>
          <p:cNvPr id="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CC0000"/>
          </a:solidFill>
          <a:ln w="9360">
            <a:solidFill>
              <a:srgbClr val="CC0000"/>
            </a:solidFill>
            <a:round/>
            <a:headEnd/>
            <a:tailEnd/>
          </a:ln>
          <a:effectLst/>
        </p:spPr>
        <p:txBody>
          <a:bodyPr wrap="none" anchor="ctr"/>
          <a:lstStyle/>
          <a:p>
            <a:pPr>
              <a:buFont typeface="Times New Roman" pitchFamily="16" charset="0"/>
              <a:buNone/>
              <a:defRPr/>
            </a:pPr>
            <a:endParaRPr lang="it-IT">
              <a:latin typeface="Calibri" panose="020F0502020204030204" pitchFamily="34" charset="0"/>
            </a:endParaRPr>
          </a:p>
        </p:txBody>
      </p:sp>
      <p:sp>
        <p:nvSpPr>
          <p:cNvPr id="1029" name="Line 5"/>
          <p:cNvSpPr>
            <a:spLocks noChangeShapeType="1"/>
          </p:cNvSpPr>
          <p:nvPr/>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latin typeface="Calibri" panose="020F0502020204030204" pitchFamily="34" charset="0"/>
            </a:endParaRPr>
          </a:p>
        </p:txBody>
      </p:sp>
      <p:sp>
        <p:nvSpPr>
          <p:cNvPr id="1030" name="Rectangle 6"/>
          <p:cNvSpPr>
            <a:spLocks noGrp="1" noChangeArrowheads="1"/>
          </p:cNvSpPr>
          <p:nvPr>
            <p:ph type="dt"/>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r>
              <a:rPr lang="it-IT" smtClean="0"/>
              <a:t>Terni 18 giugno 2015</a:t>
            </a:r>
            <a:endParaRPr lang="it-IT" dirty="0"/>
          </a:p>
        </p:txBody>
      </p:sp>
      <p:sp>
        <p:nvSpPr>
          <p:cNvPr id="1031" name="Rectangle 7"/>
          <p:cNvSpPr>
            <a:spLocks noGrp="1" noChangeArrowheads="1"/>
          </p:cNvSpPr>
          <p:nvPr>
            <p:ph type="ftr"/>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0">
                <a:solidFill>
                  <a:srgbClr val="000000"/>
                </a:solidFill>
                <a:latin typeface="Calibri" panose="020F0502020204030204" pitchFamily="34" charset="0"/>
              </a:defRPr>
            </a:lvl1pPr>
          </a:lstStyle>
          <a:p>
            <a:pPr>
              <a:defRPr/>
            </a:pPr>
            <a:r>
              <a:rPr lang="it-IT" smtClean="0"/>
              <a:t>Riccardo Innocenti</a:t>
            </a:r>
            <a:endParaRPr lang="it-IT" dirty="0"/>
          </a:p>
        </p:txBody>
      </p:sp>
      <p:sp>
        <p:nvSpPr>
          <p:cNvPr id="1032" name="Rectangle 8"/>
          <p:cNvSpPr>
            <a:spLocks noChangeArrowheads="1"/>
          </p:cNvSpPr>
          <p:nvPr/>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Calibri" panose="020F0502020204030204" pitchFamily="34" charset="0"/>
              </a:rPr>
              <a:t> </a:t>
            </a:r>
          </a:p>
        </p:txBody>
      </p:sp>
      <p:sp>
        <p:nvSpPr>
          <p:cNvPr id="1033" name="Rectangle 9"/>
          <p:cNvSpPr>
            <a:spLocks noGrp="1" noChangeArrowheads="1"/>
          </p:cNvSpPr>
          <p:nvPr>
            <p:ph type="sldNum"/>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defRPr>
            </a:lvl1pPr>
          </a:lstStyle>
          <a:p>
            <a:pPr>
              <a:defRPr/>
            </a:pPr>
            <a:fld id="{E056647D-3D30-4DA6-A9DC-747F6E60F85A}" type="slidenum">
              <a:rPr lang="it-IT" smtClean="0"/>
              <a:pPr>
                <a:defRPr/>
              </a:pPr>
              <a:t>‹N›</a:t>
            </a:fld>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p:txStyles>
    <p:title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Calibri" panose="020F0502020204030204" pitchFamily="34" charset="0"/>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p:titleStyle>
    <p:bodyStyle>
      <a:lvl1pPr marL="342900" indent="-342900" algn="l" defTabSz="449263"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Calibri" panose="020F0502020204030204" pitchFamily="34" charset="0"/>
          <a:ea typeface="+mn-ea"/>
          <a:cs typeface="+mn-cs"/>
        </a:defRPr>
      </a:lvl1pPr>
      <a:lvl2pPr marL="742950" indent="-285750" algn="l" defTabSz="449263"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Calibri" panose="020F0502020204030204" pitchFamily="34" charset="0"/>
          <a:cs typeface="+mn-cs"/>
        </a:defRPr>
      </a:lvl2pPr>
      <a:lvl3pPr marL="1143000" indent="-228600" algn="l" defTabSz="449263"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Calibri" panose="020F0502020204030204" pitchFamily="34" charset="0"/>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Calibri" panose="020F0502020204030204" pitchFamily="34" charset="0"/>
          <a:cs typeface="+mn-cs"/>
        </a:defRPr>
      </a:lvl4pPr>
      <a:lvl5pPr marL="20574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Calibri" panose="020F0502020204030204" pitchFamily="34" charset="0"/>
          <a:cs typeface="+mn-cs"/>
        </a:defRPr>
      </a:lvl5pPr>
      <a:lvl6pPr marL="25146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1"/>
          <p:cNvSpPr>
            <a:spLocks noGrp="1" noChangeArrowheads="1"/>
          </p:cNvSpPr>
          <p:nvPr>
            <p:ph type="ctrTitle"/>
          </p:nvPr>
        </p:nvSpPr>
        <p:spPr>
          <a:xfrm>
            <a:off x="685800" y="2130425"/>
            <a:ext cx="7772400" cy="1470025"/>
          </a:xfrm>
        </p:spPr>
        <p:txBody>
          <a:bodyPr/>
          <a:lstStyle/>
          <a:p>
            <a:pPr algn="ct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400" dirty="0" smtClean="0"/>
              <a:t/>
            </a:r>
            <a:br>
              <a:rPr lang="it-IT" sz="2400" dirty="0" smtClean="0"/>
            </a:br>
            <a:r>
              <a:rPr lang="it-IT" sz="2400" dirty="0" smtClean="0"/>
              <a:t> </a:t>
            </a:r>
            <a:r>
              <a:rPr lang="it-IT" sz="2400" b="1" dirty="0" smtClean="0"/>
              <a:t>URBES, ARCHIMEDE, Censimento permanente</a:t>
            </a:r>
            <a:r>
              <a:rPr lang="it-IT" sz="2400" dirty="0" smtClean="0"/>
              <a:t/>
            </a:r>
            <a:br>
              <a:rPr lang="it-IT" sz="2400" dirty="0" smtClean="0"/>
            </a:br>
            <a:r>
              <a:rPr lang="it-IT" sz="2400" b="1" dirty="0" smtClean="0"/>
              <a:t>I Comuni verso l’uso statistico degli archivi amministrativi</a:t>
            </a:r>
            <a:r>
              <a:rPr lang="it-IT" sz="2400" dirty="0" smtClean="0"/>
              <a:t/>
            </a:r>
            <a:br>
              <a:rPr lang="it-IT" sz="2400" dirty="0" smtClean="0"/>
            </a:br>
            <a:r>
              <a:rPr lang="it-IT" sz="2400" b="1" dirty="0" smtClean="0"/>
              <a:t>e dei sistemi di integrazione delle fonti</a:t>
            </a:r>
            <a:endParaRPr lang="it-IT" sz="2400" b="1" dirty="0"/>
          </a:p>
        </p:txBody>
      </p:sp>
      <p:sp>
        <p:nvSpPr>
          <p:cNvPr id="2054" name="Rectangle 2"/>
          <p:cNvSpPr>
            <a:spLocks noGrp="1" noChangeArrowheads="1"/>
          </p:cNvSpPr>
          <p:nvPr>
            <p:ph type="subTitle" idx="1"/>
          </p:nvPr>
        </p:nvSpPr>
        <p:spPr/>
        <p:txBody>
          <a:bodyPr/>
          <a:lstStyle/>
          <a:p>
            <a:pPr algn="ctr">
              <a:spcBef>
                <a:spcPts val="0"/>
              </a:spcBef>
            </a:pPr>
            <a:endParaRPr lang="it-IT" sz="2000" b="1" i="1" dirty="0" smtClean="0"/>
          </a:p>
          <a:p>
            <a:pPr algn="ctr">
              <a:spcBef>
                <a:spcPts val="0"/>
              </a:spcBef>
            </a:pPr>
            <a:r>
              <a:rPr lang="it-IT" sz="1600" dirty="0" smtClean="0">
                <a:latin typeface="Calibri" panose="020F0502020204030204" pitchFamily="34" charset="0"/>
              </a:rPr>
              <a:t>L’operatività a livello di area vasta degli uffici comunali di statistica</a:t>
            </a:r>
            <a:endParaRPr lang="it-IT" sz="1100" i="1" dirty="0" smtClean="0">
              <a:latin typeface="Calibri" panose="020F0502020204030204" pitchFamily="34" charset="0"/>
            </a:endParaRPr>
          </a:p>
        </p:txBody>
      </p:sp>
      <p:sp>
        <p:nvSpPr>
          <p:cNvPr id="4"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5"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
        <p:nvSpPr>
          <p:cNvPr id="6" name="Segnaposto numero diapositiva 4"/>
          <p:cNvSpPr>
            <a:spLocks noGrp="1"/>
          </p:cNvSpPr>
          <p:nvPr>
            <p:ph type="sldNum" idx="12"/>
          </p:nvPr>
        </p:nvSpPr>
        <p:spPr>
          <a:xfrm>
            <a:off x="7235825" y="6245225"/>
            <a:ext cx="1376363" cy="473075"/>
          </a:xfrm>
        </p:spPr>
        <p:txBody>
          <a:bodyPr/>
          <a:lstStyle/>
          <a:p>
            <a:pPr>
              <a:defRPr/>
            </a:pPr>
            <a:fld id="{8DF29A51-A430-4AD8-9579-3284D72854C4}" type="slidenum">
              <a:rPr lang="it-IT" sz="1200" smtClean="0">
                <a:ea typeface="Verdana" pitchFamily="34" charset="0"/>
                <a:cs typeface="Verdana" pitchFamily="34" charset="0"/>
              </a:rPr>
              <a:pPr>
                <a:defRPr/>
              </a:pPr>
              <a:t>1</a:t>
            </a:fld>
            <a:endParaRPr lang="it-IT" sz="1200" dirty="0">
              <a:ea typeface="Verdana" pitchFamily="34" charset="0"/>
              <a:cs typeface="Verdana"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metropolitano/5</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10</a:t>
            </a:fld>
            <a:endParaRPr lang="it-IT" sz="1200" dirty="0">
              <a:latin typeface="Calibri" panose="020F0502020204030204" pitchFamily="34" charset="0"/>
            </a:endParaRPr>
          </a:p>
        </p:txBody>
      </p:sp>
      <p:sp>
        <p:nvSpPr>
          <p:cNvPr id="3" name="Rettangolo 2"/>
          <p:cNvSpPr/>
          <p:nvPr/>
        </p:nvSpPr>
        <p:spPr>
          <a:xfrm>
            <a:off x="395536" y="2276872"/>
            <a:ext cx="7997824" cy="2862322"/>
          </a:xfrm>
          <a:prstGeom prst="rect">
            <a:avLst/>
          </a:prstGeom>
        </p:spPr>
        <p:txBody>
          <a:bodyPr wrap="square">
            <a:spAutoFit/>
          </a:bodyPr>
          <a:lstStyle/>
          <a:p>
            <a:pPr marL="449263" lvl="1" indent="7938"/>
            <a:r>
              <a:rPr lang="it-IT" sz="2000" dirty="0">
                <a:solidFill>
                  <a:schemeClr val="tx1"/>
                </a:solidFill>
                <a:latin typeface="Calibri" panose="020F0502020204030204" pitchFamily="34" charset="0"/>
              </a:rPr>
              <a:t>L’ufficio, che può anche non prevedere la presenza della totalità dei comuni, viene a ricadere nella disciplina della costituzione, dell’organizzazione e del funzionamento degli uffici di statistica in forma associata di cui alla direttiva n.7/</a:t>
            </a:r>
            <a:r>
              <a:rPr lang="it-IT" sz="2000" dirty="0" err="1">
                <a:solidFill>
                  <a:schemeClr val="tx1"/>
                </a:solidFill>
                <a:latin typeface="Calibri" panose="020F0502020204030204" pitchFamily="34" charset="0"/>
              </a:rPr>
              <a:t>Comstat</a:t>
            </a:r>
            <a:r>
              <a:rPr lang="it-IT" sz="2000" dirty="0">
                <a:solidFill>
                  <a:schemeClr val="tx1"/>
                </a:solidFill>
                <a:latin typeface="Calibri" panose="020F0502020204030204" pitchFamily="34" charset="0"/>
              </a:rPr>
              <a:t> del 18 dicembre 1992, recante Disposizioni per l'organizzazione ed il funzionamento degli uffici di statistica di cui all'articolo 3, punto 3, del decreto legislativo 6 settembre 1989, n.322, mediante ricorso alle forme associative o di cooperazione e della circolare n.3/</a:t>
            </a:r>
            <a:r>
              <a:rPr lang="it-IT" sz="2000" dirty="0" err="1">
                <a:solidFill>
                  <a:schemeClr val="tx1"/>
                </a:solidFill>
                <a:latin typeface="Calibri" panose="020F0502020204030204" pitchFamily="34" charset="0"/>
              </a:rPr>
              <a:t>Sistan</a:t>
            </a:r>
            <a:r>
              <a:rPr lang="it-IT" sz="2000" dirty="0">
                <a:solidFill>
                  <a:schemeClr val="tx1"/>
                </a:solidFill>
                <a:latin typeface="Calibri" panose="020F0502020204030204" pitchFamily="34" charset="0"/>
              </a:rPr>
              <a:t> del 27 aprile 1999, recante Costituzione dell'ufficio in forma associata.</a:t>
            </a:r>
            <a:endParaRPr lang="it-IT" sz="1600" dirty="0">
              <a:solidFill>
                <a:schemeClr val="tx1"/>
              </a:solidFill>
              <a:latin typeface="Calibri" panose="020F0502020204030204" pitchFamily="34" charset="0"/>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9"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8716572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Il censimento permanente a scala metropolitana/1</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11</a:t>
            </a:fld>
            <a:endParaRPr lang="it-IT" sz="1200" dirty="0">
              <a:latin typeface="Calibri" panose="020F0502020204030204" pitchFamily="34" charset="0"/>
            </a:endParaRPr>
          </a:p>
        </p:txBody>
      </p:sp>
      <p:sp>
        <p:nvSpPr>
          <p:cNvPr id="10" name="Segnaposto data 2"/>
          <p:cNvSpPr>
            <a:spLocks noGrp="1"/>
          </p:cNvSpPr>
          <p:nvPr>
            <p:ph type="dt" sz="quarter" idx="10"/>
          </p:nvPr>
        </p:nvSpPr>
        <p:spPr>
          <a:xfrm>
            <a:off x="467544" y="6237312"/>
            <a:ext cx="1797050" cy="473075"/>
          </a:xfrm>
        </p:spPr>
        <p:txBody>
          <a:bodyPr/>
          <a:lstStyle/>
          <a:p>
            <a:pPr>
              <a:defRPr/>
            </a:pPr>
            <a:r>
              <a:rPr lang="it-IT" dirty="0" smtClean="0">
                <a:latin typeface="Calibri" panose="020F0502020204030204" pitchFamily="34" charset="0"/>
                <a:ea typeface="Verdana" pitchFamily="34" charset="0"/>
                <a:cs typeface="Verdana" pitchFamily="34" charset="0"/>
              </a:rPr>
              <a:t>Napoli, 28 ottobre </a:t>
            </a:r>
            <a:r>
              <a:rPr lang="it-IT" dirty="0" smtClean="0">
                <a:latin typeface="Calibri" panose="020F0502020204030204" pitchFamily="34" charset="0"/>
                <a:ea typeface="Verdana" pitchFamily="34" charset="0"/>
                <a:cs typeface="Verdana" pitchFamily="34" charset="0"/>
              </a:rPr>
              <a:t>2015</a:t>
            </a:r>
            <a:endParaRPr lang="it-IT" dirty="0">
              <a:latin typeface="Calibri" panose="020F0502020204030204" pitchFamily="34" charset="0"/>
              <a:ea typeface="Verdana" pitchFamily="34" charset="0"/>
              <a:cs typeface="Verdana" pitchFamily="34" charset="0"/>
            </a:endParaRPr>
          </a:p>
        </p:txBody>
      </p:sp>
      <p:sp>
        <p:nvSpPr>
          <p:cNvPr id="11" name="Segnaposto piè di pagina 3"/>
          <p:cNvSpPr>
            <a:spLocks noGrp="1"/>
          </p:cNvSpPr>
          <p:nvPr>
            <p:ph type="ftr" sz="quarter" idx="11"/>
          </p:nvPr>
        </p:nvSpPr>
        <p:spPr>
          <a:xfrm>
            <a:off x="2411413" y="6237288"/>
            <a:ext cx="4749800" cy="500062"/>
          </a:xfrm>
        </p:spPr>
        <p:txBody>
          <a:bodyPr/>
          <a:lstStyle/>
          <a:p>
            <a:pPr>
              <a:defRPr/>
            </a:pPr>
            <a:r>
              <a:rPr lang="it-IT" b="0" dirty="0" smtClean="0">
                <a:latin typeface="Calibri" panose="020F0502020204030204" pitchFamily="34" charset="0"/>
                <a:ea typeface="Verdana" pitchFamily="34" charset="0"/>
                <a:cs typeface="Verdana" pitchFamily="34" charset="0"/>
              </a:rPr>
              <a:t>Riccardo Innocenti</a:t>
            </a:r>
            <a:endParaRPr lang="it-IT" b="0" dirty="0">
              <a:latin typeface="Calibri" panose="020F0502020204030204" pitchFamily="34" charset="0"/>
              <a:ea typeface="Verdana" pitchFamily="34" charset="0"/>
              <a:cs typeface="Verdana" pitchFamily="34" charset="0"/>
            </a:endParaRPr>
          </a:p>
          <a:p>
            <a:pPr>
              <a:defRPr/>
            </a:pPr>
            <a:r>
              <a:rPr lang="it-IT" sz="800" b="0" dirty="0">
                <a:latin typeface="Calibri" panose="020F0502020204030204" pitchFamily="34" charset="0"/>
                <a:ea typeface="Verdana" pitchFamily="34" charset="0"/>
                <a:cs typeface="Verdana" pitchFamily="34" charset="0"/>
              </a:rPr>
              <a:t> </a:t>
            </a:r>
            <a:endParaRPr lang="it-IT" sz="700" dirty="0">
              <a:latin typeface="Calibri" panose="020F0502020204030204" pitchFamily="34" charset="0"/>
              <a:ea typeface="Verdana" pitchFamily="34" charset="0"/>
              <a:cs typeface="Verdana" pitchFamily="34" charset="0"/>
            </a:endParaRPr>
          </a:p>
        </p:txBody>
      </p:sp>
      <p:sp>
        <p:nvSpPr>
          <p:cNvPr id="3" name="Rettangolo 2"/>
          <p:cNvSpPr/>
          <p:nvPr/>
        </p:nvSpPr>
        <p:spPr>
          <a:xfrm>
            <a:off x="574675" y="2132856"/>
            <a:ext cx="7997824" cy="3170099"/>
          </a:xfrm>
          <a:prstGeom prst="rect">
            <a:avLst/>
          </a:prstGeom>
        </p:spPr>
        <p:txBody>
          <a:bodyPr wrap="square">
            <a:spAutoFit/>
          </a:bodyPr>
          <a:lstStyle/>
          <a:p>
            <a:pPr marL="449263" lvl="1" indent="7938"/>
            <a:r>
              <a:rPr lang="it-IT" sz="2000" dirty="0" smtClean="0">
                <a:solidFill>
                  <a:schemeClr val="tx1"/>
                </a:solidFill>
                <a:latin typeface="Calibri" panose="020F0502020204030204" pitchFamily="34" charset="0"/>
              </a:rPr>
              <a:t>Progetto </a:t>
            </a:r>
            <a:r>
              <a:rPr lang="it-IT" sz="2000" dirty="0">
                <a:solidFill>
                  <a:schemeClr val="tx1"/>
                </a:solidFill>
                <a:latin typeface="Calibri" panose="020F0502020204030204" pitchFamily="34" charset="0"/>
              </a:rPr>
              <a:t>sperimentale, in collaborazione con </a:t>
            </a:r>
            <a:r>
              <a:rPr lang="it-IT" sz="2000" dirty="0" smtClean="0">
                <a:solidFill>
                  <a:schemeClr val="tx1"/>
                </a:solidFill>
                <a:latin typeface="Calibri" panose="020F0502020204030204" pitchFamily="34" charset="0"/>
              </a:rPr>
              <a:t>l’Istat, a </a:t>
            </a:r>
            <a:r>
              <a:rPr lang="it-IT" sz="2000" dirty="0">
                <a:solidFill>
                  <a:schemeClr val="tx1"/>
                </a:solidFill>
                <a:latin typeface="Calibri" panose="020F0502020204030204" pitchFamily="34" charset="0"/>
              </a:rPr>
              <a:t>partire </a:t>
            </a:r>
            <a:r>
              <a:rPr lang="it-IT" sz="2000" dirty="0" smtClean="0">
                <a:solidFill>
                  <a:schemeClr val="tx1"/>
                </a:solidFill>
                <a:latin typeface="Calibri" panose="020F0502020204030204" pitchFamily="34" charset="0"/>
              </a:rPr>
              <a:t>dalle prossime scadenze, </a:t>
            </a:r>
            <a:r>
              <a:rPr lang="it-IT" sz="2000" dirty="0" smtClean="0">
                <a:solidFill>
                  <a:schemeClr val="tx1"/>
                </a:solidFill>
                <a:latin typeface="Calibri" panose="020F0502020204030204" pitchFamily="34" charset="0"/>
              </a:rPr>
              <a:t>svolgendo le </a:t>
            </a:r>
            <a:r>
              <a:rPr lang="it-IT" sz="2000" dirty="0" smtClean="0">
                <a:solidFill>
                  <a:schemeClr val="tx1"/>
                </a:solidFill>
                <a:latin typeface="Calibri" panose="020F0502020204030204" pitchFamily="34" charset="0"/>
              </a:rPr>
              <a:t>nuove rilevazioni censuarie:</a:t>
            </a:r>
            <a:endParaRPr lang="it-IT" sz="2000" dirty="0" smtClean="0">
              <a:solidFill>
                <a:schemeClr val="tx1"/>
              </a:solidFill>
              <a:latin typeface="Calibri" panose="020F0502020204030204" pitchFamily="34" charset="0"/>
            </a:endParaRPr>
          </a:p>
          <a:p>
            <a:pPr marL="735013" lvl="1">
              <a:buFont typeface="Arial" panose="020B0604020202020204" pitchFamily="34" charset="0"/>
              <a:buChar char="•"/>
            </a:pPr>
            <a:r>
              <a:rPr lang="it-IT" sz="2000" dirty="0" smtClean="0">
                <a:solidFill>
                  <a:schemeClr val="tx1"/>
                </a:solidFill>
                <a:latin typeface="Calibri" panose="020F0502020204030204" pitchFamily="34" charset="0"/>
              </a:rPr>
              <a:t>effettuazione </a:t>
            </a:r>
            <a:r>
              <a:rPr lang="it-IT" sz="2000" dirty="0">
                <a:solidFill>
                  <a:schemeClr val="tx1"/>
                </a:solidFill>
                <a:latin typeface="Calibri" panose="020F0502020204030204" pitchFamily="34" charset="0"/>
              </a:rPr>
              <a:t>del censimento permanente considerando il territorio della Città Metropolitana come un unico </a:t>
            </a:r>
            <a:r>
              <a:rPr lang="it-IT" sz="2000" dirty="0" smtClean="0">
                <a:solidFill>
                  <a:schemeClr val="tx1"/>
                </a:solidFill>
                <a:latin typeface="Calibri" panose="020F0502020204030204" pitchFamily="34" charset="0"/>
              </a:rPr>
              <a:t>ente</a:t>
            </a:r>
          </a:p>
          <a:p>
            <a:pPr marL="735013" lvl="1">
              <a:buFont typeface="Arial" panose="020B0604020202020204" pitchFamily="34" charset="0"/>
              <a:buChar char="•"/>
            </a:pPr>
            <a:r>
              <a:rPr lang="it-IT" sz="2000" dirty="0" smtClean="0">
                <a:solidFill>
                  <a:schemeClr val="tx1"/>
                </a:solidFill>
                <a:latin typeface="Calibri" panose="020F0502020204030204" pitchFamily="34" charset="0"/>
              </a:rPr>
              <a:t>organizzazione delle </a:t>
            </a:r>
            <a:r>
              <a:rPr lang="it-IT" sz="2000" dirty="0">
                <a:solidFill>
                  <a:schemeClr val="tx1"/>
                </a:solidFill>
                <a:latin typeface="Calibri" panose="020F0502020204030204" pitchFamily="34" charset="0"/>
              </a:rPr>
              <a:t>nuove rilevazioni </a:t>
            </a:r>
            <a:r>
              <a:rPr lang="it-IT" sz="2000" dirty="0" smtClean="0">
                <a:solidFill>
                  <a:schemeClr val="tx1"/>
                </a:solidFill>
                <a:latin typeface="Calibri" panose="020F0502020204030204" pitchFamily="34" charset="0"/>
              </a:rPr>
              <a:t>censuarie:</a:t>
            </a:r>
          </a:p>
          <a:p>
            <a:pPr marL="1135063" lvl="2">
              <a:buFont typeface="Arial" panose="020B0604020202020204" pitchFamily="34" charset="0"/>
              <a:buChar char="•"/>
            </a:pPr>
            <a:r>
              <a:rPr lang="it-IT" sz="2000" dirty="0" smtClean="0">
                <a:solidFill>
                  <a:schemeClr val="tx1"/>
                </a:solidFill>
                <a:latin typeface="Calibri" panose="020F0502020204030204" pitchFamily="34" charset="0"/>
              </a:rPr>
              <a:t>tecniche campionarie per aree di censimento</a:t>
            </a:r>
          </a:p>
          <a:p>
            <a:pPr marL="1135063" lvl="2">
              <a:buFont typeface="Arial" panose="020B0604020202020204" pitchFamily="34" charset="0"/>
              <a:buChar char="•"/>
            </a:pPr>
            <a:r>
              <a:rPr lang="it-IT" sz="2000" dirty="0">
                <a:solidFill>
                  <a:schemeClr val="tx1"/>
                </a:solidFill>
                <a:latin typeface="Calibri" panose="020F0502020204030204" pitchFamily="34" charset="0"/>
              </a:rPr>
              <a:t>u</a:t>
            </a:r>
            <a:r>
              <a:rPr lang="it-IT" sz="2000" dirty="0" smtClean="0">
                <a:solidFill>
                  <a:schemeClr val="tx1"/>
                </a:solidFill>
                <a:latin typeface="Calibri" panose="020F0502020204030204" pitchFamily="34" charset="0"/>
              </a:rPr>
              <a:t>so intensivo di archivi amministrativi di carattere censuario </a:t>
            </a:r>
            <a:r>
              <a:rPr lang="it-IT" sz="2000" dirty="0" smtClean="0">
                <a:solidFill>
                  <a:schemeClr val="tx1"/>
                </a:solidFill>
                <a:latin typeface="Calibri" panose="020F0502020204030204" pitchFamily="34" charset="0"/>
              </a:rPr>
              <a:t> </a:t>
            </a:r>
            <a:endParaRPr lang="it-IT" sz="2000" dirty="0" smtClean="0">
              <a:solidFill>
                <a:schemeClr val="tx1"/>
              </a:solidFill>
              <a:latin typeface="Calibri" panose="020F0502020204030204" pitchFamily="34" charset="0"/>
            </a:endParaRPr>
          </a:p>
          <a:p>
            <a:pPr marL="735013" lvl="1">
              <a:buFont typeface="Arial" panose="020B0604020202020204" pitchFamily="34" charset="0"/>
              <a:buChar char="•"/>
            </a:pPr>
            <a:r>
              <a:rPr lang="it-IT" sz="2000" dirty="0" smtClean="0">
                <a:solidFill>
                  <a:schemeClr val="tx1"/>
                </a:solidFill>
                <a:latin typeface="Calibri" panose="020F0502020204030204" pitchFamily="34" charset="0"/>
              </a:rPr>
              <a:t>massimizzazione delle </a:t>
            </a:r>
            <a:r>
              <a:rPr lang="it-IT" sz="2000" dirty="0">
                <a:solidFill>
                  <a:schemeClr val="tx1"/>
                </a:solidFill>
                <a:latin typeface="Calibri" panose="020F0502020204030204" pitchFamily="34" charset="0"/>
              </a:rPr>
              <a:t>economie derivanti dall’organizzazione su vasta scala dei </a:t>
            </a:r>
            <a:r>
              <a:rPr lang="it-IT" sz="2000" dirty="0" smtClean="0">
                <a:solidFill>
                  <a:schemeClr val="tx1"/>
                </a:solidFill>
                <a:latin typeface="Calibri" panose="020F0502020204030204" pitchFamily="34" charset="0"/>
              </a:rPr>
              <a:t>processi</a:t>
            </a:r>
          </a:p>
          <a:p>
            <a:pPr marL="735013" lvl="1">
              <a:buFont typeface="Arial" panose="020B0604020202020204" pitchFamily="34" charset="0"/>
              <a:buChar char="•"/>
            </a:pPr>
            <a:r>
              <a:rPr lang="it-IT" sz="2000" dirty="0" smtClean="0">
                <a:solidFill>
                  <a:schemeClr val="tx1"/>
                </a:solidFill>
                <a:latin typeface="Calibri" panose="020F0502020204030204" pitchFamily="34" charset="0"/>
              </a:rPr>
              <a:t>vantaggi </a:t>
            </a:r>
            <a:r>
              <a:rPr lang="it-IT" sz="2000" dirty="0">
                <a:solidFill>
                  <a:schemeClr val="tx1"/>
                </a:solidFill>
                <a:latin typeface="Calibri" panose="020F0502020204030204" pitchFamily="34" charset="0"/>
              </a:rPr>
              <a:t>delle maggiori tempestività nel rilascio dei </a:t>
            </a:r>
            <a:r>
              <a:rPr lang="it-IT" sz="2000" dirty="0" smtClean="0">
                <a:solidFill>
                  <a:schemeClr val="tx1"/>
                </a:solidFill>
                <a:latin typeface="Calibri" panose="020F0502020204030204" pitchFamily="34" charset="0"/>
              </a:rPr>
              <a:t>dati</a:t>
            </a:r>
            <a:endParaRPr lang="it-IT" sz="20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4059615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xfrm>
            <a:off x="574675" y="260648"/>
            <a:ext cx="7997825" cy="1250950"/>
          </a:xfrm>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Il censimento permanente a scala metropolitana/2</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12</a:t>
            </a:fld>
            <a:endParaRPr lang="it-IT" sz="1200" dirty="0">
              <a:latin typeface="Calibri" panose="020F0502020204030204" pitchFamily="34"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31329290"/>
              </p:ext>
            </p:extLst>
          </p:nvPr>
        </p:nvGraphicFramePr>
        <p:xfrm>
          <a:off x="632773" y="2456704"/>
          <a:ext cx="7997822" cy="3312363"/>
        </p:xfrm>
        <a:graphic>
          <a:graphicData uri="http://schemas.openxmlformats.org/drawingml/2006/table">
            <a:tbl>
              <a:tblPr/>
              <a:tblGrid>
                <a:gridCol w="1706979"/>
                <a:gridCol w="1152128"/>
                <a:gridCol w="1224136"/>
                <a:gridCol w="648072"/>
                <a:gridCol w="720080"/>
                <a:gridCol w="648072"/>
                <a:gridCol w="1094185"/>
                <a:gridCol w="804170"/>
              </a:tblGrid>
              <a:tr h="993711">
                <a:tc>
                  <a:txBody>
                    <a:bodyPr/>
                    <a:lstStyle/>
                    <a:p>
                      <a:pPr algn="l" fontAlgn="ctr"/>
                      <a:r>
                        <a:rPr lang="it-IT" sz="1200" b="1" i="0" u="none" strike="noStrike" dirty="0">
                          <a:solidFill>
                            <a:srgbClr val="000000"/>
                          </a:solidFill>
                          <a:effectLst/>
                          <a:latin typeface="Calibri" panose="020F0502020204030204" pitchFamily="34" charset="0"/>
                        </a:rPr>
                        <a:t>Descrizione Comune</a:t>
                      </a:r>
                    </a:p>
                  </a:txBody>
                  <a:tcPr marL="7620" marR="7620" marT="7620" marB="0" anchor="ctr">
                    <a:lnL>
                      <a:noFill/>
                    </a:lnL>
                    <a:lnR>
                      <a:noFill/>
                    </a:lnR>
                    <a:lnT>
                      <a:noFill/>
                    </a:lnT>
                    <a:lnB>
                      <a:noFill/>
                    </a:lnB>
                  </a:tcPr>
                </a:tc>
                <a:tc>
                  <a:txBody>
                    <a:bodyPr/>
                    <a:lstStyle/>
                    <a:p>
                      <a:pPr algn="r" fontAlgn="ctr"/>
                      <a:r>
                        <a:rPr lang="it-IT" sz="1200" b="1" i="0" u="none" strike="noStrike" dirty="0">
                          <a:solidFill>
                            <a:srgbClr val="000000"/>
                          </a:solidFill>
                          <a:effectLst/>
                          <a:latin typeface="Calibri" panose="020F0502020204030204" pitchFamily="34" charset="0"/>
                        </a:rPr>
                        <a:t>Popolazione al 31 dicembre</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Numero Famiglie</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2016 rif.2016</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2018 rif.2017</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2020 rif.2018</a:t>
                      </a:r>
                    </a:p>
                  </a:txBody>
                  <a:tcPr marL="7620" marR="7620" marT="7620" marB="0" anchor="ctr">
                    <a:lnL>
                      <a:noFill/>
                    </a:lnL>
                    <a:lnR>
                      <a:noFill/>
                    </a:lnR>
                    <a:lnT>
                      <a:noFill/>
                    </a:lnT>
                    <a:lnB>
                      <a:noFill/>
                    </a:lnB>
                  </a:tcPr>
                </a:tc>
                <a:tc>
                  <a:txBody>
                    <a:bodyPr/>
                    <a:lstStyle/>
                    <a:p>
                      <a:pPr algn="r" fontAlgn="ctr"/>
                      <a:r>
                        <a:rPr lang="it-IT" sz="1200" b="1" i="0" u="none" strike="noStrike" dirty="0" err="1">
                          <a:solidFill>
                            <a:srgbClr val="000000"/>
                          </a:solidFill>
                          <a:effectLst/>
                          <a:latin typeface="Calibri" panose="020F0502020204030204" pitchFamily="34" charset="0"/>
                        </a:rPr>
                        <a:t>Fraz</a:t>
                      </a:r>
                      <a:r>
                        <a:rPr lang="it-IT" sz="1200" b="1" i="0" u="none" strike="noStrike" dirty="0">
                          <a:solidFill>
                            <a:srgbClr val="000000"/>
                          </a:solidFill>
                          <a:effectLst/>
                          <a:latin typeface="Calibri" panose="020F0502020204030204" pitchFamily="34" charset="0"/>
                        </a:rPr>
                        <a:t>. campionamento</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Famiglie da intervistare</a:t>
                      </a:r>
                    </a:p>
                  </a:txBody>
                  <a:tcPr marL="7620" marR="7620" marT="7620" marB="0" anchor="ctr">
                    <a:lnL>
                      <a:noFill/>
                    </a:lnL>
                    <a:lnR>
                      <a:noFill/>
                    </a:lnR>
                    <a:lnT>
                      <a:noFill/>
                    </a:lnT>
                    <a:lnB>
                      <a:noFill/>
                    </a:lnB>
                  </a:tcPr>
                </a:tc>
              </a:tr>
              <a:tr h="331236">
                <a:tc>
                  <a:txBody>
                    <a:bodyPr/>
                    <a:lstStyle/>
                    <a:p>
                      <a:pPr algn="l" fontAlgn="b"/>
                      <a:r>
                        <a:rPr lang="it-IT" sz="1200" b="1" i="0" u="none" strike="noStrike">
                          <a:solidFill>
                            <a:srgbClr val="000000"/>
                          </a:solidFill>
                          <a:effectLst/>
                          <a:latin typeface="Calibri" panose="020F0502020204030204" pitchFamily="34" charset="0"/>
                        </a:rPr>
                        <a:t>Firenze</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377.207</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186.876</a:t>
                      </a: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1" i="0" u="none" strike="noStrike" dirty="0">
                          <a:solidFill>
                            <a:srgbClr val="000000"/>
                          </a:solidFill>
                          <a:effectLst/>
                          <a:latin typeface="Calibri" panose="020F0502020204030204" pitchFamily="34" charset="0"/>
                        </a:rPr>
                        <a:t>         7.475 </a:t>
                      </a:r>
                    </a:p>
                  </a:txBody>
                  <a:tcPr marL="7620" marR="7620" marT="7620" marB="0" anchor="b">
                    <a:lnL>
                      <a:noFill/>
                    </a:lnL>
                    <a:lnR>
                      <a:noFill/>
                    </a:lnR>
                    <a:lnT>
                      <a:noFill/>
                    </a:lnT>
                    <a:lnB>
                      <a:noFill/>
                    </a:lnB>
                  </a:tcPr>
                </a:tc>
              </a:tr>
              <a:tr h="331236">
                <a:tc>
                  <a:txBody>
                    <a:bodyPr/>
                    <a:lstStyle/>
                    <a:p>
                      <a:pPr algn="l" fontAlgn="b"/>
                      <a:r>
                        <a:rPr lang="it-IT" sz="1200" b="0" i="0" u="none" strike="noStrike">
                          <a:solidFill>
                            <a:srgbClr val="000000"/>
                          </a:solidFill>
                          <a:effectLst/>
                          <a:latin typeface="Calibri" panose="020F0502020204030204" pitchFamily="34" charset="0"/>
                        </a:rPr>
                        <a:t>Q5</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108.141</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52.948</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0" i="0" u="none" strike="noStrike" dirty="0">
                          <a:solidFill>
                            <a:srgbClr val="000000"/>
                          </a:solidFill>
                          <a:effectLst/>
                          <a:latin typeface="Calibri" panose="020F0502020204030204" pitchFamily="34" charset="0"/>
                        </a:rPr>
                        <a:t>          2.118 </a:t>
                      </a:r>
                    </a:p>
                  </a:txBody>
                  <a:tcPr marL="7620" marR="7620" marT="7620" marB="0" anchor="b">
                    <a:lnL>
                      <a:noFill/>
                    </a:lnL>
                    <a:lnR>
                      <a:noFill/>
                    </a:lnR>
                    <a:lnT>
                      <a:noFill/>
                    </a:lnT>
                    <a:lnB>
                      <a:noFill/>
                    </a:lnB>
                  </a:tcPr>
                </a:tc>
              </a:tr>
              <a:tr h="331236">
                <a:tc>
                  <a:txBody>
                    <a:bodyPr/>
                    <a:lstStyle/>
                    <a:p>
                      <a:pPr algn="l" fontAlgn="b"/>
                      <a:r>
                        <a:rPr lang="it-IT" sz="1200" b="0" i="0" u="none" strike="noStrike">
                          <a:solidFill>
                            <a:srgbClr val="000000"/>
                          </a:solidFill>
                          <a:effectLst/>
                          <a:latin typeface="Calibri" panose="020F0502020204030204" pitchFamily="34" charset="0"/>
                        </a:rPr>
                        <a:t>Q2 + Q1 rivadestra</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143.079</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73.276</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0" i="0" u="none" strike="noStrike" dirty="0">
                          <a:solidFill>
                            <a:srgbClr val="000000"/>
                          </a:solidFill>
                          <a:effectLst/>
                          <a:latin typeface="Calibri" panose="020F0502020204030204" pitchFamily="34" charset="0"/>
                        </a:rPr>
                        <a:t>          2.931 </a:t>
                      </a:r>
                    </a:p>
                  </a:txBody>
                  <a:tcPr marL="7620" marR="7620" marT="7620" marB="0" anchor="b">
                    <a:lnL>
                      <a:noFill/>
                    </a:lnL>
                    <a:lnR>
                      <a:noFill/>
                    </a:lnR>
                    <a:lnT>
                      <a:noFill/>
                    </a:lnT>
                    <a:lnB>
                      <a:noFill/>
                    </a:lnB>
                  </a:tcPr>
                </a:tc>
              </a:tr>
              <a:tr h="331236">
                <a:tc>
                  <a:txBody>
                    <a:bodyPr/>
                    <a:lstStyle/>
                    <a:p>
                      <a:pPr algn="l" fontAlgn="b"/>
                      <a:r>
                        <a:rPr lang="it-IT" sz="1200" b="0" i="0" u="none" strike="noStrike">
                          <a:solidFill>
                            <a:srgbClr val="000000"/>
                          </a:solidFill>
                          <a:effectLst/>
                          <a:latin typeface="Calibri" panose="020F0502020204030204" pitchFamily="34" charset="0"/>
                        </a:rPr>
                        <a:t>Riva sinistra</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125.987</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60.652</a:t>
                      </a: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0" i="0" u="none" strike="noStrike" dirty="0">
                          <a:solidFill>
                            <a:srgbClr val="000000"/>
                          </a:solidFill>
                          <a:effectLst/>
                          <a:latin typeface="Calibri" panose="020F0502020204030204" pitchFamily="34" charset="0"/>
                        </a:rPr>
                        <a:t>          2.426 </a:t>
                      </a:r>
                    </a:p>
                  </a:txBody>
                  <a:tcPr marL="7620" marR="7620" marT="7620" marB="0" anchor="b">
                    <a:lnL>
                      <a:noFill/>
                    </a:lnL>
                    <a:lnR>
                      <a:noFill/>
                    </a:lnR>
                    <a:lnT>
                      <a:noFill/>
                    </a:lnT>
                    <a:lnB>
                      <a:noFill/>
                    </a:lnB>
                  </a:tcPr>
                </a:tc>
              </a:tr>
              <a:tr h="331236">
                <a:tc>
                  <a:txBody>
                    <a:bodyPr/>
                    <a:lstStyle/>
                    <a:p>
                      <a:pPr algn="l" fontAlgn="b"/>
                      <a:r>
                        <a:rPr lang="it-IT" sz="1200" b="1" i="0" u="none" strike="noStrike">
                          <a:solidFill>
                            <a:srgbClr val="000000"/>
                          </a:solidFill>
                          <a:effectLst/>
                          <a:latin typeface="Calibri" panose="020F0502020204030204" pitchFamily="34" charset="0"/>
                        </a:rPr>
                        <a:t>Area Fiorentina</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255.369</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105.921</a:t>
                      </a: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1" i="0" u="none" strike="noStrike" dirty="0">
                          <a:solidFill>
                            <a:srgbClr val="000000"/>
                          </a:solidFill>
                          <a:effectLst/>
                          <a:latin typeface="Calibri" panose="020F0502020204030204" pitchFamily="34" charset="0"/>
                        </a:rPr>
                        <a:t>         4.237 </a:t>
                      </a:r>
                    </a:p>
                  </a:txBody>
                  <a:tcPr marL="7620" marR="7620" marT="7620" marB="0" anchor="b">
                    <a:lnL>
                      <a:noFill/>
                    </a:lnL>
                    <a:lnR>
                      <a:noFill/>
                    </a:lnR>
                    <a:lnT>
                      <a:noFill/>
                    </a:lnT>
                    <a:lnB>
                      <a:noFill/>
                    </a:lnB>
                  </a:tcPr>
                </a:tc>
              </a:tr>
              <a:tr h="331236">
                <a:tc>
                  <a:txBody>
                    <a:bodyPr/>
                    <a:lstStyle/>
                    <a:p>
                      <a:pPr algn="l" fontAlgn="b"/>
                      <a:r>
                        <a:rPr lang="it-IT" sz="1200" b="1" i="0" u="none" strike="noStrike">
                          <a:solidFill>
                            <a:srgbClr val="000000"/>
                          </a:solidFill>
                          <a:effectLst/>
                          <a:latin typeface="Calibri" panose="020F0502020204030204" pitchFamily="34" charset="0"/>
                        </a:rPr>
                        <a:t>Empolese Valdelsa</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174.487</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70.394</a:t>
                      </a: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r" fontAlgn="b"/>
                      <a:r>
                        <a:rPr lang="it-IT" sz="1200" b="1" i="0" u="none" strike="noStrike" dirty="0">
                          <a:solidFill>
                            <a:srgbClr val="000000"/>
                          </a:solidFill>
                          <a:effectLst/>
                          <a:latin typeface="Calibri" panose="020F0502020204030204" pitchFamily="34" charset="0"/>
                        </a:rPr>
                        <a:t>         2.816 </a:t>
                      </a:r>
                    </a:p>
                  </a:txBody>
                  <a:tcPr marL="7620" marR="7620" marT="7620" marB="0" anchor="b">
                    <a:lnL>
                      <a:noFill/>
                    </a:lnL>
                    <a:lnR>
                      <a:noFill/>
                    </a:lnR>
                    <a:lnT>
                      <a:noFill/>
                    </a:lnT>
                    <a:lnB>
                      <a:noFill/>
                    </a:lnB>
                  </a:tcPr>
                </a:tc>
              </a:tr>
              <a:tr h="331236">
                <a:tc>
                  <a:txBody>
                    <a:bodyPr/>
                    <a:lstStyle/>
                    <a:p>
                      <a:pPr algn="l" fontAlgn="b"/>
                      <a:r>
                        <a:rPr lang="it-IT" sz="1200" b="1" i="0" u="none" strike="noStrike" dirty="0">
                          <a:solidFill>
                            <a:srgbClr val="000000"/>
                          </a:solidFill>
                          <a:effectLst/>
                          <a:latin typeface="Calibri" panose="020F0502020204030204" pitchFamily="34" charset="0"/>
                        </a:rPr>
                        <a:t>Totale </a:t>
                      </a:r>
                      <a:r>
                        <a:rPr lang="it-IT" sz="1200" b="1" i="0" u="none" strike="noStrike" dirty="0" smtClean="0">
                          <a:solidFill>
                            <a:srgbClr val="000000"/>
                          </a:solidFill>
                          <a:effectLst/>
                          <a:latin typeface="Calibri" panose="020F0502020204030204" pitchFamily="34" charset="0"/>
                        </a:rPr>
                        <a:t>Città metropolitana</a:t>
                      </a:r>
                      <a:endParaRPr lang="it-IT" sz="1200" b="1"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dirty="0">
                          <a:solidFill>
                            <a:srgbClr val="000000"/>
                          </a:solidFill>
                          <a:effectLst/>
                          <a:latin typeface="Calibri" panose="020F0502020204030204" pitchFamily="34" charset="0"/>
                        </a:rPr>
                        <a:t>1.007.252</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447.489</a:t>
                      </a:r>
                    </a:p>
                  </a:txBody>
                  <a:tcPr marL="7620" marR="7620" marT="7620" marB="0" anchor="b">
                    <a:lnL>
                      <a:noFill/>
                    </a:lnL>
                    <a:lnR>
                      <a:noFill/>
                    </a:lnR>
                    <a:lnT>
                      <a:noFill/>
                    </a:lnT>
                    <a:lnB>
                      <a:noFill/>
                    </a:lnB>
                  </a:tcPr>
                </a:tc>
                <a:tc>
                  <a:txBody>
                    <a:bodyPr/>
                    <a:lstStyle/>
                    <a:p>
                      <a:pPr algn="ctr" fontAlgn="b"/>
                      <a:r>
                        <a:rPr lang="it-IT" sz="1200" b="1" i="0" u="none" strike="noStrike" dirty="0">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l"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dirty="0">
                          <a:solidFill>
                            <a:srgbClr val="000000"/>
                          </a:solidFill>
                          <a:effectLst/>
                          <a:latin typeface="Calibri" panose="020F0502020204030204" pitchFamily="34" charset="0"/>
                        </a:rPr>
                        <a:t>17.900</a:t>
                      </a:r>
                    </a:p>
                  </a:txBody>
                  <a:tcPr marL="7620" marR="7620" marT="7620" marB="0" anchor="b">
                    <a:lnL>
                      <a:noFill/>
                    </a:lnL>
                    <a:lnR>
                      <a:noFill/>
                    </a:lnR>
                    <a:lnT>
                      <a:noFill/>
                    </a:lnT>
                    <a:lnB>
                      <a:noFill/>
                    </a:lnB>
                  </a:tcPr>
                </a:tc>
              </a:tr>
            </a:tbl>
          </a:graphicData>
        </a:graphic>
      </p:graphicFrame>
      <p:sp>
        <p:nvSpPr>
          <p:cNvPr id="2" name="CasellaDiTesto 1"/>
          <p:cNvSpPr txBox="1"/>
          <p:nvPr/>
        </p:nvSpPr>
        <p:spPr>
          <a:xfrm>
            <a:off x="632773" y="707509"/>
            <a:ext cx="697627" cy="369332"/>
          </a:xfrm>
          <a:prstGeom prst="rect">
            <a:avLst/>
          </a:prstGeom>
          <a:noFill/>
        </p:spPr>
        <p:txBody>
          <a:bodyPr wrap="none" rtlCol="0">
            <a:spAutoFit/>
          </a:bodyPr>
          <a:lstStyle/>
          <a:p>
            <a:r>
              <a:rPr lang="it-IT" dirty="0" smtClean="0">
                <a:solidFill>
                  <a:schemeClr val="tx1"/>
                </a:solidFill>
              </a:rPr>
              <a:t>2016</a:t>
            </a:r>
            <a:endParaRPr lang="it-IT" dirty="0">
              <a:solidFill>
                <a:schemeClr val="tx1"/>
              </a:solidFill>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9"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
        <p:nvSpPr>
          <p:cNvPr id="3" name="CasellaDiTesto 2"/>
          <p:cNvSpPr txBox="1"/>
          <p:nvPr/>
        </p:nvSpPr>
        <p:spPr>
          <a:xfrm>
            <a:off x="632773" y="2132856"/>
            <a:ext cx="7708200" cy="369332"/>
          </a:xfrm>
          <a:prstGeom prst="rect">
            <a:avLst/>
          </a:prstGeom>
          <a:noFill/>
        </p:spPr>
        <p:txBody>
          <a:bodyPr wrap="none" rtlCol="0">
            <a:spAutoFit/>
          </a:bodyPr>
          <a:lstStyle/>
          <a:p>
            <a:r>
              <a:rPr lang="it-IT" dirty="0" smtClean="0">
                <a:solidFill>
                  <a:schemeClr val="tx1"/>
                </a:solidFill>
              </a:rPr>
              <a:t>Ipotesi basata sulle ultime proposte Istat ufficiali (ma in corso di revisione) </a:t>
            </a:r>
            <a:endParaRPr lang="it-IT" dirty="0">
              <a:solidFill>
                <a:schemeClr val="tx1"/>
              </a:solidFill>
            </a:endParaRPr>
          </a:p>
        </p:txBody>
      </p:sp>
    </p:spTree>
    <p:extLst>
      <p:ext uri="{BB962C8B-B14F-4D97-AF65-F5344CB8AC3E}">
        <p14:creationId xmlns:p14="http://schemas.microsoft.com/office/powerpoint/2010/main" val="519559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r>
              <a:rPr lang="it-IT" altLang="it-IT" sz="2800" dirty="0">
                <a:latin typeface="Calibri" panose="020F0502020204030204" pitchFamily="34" charset="0"/>
              </a:rPr>
              <a:t>Rilascio 2016 </a:t>
            </a:r>
            <a:r>
              <a:rPr lang="it-IT" altLang="it-IT" sz="2800" dirty="0" err="1">
                <a:latin typeface="Calibri" panose="020F0502020204030204" pitchFamily="34" charset="0"/>
              </a:rPr>
              <a:t>rif.</a:t>
            </a:r>
            <a:r>
              <a:rPr lang="it-IT" altLang="it-IT" sz="2800" dirty="0">
                <a:latin typeface="Calibri" panose="020F0502020204030204" pitchFamily="34" charset="0"/>
              </a:rPr>
              <a:t> 2016</a:t>
            </a:r>
          </a:p>
        </p:txBody>
      </p:sp>
      <p:pic>
        <p:nvPicPr>
          <p:cNvPr id="2053" name="Picture 5" descr="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24075"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13</a:t>
            </a:r>
            <a:endParaRPr lang="it-IT" sz="1200" dirty="0">
              <a:latin typeface="Calibri" panose="020F0502020204030204" pitchFamily="34" charset="0"/>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9"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descr="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11413"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ctrTitle"/>
          </p:nvPr>
        </p:nvSpPr>
        <p:spPr>
          <a:xfrm>
            <a:off x="685800" y="2130425"/>
            <a:ext cx="7772400" cy="1470025"/>
          </a:xfrm>
        </p:spPr>
        <p:txBody>
          <a:bodyPr anchor="ctr"/>
          <a:lstStyle/>
          <a:p>
            <a:r>
              <a:rPr lang="it-IT" altLang="it-IT" sz="2800" dirty="0">
                <a:latin typeface="Calibri" panose="020F0502020204030204" pitchFamily="34" charset="0"/>
              </a:rPr>
              <a:t>Rilascio 2016 </a:t>
            </a:r>
            <a:r>
              <a:rPr lang="it-IT" altLang="it-IT" sz="2800" dirty="0" err="1">
                <a:latin typeface="Calibri" panose="020F0502020204030204" pitchFamily="34" charset="0"/>
              </a:rPr>
              <a:t>rif.</a:t>
            </a:r>
            <a:r>
              <a:rPr lang="it-IT" altLang="it-IT" sz="2800" dirty="0">
                <a:latin typeface="Calibri" panose="020F0502020204030204" pitchFamily="34" charset="0"/>
              </a:rPr>
              <a:t> 2016</a:t>
            </a: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14</a:t>
            </a:r>
            <a:endParaRPr lang="it-IT" sz="1200" dirty="0">
              <a:latin typeface="Calibri" panose="020F0502020204030204" pitchFamily="34" charset="0"/>
            </a:endParaRPr>
          </a:p>
        </p:txBody>
      </p:sp>
      <p:sp>
        <p:nvSpPr>
          <p:cNvPr id="9"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0"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descr="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050"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txBox="1">
            <a:spLocks noChangeArrowheads="1"/>
          </p:cNvSpPr>
          <p:nvPr/>
        </p:nvSpPr>
        <p:spPr bwMode="auto">
          <a:xfrm>
            <a:off x="838200" y="2282825"/>
            <a:ext cx="7772400" cy="147002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a:lstStyle>
          <a:p>
            <a:r>
              <a:rPr lang="it-IT" altLang="it-IT" sz="2800" kern="0" dirty="0" smtClean="0">
                <a:latin typeface="Calibri" panose="020F0502020204030204" pitchFamily="34" charset="0"/>
              </a:rPr>
              <a:t>Rilascio 2016 </a:t>
            </a:r>
            <a:r>
              <a:rPr lang="it-IT" altLang="it-IT" sz="2800" kern="0" dirty="0" err="1" smtClean="0">
                <a:latin typeface="Calibri" panose="020F0502020204030204" pitchFamily="34" charset="0"/>
              </a:rPr>
              <a:t>rif.</a:t>
            </a:r>
            <a:r>
              <a:rPr lang="it-IT" altLang="it-IT" sz="2800" kern="0" dirty="0" smtClean="0">
                <a:latin typeface="Calibri" panose="020F0502020204030204" pitchFamily="34" charset="0"/>
              </a:rPr>
              <a:t> 2016</a:t>
            </a:r>
            <a:endParaRPr lang="it-IT" altLang="it-IT" sz="2800" kern="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15</a:t>
            </a:r>
            <a:endParaRPr lang="it-IT" sz="1200" dirty="0">
              <a:latin typeface="Calibri" panose="020F0502020204030204" pitchFamily="34" charset="0"/>
            </a:endParaRPr>
          </a:p>
        </p:txBody>
      </p:sp>
      <p:sp>
        <p:nvSpPr>
          <p:cNvPr id="9"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0"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24075"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txBox="1">
            <a:spLocks noChangeArrowheads="1"/>
          </p:cNvSpPr>
          <p:nvPr/>
        </p:nvSpPr>
        <p:spPr bwMode="auto">
          <a:xfrm>
            <a:off x="838200" y="2282825"/>
            <a:ext cx="7772400" cy="147002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a:lstStyle>
          <a:p>
            <a:r>
              <a:rPr lang="it-IT" altLang="it-IT" sz="2800" kern="0" smtClean="0">
                <a:latin typeface="Calibri" panose="020F0502020204030204" pitchFamily="34" charset="0"/>
              </a:rPr>
              <a:t>Rilascio 2016 rif. 2016</a:t>
            </a:r>
            <a:endParaRPr lang="it-IT" altLang="it-IT" sz="2800" kern="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16</a:t>
            </a:r>
            <a:endParaRPr lang="it-IT" sz="1200" dirty="0">
              <a:latin typeface="Calibri" panose="020F0502020204030204" pitchFamily="34" charset="0"/>
            </a:endParaRPr>
          </a:p>
        </p:txBody>
      </p:sp>
      <p:sp>
        <p:nvSpPr>
          <p:cNvPr id="9"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0"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descr="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24075"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ctrTitle"/>
          </p:nvPr>
        </p:nvSpPr>
        <p:spPr>
          <a:xfrm>
            <a:off x="685800" y="2130425"/>
            <a:ext cx="7772400" cy="1470025"/>
          </a:xfrm>
        </p:spPr>
        <p:txBody>
          <a:bodyPr anchor="ctr"/>
          <a:lstStyle/>
          <a:p>
            <a:r>
              <a:rPr lang="it-IT" altLang="it-IT" sz="2800" dirty="0">
                <a:latin typeface="Calibri" panose="020F0502020204030204" pitchFamily="34" charset="0"/>
              </a:rPr>
              <a:t>Rilascio 2016 </a:t>
            </a:r>
            <a:r>
              <a:rPr lang="it-IT" altLang="it-IT" sz="2800" dirty="0" err="1">
                <a:latin typeface="Calibri" panose="020F0502020204030204" pitchFamily="34" charset="0"/>
              </a:rPr>
              <a:t>rif.</a:t>
            </a:r>
            <a:r>
              <a:rPr lang="it-IT" altLang="it-IT" sz="2800" dirty="0">
                <a:latin typeface="Calibri" panose="020F0502020204030204" pitchFamily="34" charset="0"/>
              </a:rPr>
              <a:t> 2016</a:t>
            </a: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17</a:t>
            </a:r>
            <a:endParaRPr lang="it-IT" sz="1200" dirty="0">
              <a:latin typeface="Calibri" panose="020F0502020204030204" pitchFamily="34" charset="0"/>
            </a:endParaRPr>
          </a:p>
        </p:txBody>
      </p:sp>
      <p:sp>
        <p:nvSpPr>
          <p:cNvPr id="9"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0"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5513"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ctrTitle"/>
          </p:nvPr>
        </p:nvSpPr>
        <p:spPr>
          <a:xfrm>
            <a:off x="685800" y="2130425"/>
            <a:ext cx="7772400" cy="1470025"/>
          </a:xfrm>
        </p:spPr>
        <p:txBody>
          <a:bodyPr anchor="ctr"/>
          <a:lstStyle/>
          <a:p>
            <a:r>
              <a:rPr lang="it-IT" altLang="it-IT" sz="2800" dirty="0">
                <a:latin typeface="Calibri" panose="020F0502020204030204" pitchFamily="34" charset="0"/>
              </a:rPr>
              <a:t>Rilascio 2016 </a:t>
            </a:r>
            <a:r>
              <a:rPr lang="it-IT" altLang="it-IT" sz="2800" dirty="0" err="1">
                <a:latin typeface="Calibri" panose="020F0502020204030204" pitchFamily="34" charset="0"/>
              </a:rPr>
              <a:t>rif.</a:t>
            </a:r>
            <a:r>
              <a:rPr lang="it-IT" altLang="it-IT" sz="2800" dirty="0">
                <a:latin typeface="Calibri" panose="020F0502020204030204" pitchFamily="34" charset="0"/>
              </a:rPr>
              <a:t> 2016</a:t>
            </a: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18</a:t>
            </a:r>
            <a:endParaRPr lang="it-IT" sz="12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Il censimento permanente a scala metropolitana/3</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19</a:t>
            </a:fld>
            <a:endParaRPr lang="it-IT" sz="1200" dirty="0">
              <a:latin typeface="Calibri" panose="020F0502020204030204" pitchFamily="34" charset="0"/>
            </a:endParaRPr>
          </a:p>
        </p:txBody>
      </p:sp>
      <p:graphicFrame>
        <p:nvGraphicFramePr>
          <p:cNvPr id="2" name="Tabella 1"/>
          <p:cNvGraphicFramePr>
            <a:graphicFrameLocks noGrp="1"/>
          </p:cNvGraphicFramePr>
          <p:nvPr>
            <p:extLst>
              <p:ext uri="{D42A27DB-BD31-4B8C-83A1-F6EECF244321}">
                <p14:modId xmlns:p14="http://schemas.microsoft.com/office/powerpoint/2010/main" val="3630467054"/>
              </p:ext>
            </p:extLst>
          </p:nvPr>
        </p:nvGraphicFramePr>
        <p:xfrm>
          <a:off x="467543" y="1844821"/>
          <a:ext cx="8104955" cy="3960440"/>
        </p:xfrm>
        <a:graphic>
          <a:graphicData uri="http://schemas.openxmlformats.org/drawingml/2006/table">
            <a:tbl>
              <a:tblPr/>
              <a:tblGrid>
                <a:gridCol w="1440161"/>
                <a:gridCol w="1512168"/>
                <a:gridCol w="1152128"/>
                <a:gridCol w="792088"/>
                <a:gridCol w="720080"/>
                <a:gridCol w="576064"/>
                <a:gridCol w="1097325"/>
                <a:gridCol w="814941"/>
              </a:tblGrid>
              <a:tr h="1188132">
                <a:tc>
                  <a:txBody>
                    <a:bodyPr/>
                    <a:lstStyle/>
                    <a:p>
                      <a:pPr algn="l" fontAlgn="ctr"/>
                      <a:r>
                        <a:rPr lang="it-IT" sz="1200" b="1" i="0" u="none" strike="noStrike" dirty="0">
                          <a:solidFill>
                            <a:srgbClr val="000000"/>
                          </a:solidFill>
                          <a:effectLst/>
                          <a:latin typeface="Calibri" panose="020F0502020204030204" pitchFamily="34" charset="0"/>
                        </a:rPr>
                        <a:t>Descrizione Comune</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Popolazione al 31 dicembre</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Numero Famiglie</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2016 rif.2016</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2018 rif.2017</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rilascio 2020 rif.2018</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Fraz. campionamento</a:t>
                      </a:r>
                    </a:p>
                  </a:txBody>
                  <a:tcPr marL="7620" marR="7620" marT="7620" marB="0" anchor="ctr">
                    <a:lnL>
                      <a:noFill/>
                    </a:lnL>
                    <a:lnR>
                      <a:noFill/>
                    </a:lnR>
                    <a:lnT>
                      <a:noFill/>
                    </a:lnT>
                    <a:lnB>
                      <a:noFill/>
                    </a:lnB>
                  </a:tcPr>
                </a:tc>
                <a:tc>
                  <a:txBody>
                    <a:bodyPr/>
                    <a:lstStyle/>
                    <a:p>
                      <a:pPr algn="r" fontAlgn="ctr"/>
                      <a:r>
                        <a:rPr lang="it-IT" sz="1200" b="1" i="0" u="none" strike="noStrike">
                          <a:solidFill>
                            <a:srgbClr val="000000"/>
                          </a:solidFill>
                          <a:effectLst/>
                          <a:latin typeface="Calibri" panose="020F0502020204030204" pitchFamily="34" charset="0"/>
                        </a:rPr>
                        <a:t>Famiglie da intervistare</a:t>
                      </a:r>
                    </a:p>
                  </a:txBody>
                  <a:tcPr marL="7620" marR="7620" marT="7620" marB="0" anchor="ctr">
                    <a:lnL>
                      <a:noFill/>
                    </a:lnL>
                    <a:lnR>
                      <a:noFill/>
                    </a:lnR>
                    <a:lnT>
                      <a:noFill/>
                    </a:lnT>
                    <a:lnB>
                      <a:noFill/>
                    </a:lnB>
                  </a:tcPr>
                </a:tc>
              </a:tr>
              <a:tr h="396044">
                <a:tc>
                  <a:txBody>
                    <a:bodyPr/>
                    <a:lstStyle/>
                    <a:p>
                      <a:pPr algn="l" fontAlgn="b"/>
                      <a:r>
                        <a:rPr lang="it-IT" sz="1200" b="1" i="0" u="none" strike="noStrike">
                          <a:solidFill>
                            <a:srgbClr val="000000"/>
                          </a:solidFill>
                          <a:effectLst/>
                          <a:latin typeface="Calibri" panose="020F0502020204030204" pitchFamily="34" charset="0"/>
                        </a:rPr>
                        <a:t>Mugello</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63.603</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27.018</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1" i="0" u="none" strike="noStrike">
                          <a:solidFill>
                            <a:srgbClr val="000000"/>
                          </a:solidFill>
                          <a:effectLst/>
                          <a:latin typeface="Calibri" panose="020F0502020204030204" pitchFamily="34" charset="0"/>
                        </a:rPr>
                        <a:t>         1.081 </a:t>
                      </a:r>
                    </a:p>
                  </a:txBody>
                  <a:tcPr marL="7620" marR="7620" marT="7620" marB="0" anchor="b">
                    <a:lnL>
                      <a:noFill/>
                    </a:lnL>
                    <a:lnR>
                      <a:noFill/>
                    </a:lnR>
                    <a:lnT>
                      <a:noFill/>
                    </a:lnT>
                    <a:lnB>
                      <a:noFill/>
                    </a:lnB>
                  </a:tcPr>
                </a:tc>
              </a:tr>
              <a:tr h="396044">
                <a:tc>
                  <a:txBody>
                    <a:bodyPr/>
                    <a:lstStyle/>
                    <a:p>
                      <a:pPr algn="l" fontAlgn="b"/>
                      <a:r>
                        <a:rPr lang="it-IT" sz="1200" b="0" i="0" u="none" strike="noStrike">
                          <a:solidFill>
                            <a:srgbClr val="000000"/>
                          </a:solidFill>
                          <a:effectLst/>
                          <a:latin typeface="Calibri" panose="020F0502020204030204" pitchFamily="34" charset="0"/>
                        </a:rPr>
                        <a:t>Campi Bisenzio</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45.279</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17.513</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701 </a:t>
                      </a:r>
                    </a:p>
                  </a:txBody>
                  <a:tcPr marL="7620" marR="7620" marT="7620" marB="0" anchor="b">
                    <a:lnL>
                      <a:noFill/>
                    </a:lnL>
                    <a:lnR>
                      <a:noFill/>
                    </a:lnR>
                    <a:lnT>
                      <a:noFill/>
                    </a:lnT>
                    <a:lnB>
                      <a:noFill/>
                    </a:lnB>
                  </a:tcPr>
                </a:tc>
              </a:tr>
              <a:tr h="396044">
                <a:tc>
                  <a:txBody>
                    <a:bodyPr/>
                    <a:lstStyle/>
                    <a:p>
                      <a:pPr algn="l" fontAlgn="b"/>
                      <a:r>
                        <a:rPr lang="it-IT" sz="1200" b="0" i="0" u="none" strike="noStrike">
                          <a:solidFill>
                            <a:srgbClr val="000000"/>
                          </a:solidFill>
                          <a:effectLst/>
                          <a:latin typeface="Calibri" panose="020F0502020204030204" pitchFamily="34" charset="0"/>
                        </a:rPr>
                        <a:t>Scandicci</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50.416</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21.721</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869 </a:t>
                      </a:r>
                    </a:p>
                  </a:txBody>
                  <a:tcPr marL="7620" marR="7620" marT="7620" marB="0" anchor="b">
                    <a:lnL>
                      <a:noFill/>
                    </a:lnL>
                    <a:lnR>
                      <a:noFill/>
                    </a:lnR>
                    <a:lnT>
                      <a:noFill/>
                    </a:lnT>
                    <a:lnB>
                      <a:noFill/>
                    </a:lnB>
                  </a:tcPr>
                </a:tc>
              </a:tr>
              <a:tr h="396044">
                <a:tc>
                  <a:txBody>
                    <a:bodyPr/>
                    <a:lstStyle/>
                    <a:p>
                      <a:pPr algn="l" fontAlgn="b"/>
                      <a:r>
                        <a:rPr lang="it-IT" sz="1200" b="0" i="0" u="none" strike="noStrike">
                          <a:solidFill>
                            <a:srgbClr val="000000"/>
                          </a:solidFill>
                          <a:effectLst/>
                          <a:latin typeface="Calibri" panose="020F0502020204030204" pitchFamily="34" charset="0"/>
                        </a:rPr>
                        <a:t>Sesto Fiorentino</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49.093</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20.635</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825 </a:t>
                      </a:r>
                    </a:p>
                  </a:txBody>
                  <a:tcPr marL="7620" marR="7620" marT="7620" marB="0" anchor="b">
                    <a:lnL>
                      <a:noFill/>
                    </a:lnL>
                    <a:lnR>
                      <a:noFill/>
                    </a:lnR>
                    <a:lnT>
                      <a:noFill/>
                    </a:lnT>
                    <a:lnB>
                      <a:noFill/>
                    </a:lnB>
                  </a:tcPr>
                </a:tc>
              </a:tr>
              <a:tr h="396044">
                <a:tc>
                  <a:txBody>
                    <a:bodyPr/>
                    <a:lstStyle/>
                    <a:p>
                      <a:pPr algn="l" fontAlgn="b"/>
                      <a:r>
                        <a:rPr lang="it-IT" sz="1200" b="0" i="0" u="none" strike="noStrike">
                          <a:solidFill>
                            <a:srgbClr val="000000"/>
                          </a:solidFill>
                          <a:effectLst/>
                          <a:latin typeface="Calibri" panose="020F0502020204030204" pitchFamily="34" charset="0"/>
                        </a:rPr>
                        <a:t>Empoli</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47.904</a:t>
                      </a: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19.637</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0"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0"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0" i="0" u="none" strike="noStrike">
                          <a:solidFill>
                            <a:srgbClr val="000000"/>
                          </a:solidFill>
                          <a:effectLst/>
                          <a:latin typeface="Calibri" panose="020F0502020204030204" pitchFamily="34" charset="0"/>
                        </a:rPr>
                        <a:t>             785 </a:t>
                      </a:r>
                    </a:p>
                  </a:txBody>
                  <a:tcPr marL="7620" marR="7620" marT="7620" marB="0" anchor="b">
                    <a:lnL>
                      <a:noFill/>
                    </a:lnL>
                    <a:lnR>
                      <a:noFill/>
                    </a:lnR>
                    <a:lnT>
                      <a:noFill/>
                    </a:lnT>
                    <a:lnB>
                      <a:noFill/>
                    </a:lnB>
                  </a:tcPr>
                </a:tc>
              </a:tr>
              <a:tr h="396044">
                <a:tc>
                  <a:txBody>
                    <a:bodyPr/>
                    <a:lstStyle/>
                    <a:p>
                      <a:pPr algn="l" fontAlgn="b"/>
                      <a:r>
                        <a:rPr lang="it-IT" sz="1200" b="1" i="0" u="none" strike="noStrike">
                          <a:solidFill>
                            <a:srgbClr val="000000"/>
                          </a:solidFill>
                          <a:effectLst/>
                          <a:latin typeface="Calibri" panose="020F0502020204030204" pitchFamily="34" charset="0"/>
                        </a:rPr>
                        <a:t>Montagna fiorentina</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60.789</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26.294</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1" i="0" u="none" strike="noStrike">
                          <a:solidFill>
                            <a:srgbClr val="000000"/>
                          </a:solidFill>
                          <a:effectLst/>
                          <a:latin typeface="Calibri" panose="020F0502020204030204" pitchFamily="34" charset="0"/>
                        </a:rPr>
                        <a:t>         1.052 </a:t>
                      </a:r>
                    </a:p>
                  </a:txBody>
                  <a:tcPr marL="7620" marR="7620" marT="7620" marB="0" anchor="b">
                    <a:lnL>
                      <a:noFill/>
                    </a:lnL>
                    <a:lnR>
                      <a:noFill/>
                    </a:lnR>
                    <a:lnT>
                      <a:noFill/>
                    </a:lnT>
                    <a:lnB>
                      <a:noFill/>
                    </a:lnB>
                  </a:tcPr>
                </a:tc>
              </a:tr>
              <a:tr h="396044">
                <a:tc>
                  <a:txBody>
                    <a:bodyPr/>
                    <a:lstStyle/>
                    <a:p>
                      <a:pPr algn="l" fontAlgn="b"/>
                      <a:r>
                        <a:rPr lang="it-IT" sz="1200" b="1" i="0" u="none" strike="noStrike">
                          <a:solidFill>
                            <a:srgbClr val="000000"/>
                          </a:solidFill>
                          <a:effectLst/>
                          <a:latin typeface="Calibri" panose="020F0502020204030204" pitchFamily="34" charset="0"/>
                        </a:rPr>
                        <a:t>Chianti</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43.423</a:t>
                      </a: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17.965</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it-IT" sz="1200" b="1" i="0" u="none" strike="noStrike">
                          <a:solidFill>
                            <a:srgbClr val="000000"/>
                          </a:solidFill>
                          <a:effectLst/>
                          <a:latin typeface="Calibri" panose="020F0502020204030204" pitchFamily="34" charset="0"/>
                        </a:rPr>
                        <a:t>X</a:t>
                      </a:r>
                    </a:p>
                  </a:txBody>
                  <a:tcPr marL="7620" marR="7620" marT="7620" marB="0" anchor="b">
                    <a:lnL>
                      <a:noFill/>
                    </a:lnL>
                    <a:lnR>
                      <a:noFill/>
                    </a:lnR>
                    <a:lnT>
                      <a:noFill/>
                    </a:lnT>
                    <a:lnB>
                      <a:noFill/>
                    </a:lnB>
                  </a:tcPr>
                </a:tc>
                <a:tc>
                  <a:txBody>
                    <a:bodyPr/>
                    <a:lstStyle/>
                    <a:p>
                      <a:pPr algn="ctr" fontAlgn="b"/>
                      <a:endParaRPr lang="it-IT" sz="1200" b="1"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it-IT" sz="1200" b="1" i="0" u="none" strike="noStrike">
                          <a:solidFill>
                            <a:srgbClr val="000000"/>
                          </a:solidFill>
                          <a:effectLst/>
                          <a:latin typeface="Calibri" panose="020F0502020204030204" pitchFamily="34" charset="0"/>
                        </a:rPr>
                        <a:t>4,0</a:t>
                      </a:r>
                    </a:p>
                  </a:txBody>
                  <a:tcPr marL="7620" marR="7620" marT="7620" marB="0" anchor="b">
                    <a:lnL>
                      <a:noFill/>
                    </a:lnL>
                    <a:lnR>
                      <a:noFill/>
                    </a:lnR>
                    <a:lnT>
                      <a:noFill/>
                    </a:lnT>
                    <a:lnB>
                      <a:noFill/>
                    </a:lnB>
                  </a:tcPr>
                </a:tc>
                <a:tc>
                  <a:txBody>
                    <a:bodyPr/>
                    <a:lstStyle/>
                    <a:p>
                      <a:pPr algn="l" fontAlgn="b"/>
                      <a:r>
                        <a:rPr lang="it-IT" sz="1200" b="1" i="0" u="none" strike="noStrike" dirty="0">
                          <a:solidFill>
                            <a:srgbClr val="000000"/>
                          </a:solidFill>
                          <a:effectLst/>
                          <a:latin typeface="Calibri" panose="020F0502020204030204" pitchFamily="34" charset="0"/>
                        </a:rPr>
                        <a:t>             719 </a:t>
                      </a:r>
                    </a:p>
                  </a:txBody>
                  <a:tcPr marL="7620" marR="7620" marT="7620" marB="0" anchor="b">
                    <a:lnL>
                      <a:noFill/>
                    </a:lnL>
                    <a:lnR>
                      <a:noFill/>
                    </a:lnR>
                    <a:lnT>
                      <a:noFill/>
                    </a:lnT>
                    <a:lnB>
                      <a:noFill/>
                    </a:lnB>
                  </a:tcPr>
                </a:tc>
              </a:tr>
            </a:tbl>
          </a:graphicData>
        </a:graphic>
      </p:graphicFrame>
      <p:sp>
        <p:nvSpPr>
          <p:cNvPr id="7" name="CasellaDiTesto 6"/>
          <p:cNvSpPr txBox="1"/>
          <p:nvPr/>
        </p:nvSpPr>
        <p:spPr>
          <a:xfrm>
            <a:off x="668442" y="707509"/>
            <a:ext cx="697627" cy="369332"/>
          </a:xfrm>
          <a:prstGeom prst="rect">
            <a:avLst/>
          </a:prstGeom>
          <a:noFill/>
        </p:spPr>
        <p:txBody>
          <a:bodyPr wrap="none" rtlCol="0">
            <a:spAutoFit/>
          </a:bodyPr>
          <a:lstStyle/>
          <a:p>
            <a:r>
              <a:rPr lang="it-IT" dirty="0" smtClean="0">
                <a:solidFill>
                  <a:schemeClr val="tx1"/>
                </a:solidFill>
              </a:rPr>
              <a:t>2018</a:t>
            </a:r>
            <a:endParaRPr lang="it-IT" dirty="0">
              <a:solidFill>
                <a:schemeClr val="tx1"/>
              </a:solidFill>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9"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520234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idx="11"/>
          </p:nvPr>
        </p:nvSpPr>
        <p:spPr/>
        <p:txBody>
          <a:bodyPr/>
          <a:lstStyle/>
          <a:p>
            <a:pPr>
              <a:defRPr/>
            </a:pPr>
            <a:fld id="{97FBBEE1-35F9-4CFD-A852-BB470A3040AC}" type="slidenum">
              <a:rPr lang="it-IT" sz="1200" smtClean="0">
                <a:latin typeface="Calibri" panose="020F0502020204030204" pitchFamily="34" charset="0"/>
              </a:rPr>
              <a:pPr>
                <a:defRPr/>
              </a:pPr>
              <a:t>2</a:t>
            </a:fld>
            <a:endParaRPr lang="it-IT" sz="1200" dirty="0">
              <a:latin typeface="Calibri" panose="020F0502020204030204" pitchFamily="34" charset="0"/>
            </a:endParaRPr>
          </a:p>
        </p:txBody>
      </p:sp>
      <p:sp>
        <p:nvSpPr>
          <p:cNvPr id="3074" name="Titolo 1"/>
          <p:cNvSpPr>
            <a:spLocks noGrp="1"/>
          </p:cNvSpPr>
          <p:nvPr>
            <p:ph type="title" idx="4294967295"/>
          </p:nvPr>
        </p:nvSpPr>
        <p:spPr>
          <a:xfrm>
            <a:off x="1146175" y="266700"/>
            <a:ext cx="7997825" cy="1250950"/>
          </a:xfrm>
        </p:spPr>
        <p:txBody>
          <a:bodyPr/>
          <a:lstStyle/>
          <a:p>
            <a:r>
              <a:rPr lang="it-IT" sz="2800" dirty="0" smtClean="0">
                <a:latin typeface="Calibri" panose="020F0502020204030204" pitchFamily="34" charset="0"/>
              </a:rPr>
              <a:t>Sintesi</a:t>
            </a:r>
          </a:p>
        </p:txBody>
      </p:sp>
      <p:sp>
        <p:nvSpPr>
          <p:cNvPr id="3075" name="Segnaposto contenuto 2"/>
          <p:cNvSpPr>
            <a:spLocks noGrp="1"/>
          </p:cNvSpPr>
          <p:nvPr>
            <p:ph idx="4294967295"/>
          </p:nvPr>
        </p:nvSpPr>
        <p:spPr>
          <a:xfrm>
            <a:off x="573087" y="2222892"/>
            <a:ext cx="7997825" cy="4264025"/>
          </a:xfrm>
        </p:spPr>
        <p:txBody>
          <a:bodyPr/>
          <a:lstStyle/>
          <a:p>
            <a:pPr>
              <a:spcBef>
                <a:spcPts val="600"/>
              </a:spcBef>
              <a:spcAft>
                <a:spcPts val="0"/>
              </a:spcAft>
              <a:buFont typeface="Arial" panose="020B0604020202020204" pitchFamily="34" charset="0"/>
              <a:buChar char="•"/>
            </a:pPr>
            <a:r>
              <a:rPr lang="it-IT" sz="2000" dirty="0" smtClean="0">
                <a:solidFill>
                  <a:schemeClr val="tx1"/>
                </a:solidFill>
              </a:rPr>
              <a:t>Città metropolitane e </a:t>
            </a:r>
            <a:r>
              <a:rPr lang="it-IT" sz="2000" i="1" dirty="0" smtClean="0">
                <a:solidFill>
                  <a:schemeClr val="tx1"/>
                </a:solidFill>
              </a:rPr>
              <a:t>«enti di area vasta»</a:t>
            </a:r>
          </a:p>
          <a:p>
            <a:pPr>
              <a:spcBef>
                <a:spcPts val="600"/>
              </a:spcBef>
              <a:spcAft>
                <a:spcPts val="0"/>
              </a:spcAft>
              <a:buFont typeface="Arial" panose="020B0604020202020204" pitchFamily="34" charset="0"/>
              <a:buChar char="•"/>
            </a:pPr>
            <a:r>
              <a:rPr lang="it-IT" sz="2000" dirty="0" smtClean="0">
                <a:solidFill>
                  <a:schemeClr val="tx1"/>
                </a:solidFill>
              </a:rPr>
              <a:t>Siamo in presenza di un’innovazione straordinaria dell’assetto istituzionale, anche se ancora non sono chiari i punti di approdo</a:t>
            </a:r>
          </a:p>
          <a:p>
            <a:pPr>
              <a:spcBef>
                <a:spcPts val="600"/>
              </a:spcBef>
              <a:spcAft>
                <a:spcPts val="0"/>
              </a:spcAft>
              <a:buFont typeface="Arial" panose="020B0604020202020204" pitchFamily="34" charset="0"/>
              <a:buChar char="•"/>
            </a:pPr>
            <a:r>
              <a:rPr lang="it-IT" sz="2000" dirty="0" smtClean="0">
                <a:solidFill>
                  <a:schemeClr val="tx1"/>
                </a:solidFill>
              </a:rPr>
              <a:t>Le città metropolitane sono molto diverse tra loro</a:t>
            </a:r>
          </a:p>
          <a:p>
            <a:pPr>
              <a:spcBef>
                <a:spcPts val="600"/>
              </a:spcBef>
              <a:spcAft>
                <a:spcPts val="0"/>
              </a:spcAft>
              <a:buFont typeface="Arial" panose="020B0604020202020204" pitchFamily="34" charset="0"/>
              <a:buChar char="•"/>
            </a:pPr>
            <a:r>
              <a:rPr lang="it-IT" sz="2000" dirty="0" smtClean="0">
                <a:solidFill>
                  <a:schemeClr val="tx1"/>
                </a:solidFill>
              </a:rPr>
              <a:t>La Città metropolitana di Firenze</a:t>
            </a:r>
            <a:endParaRPr lang="it-IT" sz="2000" i="1" dirty="0" smtClean="0">
              <a:solidFill>
                <a:schemeClr val="tx1"/>
              </a:solidFill>
            </a:endParaRPr>
          </a:p>
          <a:p>
            <a:pPr>
              <a:spcBef>
                <a:spcPts val="600"/>
              </a:spcBef>
              <a:spcAft>
                <a:spcPts val="0"/>
              </a:spcAft>
              <a:buFont typeface="Arial" panose="020B0604020202020204" pitchFamily="34" charset="0"/>
              <a:buChar char="•"/>
            </a:pPr>
            <a:r>
              <a:rPr lang="it-IT" sz="2000" dirty="0" smtClean="0">
                <a:solidFill>
                  <a:schemeClr val="tx1"/>
                </a:solidFill>
              </a:rPr>
              <a:t>Il progetto di ufficio di statistica metropolitano</a:t>
            </a:r>
          </a:p>
          <a:p>
            <a:pPr>
              <a:spcBef>
                <a:spcPts val="600"/>
              </a:spcBef>
              <a:spcAft>
                <a:spcPts val="0"/>
              </a:spcAft>
              <a:buFont typeface="Arial" panose="020B0604020202020204" pitchFamily="34" charset="0"/>
              <a:buChar char="•"/>
            </a:pPr>
            <a:r>
              <a:rPr lang="it-IT" sz="2000" dirty="0" smtClean="0">
                <a:solidFill>
                  <a:schemeClr val="tx1"/>
                </a:solidFill>
              </a:rPr>
              <a:t>L’ipotesi del censimento permanente a scala metropolitana (provinciale/area vasta)</a:t>
            </a:r>
          </a:p>
          <a:p>
            <a:pPr>
              <a:spcBef>
                <a:spcPts val="600"/>
              </a:spcBef>
              <a:spcAft>
                <a:spcPts val="0"/>
              </a:spcAft>
              <a:buFont typeface="Arial" panose="020B0604020202020204" pitchFamily="34" charset="0"/>
              <a:buChar char="•"/>
            </a:pPr>
            <a:r>
              <a:rPr lang="it-IT" sz="2000" dirty="0" smtClean="0">
                <a:solidFill>
                  <a:schemeClr val="tx1"/>
                </a:solidFill>
              </a:rPr>
              <a:t>L’estensione delle attività statistiche del capoluogo/ente capofila a tutti i comuni, compatibilmente con lo stato delle fonti</a:t>
            </a:r>
          </a:p>
          <a:p>
            <a:pPr marL="0" indent="0">
              <a:spcBef>
                <a:spcPts val="600"/>
              </a:spcBef>
              <a:spcAft>
                <a:spcPts val="0"/>
              </a:spcAft>
            </a:pPr>
            <a:endParaRPr lang="it-IT" sz="2000" dirty="0" smtClean="0">
              <a:solidFill>
                <a:schemeClr val="tx1"/>
              </a:solidFill>
            </a:endParaRPr>
          </a:p>
          <a:p>
            <a:pPr lvl="1">
              <a:spcBef>
                <a:spcPts val="600"/>
              </a:spcBef>
              <a:spcAft>
                <a:spcPts val="0"/>
              </a:spcAft>
              <a:buFont typeface="Wingdings" pitchFamily="2" charset="2"/>
              <a:buChar char="q"/>
            </a:pPr>
            <a:endParaRPr lang="it-IT" sz="2000" dirty="0" smtClean="0">
              <a:solidFill>
                <a:schemeClr val="tx1"/>
              </a:solidFill>
              <a:ea typeface="+mn-ea"/>
            </a:endParaRPr>
          </a:p>
          <a:p>
            <a:pPr lvl="1">
              <a:spcBef>
                <a:spcPts val="600"/>
              </a:spcBef>
              <a:spcAft>
                <a:spcPts val="1200"/>
              </a:spcAft>
            </a:pPr>
            <a:endParaRPr lang="it-IT" sz="2000" dirty="0" smtClean="0"/>
          </a:p>
        </p:txBody>
      </p:sp>
      <p:sp>
        <p:nvSpPr>
          <p:cNvPr id="15"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6" name="Segnaposto piè di pagina 3"/>
          <p:cNvSpPr txBox="1">
            <a:spLocks/>
          </p:cNvSpPr>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defPPr>
              <a:defRPr lang="en-GB"/>
            </a:defPPr>
            <a:lvl1pPr algn="r" defTabSz="449263" rtl="0" fontAlgn="base">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kern="1200">
                <a:solidFill>
                  <a:srgbClr val="000000"/>
                </a:solidFill>
                <a:latin typeface="Calibri" panose="020F0502020204030204" pitchFamily="34"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a:lstStyle>
          <a:p>
            <a:pPr algn="ctr">
              <a:defRPr/>
            </a:pPr>
            <a:r>
              <a:rPr lang="it-IT" smtClean="0">
                <a:ea typeface="Verdana" pitchFamily="34" charset="0"/>
                <a:cs typeface="Verdana" pitchFamily="34" charset="0"/>
              </a:rPr>
              <a:t>Riccardo Innocenti</a:t>
            </a:r>
          </a:p>
          <a:p>
            <a:pPr algn="ctr">
              <a:defRPr/>
            </a:pPr>
            <a:r>
              <a:rPr lang="it-IT" sz="80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Effect transition="in" filter="fade">
                                      <p:cBhvr>
                                        <p:cTn id="35" dur="1000"/>
                                        <p:tgtEl>
                                          <p:spTgt spid="3075">
                                            <p:txEl>
                                              <p:pRg st="4" end="4"/>
                                            </p:txEl>
                                          </p:spTgt>
                                        </p:tgtEl>
                                      </p:cBhvr>
                                    </p:animEffect>
                                    <p:anim calcmode="lin" valueType="num">
                                      <p:cBhvr>
                                        <p:cTn id="36"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075">
                                            <p:txEl>
                                              <p:pRg st="5" end="5"/>
                                            </p:txEl>
                                          </p:spTgt>
                                        </p:tgtEl>
                                        <p:attrNameLst>
                                          <p:attrName>style.visibility</p:attrName>
                                        </p:attrNameLst>
                                      </p:cBhvr>
                                      <p:to>
                                        <p:strVal val="visible"/>
                                      </p:to>
                                    </p:set>
                                    <p:animEffect transition="in" filter="fade">
                                      <p:cBhvr>
                                        <p:cTn id="42" dur="1000"/>
                                        <p:tgtEl>
                                          <p:spTgt spid="3075">
                                            <p:txEl>
                                              <p:pRg st="5" end="5"/>
                                            </p:txEl>
                                          </p:spTgt>
                                        </p:tgtEl>
                                      </p:cBhvr>
                                    </p:animEffect>
                                    <p:anim calcmode="lin" valueType="num">
                                      <p:cBhvr>
                                        <p:cTn id="43"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07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075">
                                            <p:txEl>
                                              <p:pRg st="6" end="6"/>
                                            </p:txEl>
                                          </p:spTgt>
                                        </p:tgtEl>
                                        <p:attrNameLst>
                                          <p:attrName>style.visibility</p:attrName>
                                        </p:attrNameLst>
                                      </p:cBhvr>
                                      <p:to>
                                        <p:strVal val="visible"/>
                                      </p:to>
                                    </p:set>
                                    <p:animEffect transition="in" filter="fade">
                                      <p:cBhvr>
                                        <p:cTn id="49" dur="1000"/>
                                        <p:tgtEl>
                                          <p:spTgt spid="3075">
                                            <p:txEl>
                                              <p:pRg st="6" end="6"/>
                                            </p:txEl>
                                          </p:spTgt>
                                        </p:tgtEl>
                                      </p:cBhvr>
                                    </p:animEffect>
                                    <p:anim calcmode="lin" valueType="num">
                                      <p:cBhvr>
                                        <p:cTn id="50"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07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7" name="Picture 11" descr="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5513"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20</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84438"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21</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5513"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22</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39975"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23</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11413" y="-1588"/>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24</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descr="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39975" y="0"/>
            <a:ext cx="4854575" cy="68595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25</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descr="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39975" y="0"/>
            <a:ext cx="485298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Grp="1" noChangeArrowheads="1"/>
          </p:cNvSpPr>
          <p:nvPr>
            <p:ph type="ctrTitle"/>
          </p:nvPr>
        </p:nvSpPr>
        <p:spPr>
          <a:xfrm>
            <a:off x="611560" y="836712"/>
            <a:ext cx="7772400" cy="504056"/>
          </a:xfrm>
        </p:spPr>
        <p:txBody>
          <a:bodyPr anchor="ctr"/>
          <a:lstStyle/>
          <a:p>
            <a:r>
              <a:rPr lang="it-IT" altLang="it-IT" sz="2800" dirty="0">
                <a:latin typeface="Calibri" panose="020F0502020204030204" pitchFamily="34" charset="0"/>
              </a:rPr>
              <a:t>Rilascio </a:t>
            </a:r>
            <a:r>
              <a:rPr lang="it-IT" altLang="it-IT" sz="2800" dirty="0" smtClean="0">
                <a:latin typeface="Calibri" panose="020F0502020204030204" pitchFamily="34" charset="0"/>
              </a:rPr>
              <a:t>2018 </a:t>
            </a:r>
            <a:r>
              <a:rPr lang="it-IT" altLang="it-IT" sz="2800" dirty="0" err="1">
                <a:latin typeface="Calibri" panose="020F0502020204030204" pitchFamily="34" charset="0"/>
              </a:rPr>
              <a:t>rif.</a:t>
            </a:r>
            <a:r>
              <a:rPr lang="it-IT" altLang="it-IT" sz="2800" dirty="0">
                <a:latin typeface="Calibri" panose="020F0502020204030204" pitchFamily="34" charset="0"/>
              </a:rPr>
              <a:t> </a:t>
            </a:r>
            <a:r>
              <a:rPr lang="it-IT" altLang="it-IT" sz="2800" dirty="0" smtClean="0">
                <a:latin typeface="Calibri" panose="020F0502020204030204" pitchFamily="34" charset="0"/>
              </a:rPr>
              <a:t>2017</a:t>
            </a:r>
            <a:endParaRPr lang="it-IT" altLang="it-IT" sz="2800" dirty="0">
              <a:latin typeface="Calibri" panose="020F0502020204030204" pitchFamily="34" charset="0"/>
            </a:endParaRPr>
          </a:p>
        </p:txBody>
      </p:sp>
      <p:sp>
        <p:nvSpPr>
          <p:cNvPr id="4" name="Segnaposto numero diapositiva 5"/>
          <p:cNvSpPr>
            <a:spLocks noGrp="1"/>
          </p:cNvSpPr>
          <p:nvPr>
            <p:ph type="sldNum" sz="quarter" idx="12"/>
          </p:nvPr>
        </p:nvSpPr>
        <p:spPr>
          <a:xfrm>
            <a:off x="7235825" y="6245225"/>
            <a:ext cx="1376363" cy="473075"/>
          </a:xfrm>
        </p:spPr>
        <p:txBody>
          <a:bodyPr/>
          <a:lstStyle/>
          <a:p>
            <a:pPr>
              <a:defRPr/>
            </a:pPr>
            <a:r>
              <a:rPr lang="it-IT" sz="1200" dirty="0" smtClean="0">
                <a:latin typeface="Calibri" panose="020F0502020204030204" pitchFamily="34" charset="0"/>
              </a:rPr>
              <a:t>26</a:t>
            </a:r>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Il censimento permanente a scala metropolitana/3</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27</a:t>
            </a:fld>
            <a:endParaRPr lang="it-IT" sz="1200" dirty="0">
              <a:latin typeface="Calibri" panose="020F0502020204030204" pitchFamily="34" charset="0"/>
            </a:endParaRPr>
          </a:p>
        </p:txBody>
      </p:sp>
      <p:graphicFrame>
        <p:nvGraphicFramePr>
          <p:cNvPr id="2" name="Tabella 1"/>
          <p:cNvGraphicFramePr>
            <a:graphicFrameLocks noGrp="1"/>
          </p:cNvGraphicFramePr>
          <p:nvPr>
            <p:extLst>
              <p:ext uri="{D42A27DB-BD31-4B8C-83A1-F6EECF244321}">
                <p14:modId xmlns:p14="http://schemas.microsoft.com/office/powerpoint/2010/main" val="349509957"/>
              </p:ext>
            </p:extLst>
          </p:nvPr>
        </p:nvGraphicFramePr>
        <p:xfrm>
          <a:off x="683566" y="1728140"/>
          <a:ext cx="7776865" cy="4264039"/>
        </p:xfrm>
        <a:graphic>
          <a:graphicData uri="http://schemas.openxmlformats.org/drawingml/2006/table">
            <a:tbl>
              <a:tblPr/>
              <a:tblGrid>
                <a:gridCol w="2288986"/>
                <a:gridCol w="1052080"/>
                <a:gridCol w="1052080"/>
                <a:gridCol w="611344"/>
                <a:gridCol w="611344"/>
                <a:gridCol w="611344"/>
                <a:gridCol w="767735"/>
                <a:gridCol w="781952"/>
              </a:tblGrid>
              <a:tr h="290729">
                <a:tc>
                  <a:txBody>
                    <a:bodyPr/>
                    <a:lstStyle/>
                    <a:p>
                      <a:pPr algn="l" fontAlgn="ctr"/>
                      <a:r>
                        <a:rPr lang="it-IT" sz="600" b="1" i="0" u="none" strike="noStrike">
                          <a:solidFill>
                            <a:srgbClr val="000000"/>
                          </a:solidFill>
                          <a:effectLst/>
                          <a:latin typeface="Calibri" panose="020F0502020204030204" pitchFamily="34" charset="0"/>
                        </a:rPr>
                        <a:t>Descrizione Comune</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Popolazione al 31 dicembre</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Numero Famiglie</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rilascio 2016 rif.2016</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rilascio 2018 rif.2017</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rilascio 2020 rif.2018</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Fraz. campionamento</a:t>
                      </a:r>
                    </a:p>
                  </a:txBody>
                  <a:tcPr marL="4213" marR="4213" marT="4213" marB="0" anchor="ctr">
                    <a:lnL>
                      <a:noFill/>
                    </a:lnL>
                    <a:lnR>
                      <a:noFill/>
                    </a:lnR>
                    <a:lnT>
                      <a:noFill/>
                    </a:lnT>
                    <a:lnB>
                      <a:noFill/>
                    </a:lnB>
                  </a:tcPr>
                </a:tc>
                <a:tc>
                  <a:txBody>
                    <a:bodyPr/>
                    <a:lstStyle/>
                    <a:p>
                      <a:pPr algn="r" fontAlgn="ctr"/>
                      <a:r>
                        <a:rPr lang="it-IT" sz="600" b="1" i="0" u="none" strike="noStrike">
                          <a:solidFill>
                            <a:srgbClr val="000000"/>
                          </a:solidFill>
                          <a:effectLst/>
                          <a:latin typeface="Calibri" panose="020F0502020204030204" pitchFamily="34" charset="0"/>
                        </a:rPr>
                        <a:t>Famiglie da intervistare</a:t>
                      </a:r>
                    </a:p>
                  </a:txBody>
                  <a:tcPr marL="4213" marR="4213" marT="4213" marB="0" anchor="ctr">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Media Aree Comunali di Censimento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17.962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8.899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l"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l"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Barberino di Mugello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10.840</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4.549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264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Borgo San Lorenzo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18.091</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7.629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442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Firenzuola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4.844</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2.191</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210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Marradi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3.192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1.464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141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Palazzuolo sul Senio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1.169</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554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53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San Piero a Sieve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4.302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1.840</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177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Scarperia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7.835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3.132</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279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Vaglia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5.067</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2.242</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200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Vicchio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8.263</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3.417</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304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Bagno a Ripoli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25.538</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10.504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4,0</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420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Calenzano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17.253</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7.269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422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Fiesole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14.098</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6.240</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362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Impruneta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14.594</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6.359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369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Lastra a Signa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19.722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8.298</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481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Signa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19.376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7.382</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428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Capraia e Limite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7.579</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3.090</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275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Castelfiorentino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17.842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7.142</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414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Cerreto Guidi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10.735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4.147</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241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Certaldo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16.076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6.719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390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Fucecchio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23.515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9.043</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4,0</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362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Gambassi Terme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4.860</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1.957</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188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Montaione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3.726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1.540</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148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Montelupo Fiorentino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13.970</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5.734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333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Montespertoli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13.614</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5.572</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323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Vinci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14.666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5.813</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337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Dicomano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5.642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2.448</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218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Londa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1.845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794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76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Pelago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7.682</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3.296</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293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Pontassieve</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20.646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9.187</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4,0</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367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Reggello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16.314</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6.787</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394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Rufina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7.469</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3.194</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284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San Godenzo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1.191</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588</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56 </a:t>
                      </a:r>
                    </a:p>
                  </a:txBody>
                  <a:tcPr marL="4213" marR="4213" marT="4213" marB="0" anchor="b">
                    <a:lnL>
                      <a:noFill/>
                    </a:lnL>
                    <a:lnR>
                      <a:noFill/>
                    </a:lnR>
                    <a:lnT>
                      <a:noFill/>
                    </a:lnT>
                    <a:lnB>
                      <a:noFill/>
                    </a:lnB>
                  </a:tcPr>
                </a:tc>
              </a:tr>
              <a:tr h="96910">
                <a:tc>
                  <a:txBody>
                    <a:bodyPr/>
                    <a:lstStyle/>
                    <a:p>
                      <a:pPr algn="l" fontAlgn="b"/>
                      <a:r>
                        <a:rPr lang="it-IT" sz="600" b="1" i="0" u="none" strike="noStrike">
                          <a:solidFill>
                            <a:srgbClr val="000000"/>
                          </a:solidFill>
                          <a:effectLst/>
                          <a:latin typeface="Calibri" panose="020F0502020204030204" pitchFamily="34" charset="0"/>
                        </a:rPr>
                        <a:t>Valdarno superiore</a:t>
                      </a:r>
                    </a:p>
                  </a:txBody>
                  <a:tcPr marL="4213" marR="4213" marT="4213" marB="0" anchor="b">
                    <a:lnL>
                      <a:noFill/>
                    </a:lnL>
                    <a:lnR>
                      <a:noFill/>
                    </a:lnR>
                    <a:lnT>
                      <a:noFill/>
                    </a:lnT>
                    <a:lnB>
                      <a:noFill/>
                    </a:lnB>
                  </a:tcPr>
                </a:tc>
                <a:tc>
                  <a:txBody>
                    <a:bodyPr/>
                    <a:lstStyle/>
                    <a:p>
                      <a:pPr algn="r" fontAlgn="b"/>
                      <a:r>
                        <a:rPr lang="it-IT" sz="600" b="1" i="0" u="none" strike="noStrike">
                          <a:solidFill>
                            <a:srgbClr val="000000"/>
                          </a:solidFill>
                          <a:effectLst/>
                          <a:latin typeface="Calibri" panose="020F0502020204030204" pitchFamily="34" charset="0"/>
                        </a:rPr>
                        <a:t>32.374</a:t>
                      </a:r>
                    </a:p>
                  </a:txBody>
                  <a:tcPr marL="4213" marR="4213" marT="4213" marB="0" anchor="b">
                    <a:lnL>
                      <a:noFill/>
                    </a:lnL>
                    <a:lnR>
                      <a:noFill/>
                    </a:lnR>
                    <a:lnT>
                      <a:noFill/>
                    </a:lnT>
                    <a:lnB>
                      <a:noFill/>
                    </a:lnB>
                  </a:tcPr>
                </a:tc>
                <a:tc>
                  <a:txBody>
                    <a:bodyPr/>
                    <a:lstStyle/>
                    <a:p>
                      <a:pPr algn="r" fontAlgn="b"/>
                      <a:r>
                        <a:rPr lang="it-IT" sz="600" b="1" i="0" u="none" strike="noStrike">
                          <a:solidFill>
                            <a:srgbClr val="000000"/>
                          </a:solidFill>
                          <a:effectLst/>
                          <a:latin typeface="Calibri" panose="020F0502020204030204" pitchFamily="34" charset="0"/>
                        </a:rPr>
                        <a:t>13.021</a:t>
                      </a:r>
                    </a:p>
                  </a:txBody>
                  <a:tcPr marL="4213" marR="4213" marT="4213" marB="0" anchor="b">
                    <a:lnL>
                      <a:noFill/>
                    </a:lnL>
                    <a:lnR>
                      <a:noFill/>
                    </a:lnR>
                    <a:lnT>
                      <a:noFill/>
                    </a:lnT>
                    <a:lnB>
                      <a:noFill/>
                    </a:lnB>
                  </a:tcPr>
                </a:tc>
                <a:tc>
                  <a:txBody>
                    <a:bodyPr/>
                    <a:lstStyle/>
                    <a:p>
                      <a:pPr algn="ctr" fontAlgn="b"/>
                      <a:endParaRPr lang="it-IT" sz="600" b="1"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1"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1"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1" i="0" u="none" strike="noStrike">
                          <a:solidFill>
                            <a:srgbClr val="000000"/>
                          </a:solidFill>
                          <a:effectLst/>
                          <a:latin typeface="Calibri" panose="020F0502020204030204" pitchFamily="34" charset="0"/>
                        </a:rPr>
                        <a:t>4,0</a:t>
                      </a:r>
                    </a:p>
                  </a:txBody>
                  <a:tcPr marL="4213" marR="4213" marT="4213" marB="0" anchor="b">
                    <a:lnL>
                      <a:noFill/>
                    </a:lnL>
                    <a:lnR>
                      <a:noFill/>
                    </a:lnR>
                    <a:lnT>
                      <a:noFill/>
                    </a:lnT>
                    <a:lnB>
                      <a:noFill/>
                    </a:lnB>
                  </a:tcPr>
                </a:tc>
                <a:tc>
                  <a:txBody>
                    <a:bodyPr/>
                    <a:lstStyle/>
                    <a:p>
                      <a:pPr algn="l" fontAlgn="b"/>
                      <a:r>
                        <a:rPr lang="it-IT" sz="600" b="1" i="0" u="none" strike="noStrike">
                          <a:solidFill>
                            <a:srgbClr val="000000"/>
                          </a:solidFill>
                          <a:effectLst/>
                          <a:latin typeface="Calibri" panose="020F0502020204030204" pitchFamily="34" charset="0"/>
                        </a:rPr>
                        <a:t>             521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Figline Valdarno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17.136</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6.930</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402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Incisa in Val d'Arno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6.530</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2.615</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233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Rignano sull'Arno</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8.708</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3.476</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309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Barberino Val d'Elsa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4.405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1.818</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9,6</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175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Greve in Chianti</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14.035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5.829</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338 </a:t>
                      </a:r>
                    </a:p>
                  </a:txBody>
                  <a:tcPr marL="4213" marR="4213" marT="4213" marB="0" anchor="b">
                    <a:lnL>
                      <a:noFill/>
                    </a:lnL>
                    <a:lnR>
                      <a:noFill/>
                    </a:lnR>
                    <a:lnT>
                      <a:noFill/>
                    </a:lnT>
                    <a:lnB>
                      <a:noFill/>
                    </a:lnB>
                  </a:tcPr>
                </a:tc>
              </a:tr>
              <a:tr h="96910">
                <a:tc>
                  <a:txBody>
                    <a:bodyPr/>
                    <a:lstStyle/>
                    <a:p>
                      <a:pPr algn="l" fontAlgn="b"/>
                      <a:r>
                        <a:rPr lang="it-IT" sz="600" b="0" i="0" u="none" strike="noStrike" dirty="0">
                          <a:solidFill>
                            <a:srgbClr val="000000"/>
                          </a:solidFill>
                          <a:effectLst/>
                          <a:latin typeface="Calibri" panose="020F0502020204030204" pitchFamily="34" charset="0"/>
                        </a:rPr>
                        <a:t>San Casciano in Val di Pesa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17.168</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7.103</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5,8</a:t>
                      </a:r>
                    </a:p>
                  </a:txBody>
                  <a:tcPr marL="4213" marR="4213" marT="4213" marB="0" anchor="b">
                    <a:lnL>
                      <a:noFill/>
                    </a:lnL>
                    <a:lnR>
                      <a:noFill/>
                    </a:lnR>
                    <a:lnT>
                      <a:noFill/>
                    </a:lnT>
                    <a:lnB>
                      <a:noFill/>
                    </a:lnB>
                  </a:tcPr>
                </a:tc>
                <a:tc>
                  <a:txBody>
                    <a:bodyPr/>
                    <a:lstStyle/>
                    <a:p>
                      <a:pPr algn="l" fontAlgn="b"/>
                      <a:r>
                        <a:rPr lang="it-IT" sz="600" b="0" i="0" u="none" strike="noStrike">
                          <a:solidFill>
                            <a:srgbClr val="000000"/>
                          </a:solidFill>
                          <a:effectLst/>
                          <a:latin typeface="Calibri" panose="020F0502020204030204" pitchFamily="34" charset="0"/>
                        </a:rPr>
                        <a:t>             412 </a:t>
                      </a:r>
                    </a:p>
                  </a:txBody>
                  <a:tcPr marL="4213" marR="4213" marT="4213" marB="0" anchor="b">
                    <a:lnL>
                      <a:noFill/>
                    </a:lnL>
                    <a:lnR>
                      <a:noFill/>
                    </a:lnR>
                    <a:lnT>
                      <a:noFill/>
                    </a:lnT>
                    <a:lnB>
                      <a:noFill/>
                    </a:lnB>
                  </a:tcPr>
                </a:tc>
              </a:tr>
              <a:tr h="96910">
                <a:tc>
                  <a:txBody>
                    <a:bodyPr/>
                    <a:lstStyle/>
                    <a:p>
                      <a:pPr algn="l" fontAlgn="b"/>
                      <a:r>
                        <a:rPr lang="it-IT" sz="600" b="0" i="0" u="none" strike="noStrike">
                          <a:solidFill>
                            <a:srgbClr val="000000"/>
                          </a:solidFill>
                          <a:effectLst/>
                          <a:latin typeface="Calibri" panose="020F0502020204030204" pitchFamily="34" charset="0"/>
                        </a:rPr>
                        <a:t>Tavarnelle Val di Pesa</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7.815</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3.215</a:t>
                      </a: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endParaRPr lang="it-IT" sz="600" b="0" i="0" u="none" strike="noStrike">
                        <a:solidFill>
                          <a:srgbClr val="000000"/>
                        </a:solidFill>
                        <a:effectLst/>
                        <a:latin typeface="Calibri" panose="020F0502020204030204" pitchFamily="34" charset="0"/>
                      </a:endParaRPr>
                    </a:p>
                  </a:txBody>
                  <a:tcPr marL="4213" marR="4213" marT="4213" marB="0" anchor="b">
                    <a:lnL>
                      <a:noFill/>
                    </a:lnL>
                    <a:lnR>
                      <a:noFill/>
                    </a:lnR>
                    <a:lnT>
                      <a:noFill/>
                    </a:lnT>
                    <a:lnB>
                      <a:noFill/>
                    </a:lnB>
                  </a:tcPr>
                </a:tc>
                <a:tc>
                  <a:txBody>
                    <a:bodyPr/>
                    <a:lstStyle/>
                    <a:p>
                      <a:pPr algn="ctr" fontAlgn="b"/>
                      <a:r>
                        <a:rPr lang="it-IT" sz="600" b="0" i="0" u="none" strike="noStrike">
                          <a:solidFill>
                            <a:srgbClr val="000000"/>
                          </a:solidFill>
                          <a:effectLst/>
                          <a:latin typeface="Calibri" panose="020F0502020204030204" pitchFamily="34" charset="0"/>
                        </a:rPr>
                        <a:t>X</a:t>
                      </a:r>
                    </a:p>
                  </a:txBody>
                  <a:tcPr marL="4213" marR="4213" marT="4213" marB="0" anchor="b">
                    <a:lnL>
                      <a:noFill/>
                    </a:lnL>
                    <a:lnR>
                      <a:noFill/>
                    </a:lnR>
                    <a:lnT>
                      <a:noFill/>
                    </a:lnT>
                    <a:lnB>
                      <a:noFill/>
                    </a:lnB>
                  </a:tcPr>
                </a:tc>
                <a:tc>
                  <a:txBody>
                    <a:bodyPr/>
                    <a:lstStyle/>
                    <a:p>
                      <a:pPr algn="r" fontAlgn="b"/>
                      <a:r>
                        <a:rPr lang="it-IT" sz="600" b="0" i="0" u="none" strike="noStrike">
                          <a:solidFill>
                            <a:srgbClr val="000000"/>
                          </a:solidFill>
                          <a:effectLst/>
                          <a:latin typeface="Calibri" panose="020F0502020204030204" pitchFamily="34" charset="0"/>
                        </a:rPr>
                        <a:t>8,9</a:t>
                      </a:r>
                    </a:p>
                  </a:txBody>
                  <a:tcPr marL="4213" marR="4213" marT="4213" marB="0" anchor="b">
                    <a:lnL>
                      <a:noFill/>
                    </a:lnL>
                    <a:lnR>
                      <a:noFill/>
                    </a:lnR>
                    <a:lnT>
                      <a:noFill/>
                    </a:lnT>
                    <a:lnB>
                      <a:noFill/>
                    </a:lnB>
                  </a:tcPr>
                </a:tc>
                <a:tc>
                  <a:txBody>
                    <a:bodyPr/>
                    <a:lstStyle/>
                    <a:p>
                      <a:pPr algn="l" fontAlgn="b"/>
                      <a:r>
                        <a:rPr lang="it-IT" sz="600" b="0" i="0" u="none" strike="noStrike" dirty="0">
                          <a:solidFill>
                            <a:srgbClr val="000000"/>
                          </a:solidFill>
                          <a:effectLst/>
                          <a:latin typeface="Calibri" panose="020F0502020204030204" pitchFamily="34" charset="0"/>
                        </a:rPr>
                        <a:t>             286 </a:t>
                      </a:r>
                    </a:p>
                  </a:txBody>
                  <a:tcPr marL="4213" marR="4213" marT="4213" marB="0" anchor="b">
                    <a:lnL>
                      <a:noFill/>
                    </a:lnL>
                    <a:lnR>
                      <a:noFill/>
                    </a:lnR>
                    <a:lnT>
                      <a:noFill/>
                    </a:lnT>
                    <a:lnB>
                      <a:noFill/>
                    </a:lnB>
                  </a:tcPr>
                </a:tc>
              </a:tr>
            </a:tbl>
          </a:graphicData>
        </a:graphic>
      </p:graphicFrame>
      <p:sp>
        <p:nvSpPr>
          <p:cNvPr id="7" name="CasellaDiTesto 6"/>
          <p:cNvSpPr txBox="1"/>
          <p:nvPr/>
        </p:nvSpPr>
        <p:spPr>
          <a:xfrm>
            <a:off x="632773" y="707509"/>
            <a:ext cx="697627" cy="369332"/>
          </a:xfrm>
          <a:prstGeom prst="rect">
            <a:avLst/>
          </a:prstGeom>
          <a:noFill/>
        </p:spPr>
        <p:txBody>
          <a:bodyPr wrap="none" rtlCol="0">
            <a:spAutoFit/>
          </a:bodyPr>
          <a:lstStyle/>
          <a:p>
            <a:r>
              <a:rPr lang="it-IT" dirty="0" smtClean="0">
                <a:solidFill>
                  <a:schemeClr val="tx1"/>
                </a:solidFill>
              </a:rPr>
              <a:t>2020</a:t>
            </a:r>
            <a:endParaRPr lang="it-IT" dirty="0">
              <a:solidFill>
                <a:schemeClr val="tx1"/>
              </a:solidFill>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9"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885577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Il censimento permanente a scala metropolitana/4</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28</a:t>
            </a:fld>
            <a:endParaRPr lang="it-IT" sz="1200" dirty="0">
              <a:latin typeface="Calibri" panose="020F0502020204030204" pitchFamily="34" charset="0"/>
            </a:endParaRPr>
          </a:p>
        </p:txBody>
      </p:sp>
      <p:sp>
        <p:nvSpPr>
          <p:cNvPr id="3" name="Rettangolo 2"/>
          <p:cNvSpPr/>
          <p:nvPr/>
        </p:nvSpPr>
        <p:spPr>
          <a:xfrm>
            <a:off x="574675" y="2204864"/>
            <a:ext cx="7957765" cy="3170099"/>
          </a:xfrm>
          <a:prstGeom prst="rect">
            <a:avLst/>
          </a:prstGeom>
        </p:spPr>
        <p:txBody>
          <a:bodyPr wrap="square">
            <a:spAutoFit/>
          </a:bodyPr>
          <a:lstStyle/>
          <a:p>
            <a:pPr marL="541338" lvl="2" indent="-363538" algn="just">
              <a:spcAft>
                <a:spcPts val="0"/>
              </a:spcAft>
              <a:buFont typeface="Arial" panose="020B0604020202020204" pitchFamily="34" charset="0"/>
              <a:buChar char="•"/>
              <a:tabLst>
                <a:tab pos="180340" algn="l"/>
              </a:tabLst>
            </a:pP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Rilascio di dati nel 2016 con riferimento al 2016 (e poi ogni anno) per l’intera Città Metropolitana, Firenze nel suo insieme (ma anche dettagliato per aree Q5, Q2+riva destra del Q1, riva sinistra), l’intera area fiorentina escluso Firenze, l’Empolese </a:t>
            </a:r>
            <a:r>
              <a:rPr lang="it-IT" sz="2000"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Valdelsa</a:t>
            </a: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marL="541338" lvl="2" indent="-363538" algn="just">
              <a:spcAft>
                <a:spcPts val="0"/>
              </a:spcAft>
              <a:buFont typeface="Arial" panose="020B0604020202020204" pitchFamily="34" charset="0"/>
              <a:buChar char="•"/>
              <a:tabLst>
                <a:tab pos="180340" algn="l"/>
              </a:tabLst>
            </a:pP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Si avrebbe poi un rilascio nel 2018 con riferimento al 2017 (e successivamente ogni anno, con un anno di ritardo) anche per Mugello, Montagna fiorentina e Chianti, e per i singoli comuni di Campi Bisenzio, Empoli, Scandicci, Sesto Fiorentino.</a:t>
            </a:r>
          </a:p>
          <a:p>
            <a:pPr marL="541338" lvl="2" indent="-363538" algn="just">
              <a:spcAft>
                <a:spcPts val="0"/>
              </a:spcAft>
              <a:buFont typeface="Arial" panose="020B0604020202020204" pitchFamily="34" charset="0"/>
              <a:buChar char="•"/>
              <a:tabLst>
                <a:tab pos="180340" algn="l"/>
              </a:tabLst>
            </a:pP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Nel 2020 con riferimento 2018 (e successivamente ogni anno con due anni di ritardo) per tutti i restanti comuni della Città Metropolitana.</a:t>
            </a:r>
            <a:endParaRPr lang="it-IT"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5780454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metropolitano/6</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29</a:t>
            </a:fld>
            <a:endParaRPr lang="it-IT" sz="1200" dirty="0">
              <a:latin typeface="Calibri" panose="020F0502020204030204" pitchFamily="34" charset="0"/>
            </a:endParaRPr>
          </a:p>
        </p:txBody>
      </p:sp>
      <p:sp>
        <p:nvSpPr>
          <p:cNvPr id="3" name="Rettangolo 2"/>
          <p:cNvSpPr/>
          <p:nvPr/>
        </p:nvSpPr>
        <p:spPr>
          <a:xfrm>
            <a:off x="554830" y="1844824"/>
            <a:ext cx="8037514" cy="4031873"/>
          </a:xfrm>
          <a:prstGeom prst="rect">
            <a:avLst/>
          </a:prstGeom>
        </p:spPr>
        <p:txBody>
          <a:bodyPr wrap="square">
            <a:spAutoFit/>
          </a:bodyPr>
          <a:lstStyle/>
          <a:p>
            <a:pPr lvl="1">
              <a:buFont typeface="Arial" panose="020B0604020202020204" pitchFamily="34" charset="0"/>
              <a:buChar char="•"/>
            </a:pPr>
            <a:r>
              <a:rPr lang="it-IT" sz="1600" dirty="0" smtClean="0">
                <a:solidFill>
                  <a:schemeClr val="tx1"/>
                </a:solidFill>
              </a:rPr>
              <a:t>Raccolta</a:t>
            </a:r>
            <a:r>
              <a:rPr lang="it-IT" sz="1600" dirty="0">
                <a:solidFill>
                  <a:schemeClr val="tx1"/>
                </a:solidFill>
              </a:rPr>
              <a:t>, </a:t>
            </a:r>
            <a:r>
              <a:rPr lang="it-IT" sz="1600" dirty="0" smtClean="0">
                <a:solidFill>
                  <a:schemeClr val="tx1"/>
                </a:solidFill>
              </a:rPr>
              <a:t>elaborazione </a:t>
            </a:r>
            <a:r>
              <a:rPr lang="it-IT" sz="1600" dirty="0">
                <a:solidFill>
                  <a:schemeClr val="tx1"/>
                </a:solidFill>
              </a:rPr>
              <a:t>e </a:t>
            </a:r>
            <a:r>
              <a:rPr lang="it-IT" sz="1600" dirty="0" smtClean="0">
                <a:solidFill>
                  <a:schemeClr val="tx1"/>
                </a:solidFill>
              </a:rPr>
              <a:t>pubblicazione </a:t>
            </a:r>
            <a:r>
              <a:rPr lang="it-IT" sz="1600" dirty="0">
                <a:solidFill>
                  <a:schemeClr val="tx1"/>
                </a:solidFill>
              </a:rPr>
              <a:t>delle informazioni statistiche strutturali riferite ai singoli </a:t>
            </a:r>
            <a:r>
              <a:rPr lang="it-IT" sz="1600" dirty="0" smtClean="0">
                <a:solidFill>
                  <a:schemeClr val="tx1"/>
                </a:solidFill>
              </a:rPr>
              <a:t>comuni</a:t>
            </a:r>
          </a:p>
          <a:p>
            <a:pPr lvl="1">
              <a:buFont typeface="Arial" panose="020B0604020202020204" pitchFamily="34" charset="0"/>
              <a:buChar char="•"/>
            </a:pPr>
            <a:r>
              <a:rPr lang="it-IT" sz="1600" dirty="0" smtClean="0">
                <a:solidFill>
                  <a:schemeClr val="tx1"/>
                </a:solidFill>
              </a:rPr>
              <a:t>Archivi </a:t>
            </a:r>
            <a:r>
              <a:rPr lang="it-IT" sz="1600" dirty="0">
                <a:solidFill>
                  <a:schemeClr val="tx1"/>
                </a:solidFill>
              </a:rPr>
              <a:t>amministrativi e registri </a:t>
            </a:r>
            <a:r>
              <a:rPr lang="it-IT" sz="1600" dirty="0" smtClean="0">
                <a:solidFill>
                  <a:schemeClr val="tx1"/>
                </a:solidFill>
              </a:rPr>
              <a:t>statistici conferiti e a disposizione pubblica</a:t>
            </a:r>
          </a:p>
          <a:p>
            <a:pPr lvl="1">
              <a:buFont typeface="Arial" panose="020B0604020202020204" pitchFamily="34" charset="0"/>
              <a:buChar char="•"/>
            </a:pPr>
            <a:r>
              <a:rPr lang="it-IT" sz="1600" dirty="0" smtClean="0">
                <a:solidFill>
                  <a:schemeClr val="tx1"/>
                </a:solidFill>
              </a:rPr>
              <a:t>Annuario </a:t>
            </a:r>
            <a:r>
              <a:rPr lang="it-IT" sz="1600" dirty="0">
                <a:solidFill>
                  <a:schemeClr val="tx1"/>
                </a:solidFill>
              </a:rPr>
              <a:t>statistico della Città Metropolitana sviluppato sulla scorta </a:t>
            </a:r>
            <a:r>
              <a:rPr lang="it-IT" sz="1600" dirty="0" smtClean="0">
                <a:solidFill>
                  <a:schemeClr val="tx1"/>
                </a:solidFill>
              </a:rPr>
              <a:t>dell’Annuario </a:t>
            </a:r>
            <a:r>
              <a:rPr lang="it-IT" sz="1600" dirty="0">
                <a:solidFill>
                  <a:schemeClr val="tx1"/>
                </a:solidFill>
              </a:rPr>
              <a:t>online </a:t>
            </a:r>
            <a:r>
              <a:rPr lang="it-IT" sz="1600" dirty="0" smtClean="0">
                <a:solidFill>
                  <a:schemeClr val="tx1"/>
                </a:solidFill>
              </a:rPr>
              <a:t>del </a:t>
            </a:r>
            <a:r>
              <a:rPr lang="it-IT" sz="1600" dirty="0">
                <a:solidFill>
                  <a:schemeClr val="tx1"/>
                </a:solidFill>
              </a:rPr>
              <a:t>Comune di </a:t>
            </a:r>
            <a:r>
              <a:rPr lang="it-IT" sz="1600" dirty="0" smtClean="0">
                <a:solidFill>
                  <a:schemeClr val="tx1"/>
                </a:solidFill>
              </a:rPr>
              <a:t>Firenze </a:t>
            </a:r>
            <a:r>
              <a:rPr lang="it-IT" sz="1600" dirty="0" smtClean="0">
                <a:solidFill>
                  <a:srgbClr val="FF0000"/>
                </a:solidFill>
              </a:rPr>
              <a:t>annuario.comune.fi.it </a:t>
            </a:r>
          </a:p>
          <a:p>
            <a:pPr lvl="1">
              <a:buFont typeface="Arial" panose="020B0604020202020204" pitchFamily="34" charset="0"/>
              <a:buChar char="•"/>
            </a:pPr>
            <a:r>
              <a:rPr lang="it-IT" sz="1600" dirty="0">
                <a:solidFill>
                  <a:schemeClr val="tx1"/>
                </a:solidFill>
              </a:rPr>
              <a:t>A</a:t>
            </a:r>
            <a:r>
              <a:rPr lang="it-IT" sz="1600" dirty="0" smtClean="0">
                <a:solidFill>
                  <a:schemeClr val="tx1"/>
                </a:solidFill>
              </a:rPr>
              <a:t>limentazione </a:t>
            </a:r>
            <a:r>
              <a:rPr lang="it-IT" sz="1600" dirty="0">
                <a:solidFill>
                  <a:schemeClr val="tx1"/>
                </a:solidFill>
              </a:rPr>
              <a:t>di un sistema di pubblicazione di dati in formato aperto su scala </a:t>
            </a:r>
            <a:r>
              <a:rPr lang="it-IT" sz="1600" dirty="0" smtClean="0">
                <a:solidFill>
                  <a:schemeClr val="tx1"/>
                </a:solidFill>
              </a:rPr>
              <a:t>metropolitana </a:t>
            </a:r>
            <a:r>
              <a:rPr lang="it-IT" sz="1600" dirty="0" smtClean="0">
                <a:solidFill>
                  <a:srgbClr val="FF0000"/>
                </a:solidFill>
              </a:rPr>
              <a:t>opendata.comune.fi.it</a:t>
            </a:r>
            <a:endParaRPr lang="it-IT" sz="1600" dirty="0">
              <a:solidFill>
                <a:srgbClr val="FF0000"/>
              </a:solidFill>
            </a:endParaRPr>
          </a:p>
          <a:p>
            <a:pPr lvl="1">
              <a:buFont typeface="Arial" panose="020B0604020202020204" pitchFamily="34" charset="0"/>
              <a:buChar char="•"/>
            </a:pPr>
            <a:r>
              <a:rPr lang="it-IT" sz="1600" dirty="0" smtClean="0">
                <a:solidFill>
                  <a:schemeClr val="tx1"/>
                </a:solidFill>
              </a:rPr>
              <a:t>Estensione </a:t>
            </a:r>
            <a:r>
              <a:rPr lang="it-IT" sz="1600" dirty="0">
                <a:solidFill>
                  <a:schemeClr val="tx1"/>
                </a:solidFill>
              </a:rPr>
              <a:t>ai singoli comuni della pertinenza dei lavori del Comune di Firenze presenti nel Programma Statistico </a:t>
            </a:r>
            <a:r>
              <a:rPr lang="it-IT" sz="1600" dirty="0" smtClean="0">
                <a:solidFill>
                  <a:schemeClr val="tx1"/>
                </a:solidFill>
              </a:rPr>
              <a:t>Nazionale:</a:t>
            </a:r>
          </a:p>
          <a:p>
            <a:pPr lvl="2">
              <a:buFont typeface="Arial" panose="020B0604020202020204" pitchFamily="34" charset="0"/>
              <a:buChar char="•"/>
            </a:pPr>
            <a:r>
              <a:rPr lang="it-IT" sz="1600" dirty="0" smtClean="0">
                <a:solidFill>
                  <a:schemeClr val="tx1"/>
                </a:solidFill>
              </a:rPr>
              <a:t>FIR-00001 </a:t>
            </a:r>
            <a:r>
              <a:rPr lang="it-IT" sz="1600" dirty="0">
                <a:solidFill>
                  <a:schemeClr val="tx1"/>
                </a:solidFill>
              </a:rPr>
              <a:t>Le forze di lavoro nel Comune di Firenze e nell'area </a:t>
            </a:r>
            <a:r>
              <a:rPr lang="it-IT" sz="1600" dirty="0" smtClean="0">
                <a:solidFill>
                  <a:schemeClr val="tx1"/>
                </a:solidFill>
              </a:rPr>
              <a:t>fiorentina</a:t>
            </a:r>
          </a:p>
          <a:p>
            <a:pPr lvl="2">
              <a:buFont typeface="Arial" panose="020B0604020202020204" pitchFamily="34" charset="0"/>
              <a:buChar char="•"/>
            </a:pPr>
            <a:r>
              <a:rPr lang="it-IT" sz="1600" dirty="0" smtClean="0">
                <a:solidFill>
                  <a:schemeClr val="tx1"/>
                </a:solidFill>
              </a:rPr>
              <a:t>FIR-00004 </a:t>
            </a:r>
            <a:r>
              <a:rPr lang="it-IT" sz="1600" dirty="0">
                <a:solidFill>
                  <a:schemeClr val="tx1"/>
                </a:solidFill>
              </a:rPr>
              <a:t>Profilo demografico della città e dell'area </a:t>
            </a:r>
            <a:r>
              <a:rPr lang="it-IT" sz="1600" dirty="0" smtClean="0">
                <a:solidFill>
                  <a:schemeClr val="tx1"/>
                </a:solidFill>
              </a:rPr>
              <a:t>fiorentina</a:t>
            </a:r>
          </a:p>
          <a:p>
            <a:pPr lvl="2">
              <a:buFont typeface="Arial" panose="020B0604020202020204" pitchFamily="34" charset="0"/>
              <a:buChar char="•"/>
            </a:pPr>
            <a:r>
              <a:rPr lang="it-IT" sz="1600" dirty="0" smtClean="0">
                <a:solidFill>
                  <a:schemeClr val="tx1"/>
                </a:solidFill>
              </a:rPr>
              <a:t>FIR-00005 </a:t>
            </a:r>
            <a:r>
              <a:rPr lang="it-IT" sz="1600" dirty="0">
                <a:solidFill>
                  <a:schemeClr val="tx1"/>
                </a:solidFill>
              </a:rPr>
              <a:t>Numerazione civica </a:t>
            </a:r>
            <a:r>
              <a:rPr lang="it-IT" sz="1600" dirty="0" err="1" smtClean="0">
                <a:solidFill>
                  <a:schemeClr val="tx1"/>
                </a:solidFill>
              </a:rPr>
              <a:t>georeferenziata</a:t>
            </a:r>
            <a:endParaRPr lang="it-IT" sz="1600" dirty="0" smtClean="0">
              <a:solidFill>
                <a:schemeClr val="tx1"/>
              </a:solidFill>
            </a:endParaRPr>
          </a:p>
          <a:p>
            <a:pPr lvl="2">
              <a:buFont typeface="Arial" panose="020B0604020202020204" pitchFamily="34" charset="0"/>
              <a:buChar char="•"/>
            </a:pPr>
            <a:r>
              <a:rPr lang="it-IT" sz="1600" dirty="0" smtClean="0">
                <a:solidFill>
                  <a:schemeClr val="tx1"/>
                </a:solidFill>
              </a:rPr>
              <a:t>FIR-00007 </a:t>
            </a:r>
            <a:r>
              <a:rPr lang="it-IT" sz="1600" dirty="0">
                <a:solidFill>
                  <a:schemeClr val="tx1"/>
                </a:solidFill>
              </a:rPr>
              <a:t>La qualità della vita a </a:t>
            </a:r>
            <a:r>
              <a:rPr lang="it-IT" sz="1600" dirty="0" smtClean="0">
                <a:solidFill>
                  <a:schemeClr val="tx1"/>
                </a:solidFill>
              </a:rPr>
              <a:t>Firenze</a:t>
            </a:r>
          </a:p>
          <a:p>
            <a:pPr lvl="2">
              <a:buFont typeface="Arial" panose="020B0604020202020204" pitchFamily="34" charset="0"/>
              <a:buChar char="•"/>
            </a:pPr>
            <a:r>
              <a:rPr lang="it-IT" sz="1600" dirty="0" smtClean="0">
                <a:solidFill>
                  <a:schemeClr val="tx1"/>
                </a:solidFill>
              </a:rPr>
              <a:t>FIR‑00015 </a:t>
            </a:r>
            <a:r>
              <a:rPr lang="it-IT" sz="1600" dirty="0">
                <a:solidFill>
                  <a:schemeClr val="tx1"/>
                </a:solidFill>
              </a:rPr>
              <a:t>I redditi dei </a:t>
            </a:r>
            <a:r>
              <a:rPr lang="it-IT" sz="1600" dirty="0" smtClean="0">
                <a:solidFill>
                  <a:schemeClr val="tx1"/>
                </a:solidFill>
              </a:rPr>
              <a:t>fiorentini</a:t>
            </a:r>
          </a:p>
          <a:p>
            <a:pPr lvl="1">
              <a:buFont typeface="Arial" panose="020B0604020202020204" pitchFamily="34" charset="0"/>
              <a:buChar char="•"/>
            </a:pPr>
            <a:r>
              <a:rPr lang="it-IT" sz="1600" dirty="0">
                <a:solidFill>
                  <a:schemeClr val="tx1"/>
                </a:solidFill>
              </a:rPr>
              <a:t>T</a:t>
            </a:r>
            <a:r>
              <a:rPr lang="it-IT" sz="1600" dirty="0" smtClean="0">
                <a:solidFill>
                  <a:schemeClr val="tx1"/>
                </a:solidFill>
              </a:rPr>
              <a:t>rasformazione </a:t>
            </a:r>
            <a:r>
              <a:rPr lang="it-IT" sz="1600" dirty="0">
                <a:solidFill>
                  <a:schemeClr val="tx1"/>
                </a:solidFill>
              </a:rPr>
              <a:t>a scala metropolitana del portale </a:t>
            </a:r>
            <a:r>
              <a:rPr lang="it-IT" sz="1600" u="sng" dirty="0">
                <a:solidFill>
                  <a:srgbClr val="FF0000"/>
                </a:solidFill>
              </a:rPr>
              <a:t>statistica.fi.it</a:t>
            </a:r>
            <a:r>
              <a:rPr lang="it-IT" sz="1600" dirty="0" smtClean="0">
                <a:solidFill>
                  <a:schemeClr val="tx1"/>
                </a:solidFill>
              </a:rPr>
              <a:t>.</a:t>
            </a:r>
          </a:p>
          <a:p>
            <a:pPr lvl="1">
              <a:buFont typeface="Arial" panose="020B0604020202020204" pitchFamily="34" charset="0"/>
              <a:buChar char="•"/>
            </a:pPr>
            <a:r>
              <a:rPr lang="it-IT" sz="1600" dirty="0" smtClean="0">
                <a:solidFill>
                  <a:schemeClr val="tx1"/>
                </a:solidFill>
              </a:rPr>
              <a:t>Estensione delle notizie diffuse via </a:t>
            </a:r>
            <a:r>
              <a:rPr lang="it-IT" sz="1600" dirty="0" err="1" smtClean="0">
                <a:solidFill>
                  <a:schemeClr val="tx1"/>
                </a:solidFill>
              </a:rPr>
              <a:t>Twitter</a:t>
            </a:r>
            <a:r>
              <a:rPr lang="it-IT" sz="1600" dirty="0" smtClean="0">
                <a:solidFill>
                  <a:schemeClr val="tx1"/>
                </a:solidFill>
              </a:rPr>
              <a:t> </a:t>
            </a:r>
            <a:r>
              <a:rPr lang="it-IT" sz="1600" dirty="0" smtClean="0">
                <a:solidFill>
                  <a:srgbClr val="FF0000"/>
                </a:solidFill>
              </a:rPr>
              <a:t>@</a:t>
            </a:r>
            <a:r>
              <a:rPr lang="it-IT" sz="1600" dirty="0" err="1" smtClean="0">
                <a:solidFill>
                  <a:srgbClr val="FF0000"/>
                </a:solidFill>
              </a:rPr>
              <a:t>FiStatistica</a:t>
            </a:r>
            <a:endParaRPr lang="it-IT" sz="1600" dirty="0">
              <a:solidFill>
                <a:srgbClr val="FF0000"/>
              </a:solidFill>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27650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nuovo ente Città metropolitana</a:t>
            </a:r>
          </a:p>
        </p:txBody>
      </p:sp>
      <p:sp>
        <p:nvSpPr>
          <p:cNvPr id="5123" name="Segnaposto contenuto 2"/>
          <p:cNvSpPr>
            <a:spLocks noGrp="1"/>
          </p:cNvSpPr>
          <p:nvPr>
            <p:ph idx="1"/>
          </p:nvPr>
        </p:nvSpPr>
        <p:spPr>
          <a:xfrm>
            <a:off x="539750" y="1844824"/>
            <a:ext cx="7997825" cy="4321026"/>
          </a:xfrm>
          <a:noFill/>
          <a:ln w="9525">
            <a:noFill/>
            <a:round/>
            <a:headEnd/>
            <a:tailEnd/>
          </a:ln>
        </p:spPr>
        <p:txBody>
          <a:bodyPr vert="horz" wrap="square" lIns="90000" tIns="46800" rIns="90000" bIns="46800" numCol="1" anchor="t" anchorCtr="0" compatLnSpc="1">
            <a:prstTxWarp prst="textNoShape">
              <a:avLst/>
            </a:prstTxWarp>
          </a:bodyPr>
          <a:lstStyle/>
          <a:p>
            <a:pPr>
              <a:spcBef>
                <a:spcPts val="600"/>
              </a:spcBef>
              <a:spcAft>
                <a:spcPts val="0"/>
              </a:spcAft>
              <a:buFont typeface="Arial" panose="020B0604020202020204" pitchFamily="34" charset="0"/>
              <a:buChar char="•"/>
            </a:pPr>
            <a:r>
              <a:rPr lang="it-IT" sz="1800" dirty="0" smtClean="0">
                <a:solidFill>
                  <a:schemeClr val="tx1"/>
                </a:solidFill>
                <a:latin typeface="Calibri" panose="020F0502020204030204" pitchFamily="34" charset="0"/>
              </a:rPr>
              <a:t>Ente di secondo grado</a:t>
            </a:r>
            <a:endParaRPr lang="it-IT" sz="1800" dirty="0">
              <a:solidFill>
                <a:schemeClr val="tx1"/>
              </a:solidFill>
              <a:latin typeface="Calibri" panose="020F0502020204030204" pitchFamily="34" charset="0"/>
            </a:endParaRPr>
          </a:p>
          <a:p>
            <a:pPr>
              <a:spcBef>
                <a:spcPts val="600"/>
              </a:spcBef>
              <a:spcAft>
                <a:spcPts val="0"/>
              </a:spcAft>
              <a:buFont typeface="Arial" panose="020B0604020202020204" pitchFamily="34" charset="0"/>
              <a:buChar char="•"/>
            </a:pPr>
            <a:r>
              <a:rPr lang="it-IT" sz="1800" dirty="0" smtClean="0">
                <a:solidFill>
                  <a:schemeClr val="tx1"/>
                </a:solidFill>
                <a:latin typeface="Calibri" panose="020F0502020204030204" pitchFamily="34" charset="0"/>
              </a:rPr>
              <a:t>Ruolo oggettivamente preminente  e di riferimento del comune capoluogo</a:t>
            </a:r>
            <a:endParaRPr lang="it-IT" sz="1400" dirty="0">
              <a:solidFill>
                <a:schemeClr val="tx1"/>
              </a:solidFill>
              <a:latin typeface="Calibri" panose="020F0502020204030204" pitchFamily="34" charset="0"/>
              <a:ea typeface="+mn-ea"/>
            </a:endParaRPr>
          </a:p>
          <a:p>
            <a:pPr>
              <a:spcBef>
                <a:spcPts val="600"/>
              </a:spcBef>
              <a:spcAft>
                <a:spcPts val="0"/>
              </a:spcAft>
              <a:buFont typeface="Arial" panose="020B0604020202020204" pitchFamily="34" charset="0"/>
              <a:buChar char="•"/>
            </a:pPr>
            <a:r>
              <a:rPr lang="it-IT" sz="1800" dirty="0">
                <a:solidFill>
                  <a:schemeClr val="tx1"/>
                </a:solidFill>
                <a:latin typeface="Calibri" panose="020F0502020204030204" pitchFamily="34" charset="0"/>
              </a:rPr>
              <a:t>“i servizi in materia statistica” sono espressamente indicati dalla legge come una delle </a:t>
            </a:r>
            <a:r>
              <a:rPr lang="it-IT" sz="1800" b="1" dirty="0">
                <a:solidFill>
                  <a:schemeClr val="tx1"/>
                </a:solidFill>
                <a:latin typeface="Calibri" panose="020F0502020204030204" pitchFamily="34" charset="0"/>
              </a:rPr>
              <a:t>funzioni fondamentali dei comuni </a:t>
            </a:r>
            <a:r>
              <a:rPr lang="it-IT" sz="1800" dirty="0">
                <a:solidFill>
                  <a:schemeClr val="tx1"/>
                </a:solidFill>
                <a:latin typeface="Calibri" panose="020F0502020204030204" pitchFamily="34" charset="0"/>
              </a:rPr>
              <a:t>(Legge 24 dicembre 2012, n. 228), senza alcun riferimento alle funzioni esercitate tra quelle tradizionalmente di competenza </a:t>
            </a:r>
            <a:r>
              <a:rPr lang="it-IT" sz="1800" dirty="0" smtClean="0">
                <a:solidFill>
                  <a:schemeClr val="tx1"/>
                </a:solidFill>
                <a:latin typeface="Calibri" panose="020F0502020204030204" pitchFamily="34" charset="0"/>
              </a:rPr>
              <a:t>statale</a:t>
            </a:r>
          </a:p>
          <a:p>
            <a:pPr>
              <a:spcBef>
                <a:spcPts val="600"/>
              </a:spcBef>
              <a:spcAft>
                <a:spcPts val="0"/>
              </a:spcAft>
              <a:buFont typeface="Arial" panose="020B0604020202020204" pitchFamily="34" charset="0"/>
              <a:buChar char="•"/>
            </a:pPr>
            <a:r>
              <a:rPr lang="it-IT" sz="1800" dirty="0" smtClean="0">
                <a:solidFill>
                  <a:schemeClr val="tx1"/>
                </a:solidFill>
                <a:latin typeface="Calibri" panose="020F0502020204030204" pitchFamily="34" charset="0"/>
              </a:rPr>
              <a:t>Anagrafe</a:t>
            </a:r>
            <a:r>
              <a:rPr lang="it-IT" sz="1800" dirty="0">
                <a:solidFill>
                  <a:schemeClr val="tx1"/>
                </a:solidFill>
                <a:latin typeface="Calibri" panose="020F0502020204030204" pitchFamily="34" charset="0"/>
              </a:rPr>
              <a:t>, stato civile, leva, elettorale, </a:t>
            </a:r>
            <a:r>
              <a:rPr lang="it-IT" sz="1800" dirty="0" smtClean="0">
                <a:solidFill>
                  <a:schemeClr val="tx1"/>
                </a:solidFill>
                <a:latin typeface="Calibri" panose="020F0502020204030204" pitchFamily="34" charset="0"/>
              </a:rPr>
              <a:t>statistica rimangono comunque funzioni esercitate dal Sindaco quale Ufficiale di Governo</a:t>
            </a:r>
            <a:endParaRPr lang="it-IT" sz="1800" dirty="0">
              <a:solidFill>
                <a:schemeClr val="tx1"/>
              </a:solidFill>
              <a:latin typeface="Calibri" panose="020F0502020204030204" pitchFamily="34" charset="0"/>
            </a:endParaRPr>
          </a:p>
          <a:p>
            <a:pPr>
              <a:spcBef>
                <a:spcPts val="600"/>
              </a:spcBef>
              <a:spcAft>
                <a:spcPts val="0"/>
              </a:spcAft>
              <a:buFont typeface="Arial" panose="020B0604020202020204" pitchFamily="34" charset="0"/>
              <a:buChar char="•"/>
            </a:pPr>
            <a:r>
              <a:rPr lang="it-IT" sz="1800" dirty="0">
                <a:solidFill>
                  <a:schemeClr val="tx1"/>
                </a:solidFill>
                <a:latin typeface="Calibri" panose="020F0502020204030204" pitchFamily="34" charset="0"/>
              </a:rPr>
              <a:t>il combinato disposto delle previsioni dell’art.1, commi 44 e 85 della Legge 7 aprile 2014, n. 56 attribuisce alla città metropolitana </a:t>
            </a:r>
            <a:r>
              <a:rPr lang="it-IT" sz="1800" dirty="0" smtClean="0">
                <a:solidFill>
                  <a:schemeClr val="tx1"/>
                </a:solidFill>
                <a:latin typeface="Calibri" panose="020F0502020204030204" pitchFamily="34" charset="0"/>
              </a:rPr>
              <a:t>(come alla provincia) la </a:t>
            </a:r>
            <a:r>
              <a:rPr lang="it-IT" sz="1800" dirty="0">
                <a:solidFill>
                  <a:schemeClr val="tx1"/>
                </a:solidFill>
                <a:latin typeface="Calibri" panose="020F0502020204030204" pitchFamily="34" charset="0"/>
              </a:rPr>
              <a:t>funzione fondamentale di “raccolta ed elaborazione di dati” che può essere ricondotta </a:t>
            </a:r>
            <a:r>
              <a:rPr lang="it-IT" sz="1800" dirty="0" smtClean="0">
                <a:solidFill>
                  <a:schemeClr val="tx1"/>
                </a:solidFill>
                <a:latin typeface="Calibri" panose="020F0502020204030204" pitchFamily="34" charset="0"/>
              </a:rPr>
              <a:t>solo genericamente </a:t>
            </a:r>
            <a:r>
              <a:rPr lang="it-IT" sz="1800" dirty="0">
                <a:solidFill>
                  <a:schemeClr val="tx1"/>
                </a:solidFill>
                <a:latin typeface="Calibri" panose="020F0502020204030204" pitchFamily="34" charset="0"/>
              </a:rPr>
              <a:t>a una funzione </a:t>
            </a:r>
            <a:r>
              <a:rPr lang="it-IT" sz="1800" dirty="0" smtClean="0">
                <a:solidFill>
                  <a:schemeClr val="tx1"/>
                </a:solidFill>
                <a:latin typeface="Calibri" panose="020F0502020204030204" pitchFamily="34" charset="0"/>
              </a:rPr>
              <a:t>statistica</a:t>
            </a:r>
          </a:p>
          <a:p>
            <a:pPr>
              <a:spcBef>
                <a:spcPts val="600"/>
              </a:spcBef>
              <a:spcAft>
                <a:spcPts val="0"/>
              </a:spcAft>
              <a:buFont typeface="Arial" panose="020B0604020202020204" pitchFamily="34" charset="0"/>
              <a:buChar char="•"/>
            </a:pPr>
            <a:r>
              <a:rPr lang="it-IT" sz="1800" dirty="0" smtClean="0">
                <a:solidFill>
                  <a:schemeClr val="tx1"/>
                </a:solidFill>
                <a:latin typeface="Calibri" panose="020F0502020204030204" pitchFamily="34" charset="0"/>
              </a:rPr>
              <a:t>Si tratta di un «combinato disposto» perché non viene richiamata esplicitamente nelle funzioni proprie della Città metropolitana</a:t>
            </a:r>
            <a:endParaRPr lang="it-IT" sz="1800" dirty="0">
              <a:solidFill>
                <a:schemeClr val="tx1"/>
              </a:solidFill>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3</a:t>
            </a:fld>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123">
                                            <p:txEl>
                                              <p:pRg st="4" end="4"/>
                                            </p:txEl>
                                          </p:spTgt>
                                        </p:tgtEl>
                                        <p:attrNameLst>
                                          <p:attrName>style.visibility</p:attrName>
                                        </p:attrNameLst>
                                      </p:cBhvr>
                                      <p:to>
                                        <p:strVal val="visible"/>
                                      </p:to>
                                    </p:set>
                                    <p:animEffect transition="in" filter="fade">
                                      <p:cBhvr>
                                        <p:cTn id="35" dur="1000"/>
                                        <p:tgtEl>
                                          <p:spTgt spid="5123">
                                            <p:txEl>
                                              <p:pRg st="4" end="4"/>
                                            </p:txEl>
                                          </p:spTgt>
                                        </p:tgtEl>
                                      </p:cBhvr>
                                    </p:animEffect>
                                    <p:anim calcmode="lin" valueType="num">
                                      <p:cBhvr>
                                        <p:cTn id="36"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123">
                                            <p:txEl>
                                              <p:pRg st="5" end="5"/>
                                            </p:txEl>
                                          </p:spTgt>
                                        </p:tgtEl>
                                        <p:attrNameLst>
                                          <p:attrName>style.visibility</p:attrName>
                                        </p:attrNameLst>
                                      </p:cBhvr>
                                      <p:to>
                                        <p:strVal val="visible"/>
                                      </p:to>
                                    </p:set>
                                    <p:animEffect transition="in" filter="fade">
                                      <p:cBhvr>
                                        <p:cTn id="42" dur="1000"/>
                                        <p:tgtEl>
                                          <p:spTgt spid="5123">
                                            <p:txEl>
                                              <p:pRg st="5" end="5"/>
                                            </p:txEl>
                                          </p:spTgt>
                                        </p:tgtEl>
                                      </p:cBhvr>
                                    </p:animEffect>
                                    <p:anim calcmode="lin" valueType="num">
                                      <p:cBhvr>
                                        <p:cTn id="43"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30</a:t>
            </a:fld>
            <a:endParaRPr lang="it-IT" sz="1200" dirty="0">
              <a:latin typeface="Calibri" panose="020F0502020204030204" pitchFamily="34" charset="0"/>
            </a:endParaRPr>
          </a:p>
        </p:txBody>
      </p:sp>
      <p:sp>
        <p:nvSpPr>
          <p:cNvPr id="10" name="Segnaposto data 2"/>
          <p:cNvSpPr>
            <a:spLocks noGrp="1"/>
          </p:cNvSpPr>
          <p:nvPr>
            <p:ph type="dt" sz="quarter" idx="10"/>
          </p:nvPr>
        </p:nvSpPr>
        <p:spPr>
          <a:xfrm>
            <a:off x="467544" y="6237312"/>
            <a:ext cx="1797050" cy="473075"/>
          </a:xfrm>
        </p:spPr>
        <p:txBody>
          <a:bodyPr/>
          <a:lstStyle/>
          <a:p>
            <a:pPr>
              <a:defRPr/>
            </a:pPr>
            <a:r>
              <a:rPr lang="it-IT" dirty="0" smtClean="0">
                <a:latin typeface="Calibri" panose="020F0502020204030204" pitchFamily="34" charset="0"/>
                <a:ea typeface="Verdana" pitchFamily="34" charset="0"/>
                <a:cs typeface="Verdana" pitchFamily="34" charset="0"/>
              </a:rPr>
              <a:t>Napoli, </a:t>
            </a:r>
            <a:r>
              <a:rPr lang="it-IT" dirty="0" smtClean="0">
                <a:latin typeface="Calibri" panose="020F0502020204030204" pitchFamily="34" charset="0"/>
                <a:ea typeface="Verdana" pitchFamily="34" charset="0"/>
                <a:cs typeface="Verdana" pitchFamily="34" charset="0"/>
              </a:rPr>
              <a:t>28 </a:t>
            </a:r>
            <a:r>
              <a:rPr lang="it-IT" dirty="0" smtClean="0">
                <a:latin typeface="Calibri" panose="020F0502020204030204" pitchFamily="34" charset="0"/>
                <a:ea typeface="Verdana" pitchFamily="34" charset="0"/>
                <a:cs typeface="Verdana" pitchFamily="34" charset="0"/>
              </a:rPr>
              <a:t>ottobre </a:t>
            </a:r>
            <a:r>
              <a:rPr lang="it-IT" dirty="0" smtClean="0">
                <a:latin typeface="Calibri" panose="020F0502020204030204" pitchFamily="34" charset="0"/>
                <a:ea typeface="Verdana" pitchFamily="34" charset="0"/>
                <a:cs typeface="Verdana" pitchFamily="34" charset="0"/>
              </a:rPr>
              <a:t>2015</a:t>
            </a:r>
            <a:endParaRPr lang="it-IT" dirty="0">
              <a:latin typeface="Calibri" panose="020F0502020204030204" pitchFamily="34" charset="0"/>
              <a:ea typeface="Verdana" pitchFamily="34" charset="0"/>
              <a:cs typeface="Verdana" pitchFamily="34" charset="0"/>
            </a:endParaRPr>
          </a:p>
        </p:txBody>
      </p:sp>
      <p:sp>
        <p:nvSpPr>
          <p:cNvPr id="11" name="Segnaposto piè di pagina 3"/>
          <p:cNvSpPr>
            <a:spLocks noGrp="1"/>
          </p:cNvSpPr>
          <p:nvPr>
            <p:ph type="ftr" sz="quarter" idx="11"/>
          </p:nvPr>
        </p:nvSpPr>
        <p:spPr>
          <a:xfrm>
            <a:off x="2411413" y="6237288"/>
            <a:ext cx="4749800" cy="500062"/>
          </a:xfrm>
        </p:spPr>
        <p:txBody>
          <a:bodyPr/>
          <a:lstStyle/>
          <a:p>
            <a:pPr>
              <a:defRPr/>
            </a:pPr>
            <a:r>
              <a:rPr lang="it-IT" b="0" dirty="0" smtClean="0">
                <a:latin typeface="Calibri" panose="020F0502020204030204" pitchFamily="34" charset="0"/>
                <a:ea typeface="Verdana" pitchFamily="34" charset="0"/>
                <a:cs typeface="Verdana" pitchFamily="34" charset="0"/>
              </a:rPr>
              <a:t>Riccardo Innocenti</a:t>
            </a:r>
            <a:endParaRPr lang="it-IT" b="0" dirty="0">
              <a:latin typeface="Calibri" panose="020F0502020204030204" pitchFamily="34" charset="0"/>
              <a:ea typeface="Verdana" pitchFamily="34" charset="0"/>
              <a:cs typeface="Verdana" pitchFamily="34" charset="0"/>
            </a:endParaRPr>
          </a:p>
          <a:p>
            <a:pPr>
              <a:defRPr/>
            </a:pPr>
            <a:r>
              <a:rPr lang="it-IT" sz="800" b="0" dirty="0">
                <a:latin typeface="Calibri" panose="020F0502020204030204" pitchFamily="34" charset="0"/>
                <a:ea typeface="Verdana" pitchFamily="34" charset="0"/>
                <a:cs typeface="Verdana" pitchFamily="34" charset="0"/>
              </a:rPr>
              <a:t> </a:t>
            </a:r>
            <a:endParaRPr lang="it-IT" sz="700" dirty="0">
              <a:latin typeface="Calibri" panose="020F0502020204030204" pitchFamily="34" charset="0"/>
              <a:ea typeface="Verdana" pitchFamily="34" charset="0"/>
              <a:cs typeface="Verdana" pitchFamily="34" charset="0"/>
            </a:endParaRPr>
          </a:p>
        </p:txBody>
      </p:sp>
      <p:sp>
        <p:nvSpPr>
          <p:cNvPr id="2" name="Rettangolo 1"/>
          <p:cNvSpPr/>
          <p:nvPr/>
        </p:nvSpPr>
        <p:spPr>
          <a:xfrm>
            <a:off x="2286000" y="2796519"/>
            <a:ext cx="4572000" cy="1264962"/>
          </a:xfrm>
          <a:prstGeom prst="rect">
            <a:avLst/>
          </a:prstGeom>
        </p:spPr>
        <p:txBody>
          <a:bodyPr>
            <a:spAutoFit/>
          </a:bodyPr>
          <a:lstStyle/>
          <a:p>
            <a:pPr marL="342900" lvl="1" indent="-342900" algn="ctr" eaLnBrk="0" hangingPunct="0">
              <a:lnSpc>
                <a:spcPct val="90000"/>
              </a:lnSpc>
              <a:spcBef>
                <a:spcPts val="600"/>
              </a:spcBef>
            </a:pPr>
            <a:r>
              <a:rPr lang="it-IT" kern="0" dirty="0">
                <a:solidFill>
                  <a:srgbClr val="000000"/>
                </a:solidFill>
                <a:latin typeface="Verdana" pitchFamily="34" charset="0"/>
                <a:cs typeface="Arial"/>
              </a:rPr>
              <a:t>Grazie per l’attenzione</a:t>
            </a:r>
          </a:p>
          <a:p>
            <a:pPr marL="342900" lvl="1" indent="-342900" algn="ctr" eaLnBrk="0" hangingPunct="0">
              <a:lnSpc>
                <a:spcPct val="90000"/>
              </a:lnSpc>
              <a:spcBef>
                <a:spcPts val="600"/>
              </a:spcBef>
            </a:pPr>
            <a:endParaRPr lang="it-IT" kern="0" dirty="0">
              <a:solidFill>
                <a:srgbClr val="000000"/>
              </a:solidFill>
              <a:latin typeface="Verdana" pitchFamily="34" charset="0"/>
              <a:cs typeface="Arial"/>
            </a:endParaRPr>
          </a:p>
          <a:p>
            <a:pPr marL="342900" lvl="1" indent="-342900" algn="ctr" eaLnBrk="0" hangingPunct="0">
              <a:lnSpc>
                <a:spcPct val="90000"/>
              </a:lnSpc>
              <a:spcBef>
                <a:spcPts val="600"/>
              </a:spcBef>
            </a:pPr>
            <a:r>
              <a:rPr lang="it-IT" sz="1600" i="1" kern="0" dirty="0">
                <a:solidFill>
                  <a:srgbClr val="7030A0"/>
                </a:solidFill>
                <a:latin typeface="Verdana" pitchFamily="34" charset="0"/>
                <a:cs typeface="Arial"/>
              </a:rPr>
              <a:t>riccardo.innocenti@comune.fi.it</a:t>
            </a:r>
          </a:p>
          <a:p>
            <a:pPr marL="342900" lvl="1" indent="-342900" algn="ctr" eaLnBrk="0" hangingPunct="0">
              <a:lnSpc>
                <a:spcPct val="90000"/>
              </a:lnSpc>
              <a:spcBef>
                <a:spcPts val="600"/>
              </a:spcBef>
            </a:pPr>
            <a:r>
              <a:rPr lang="it-IT" sz="1600" i="1" kern="0" dirty="0">
                <a:solidFill>
                  <a:srgbClr val="7030A0"/>
                </a:solidFill>
                <a:latin typeface="Verdana" pitchFamily="34" charset="0"/>
                <a:cs typeface="Arial"/>
              </a:rPr>
              <a:t>presidente@usci.it</a:t>
            </a:r>
          </a:p>
        </p:txBody>
      </p:sp>
    </p:spTree>
    <p:extLst>
      <p:ext uri="{BB962C8B-B14F-4D97-AF65-F5344CB8AC3E}">
        <p14:creationId xmlns:p14="http://schemas.microsoft.com/office/powerpoint/2010/main" val="2537309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Le città metropolitane sono molto diverse </a:t>
            </a:r>
            <a:r>
              <a:rPr lang="it-IT" sz="2800" dirty="0" smtClean="0">
                <a:latin typeface="Calibri" panose="020F0502020204030204" pitchFamily="34" charset="0"/>
              </a:rPr>
              <a:t/>
            </a:r>
            <a:br>
              <a:rPr lang="it-IT" sz="2800" dirty="0" smtClean="0">
                <a:latin typeface="Calibri" panose="020F0502020204030204" pitchFamily="34" charset="0"/>
              </a:rPr>
            </a:br>
            <a:r>
              <a:rPr lang="it-IT" sz="2800" dirty="0" smtClean="0">
                <a:latin typeface="Calibri" panose="020F0502020204030204" pitchFamily="34" charset="0"/>
              </a:rPr>
              <a:t>tra </a:t>
            </a:r>
            <a:r>
              <a:rPr lang="it-IT" sz="2800" dirty="0">
                <a:latin typeface="Calibri" panose="020F0502020204030204" pitchFamily="34" charset="0"/>
              </a:rPr>
              <a:t>loro</a:t>
            </a:r>
            <a:br>
              <a:rPr lang="it-IT" sz="2800" dirty="0">
                <a:latin typeface="Calibri" panose="020F0502020204030204" pitchFamily="34" charset="0"/>
              </a:rPr>
            </a:br>
            <a:endParaRPr lang="it-IT" sz="2800" dirty="0">
              <a:latin typeface="Calibri" panose="020F0502020204030204" pitchFamily="34" charset="0"/>
            </a:endParaRPr>
          </a:p>
        </p:txBody>
      </p:sp>
      <p:pic>
        <p:nvPicPr>
          <p:cNvPr id="7" name="Segnaposto contenuto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4284" y="1700808"/>
            <a:ext cx="8855699" cy="4392488"/>
          </a:xfrm>
        </p:spPr>
      </p:pic>
      <p:sp>
        <p:nvSpPr>
          <p:cNvPr id="6" name="Segnaposto numero diapositiva 5"/>
          <p:cNvSpPr>
            <a:spLocks noGrp="1"/>
          </p:cNvSpPr>
          <p:nvPr>
            <p:ph type="sldNum" idx="12"/>
          </p:nvPr>
        </p:nvSpPr>
        <p:spPr>
          <a:xfrm>
            <a:off x="7235825" y="6245225"/>
            <a:ext cx="1376363" cy="473075"/>
          </a:xfrm>
        </p:spPr>
        <p:txBody>
          <a:bodyPr/>
          <a:lstStyle/>
          <a:p>
            <a:pPr>
              <a:defRPr/>
            </a:pPr>
            <a:fld id="{44AD0F7C-41A5-4F75-A878-95E0F0F45499}" type="slidenum">
              <a:rPr lang="it-IT" sz="1200" smtClean="0">
                <a:latin typeface="Calibri" panose="020F0502020204030204" pitchFamily="34" charset="0"/>
              </a:rPr>
              <a:pPr>
                <a:defRPr/>
              </a:pPr>
              <a:t>4</a:t>
            </a:fld>
            <a:endParaRPr lang="it-IT" sz="1200" dirty="0">
              <a:latin typeface="Calibri" panose="020F0502020204030204" pitchFamily="34" charset="0"/>
            </a:endParaRPr>
          </a:p>
        </p:txBody>
      </p:sp>
      <p:sp>
        <p:nvSpPr>
          <p:cNvPr id="10" name="Ovale 9"/>
          <p:cNvSpPr/>
          <p:nvPr/>
        </p:nvSpPr>
        <p:spPr bwMode="auto">
          <a:xfrm>
            <a:off x="3419872" y="2204864"/>
            <a:ext cx="864096"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1" name="Ovale 10"/>
          <p:cNvSpPr/>
          <p:nvPr/>
        </p:nvSpPr>
        <p:spPr bwMode="auto">
          <a:xfrm>
            <a:off x="3446800" y="4365104"/>
            <a:ext cx="864096" cy="28803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2" name="Ovale 11"/>
          <p:cNvSpPr/>
          <p:nvPr/>
        </p:nvSpPr>
        <p:spPr bwMode="auto">
          <a:xfrm>
            <a:off x="4716016" y="3789040"/>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3" name="Ovale 12"/>
          <p:cNvSpPr/>
          <p:nvPr/>
        </p:nvSpPr>
        <p:spPr bwMode="auto">
          <a:xfrm>
            <a:off x="4716016" y="4556200"/>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4" name="Ovale 13"/>
          <p:cNvSpPr/>
          <p:nvPr/>
        </p:nvSpPr>
        <p:spPr bwMode="auto">
          <a:xfrm>
            <a:off x="6300192" y="2155134"/>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5" name="Ovale 14"/>
          <p:cNvSpPr/>
          <p:nvPr/>
        </p:nvSpPr>
        <p:spPr bwMode="auto">
          <a:xfrm>
            <a:off x="6300192" y="4049620"/>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6" name="Ovale 15"/>
          <p:cNvSpPr/>
          <p:nvPr/>
        </p:nvSpPr>
        <p:spPr bwMode="auto">
          <a:xfrm>
            <a:off x="7836340" y="4051775"/>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7" name="Ovale 16"/>
          <p:cNvSpPr/>
          <p:nvPr/>
        </p:nvSpPr>
        <p:spPr bwMode="auto">
          <a:xfrm>
            <a:off x="7836340" y="3235254"/>
            <a:ext cx="1080120" cy="38749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8" name="Rettangolo 17"/>
          <p:cNvSpPr/>
          <p:nvPr/>
        </p:nvSpPr>
        <p:spPr bwMode="auto">
          <a:xfrm>
            <a:off x="94284" y="4943692"/>
            <a:ext cx="8855699" cy="1005588"/>
          </a:xfrm>
          <a:prstGeom prst="rect">
            <a:avLst/>
          </a:prstGeom>
          <a:noFill/>
          <a:ln w="9525" cap="flat" cmpd="sng" algn="ctr">
            <a:solidFill>
              <a:schemeClr val="tx1"/>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it-IT" sz="1800" b="0" i="0" u="none" strike="noStrike" cap="none" normalizeH="0" baseline="0" smtClean="0">
              <a:ln>
                <a:noFill/>
              </a:ln>
              <a:solidFill>
                <a:schemeClr val="bg1"/>
              </a:solidFill>
              <a:effectLst/>
              <a:latin typeface="Arial" charset="0"/>
              <a:cs typeface="Arial" charset="0"/>
            </a:endParaRPr>
          </a:p>
        </p:txBody>
      </p:sp>
      <p:sp>
        <p:nvSpPr>
          <p:cNvPr id="19"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20"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37127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smtClean="0">
                <a:latin typeface="Calibri" panose="020F0502020204030204" pitchFamily="34" charset="0"/>
              </a:rPr>
              <a:t>La città metropolitana di Firenze</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5</a:t>
            </a:fld>
            <a:endParaRPr lang="it-IT" sz="1200" dirty="0">
              <a:latin typeface="Calibri" panose="020F0502020204030204" pitchFamily="34" charset="0"/>
            </a:endParaRPr>
          </a:p>
        </p:txBody>
      </p:sp>
      <p:pic>
        <p:nvPicPr>
          <p:cNvPr id="3" name="Segnaposto contenuto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99792" y="116632"/>
            <a:ext cx="5340445" cy="5929071"/>
          </a:xfrm>
        </p:spPr>
      </p:pic>
      <p:sp>
        <p:nvSpPr>
          <p:cNvPr id="7" name="CasellaDiTesto 6"/>
          <p:cNvSpPr txBox="1"/>
          <p:nvPr/>
        </p:nvSpPr>
        <p:spPr>
          <a:xfrm>
            <a:off x="467544" y="2132856"/>
            <a:ext cx="2232248" cy="1200329"/>
          </a:xfrm>
          <a:prstGeom prst="rect">
            <a:avLst/>
          </a:prstGeom>
          <a:noFill/>
        </p:spPr>
        <p:txBody>
          <a:bodyPr wrap="square" rtlCol="0">
            <a:spAutoFit/>
          </a:bodyPr>
          <a:lstStyle/>
          <a:p>
            <a:r>
              <a:rPr lang="it-IT" b="1" dirty="0" smtClean="0">
                <a:solidFill>
                  <a:schemeClr val="tx1"/>
                </a:solidFill>
                <a:latin typeface="Calibri" panose="020F0502020204030204" pitchFamily="34" charset="0"/>
              </a:rPr>
              <a:t>42 comuni</a:t>
            </a:r>
          </a:p>
          <a:p>
            <a:r>
              <a:rPr lang="it-IT" b="1" dirty="0" smtClean="0">
                <a:solidFill>
                  <a:schemeClr val="tx1"/>
                </a:solidFill>
                <a:latin typeface="Calibri" panose="020F0502020204030204" pitchFamily="34" charset="0"/>
              </a:rPr>
              <a:t>1 milione abitanti</a:t>
            </a:r>
          </a:p>
          <a:p>
            <a:r>
              <a:rPr lang="it-IT" b="1" dirty="0" smtClean="0">
                <a:solidFill>
                  <a:schemeClr val="tx1"/>
                </a:solidFill>
                <a:latin typeface="Calibri" panose="020F0502020204030204" pitchFamily="34" charset="0"/>
              </a:rPr>
              <a:t>3.514 Kmq</a:t>
            </a:r>
          </a:p>
          <a:p>
            <a:r>
              <a:rPr lang="it-IT" b="1" dirty="0" smtClean="0">
                <a:solidFill>
                  <a:schemeClr val="tx1"/>
                </a:solidFill>
                <a:latin typeface="Calibri" panose="020F0502020204030204" pitchFamily="34" charset="0"/>
              </a:rPr>
              <a:t>287 residenti/Kmq</a:t>
            </a:r>
            <a:endParaRPr lang="it-IT" b="1" dirty="0">
              <a:solidFill>
                <a:schemeClr val="tx1"/>
              </a:solidFill>
              <a:latin typeface="Calibri" panose="020F0502020204030204" pitchFamily="34" charset="0"/>
            </a:endParaRPr>
          </a:p>
        </p:txBody>
      </p:sp>
      <p:sp>
        <p:nvSpPr>
          <p:cNvPr id="8"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11"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80536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metropolitano/1</a:t>
            </a:r>
            <a:endParaRPr lang="it-IT" sz="2800" dirty="0">
              <a:latin typeface="Calibri" panose="020F0502020204030204" pitchFamily="34" charset="0"/>
            </a:endParaRPr>
          </a:p>
        </p:txBody>
      </p:sp>
      <p:sp>
        <p:nvSpPr>
          <p:cNvPr id="5123" name="Segnaposto contenuto 2"/>
          <p:cNvSpPr>
            <a:spLocks noGrp="1"/>
          </p:cNvSpPr>
          <p:nvPr>
            <p:ph idx="1"/>
          </p:nvPr>
        </p:nvSpPr>
        <p:spPr>
          <a:xfrm>
            <a:off x="468313" y="1986718"/>
            <a:ext cx="7997825" cy="4321026"/>
          </a:xfrm>
          <a:noFill/>
          <a:ln w="9525">
            <a:noFill/>
            <a:round/>
            <a:headEnd/>
            <a:tailEnd/>
          </a:ln>
        </p:spPr>
        <p:txBody>
          <a:bodyPr vert="horz" wrap="square" lIns="90000" tIns="46800" rIns="90000" bIns="46800" numCol="1" anchor="t" anchorCtr="0" compatLnSpc="1">
            <a:prstTxWarp prst="textNoShape">
              <a:avLst/>
            </a:prstTxWarp>
          </a:bodyPr>
          <a:lstStyle/>
          <a:p>
            <a:pPr marL="542925" lvl="1" indent="-457200">
              <a:buFont typeface="Arial" panose="020B0604020202020204" pitchFamily="34" charset="0"/>
              <a:buChar char="•"/>
            </a:pPr>
            <a:r>
              <a:rPr lang="it-IT" sz="2400" dirty="0">
                <a:latin typeface="Calibri" panose="020F0502020204030204" pitchFamily="34" charset="0"/>
              </a:rPr>
              <a:t>Alla </a:t>
            </a:r>
            <a:r>
              <a:rPr lang="it-IT" sz="2400" dirty="0" smtClean="0">
                <a:latin typeface="Calibri" panose="020F0502020204030204" pitchFamily="34" charset="0"/>
              </a:rPr>
              <a:t>ex Provincia </a:t>
            </a:r>
            <a:r>
              <a:rPr lang="it-IT" sz="2400" dirty="0">
                <a:latin typeface="Calibri" panose="020F0502020204030204" pitchFamily="34" charset="0"/>
              </a:rPr>
              <a:t>di Firenze </a:t>
            </a:r>
            <a:r>
              <a:rPr lang="it-IT" sz="2400" dirty="0" smtClean="0">
                <a:latin typeface="Calibri" panose="020F0502020204030204" pitchFamily="34" charset="0"/>
              </a:rPr>
              <a:t>viene svolta solo </a:t>
            </a:r>
            <a:r>
              <a:rPr lang="it-IT" sz="2400" dirty="0">
                <a:latin typeface="Calibri" panose="020F0502020204030204" pitchFamily="34" charset="0"/>
              </a:rPr>
              <a:t>attività di raccolta dati e pubblicazione di elaborazioni tabellari esclusivamente per il settore turistico</a:t>
            </a:r>
          </a:p>
          <a:p>
            <a:pPr marL="542925" lvl="1" indent="-457200">
              <a:buFont typeface="Arial" panose="020B0604020202020204" pitchFamily="34" charset="0"/>
              <a:buChar char="•"/>
            </a:pPr>
            <a:r>
              <a:rPr lang="it-IT" sz="2400" dirty="0">
                <a:latin typeface="Calibri" panose="020F0502020204030204" pitchFamily="34" charset="0"/>
              </a:rPr>
              <a:t>Al Comune di Firenze opera un ufficio costituito ai sensi del </a:t>
            </a:r>
            <a:r>
              <a:rPr lang="it-IT" sz="2400" dirty="0" err="1">
                <a:latin typeface="Calibri" panose="020F0502020204030204" pitchFamily="34" charset="0"/>
              </a:rPr>
              <a:t>D.Legs.vo</a:t>
            </a:r>
            <a:r>
              <a:rPr lang="it-IT" sz="2400" dirty="0">
                <a:latin typeface="Calibri" panose="020F0502020204030204" pitchFamily="34" charset="0"/>
              </a:rPr>
              <a:t> </a:t>
            </a:r>
            <a:r>
              <a:rPr lang="it-IT" sz="2400" dirty="0" smtClean="0">
                <a:latin typeface="Calibri" panose="020F0502020204030204" pitchFamily="34" charset="0"/>
              </a:rPr>
              <a:t>322/1989, con 17 addetti</a:t>
            </a:r>
            <a:endParaRPr lang="it-IT" sz="2400" dirty="0">
              <a:latin typeface="Calibri" panose="020F0502020204030204" pitchFamily="34" charset="0"/>
            </a:endParaRPr>
          </a:p>
          <a:p>
            <a:pPr marL="542925" lvl="1" indent="-457200">
              <a:buFont typeface="Arial" panose="020B0604020202020204" pitchFamily="34" charset="0"/>
              <a:buChar char="•"/>
            </a:pPr>
            <a:r>
              <a:rPr lang="it-IT" sz="2400" dirty="0">
                <a:latin typeface="Calibri" panose="020F0502020204030204" pitchFamily="34" charset="0"/>
              </a:rPr>
              <a:t>Negli altri comuni della provincia di Firenze risultano formalmente costituiti uffici ai sensi del </a:t>
            </a:r>
            <a:r>
              <a:rPr lang="it-IT" sz="2400" dirty="0" err="1">
                <a:latin typeface="Calibri" panose="020F0502020204030204" pitchFamily="34" charset="0"/>
              </a:rPr>
              <a:t>D.Legs.vo</a:t>
            </a:r>
            <a:r>
              <a:rPr lang="it-IT" sz="2400" dirty="0">
                <a:latin typeface="Calibri" panose="020F0502020204030204" pitchFamily="34" charset="0"/>
              </a:rPr>
              <a:t> 322/1989 in 25 comuni su </a:t>
            </a:r>
            <a:r>
              <a:rPr lang="it-IT" sz="2400" dirty="0" smtClean="0">
                <a:latin typeface="Calibri" panose="020F0502020204030204" pitchFamily="34" charset="0"/>
              </a:rPr>
              <a:t>43, con 68 addetti teorici complessivi (rilevazione EUP-Istat)</a:t>
            </a:r>
            <a:endParaRPr lang="it-IT" sz="24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6</a:t>
            </a:fld>
            <a:endParaRPr lang="it-IT" sz="1200" dirty="0">
              <a:latin typeface="Calibri" panose="020F0502020204030204" pitchFamily="34"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91920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metropolitano/2</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7</a:t>
            </a:fld>
            <a:endParaRPr lang="it-IT" sz="1200" dirty="0">
              <a:latin typeface="Calibri" panose="020F0502020204030204" pitchFamily="34" charset="0"/>
            </a:endParaRPr>
          </a:p>
        </p:txBody>
      </p:sp>
      <p:sp>
        <p:nvSpPr>
          <p:cNvPr id="3" name="Rettangolo 2"/>
          <p:cNvSpPr/>
          <p:nvPr/>
        </p:nvSpPr>
        <p:spPr>
          <a:xfrm>
            <a:off x="564845" y="2492896"/>
            <a:ext cx="7997824" cy="3170099"/>
          </a:xfrm>
          <a:prstGeom prst="rect">
            <a:avLst/>
          </a:prstGeom>
        </p:spPr>
        <p:txBody>
          <a:bodyPr wrap="square">
            <a:spAutoFit/>
          </a:bodyPr>
          <a:lstStyle/>
          <a:p>
            <a:pPr lvl="0" algn="just">
              <a:spcAft>
                <a:spcPts val="0"/>
              </a:spcAft>
              <a:tabLst>
                <a:tab pos="180340" algn="l"/>
              </a:tabLst>
            </a:pP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Lo statuto della città metropolitana prevede all’art.20 che “</a:t>
            </a:r>
            <a:r>
              <a:rPr lang="it-IT" sz="2000" i="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La Città metropolitana </a:t>
            </a: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[possa]</a:t>
            </a:r>
            <a:r>
              <a:rPr lang="it-IT" sz="2000" i="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stipulare accordi, convenzioni e altre forme di cooperazione e collaborazione con i comuni o le loro unioni ai fini della organizzazione e gestione comune di servizi, della gestione coordinata e condivisa dell'esercizio delle rispettive funzioni</a:t>
            </a: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In particolare è previsto che “</a:t>
            </a:r>
            <a:r>
              <a:rPr lang="it-IT" sz="2000" i="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La Città metropolitana </a:t>
            </a: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[possa]</a:t>
            </a:r>
            <a:r>
              <a:rPr lang="it-IT" sz="2000" i="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stipulare convenzioni con comuni e unioni dei comuni per la organizzazione di uffici condivisi per lo svolgimento di funzioni, servizi o specifiche attività, individuando l’amministrazione capofila presso la quale opererà l’ufficio, e definendo gli aspetti organizzativi, funzionali e finanziari</a:t>
            </a: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endParaRPr lang="it-IT" sz="16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43567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metropolitano/3</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8</a:t>
            </a:fld>
            <a:endParaRPr lang="it-IT" sz="1200" dirty="0">
              <a:latin typeface="Calibri" panose="020F0502020204030204" pitchFamily="34" charset="0"/>
            </a:endParaRPr>
          </a:p>
        </p:txBody>
      </p:sp>
      <p:sp>
        <p:nvSpPr>
          <p:cNvPr id="3" name="Rettangolo 2"/>
          <p:cNvSpPr/>
          <p:nvPr/>
        </p:nvSpPr>
        <p:spPr>
          <a:xfrm>
            <a:off x="604964" y="2492896"/>
            <a:ext cx="7997824" cy="2246769"/>
          </a:xfrm>
          <a:prstGeom prst="rect">
            <a:avLst/>
          </a:prstGeom>
        </p:spPr>
        <p:txBody>
          <a:bodyPr wrap="square">
            <a:spAutoFit/>
          </a:bodyPr>
          <a:lstStyle/>
          <a:p>
            <a:pPr algn="just">
              <a:spcAft>
                <a:spcPts val="0"/>
              </a:spcAft>
              <a:tabLst>
                <a:tab pos="180340" algn="l"/>
              </a:tabLst>
            </a:pPr>
            <a:r>
              <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La funzione rientra senz’altro tra quelle suscettibili di essere conferite ai sensi dell’art. 19 dello Statuto. “</a:t>
            </a:r>
            <a:r>
              <a:rPr lang="it-IT" sz="2000" i="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La Città Metropolitana di Firenze … attribuisce la titolarità di proprie funzioni in capo ai comuni o alle unioni di comuni che, per struttura ed inquadramento sociale ed economico del territorio rappresentato, sono maggiormente in grado di soddisfare le istanze delle collettività locali nel rispetto dei principi di sussidiarietà, differenziazione, adeguatezza e proporzionalità</a:t>
            </a:r>
            <a:r>
              <a:rPr lang="it-IT" sz="2000" i="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it-IT" sz="20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endPar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891486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noFill/>
          <a:ln w="9525">
            <a:noFill/>
            <a:round/>
            <a:headEnd/>
            <a:tailEnd/>
          </a:ln>
        </p:spPr>
        <p:txBody>
          <a:bodyPr vert="horz" wrap="square" lIns="90000" tIns="46800" rIns="90000" bIns="46800" numCol="1" anchor="b" anchorCtr="0" compatLnSpc="1">
            <a:prstTxWarp prst="textNoShape">
              <a:avLst/>
            </a:prstTxWarp>
          </a:bodyPr>
          <a:lstStyle/>
          <a:p>
            <a:r>
              <a:rPr lang="it-IT" sz="2800" dirty="0">
                <a:latin typeface="Calibri" panose="020F0502020204030204" pitchFamily="34" charset="0"/>
              </a:rPr>
              <a:t>Il </a:t>
            </a:r>
            <a:r>
              <a:rPr lang="it-IT" sz="2800" dirty="0" smtClean="0">
                <a:latin typeface="Calibri" panose="020F0502020204030204" pitchFamily="34" charset="0"/>
              </a:rPr>
              <a:t>progetto per l’ufficio di statistica metropolitano/4</a:t>
            </a:r>
            <a:endParaRPr lang="it-IT" sz="2800" dirty="0">
              <a:latin typeface="Calibri" panose="020F0502020204030204" pitchFamily="34" charset="0"/>
            </a:endParaRPr>
          </a:p>
        </p:txBody>
      </p:sp>
      <p:sp>
        <p:nvSpPr>
          <p:cNvPr id="6" name="Segnaposto numero diapositiva 5"/>
          <p:cNvSpPr>
            <a:spLocks noGrp="1"/>
          </p:cNvSpPr>
          <p:nvPr>
            <p:ph type="sldNum" sz="quarter" idx="12"/>
          </p:nvPr>
        </p:nvSpPr>
        <p:spPr>
          <a:xfrm>
            <a:off x="7235825" y="6245225"/>
            <a:ext cx="1376363" cy="473075"/>
          </a:xfrm>
        </p:spPr>
        <p:txBody>
          <a:bodyPr/>
          <a:lstStyle/>
          <a:p>
            <a:pPr>
              <a:defRPr/>
            </a:pPr>
            <a:fld id="{350A8857-EA2D-4FDB-97D8-2516BEC577C6}" type="slidenum">
              <a:rPr lang="it-IT" sz="1200" smtClean="0">
                <a:latin typeface="Calibri" panose="020F0502020204030204" pitchFamily="34" charset="0"/>
              </a:rPr>
              <a:pPr>
                <a:defRPr/>
              </a:pPr>
              <a:t>9</a:t>
            </a:fld>
            <a:endParaRPr lang="it-IT" sz="1200" dirty="0">
              <a:latin typeface="Calibri" panose="020F0502020204030204" pitchFamily="34" charset="0"/>
            </a:endParaRPr>
          </a:p>
        </p:txBody>
      </p:sp>
      <p:sp>
        <p:nvSpPr>
          <p:cNvPr id="3" name="Rettangolo 2"/>
          <p:cNvSpPr/>
          <p:nvPr/>
        </p:nvSpPr>
        <p:spPr>
          <a:xfrm>
            <a:off x="569154" y="1712973"/>
            <a:ext cx="7997824" cy="4401205"/>
          </a:xfrm>
          <a:prstGeom prst="rect">
            <a:avLst/>
          </a:prstGeom>
        </p:spPr>
        <p:txBody>
          <a:bodyPr wrap="square">
            <a:spAutoFit/>
          </a:bodyPr>
          <a:lstStyle/>
          <a:p>
            <a:pPr marL="285750" indent="-285750" algn="just">
              <a:spcAft>
                <a:spcPts val="0"/>
              </a:spcAft>
              <a:buFont typeface="Arial" panose="020B0604020202020204" pitchFamily="34" charset="0"/>
              <a:buChar char="•"/>
              <a:tabLst>
                <a:tab pos="180340" algn="l"/>
              </a:tabLst>
            </a:pPr>
            <a:r>
              <a:rPr lang="it-IT" sz="2000" dirty="0" smtClean="0">
                <a:solidFill>
                  <a:schemeClr val="tx1"/>
                </a:solidFill>
                <a:latin typeface="Calibri" panose="020F0502020204030204" pitchFamily="34" charset="0"/>
              </a:rPr>
              <a:t>Il Consiglio metropolitano potrebbe conferire </a:t>
            </a:r>
            <a:r>
              <a:rPr lang="it-IT" sz="2000" dirty="0">
                <a:solidFill>
                  <a:schemeClr val="tx1"/>
                </a:solidFill>
                <a:latin typeface="Calibri" panose="020F0502020204030204" pitchFamily="34" charset="0"/>
              </a:rPr>
              <a:t>al Comune di Firenze nell’immediato, e </a:t>
            </a:r>
            <a:r>
              <a:rPr lang="it-IT" sz="2000" b="1" dirty="0">
                <a:solidFill>
                  <a:schemeClr val="tx1"/>
                </a:solidFill>
                <a:latin typeface="Calibri" panose="020F0502020204030204" pitchFamily="34" charset="0"/>
              </a:rPr>
              <a:t>in prospettiva all’ufficio di statistica associato della città metropolitana di Firenze</a:t>
            </a:r>
            <a:r>
              <a:rPr lang="it-IT" sz="2000" dirty="0">
                <a:solidFill>
                  <a:schemeClr val="tx1"/>
                </a:solidFill>
                <a:latin typeface="Calibri" panose="020F0502020204030204" pitchFamily="34" charset="0"/>
              </a:rPr>
              <a:t>, la propria funzione di raccolta ed elaborazione dati, come primo passo per un esercizio coordinato e condiviso della funzione statistica tra tutti i comuni nel territorio </a:t>
            </a:r>
            <a:r>
              <a:rPr lang="it-IT" sz="2000" dirty="0" smtClean="0">
                <a:solidFill>
                  <a:schemeClr val="tx1"/>
                </a:solidFill>
                <a:latin typeface="Calibri" panose="020F0502020204030204" pitchFamily="34" charset="0"/>
              </a:rPr>
              <a:t>metropolitano</a:t>
            </a:r>
          </a:p>
          <a:p>
            <a:pPr marL="285750" indent="-285750" algn="just">
              <a:spcAft>
                <a:spcPts val="0"/>
              </a:spcAft>
              <a:buFont typeface="Arial" panose="020B0604020202020204" pitchFamily="34" charset="0"/>
              <a:buChar char="•"/>
              <a:tabLst>
                <a:tab pos="180340" algn="l"/>
              </a:tabLst>
            </a:pPr>
            <a:r>
              <a:rPr lang="it-IT" sz="2000" dirty="0" smtClean="0">
                <a:solidFill>
                  <a:schemeClr val="tx1"/>
                </a:solidFill>
                <a:latin typeface="Calibri" panose="020F0502020204030204" pitchFamily="34" charset="0"/>
              </a:rPr>
              <a:t>Può essere stipulata una </a:t>
            </a:r>
            <a:r>
              <a:rPr lang="it-IT" sz="2000" dirty="0">
                <a:solidFill>
                  <a:schemeClr val="tx1"/>
                </a:solidFill>
                <a:latin typeface="Calibri" panose="020F0502020204030204" pitchFamily="34" charset="0"/>
              </a:rPr>
              <a:t>convenzione tra la Città metropolitana e tutti i comuni del territorio per la costituzione di un ufficio condiviso per lo svolgimento della funzione statistica, individuando nel Comune di Firenze l’amministrazione capofila presso la quale </a:t>
            </a:r>
            <a:r>
              <a:rPr lang="it-IT" sz="2000" dirty="0" smtClean="0">
                <a:solidFill>
                  <a:schemeClr val="tx1"/>
                </a:solidFill>
                <a:latin typeface="Calibri" panose="020F0502020204030204" pitchFamily="34" charset="0"/>
              </a:rPr>
              <a:t>operi l’ufficio</a:t>
            </a:r>
          </a:p>
          <a:p>
            <a:pPr marL="285750" indent="-285750" algn="just">
              <a:spcAft>
                <a:spcPts val="0"/>
              </a:spcAft>
              <a:buFont typeface="Arial" panose="020B0604020202020204" pitchFamily="34" charset="0"/>
              <a:buChar char="•"/>
              <a:tabLst>
                <a:tab pos="180340" algn="l"/>
              </a:tabLst>
            </a:pPr>
            <a:r>
              <a:rPr lang="it-IT" sz="2000" dirty="0" smtClean="0">
                <a:solidFill>
                  <a:schemeClr val="tx1"/>
                </a:solidFill>
                <a:latin typeface="Calibri" panose="020F0502020204030204" pitchFamily="34" charset="0"/>
              </a:rPr>
              <a:t>Può essere sottoscritto un accordo </a:t>
            </a:r>
            <a:r>
              <a:rPr lang="it-IT" sz="2000" dirty="0">
                <a:solidFill>
                  <a:schemeClr val="tx1"/>
                </a:solidFill>
                <a:latin typeface="Calibri" panose="020F0502020204030204" pitchFamily="34" charset="0"/>
              </a:rPr>
              <a:t>con l’Istituto Nazionale di Statistica per sperimentare l’esercizio associato della funzione statistica nella nuova realtà istituzionale, anche in vista di nuove disposizioni </a:t>
            </a:r>
            <a:r>
              <a:rPr lang="it-IT" sz="2000" dirty="0" smtClean="0">
                <a:solidFill>
                  <a:schemeClr val="tx1"/>
                </a:solidFill>
                <a:latin typeface="Calibri" panose="020F0502020204030204" pitchFamily="34" charset="0"/>
              </a:rPr>
              <a:t>del </a:t>
            </a:r>
            <a:r>
              <a:rPr lang="it-IT" sz="2000" dirty="0">
                <a:solidFill>
                  <a:schemeClr val="tx1"/>
                </a:solidFill>
                <a:latin typeface="Calibri" panose="020F0502020204030204" pitchFamily="34" charset="0"/>
              </a:rPr>
              <a:t>Sistema Statistico Nazionale</a:t>
            </a:r>
            <a:endParaRPr lang="it-IT"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Segnaposto data 2"/>
          <p:cNvSpPr>
            <a:spLocks noGrp="1"/>
          </p:cNvSpPr>
          <p:nvPr>
            <p:ph type="dt" idx="10"/>
          </p:nvPr>
        </p:nvSpPr>
        <p:spPr>
          <a:xfrm>
            <a:off x="468313" y="6245225"/>
            <a:ext cx="1797050" cy="473075"/>
          </a:xfrm>
        </p:spPr>
        <p:txBody>
          <a:bodyPr/>
          <a:lstStyle/>
          <a:p>
            <a:pPr>
              <a:defRPr/>
            </a:pPr>
            <a:r>
              <a:rPr lang="it-IT" dirty="0" smtClean="0">
                <a:ea typeface="Verdana" pitchFamily="34" charset="0"/>
                <a:cs typeface="Verdana" pitchFamily="34" charset="0"/>
              </a:rPr>
              <a:t>Napoli, 28 ottobre </a:t>
            </a:r>
            <a:r>
              <a:rPr lang="it-IT" dirty="0" smtClean="0">
                <a:ea typeface="Verdana" pitchFamily="34" charset="0"/>
                <a:cs typeface="Verdana" pitchFamily="34" charset="0"/>
              </a:rPr>
              <a:t>2015</a:t>
            </a:r>
            <a:endParaRPr lang="it-IT" dirty="0">
              <a:ea typeface="Verdana" pitchFamily="34" charset="0"/>
              <a:cs typeface="Verdana" pitchFamily="34" charset="0"/>
            </a:endParaRPr>
          </a:p>
        </p:txBody>
      </p:sp>
      <p:sp>
        <p:nvSpPr>
          <p:cNvPr id="8" name="Segnaposto piè di pagina 3"/>
          <p:cNvSpPr>
            <a:spLocks noGrp="1"/>
          </p:cNvSpPr>
          <p:nvPr>
            <p:ph type="ftr" idx="11"/>
          </p:nvPr>
        </p:nvSpPr>
        <p:spPr>
          <a:xfrm>
            <a:off x="2411413" y="6237288"/>
            <a:ext cx="4749800" cy="500062"/>
          </a:xfrm>
        </p:spPr>
        <p:txBody>
          <a:bodyPr/>
          <a:lstStyle/>
          <a:p>
            <a:pPr>
              <a:defRPr/>
            </a:pPr>
            <a:r>
              <a:rPr lang="it-IT" b="0" smtClean="0">
                <a:ea typeface="Verdana" pitchFamily="34" charset="0"/>
                <a:cs typeface="Verdana" pitchFamily="34" charset="0"/>
              </a:rPr>
              <a:t>Riccardo Innocenti</a:t>
            </a:r>
          </a:p>
          <a:p>
            <a:pPr>
              <a:defRPr/>
            </a:pPr>
            <a:r>
              <a:rPr lang="it-IT" sz="800" b="0" smtClean="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322448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sci">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2343</TotalTime>
  <Words>1956</Words>
  <Application>Microsoft Office PowerPoint</Application>
  <PresentationFormat>Presentazione su schermo (4:3)</PresentationFormat>
  <Paragraphs>577</Paragraphs>
  <Slides>30</Slides>
  <Notes>17</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30</vt:i4>
      </vt:variant>
    </vt:vector>
  </HeadingPairs>
  <TitlesOfParts>
    <vt:vector size="37" baseType="lpstr">
      <vt:lpstr>Arial</vt:lpstr>
      <vt:lpstr>Calibri</vt:lpstr>
      <vt:lpstr>Georgia</vt:lpstr>
      <vt:lpstr>Times New Roman</vt:lpstr>
      <vt:lpstr>Verdana</vt:lpstr>
      <vt:lpstr>Wingdings</vt:lpstr>
      <vt:lpstr>Usci</vt:lpstr>
      <vt:lpstr>          URBES, ARCHIMEDE, Censimento permanente I Comuni verso l’uso statistico degli archivi amministrativi e dei sistemi di integrazione delle fonti</vt:lpstr>
      <vt:lpstr>Sintesi</vt:lpstr>
      <vt:lpstr>Il nuovo ente Città metropolitana</vt:lpstr>
      <vt:lpstr>Le città metropolitane sono molto diverse  tra loro </vt:lpstr>
      <vt:lpstr>La città metropolitana di Firenze</vt:lpstr>
      <vt:lpstr>Il progetto per l’ufficio di statistica metropolitano/1</vt:lpstr>
      <vt:lpstr>Il progetto per l’ufficio di statistica metropolitano/2</vt:lpstr>
      <vt:lpstr>Il progetto per l’ufficio di statistica metropolitano/3</vt:lpstr>
      <vt:lpstr>Il progetto per l’ufficio di statistica metropolitano/4</vt:lpstr>
      <vt:lpstr>Il progetto per l’ufficio di statistica metropolitano/5</vt:lpstr>
      <vt:lpstr>Il censimento permanente a scala metropolitana/1</vt:lpstr>
      <vt:lpstr>Il censimento permanente a scala metropolitana/2</vt:lpstr>
      <vt:lpstr>Rilascio 2016 rif. 2016</vt:lpstr>
      <vt:lpstr>Rilascio 2016 rif. 2016</vt:lpstr>
      <vt:lpstr>Presentazione standard di PowerPoint</vt:lpstr>
      <vt:lpstr>Presentazione standard di PowerPoint</vt:lpstr>
      <vt:lpstr>Rilascio 2016 rif. 2016</vt:lpstr>
      <vt:lpstr>Rilascio 2016 rif. 2016</vt:lpstr>
      <vt:lpstr>Il censimento permanente a scala metropolitana/3</vt:lpstr>
      <vt:lpstr>Rilascio 2018 rif. 2017</vt:lpstr>
      <vt:lpstr>Rilascio 2018 rif. 2017</vt:lpstr>
      <vt:lpstr>Rilascio 2018 rif. 2017</vt:lpstr>
      <vt:lpstr>Rilascio 2018 rif. 2017</vt:lpstr>
      <vt:lpstr>Rilascio 2018 rif. 2017</vt:lpstr>
      <vt:lpstr>Rilascio 2018 rif. 2017</vt:lpstr>
      <vt:lpstr>Rilascio 2018 rif. 2017</vt:lpstr>
      <vt:lpstr>Il censimento permanente a scala metropolitana/3</vt:lpstr>
      <vt:lpstr>Il censimento permanente a scala metropolitana/4</vt:lpstr>
      <vt:lpstr>Il progetto per l’ufficio di statistica metropolitano/6</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RI</dc:creator>
  <cp:lastModifiedBy>Innocenti Riccardo</cp:lastModifiedBy>
  <cp:revision>1382</cp:revision>
  <cp:lastPrinted>2015-04-20T07:21:56Z</cp:lastPrinted>
  <dcterms:created xsi:type="dcterms:W3CDTF">2009-06-15T10:44:17Z</dcterms:created>
  <dcterms:modified xsi:type="dcterms:W3CDTF">2015-10-26T09:28:53Z</dcterms:modified>
</cp:coreProperties>
</file>