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notesSlides/notesSlide22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notesSlides/notesSlide23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72" r:id="rId3"/>
    <p:sldId id="287" r:id="rId4"/>
    <p:sldId id="286" r:id="rId5"/>
    <p:sldId id="288" r:id="rId6"/>
    <p:sldId id="289" r:id="rId7"/>
    <p:sldId id="324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8" r:id="rId16"/>
    <p:sldId id="300" r:id="rId17"/>
    <p:sldId id="301" r:id="rId18"/>
    <p:sldId id="302" r:id="rId19"/>
    <p:sldId id="303" r:id="rId20"/>
    <p:sldId id="304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8" r:id="rId30"/>
    <p:sldId id="319" r:id="rId31"/>
    <p:sldId id="320" r:id="rId32"/>
    <p:sldId id="321" r:id="rId33"/>
    <p:sldId id="322" r:id="rId34"/>
    <p:sldId id="323" r:id="rId35"/>
    <p:sldId id="307" r:id="rId36"/>
  </p:sldIdLst>
  <p:sldSz cx="9144000" cy="6858000" type="screen4x3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7" autoAdjust="0"/>
    <p:restoredTop sz="94660"/>
  </p:normalViewPr>
  <p:slideViewPr>
    <p:cSldViewPr>
      <p:cViewPr varScale="1">
        <p:scale>
          <a:sx n="84" d="100"/>
          <a:sy n="84" d="100"/>
        </p:scale>
        <p:origin x="1570" y="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comunefirenze-my.sharepoint.com/personal/d40082_comune_fi_it/Documents/Usci/palermo2015/Cartel1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Comune di firenze - residenti</a:t>
            </a:r>
            <a:r>
              <a:rPr lang="it-IT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maggiori di 18 anni per sesso e classe di </a:t>
            </a:r>
            <a:r>
              <a:rPr lang="it-IT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reddito. Valori assoluti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3.8830083565459604E-2"/>
          <c:y val="1.6103059581320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'classe reddito'!$B$1</c:f>
              <c:strCache>
                <c:ptCount val="1"/>
                <c:pt idx="0">
                  <c:v>Maschi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layout>
                <c:manualLayout>
                  <c:x val="-5.5710306406685237E-3"/>
                  <c:y val="-1.46525162615548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140204271123491E-3"/>
                  <c:y val="1.46378079551649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140204271123491E-3"/>
                  <c:y val="1.75536029010854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6.39304144952883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8570102135561746E-3"/>
                  <c:y val="4.97597220637275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1.46378079551650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8570102135561746E-3"/>
                  <c:y val="-7.90647545868354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7140204271123491E-3"/>
                  <c:y val="8.1965841226367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8570102135561746E-3"/>
                  <c:y val="-1.46525162615542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1.75536029010854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3617917584065954E-16"/>
                  <c:y val="4.97597220637263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7140204271123491E-3"/>
                  <c:y val="-9.6592998338987553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'classe reddito'!$A$2:$A$13</c:f>
              <c:strCache>
                <c:ptCount val="12"/>
                <c:pt idx="0">
                  <c:v>0</c:v>
                </c:pt>
                <c:pt idx="1">
                  <c:v>tra 1 € e 4.999 €</c:v>
                </c:pt>
                <c:pt idx="2">
                  <c:v>tra 5.000 € e 9.999 €</c:v>
                </c:pt>
                <c:pt idx="3">
                  <c:v>tra 10.000 € e 14.999 €</c:v>
                </c:pt>
                <c:pt idx="4">
                  <c:v>tra 15.000 € e 19.999 €</c:v>
                </c:pt>
                <c:pt idx="5">
                  <c:v>tra 20.000 € e 25.999 €</c:v>
                </c:pt>
                <c:pt idx="6">
                  <c:v>tra 26.000 € e 34.999 €</c:v>
                </c:pt>
                <c:pt idx="7">
                  <c:v>tra 35.000 € e 49.999 €</c:v>
                </c:pt>
                <c:pt idx="8">
                  <c:v>tra 50.000 € e 69.999 €</c:v>
                </c:pt>
                <c:pt idx="9">
                  <c:v>tra 70.000 € e 99.999 €</c:v>
                </c:pt>
                <c:pt idx="10">
                  <c:v>tra 100.000 € e 149.999 €</c:v>
                </c:pt>
                <c:pt idx="11">
                  <c:v>superiore a 149.999 €</c:v>
                </c:pt>
              </c:strCache>
            </c:strRef>
          </c:cat>
          <c:val>
            <c:numRef>
              <c:f>'classe reddito'!$B$2:$B$13</c:f>
              <c:numCache>
                <c:formatCode>_-* #,##0_-;\-* #,##0_-;_-* "-"??_-;_-@_-</c:formatCode>
                <c:ptCount val="12"/>
                <c:pt idx="0">
                  <c:v>20269</c:v>
                </c:pt>
                <c:pt idx="1">
                  <c:v>9685</c:v>
                </c:pt>
                <c:pt idx="2">
                  <c:v>11082</c:v>
                </c:pt>
                <c:pt idx="3">
                  <c:v>13149</c:v>
                </c:pt>
                <c:pt idx="4">
                  <c:v>18260</c:v>
                </c:pt>
                <c:pt idx="5">
                  <c:v>21377</c:v>
                </c:pt>
                <c:pt idx="6">
                  <c:v>20522</c:v>
                </c:pt>
                <c:pt idx="7">
                  <c:v>14748</c:v>
                </c:pt>
                <c:pt idx="8">
                  <c:v>7491</c:v>
                </c:pt>
                <c:pt idx="9">
                  <c:v>5250</c:v>
                </c:pt>
                <c:pt idx="10">
                  <c:v>2731</c:v>
                </c:pt>
                <c:pt idx="11">
                  <c:v>1737</c:v>
                </c:pt>
              </c:numCache>
            </c:numRef>
          </c:val>
        </c:ser>
        <c:ser>
          <c:idx val="1"/>
          <c:order val="1"/>
          <c:tx>
            <c:strRef>
              <c:f>'classe reddito'!$C$1</c:f>
              <c:strCache>
                <c:ptCount val="1"/>
                <c:pt idx="0">
                  <c:v>Femmine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4.97597220637278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140204271123491E-3"/>
                  <c:y val="4.97597220637275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140204271123491E-3"/>
                  <c:y val="1.14171960389009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4.68586354241957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5710306406685237E-3"/>
                  <c:y val="-7.90647545868360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3.36713707887963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5710306406684552E-3"/>
                  <c:y val="4.97597220637269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3617917584065954E-16"/>
                  <c:y val="4.97597220637275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1.14171960389009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3617917584065954E-16"/>
                  <c:y val="2.10455577110832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'classe reddito'!$A$2:$A$13</c:f>
              <c:strCache>
                <c:ptCount val="12"/>
                <c:pt idx="0">
                  <c:v>0</c:v>
                </c:pt>
                <c:pt idx="1">
                  <c:v>tra 1 € e 4.999 €</c:v>
                </c:pt>
                <c:pt idx="2">
                  <c:v>tra 5.000 € e 9.999 €</c:v>
                </c:pt>
                <c:pt idx="3">
                  <c:v>tra 10.000 € e 14.999 €</c:v>
                </c:pt>
                <c:pt idx="4">
                  <c:v>tra 15.000 € e 19.999 €</c:v>
                </c:pt>
                <c:pt idx="5">
                  <c:v>tra 20.000 € e 25.999 €</c:v>
                </c:pt>
                <c:pt idx="6">
                  <c:v>tra 26.000 € e 34.999 €</c:v>
                </c:pt>
                <c:pt idx="7">
                  <c:v>tra 35.000 € e 49.999 €</c:v>
                </c:pt>
                <c:pt idx="8">
                  <c:v>tra 50.000 € e 69.999 €</c:v>
                </c:pt>
                <c:pt idx="9">
                  <c:v>tra 70.000 € e 99.999 €</c:v>
                </c:pt>
                <c:pt idx="10">
                  <c:v>tra 100.000 € e 149.999 €</c:v>
                </c:pt>
                <c:pt idx="11">
                  <c:v>superiore a 149.999 €</c:v>
                </c:pt>
              </c:strCache>
            </c:strRef>
          </c:cat>
          <c:val>
            <c:numRef>
              <c:f>'classe reddito'!$C$2:$C$13</c:f>
              <c:numCache>
                <c:formatCode>_-* #,##0_-;\-* #,##0_-;_-* "-"??_-;_-@_-</c:formatCode>
                <c:ptCount val="12"/>
                <c:pt idx="0">
                  <c:v>29751</c:v>
                </c:pt>
                <c:pt idx="1">
                  <c:v>15265</c:v>
                </c:pt>
                <c:pt idx="2">
                  <c:v>25954</c:v>
                </c:pt>
                <c:pt idx="3">
                  <c:v>22431</c:v>
                </c:pt>
                <c:pt idx="4">
                  <c:v>21042</c:v>
                </c:pt>
                <c:pt idx="5">
                  <c:v>21102</c:v>
                </c:pt>
                <c:pt idx="6">
                  <c:v>19489</c:v>
                </c:pt>
                <c:pt idx="7">
                  <c:v>9715</c:v>
                </c:pt>
                <c:pt idx="8">
                  <c:v>3926</c:v>
                </c:pt>
                <c:pt idx="9">
                  <c:v>2027</c:v>
                </c:pt>
                <c:pt idx="10">
                  <c:v>877</c:v>
                </c:pt>
                <c:pt idx="11">
                  <c:v>390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289460840"/>
        <c:axId val="289458488"/>
      </c:barChart>
      <c:catAx>
        <c:axId val="289460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89458488"/>
        <c:crosses val="autoZero"/>
        <c:auto val="1"/>
        <c:lblAlgn val="ctr"/>
        <c:lblOffset val="100"/>
        <c:noMultiLvlLbl val="0"/>
      </c:catAx>
      <c:valAx>
        <c:axId val="28945848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89460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985882225404892"/>
          <c:y val="0.17499002862272711"/>
          <c:w val="0.21922494001196632"/>
          <c:h val="0.118841486032489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ingressiXetà!$B$1</c:f>
              <c:strCache>
                <c:ptCount val="1"/>
                <c:pt idx="0">
                  <c:v>Stabile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ingressiXetà!$A$2:$A$7</c:f>
              <c:strCache>
                <c:ptCount val="6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 e oltre</c:v>
                </c:pt>
              </c:strCache>
            </c:strRef>
          </c:cat>
          <c:val>
            <c:numRef>
              <c:f>ingressiXetà!$B$2:$B$7</c:f>
              <c:numCache>
                <c:formatCode>_-* #,##0_-;\-* #,##0_-;_-* "-"??_-;_-@_-</c:formatCode>
                <c:ptCount val="6"/>
                <c:pt idx="0">
                  <c:v>1014</c:v>
                </c:pt>
                <c:pt idx="1">
                  <c:v>1693</c:v>
                </c:pt>
                <c:pt idx="2">
                  <c:v>1629</c:v>
                </c:pt>
                <c:pt idx="3">
                  <c:v>1122</c:v>
                </c:pt>
                <c:pt idx="4">
                  <c:v>607</c:v>
                </c:pt>
                <c:pt idx="5">
                  <c:v>363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17-4BFB-906F-6DDCC36D1CB3}"/>
            </c:ext>
          </c:extLst>
        </c:ser>
        <c:ser>
          <c:idx val="1"/>
          <c:order val="1"/>
          <c:tx>
            <c:strRef>
              <c:f>ingressiXetà!$C$1</c:f>
              <c:strCache>
                <c:ptCount val="1"/>
                <c:pt idx="0">
                  <c:v>Precario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ingressiXetà!$A$2:$A$7</c:f>
              <c:strCache>
                <c:ptCount val="6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 e oltre</c:v>
                </c:pt>
              </c:strCache>
            </c:strRef>
          </c:cat>
          <c:val>
            <c:numRef>
              <c:f>ingressiXetà!$C$2:$C$7</c:f>
              <c:numCache>
                <c:formatCode>_-* #,##0_-;\-* #,##0_-;_-* "-"??_-;_-@_-</c:formatCode>
                <c:ptCount val="6"/>
                <c:pt idx="0">
                  <c:v>997</c:v>
                </c:pt>
                <c:pt idx="1">
                  <c:v>2162</c:v>
                </c:pt>
                <c:pt idx="2">
                  <c:v>1431</c:v>
                </c:pt>
                <c:pt idx="3">
                  <c:v>956</c:v>
                </c:pt>
                <c:pt idx="4">
                  <c:v>416</c:v>
                </c:pt>
                <c:pt idx="5">
                  <c:v>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117-4BFB-906F-6DDCC36D1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9696272"/>
        <c:axId val="379694312"/>
      </c:barChart>
      <c:catAx>
        <c:axId val="37969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9694312"/>
        <c:crosses val="autoZero"/>
        <c:auto val="1"/>
        <c:lblAlgn val="ctr"/>
        <c:lblOffset val="100"/>
        <c:noMultiLvlLbl val="0"/>
      </c:catAx>
      <c:valAx>
        <c:axId val="379694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9696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usciteXetà!$B$1</c:f>
              <c:strCache>
                <c:ptCount val="1"/>
                <c:pt idx="0">
                  <c:v>Stabile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usciteXetà!$A$2:$A$7</c:f>
              <c:strCache>
                <c:ptCount val="6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 e oltre</c:v>
                </c:pt>
              </c:strCache>
            </c:strRef>
          </c:cat>
          <c:val>
            <c:numRef>
              <c:f>usciteXetà!$B$2:$B$7</c:f>
              <c:numCache>
                <c:formatCode>_-* #,##0_-;\-* #,##0_-;_-* "-"??_-;_-@_-</c:formatCode>
                <c:ptCount val="6"/>
                <c:pt idx="0">
                  <c:v>591</c:v>
                </c:pt>
                <c:pt idx="1">
                  <c:v>1447</c:v>
                </c:pt>
                <c:pt idx="2">
                  <c:v>1776</c:v>
                </c:pt>
                <c:pt idx="3">
                  <c:v>1433</c:v>
                </c:pt>
                <c:pt idx="4">
                  <c:v>2242</c:v>
                </c:pt>
                <c:pt idx="5">
                  <c:v>908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70-4563-8BA4-481D38B89997}"/>
            </c:ext>
          </c:extLst>
        </c:ser>
        <c:ser>
          <c:idx val="1"/>
          <c:order val="1"/>
          <c:tx>
            <c:strRef>
              <c:f>usciteXetà!$C$1</c:f>
              <c:strCache>
                <c:ptCount val="1"/>
                <c:pt idx="0">
                  <c:v>Precario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usciteXetà!$A$2:$A$7</c:f>
              <c:strCache>
                <c:ptCount val="6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 e oltre</c:v>
                </c:pt>
              </c:strCache>
            </c:strRef>
          </c:cat>
          <c:val>
            <c:numRef>
              <c:f>usciteXetà!$C$2:$C$7</c:f>
              <c:numCache>
                <c:formatCode>_-* #,##0_-;\-* #,##0_-;_-* "-"??_-;_-@_-</c:formatCode>
                <c:ptCount val="6"/>
                <c:pt idx="0">
                  <c:v>586</c:v>
                </c:pt>
                <c:pt idx="1">
                  <c:v>1514</c:v>
                </c:pt>
                <c:pt idx="2">
                  <c:v>1062</c:v>
                </c:pt>
                <c:pt idx="3">
                  <c:v>711</c:v>
                </c:pt>
                <c:pt idx="4">
                  <c:v>497</c:v>
                </c:pt>
                <c:pt idx="5">
                  <c:v>181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C70-4563-8BA4-481D38B899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9696664"/>
        <c:axId val="289455352"/>
      </c:barChart>
      <c:catAx>
        <c:axId val="379696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89455352"/>
        <c:crosses val="autoZero"/>
        <c:auto val="1"/>
        <c:lblAlgn val="ctr"/>
        <c:lblOffset val="100"/>
        <c:noMultiLvlLbl val="0"/>
      </c:catAx>
      <c:valAx>
        <c:axId val="289455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9696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occupatiXcittadinanza!$A$3</c:f>
              <c:strCache>
                <c:ptCount val="1"/>
                <c:pt idx="0">
                  <c:v>Stabile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occupatiXcittadinanza!$B$1:$E$2</c:f>
              <c:multiLvlStrCache>
                <c:ptCount val="4"/>
                <c:lvl>
                  <c:pt idx="0">
                    <c:v>Italiano</c:v>
                  </c:pt>
                  <c:pt idx="1">
                    <c:v>Straniero</c:v>
                  </c:pt>
                  <c:pt idx="2">
                    <c:v>Italiano</c:v>
                  </c:pt>
                  <c:pt idx="3">
                    <c:v>Straniero</c:v>
                  </c:pt>
                </c:lvl>
                <c:lvl>
                  <c:pt idx="0">
                    <c:v>2010</c:v>
                  </c:pt>
                  <c:pt idx="2">
                    <c:v>2011</c:v>
                  </c:pt>
                </c:lvl>
              </c:multiLvlStrCache>
            </c:multiLvlStrRef>
          </c:cat>
          <c:val>
            <c:numRef>
              <c:f>occupatiXcittadinanza!$B$3:$E$3</c:f>
              <c:numCache>
                <c:formatCode>_-* #,##0_-;\-* #,##0_-;_-* "-"??_-;_-@_-</c:formatCode>
                <c:ptCount val="4"/>
                <c:pt idx="0">
                  <c:v>111913</c:v>
                </c:pt>
                <c:pt idx="1">
                  <c:v>11800</c:v>
                </c:pt>
                <c:pt idx="2">
                  <c:v>111088</c:v>
                </c:pt>
                <c:pt idx="3">
                  <c:v>12554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BE-487D-870F-0FB1FFFE4A2D}"/>
            </c:ext>
          </c:extLst>
        </c:ser>
        <c:ser>
          <c:idx val="1"/>
          <c:order val="1"/>
          <c:tx>
            <c:strRef>
              <c:f>occupatiXcittadinanza!$A$4</c:f>
              <c:strCache>
                <c:ptCount val="1"/>
                <c:pt idx="0">
                  <c:v>Precario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occupatiXcittadinanza!$B$1:$E$2</c:f>
              <c:multiLvlStrCache>
                <c:ptCount val="4"/>
                <c:lvl>
                  <c:pt idx="0">
                    <c:v>Italiano</c:v>
                  </c:pt>
                  <c:pt idx="1">
                    <c:v>Straniero</c:v>
                  </c:pt>
                  <c:pt idx="2">
                    <c:v>Italiano</c:v>
                  </c:pt>
                  <c:pt idx="3">
                    <c:v>Straniero</c:v>
                  </c:pt>
                </c:lvl>
                <c:lvl>
                  <c:pt idx="0">
                    <c:v>2010</c:v>
                  </c:pt>
                  <c:pt idx="2">
                    <c:v>2011</c:v>
                  </c:pt>
                </c:lvl>
              </c:multiLvlStrCache>
            </c:multiLvlStrRef>
          </c:cat>
          <c:val>
            <c:numRef>
              <c:f>occupatiXcittadinanza!$B$4:$E$4</c:f>
              <c:numCache>
                <c:formatCode>_-* #,##0_-;\-* #,##0_-;_-* "-"??_-;_-@_-</c:formatCode>
                <c:ptCount val="4"/>
                <c:pt idx="0">
                  <c:v>12945</c:v>
                </c:pt>
                <c:pt idx="1">
                  <c:v>10663</c:v>
                </c:pt>
                <c:pt idx="2">
                  <c:v>12655</c:v>
                </c:pt>
                <c:pt idx="3">
                  <c:v>10393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BE-487D-870F-0FB1FFFE4A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289461232"/>
        <c:axId val="289455744"/>
      </c:barChart>
      <c:catAx>
        <c:axId val="28946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89455744"/>
        <c:crosses val="autoZero"/>
        <c:auto val="1"/>
        <c:lblAlgn val="ctr"/>
        <c:lblOffset val="100"/>
        <c:noMultiLvlLbl val="0"/>
      </c:catAx>
      <c:valAx>
        <c:axId val="28945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894612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it-IT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2"/>
          <c:order val="0"/>
          <c:tx>
            <c:strRef>
              <c:f>'sezione ateco'!$D$1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'sezione ateco'!$A$2:$A$15</c:f>
              <c:strCache>
                <c:ptCount val="14"/>
                <c:pt idx="0">
                  <c:v>AGRICOLTURA, CACCIA E SILVICOLTURA</c:v>
                </c:pt>
                <c:pt idx="1">
                  <c:v>ESTRAZIONE DI MINERALI</c:v>
                </c:pt>
                <c:pt idx="2">
                  <c:v>ATTIVITA' MANIFATTURIERE</c:v>
                </c:pt>
                <c:pt idx="3">
                  <c:v>PRODUZIONE E DISTRIBUZIONE DI ENERGIA ELETTRICA, GAS E ACQUA</c:v>
                </c:pt>
                <c:pt idx="4">
                  <c:v>COSTRUZIONI</c:v>
                </c:pt>
                <c:pt idx="5">
                  <c:v>COMMERCIO ALL’INGROSSO E AL DETTAGLIO</c:v>
                </c:pt>
                <c:pt idx="6">
                  <c:v>ALBERGHI E RISTORANTI</c:v>
                </c:pt>
                <c:pt idx="7">
                  <c:v>TRASPORTI, MAGAZZINAGGIO E COMUNICAZIONI</c:v>
                </c:pt>
                <c:pt idx="8">
                  <c:v>ATTIVITÀ FINANZIARIE</c:v>
                </c:pt>
                <c:pt idx="9">
                  <c:v>ATTIVITÀ IMMOBILIARI, NOLEGGIO, INFORMATICA</c:v>
                </c:pt>
                <c:pt idx="10">
                  <c:v>AMMINISTRAZIONE PUBBLICA</c:v>
                </c:pt>
                <c:pt idx="11">
                  <c:v>ISTRUZIONE</c:v>
                </c:pt>
                <c:pt idx="12">
                  <c:v>SANITÀ E ASSISTENZA SOCIALE</c:v>
                </c:pt>
                <c:pt idx="13">
                  <c:v>ALTRI SERVIZI PUBBLICI, SOCIALI E PERSONALI</c:v>
                </c:pt>
              </c:strCache>
            </c:strRef>
          </c:cat>
          <c:val>
            <c:numRef>
              <c:f>'sezione ateco'!$D$2:$D$15</c:f>
              <c:numCache>
                <c:formatCode>_-* #,##0_-;\-* #,##0_-;_-* "-"??_-;_-@_-</c:formatCode>
                <c:ptCount val="14"/>
                <c:pt idx="0">
                  <c:v>1066</c:v>
                </c:pt>
                <c:pt idx="1">
                  <c:v>31</c:v>
                </c:pt>
                <c:pt idx="2">
                  <c:v>16767</c:v>
                </c:pt>
                <c:pt idx="3">
                  <c:v>1182</c:v>
                </c:pt>
                <c:pt idx="4">
                  <c:v>6112</c:v>
                </c:pt>
                <c:pt idx="5">
                  <c:v>21667</c:v>
                </c:pt>
                <c:pt idx="6">
                  <c:v>12025</c:v>
                </c:pt>
                <c:pt idx="7">
                  <c:v>7585</c:v>
                </c:pt>
                <c:pt idx="8">
                  <c:v>6021</c:v>
                </c:pt>
                <c:pt idx="9">
                  <c:v>29244</c:v>
                </c:pt>
                <c:pt idx="10">
                  <c:v>12637</c:v>
                </c:pt>
                <c:pt idx="11">
                  <c:v>9748</c:v>
                </c:pt>
                <c:pt idx="12">
                  <c:v>8698</c:v>
                </c:pt>
                <c:pt idx="13">
                  <c:v>8121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9A-4D12-A22A-EF42AA7E17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2259288"/>
        <c:axId val="382265168"/>
      </c:barChart>
      <c:catAx>
        <c:axId val="3822592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2265168"/>
        <c:crosses val="autoZero"/>
        <c:auto val="1"/>
        <c:lblAlgn val="ctr"/>
        <c:lblOffset val="100"/>
        <c:noMultiLvlLbl val="0"/>
      </c:catAx>
      <c:valAx>
        <c:axId val="38226516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2259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'sezione ateco'!$B$23</c:f>
              <c:strCache>
                <c:ptCount val="1"/>
                <c:pt idx="0">
                  <c:v>Stabile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'sezione ateco'!$A$24:$A$38</c:f>
              <c:strCache>
                <c:ptCount val="15"/>
                <c:pt idx="0">
                  <c:v>AGRICOLTURA, CACCIA E SILVICOLTURA</c:v>
                </c:pt>
                <c:pt idx="1">
                  <c:v>ESTRAZIONE DI MINERALI</c:v>
                </c:pt>
                <c:pt idx="2">
                  <c:v>ATTIVITA' MANIFATTURIERE</c:v>
                </c:pt>
                <c:pt idx="3">
                  <c:v>PRODUZIONE E DISTRIBUZIONE DI ENERGIA ELETTRICA, GAS E ACQUA</c:v>
                </c:pt>
                <c:pt idx="4">
                  <c:v>COSTRUZIONI</c:v>
                </c:pt>
                <c:pt idx="5">
                  <c:v>COMMERCIO ALL’INGROSSO E AL DETTAGLIO</c:v>
                </c:pt>
                <c:pt idx="6">
                  <c:v>ALBERGHI E RISTORANTI</c:v>
                </c:pt>
                <c:pt idx="7">
                  <c:v>TRASPORTI, MAGAZZINAGGIO E COMUNICAZIONI</c:v>
                </c:pt>
                <c:pt idx="8">
                  <c:v>ATTIVITÀ FINANZIARIE</c:v>
                </c:pt>
                <c:pt idx="9">
                  <c:v>ATTIVITÀ IMMOBILIARI, NOLEGGIO, INFORMATICA</c:v>
                </c:pt>
                <c:pt idx="10">
                  <c:v>AMMINISTRAZIONE PUBBLICA</c:v>
                </c:pt>
                <c:pt idx="11">
                  <c:v>ISTRUZIONE</c:v>
                </c:pt>
                <c:pt idx="12">
                  <c:v>SANITÀ E ASSISTENZA SOCIALE</c:v>
                </c:pt>
                <c:pt idx="13">
                  <c:v>ALTRI SERVIZI PUBBLICI, SOCIALI E PERSONALI</c:v>
                </c:pt>
                <c:pt idx="14">
                  <c:v>TOTALE</c:v>
                </c:pt>
              </c:strCache>
            </c:strRef>
          </c:cat>
          <c:val>
            <c:numRef>
              <c:f>'sezione ateco'!$B$24:$B$38</c:f>
              <c:numCache>
                <c:formatCode>_-* #,##0.0_-;\-* #,##0.0_-;_-* "-"??_-;_-@_-</c:formatCode>
                <c:ptCount val="15"/>
                <c:pt idx="0">
                  <c:v>73.07692307692308</c:v>
                </c:pt>
                <c:pt idx="1">
                  <c:v>96.774193548387103</c:v>
                </c:pt>
                <c:pt idx="2">
                  <c:v>92.914653784218999</c:v>
                </c:pt>
                <c:pt idx="3">
                  <c:v>93.231810490693746</c:v>
                </c:pt>
                <c:pt idx="4">
                  <c:v>93.504581151832454</c:v>
                </c:pt>
                <c:pt idx="5">
                  <c:v>91.447823879632622</c:v>
                </c:pt>
                <c:pt idx="6">
                  <c:v>79.808731808731807</c:v>
                </c:pt>
                <c:pt idx="7">
                  <c:v>92.590639419907717</c:v>
                </c:pt>
                <c:pt idx="8">
                  <c:v>96.512207274539108</c:v>
                </c:pt>
                <c:pt idx="9">
                  <c:v>85.607304062371767</c:v>
                </c:pt>
                <c:pt idx="10">
                  <c:v>91.121310437603867</c:v>
                </c:pt>
                <c:pt idx="11">
                  <c:v>81.052523594583505</c:v>
                </c:pt>
                <c:pt idx="12">
                  <c:v>92.791446309496436</c:v>
                </c:pt>
                <c:pt idx="13">
                  <c:v>81.615564585642161</c:v>
                </c:pt>
                <c:pt idx="14">
                  <c:v>88.429001305853632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FA-451B-998C-DE13B4B07308}"/>
            </c:ext>
          </c:extLst>
        </c:ser>
        <c:ser>
          <c:idx val="1"/>
          <c:order val="1"/>
          <c:tx>
            <c:strRef>
              <c:f>'sezione ateco'!$C$23</c:f>
              <c:strCache>
                <c:ptCount val="1"/>
                <c:pt idx="0">
                  <c:v>Precario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'sezione ateco'!$A$24:$A$38</c:f>
              <c:strCache>
                <c:ptCount val="15"/>
                <c:pt idx="0">
                  <c:v>AGRICOLTURA, CACCIA E SILVICOLTURA</c:v>
                </c:pt>
                <c:pt idx="1">
                  <c:v>ESTRAZIONE DI MINERALI</c:v>
                </c:pt>
                <c:pt idx="2">
                  <c:v>ATTIVITA' MANIFATTURIERE</c:v>
                </c:pt>
                <c:pt idx="3">
                  <c:v>PRODUZIONE E DISTRIBUZIONE DI ENERGIA ELETTRICA, GAS E ACQUA</c:v>
                </c:pt>
                <c:pt idx="4">
                  <c:v>COSTRUZIONI</c:v>
                </c:pt>
                <c:pt idx="5">
                  <c:v>COMMERCIO ALL’INGROSSO E AL DETTAGLIO</c:v>
                </c:pt>
                <c:pt idx="6">
                  <c:v>ALBERGHI E RISTORANTI</c:v>
                </c:pt>
                <c:pt idx="7">
                  <c:v>TRASPORTI, MAGAZZINAGGIO E COMUNICAZIONI</c:v>
                </c:pt>
                <c:pt idx="8">
                  <c:v>ATTIVITÀ FINANZIARIE</c:v>
                </c:pt>
                <c:pt idx="9">
                  <c:v>ATTIVITÀ IMMOBILIARI, NOLEGGIO, INFORMATICA</c:v>
                </c:pt>
                <c:pt idx="10">
                  <c:v>AMMINISTRAZIONE PUBBLICA</c:v>
                </c:pt>
                <c:pt idx="11">
                  <c:v>ISTRUZIONE</c:v>
                </c:pt>
                <c:pt idx="12">
                  <c:v>SANITÀ E ASSISTENZA SOCIALE</c:v>
                </c:pt>
                <c:pt idx="13">
                  <c:v>ALTRI SERVIZI PUBBLICI, SOCIALI E PERSONALI</c:v>
                </c:pt>
                <c:pt idx="14">
                  <c:v>TOTALE</c:v>
                </c:pt>
              </c:strCache>
            </c:strRef>
          </c:cat>
          <c:val>
            <c:numRef>
              <c:f>'sezione ateco'!$C$24:$C$38</c:f>
              <c:numCache>
                <c:formatCode>_-* #,##0.0_-;\-* #,##0.0_-;_-* "-"??_-;_-@_-</c:formatCode>
                <c:ptCount val="15"/>
                <c:pt idx="0">
                  <c:v>26.923076923076923</c:v>
                </c:pt>
                <c:pt idx="1">
                  <c:v>3.225806451612903</c:v>
                </c:pt>
                <c:pt idx="2">
                  <c:v>7.0853462157809988</c:v>
                </c:pt>
                <c:pt idx="3">
                  <c:v>6.7681895093062607</c:v>
                </c:pt>
                <c:pt idx="4">
                  <c:v>6.4954188481675397</c:v>
                </c:pt>
                <c:pt idx="5">
                  <c:v>8.5521761203673794</c:v>
                </c:pt>
                <c:pt idx="6">
                  <c:v>20.19126819126819</c:v>
                </c:pt>
                <c:pt idx="7">
                  <c:v>7.4093605800922875</c:v>
                </c:pt>
                <c:pt idx="8">
                  <c:v>3.4877927254608867</c:v>
                </c:pt>
                <c:pt idx="9">
                  <c:v>14.392695937628231</c:v>
                </c:pt>
                <c:pt idx="10">
                  <c:v>8.8786895623961382</c:v>
                </c:pt>
                <c:pt idx="11">
                  <c:v>18.947476405416495</c:v>
                </c:pt>
                <c:pt idx="12">
                  <c:v>7.2085536905035639</c:v>
                </c:pt>
                <c:pt idx="13">
                  <c:v>18.384435414357839</c:v>
                </c:pt>
                <c:pt idx="14">
                  <c:v>11.570998694146368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FA-451B-998C-DE13B4B07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2266344"/>
        <c:axId val="382264384"/>
      </c:barChart>
      <c:catAx>
        <c:axId val="382266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2264384"/>
        <c:crosses val="autoZero"/>
        <c:auto val="1"/>
        <c:lblAlgn val="ctr"/>
        <c:lblOffset val="100"/>
        <c:noMultiLvlLbl val="0"/>
      </c:catAx>
      <c:valAx>
        <c:axId val="382264384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2266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redditiXcondizione!$B$1</c:f>
              <c:strCache>
                <c:ptCount val="1"/>
                <c:pt idx="0">
                  <c:v>Maschi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redditiXcondizione!$A$2:$A$4</c:f>
              <c:strCache>
                <c:ptCount val="3"/>
                <c:pt idx="0">
                  <c:v>Stabile</c:v>
                </c:pt>
                <c:pt idx="1">
                  <c:v>Precario</c:v>
                </c:pt>
                <c:pt idx="2">
                  <c:v>Totale</c:v>
                </c:pt>
              </c:strCache>
            </c:strRef>
          </c:cat>
          <c:val>
            <c:numRef>
              <c:f>redditiXcondizione!$B$2:$B$4</c:f>
              <c:numCache>
                <c:formatCode>_(* #,##0.00_);_(* \(#,##0.00\);_(* "-"??_);_(@_)</c:formatCode>
                <c:ptCount val="3"/>
                <c:pt idx="0">
                  <c:v>30906.735020460415</c:v>
                </c:pt>
                <c:pt idx="1">
                  <c:v>18257.648299959681</c:v>
                </c:pt>
                <c:pt idx="2">
                  <c:v>29066.2911155332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E7-4383-8184-A08B59123BF1}"/>
            </c:ext>
          </c:extLst>
        </c:ser>
        <c:ser>
          <c:idx val="1"/>
          <c:order val="1"/>
          <c:tx>
            <c:strRef>
              <c:f>redditiXcondizione!$C$1</c:f>
              <c:strCache>
                <c:ptCount val="1"/>
                <c:pt idx="0">
                  <c:v>Femmine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redditiXcondizione!$A$2:$A$4</c:f>
              <c:strCache>
                <c:ptCount val="3"/>
                <c:pt idx="0">
                  <c:v>Stabile</c:v>
                </c:pt>
                <c:pt idx="1">
                  <c:v>Precario</c:v>
                </c:pt>
                <c:pt idx="2">
                  <c:v>Totale</c:v>
                </c:pt>
              </c:strCache>
            </c:strRef>
          </c:cat>
          <c:val>
            <c:numRef>
              <c:f>redditiXcondizione!$C$2:$C$4</c:f>
              <c:numCache>
                <c:formatCode>_(* #,##0.00_);_(* \(#,##0.00\);_(* "-"??_);_(@_)</c:formatCode>
                <c:ptCount val="3"/>
                <c:pt idx="0">
                  <c:v>23865.469556219821</c:v>
                </c:pt>
                <c:pt idx="1">
                  <c:v>10843.980932203391</c:v>
                </c:pt>
                <c:pt idx="2">
                  <c:v>21624.407362589602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DE7-4383-8184-A08B59123BF1}"/>
            </c:ext>
          </c:extLst>
        </c:ser>
        <c:ser>
          <c:idx val="2"/>
          <c:order val="2"/>
          <c:tx>
            <c:strRef>
              <c:f>redditiXcondizione!$D$1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redditiXcondizione!$A$2:$A$4</c:f>
              <c:strCache>
                <c:ptCount val="3"/>
                <c:pt idx="0">
                  <c:v>Stabile</c:v>
                </c:pt>
                <c:pt idx="1">
                  <c:v>Precario</c:v>
                </c:pt>
                <c:pt idx="2">
                  <c:v>Totale</c:v>
                </c:pt>
              </c:strCache>
            </c:strRef>
          </c:cat>
          <c:val>
            <c:numRef>
              <c:f>redditiXcondizione!$D$2:$D$4</c:f>
              <c:numCache>
                <c:formatCode>_(* #,##0.00_);_(* \(#,##0.00\);_(* "-"??_);_(@_)</c:formatCode>
                <c:ptCount val="3"/>
                <c:pt idx="0">
                  <c:v>27396.3131039859</c:v>
                </c:pt>
                <c:pt idx="1">
                  <c:v>14205.8615393991</c:v>
                </c:pt>
                <c:pt idx="2">
                  <c:v>25287.0772177787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DE7-4383-8184-A08B59123B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2262032"/>
        <c:axId val="382266736"/>
      </c:barChart>
      <c:catAx>
        <c:axId val="38226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2266736"/>
        <c:crosses val="autoZero"/>
        <c:auto val="1"/>
        <c:lblAlgn val="ctr"/>
        <c:lblOffset val="100"/>
        <c:noMultiLvlLbl val="0"/>
      </c:catAx>
      <c:valAx>
        <c:axId val="38226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226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569601571462992"/>
          <c:y val="0.93440826348319372"/>
          <c:w val="0.31930943975105658"/>
          <c:h val="4.83874354415375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2"/>
          <c:order val="0"/>
          <c:tx>
            <c:strRef>
              <c:f>redditiXsezioneAteco!$D$1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redditiXsezioneAteco!$A$2:$A$15</c:f>
              <c:strCache>
                <c:ptCount val="14"/>
                <c:pt idx="0">
                  <c:v>AGRICOLTURA, CACCIA E SILVICOLTURA</c:v>
                </c:pt>
                <c:pt idx="1">
                  <c:v>ESTRAZIONE DI MINERALI</c:v>
                </c:pt>
                <c:pt idx="2">
                  <c:v>ATTIVITA' MANIFATTURIERE</c:v>
                </c:pt>
                <c:pt idx="3">
                  <c:v>PRODUZIONE E DISTRIBUZIONE DI ENERGIA ELETTRICA, GAS E ACQUA</c:v>
                </c:pt>
                <c:pt idx="4">
                  <c:v>COSTRUZIONI</c:v>
                </c:pt>
                <c:pt idx="5">
                  <c:v>COMMERCIO ALL’INGROSSO E AL DETTAGLIO</c:v>
                </c:pt>
                <c:pt idx="6">
                  <c:v>ALBERGHI E RISTORANTI</c:v>
                </c:pt>
                <c:pt idx="7">
                  <c:v>TRASPORTI, MAGAZZINAGGIO E COMUNICAZIONI</c:v>
                </c:pt>
                <c:pt idx="8">
                  <c:v>ATTIVITÀ FINANZIARIE</c:v>
                </c:pt>
                <c:pt idx="9">
                  <c:v>ATTIVITÀ IMMOBILIARI, NOLEGGIO, INFORMATICA</c:v>
                </c:pt>
                <c:pt idx="10">
                  <c:v>AMMINISTRAZIONE PUBBLICA</c:v>
                </c:pt>
                <c:pt idx="11">
                  <c:v>ISTRUZIONE</c:v>
                </c:pt>
                <c:pt idx="12">
                  <c:v>SANITÀ E ASSISTENZA SOCIALE</c:v>
                </c:pt>
                <c:pt idx="13">
                  <c:v>ALTRI SERVIZI PUBBLICI, SOCIALI E PERSONALI</c:v>
                </c:pt>
              </c:strCache>
            </c:strRef>
          </c:cat>
          <c:val>
            <c:numRef>
              <c:f>redditiXsezioneAteco!$D$2:$D$15</c:f>
              <c:numCache>
                <c:formatCode>_(* #,##0.00_);_(* \(#,##0.00\);_(* "-"??_);_(@_)</c:formatCode>
                <c:ptCount val="14"/>
                <c:pt idx="0">
                  <c:v>12719.990580847723</c:v>
                </c:pt>
                <c:pt idx="1">
                  <c:v>52424.551724137928</c:v>
                </c:pt>
                <c:pt idx="2">
                  <c:v>28855.087967491909</c:v>
                </c:pt>
                <c:pt idx="3">
                  <c:v>28748.148013150399</c:v>
                </c:pt>
                <c:pt idx="4">
                  <c:v>20439.736180904521</c:v>
                </c:pt>
                <c:pt idx="5">
                  <c:v>23082.861149745015</c:v>
                </c:pt>
                <c:pt idx="6">
                  <c:v>13979.843558611798</c:v>
                </c:pt>
                <c:pt idx="7">
                  <c:v>22274.567571690055</c:v>
                </c:pt>
                <c:pt idx="8">
                  <c:v>42186.532061068705</c:v>
                </c:pt>
                <c:pt idx="9">
                  <c:v>21976.137203647417</c:v>
                </c:pt>
                <c:pt idx="10">
                  <c:v>32154.721173671689</c:v>
                </c:pt>
                <c:pt idx="11">
                  <c:v>28798.977634031355</c:v>
                </c:pt>
                <c:pt idx="12">
                  <c:v>28632.916310114666</c:v>
                </c:pt>
                <c:pt idx="13">
                  <c:v>21591.834644322844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D0-4847-B86D-73EBB3D508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8248592"/>
        <c:axId val="288250160"/>
      </c:barChart>
      <c:catAx>
        <c:axId val="2882485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88250160"/>
        <c:crosses val="autoZero"/>
        <c:auto val="1"/>
        <c:lblAlgn val="ctr"/>
        <c:lblOffset val="100"/>
        <c:noMultiLvlLbl val="0"/>
      </c:catAx>
      <c:valAx>
        <c:axId val="28825016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8824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Redditi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complessivi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tipologia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Valori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redditi!$H$113:$M$113</c:f>
              <c:strCache>
                <c:ptCount val="6"/>
                <c:pt idx="0">
                  <c:v>Pensione</c:v>
                </c:pt>
                <c:pt idx="1">
                  <c:v>Lavoro autonomo</c:v>
                </c:pt>
                <c:pt idx="2">
                  <c:v>Dipendente</c:v>
                </c:pt>
                <c:pt idx="3">
                  <c:v>Capitale reale</c:v>
                </c:pt>
                <c:pt idx="4">
                  <c:v>Capitale Finanziario</c:v>
                </c:pt>
                <c:pt idx="5">
                  <c:v>Trasferimenti privati</c:v>
                </c:pt>
              </c:strCache>
            </c:strRef>
          </c:cat>
          <c:val>
            <c:numRef>
              <c:f>redditi!$H$114:$M$114</c:f>
              <c:numCache>
                <c:formatCode>0.0</c:formatCode>
                <c:ptCount val="6"/>
                <c:pt idx="0">
                  <c:v>29.455247352745427</c:v>
                </c:pt>
                <c:pt idx="1">
                  <c:v>15.453619337660221</c:v>
                </c:pt>
                <c:pt idx="2">
                  <c:v>46.798785727636321</c:v>
                </c:pt>
                <c:pt idx="3">
                  <c:v>7.6121713740010621</c:v>
                </c:pt>
                <c:pt idx="4">
                  <c:v>0.56043633665865245</c:v>
                </c:pt>
                <c:pt idx="5">
                  <c:v>0.11973987129831434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Redditi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complessivi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tipologia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residenti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 30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Valori</a:t>
            </a:r>
            <a:r>
              <a:rPr lang="en-US" sz="2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2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redditi!$H$113:$M$113</c:f>
              <c:strCache>
                <c:ptCount val="6"/>
                <c:pt idx="0">
                  <c:v>Pensione</c:v>
                </c:pt>
                <c:pt idx="1">
                  <c:v>Lavoro autonomo</c:v>
                </c:pt>
                <c:pt idx="2">
                  <c:v>Dipendente</c:v>
                </c:pt>
                <c:pt idx="3">
                  <c:v>Capitale reale</c:v>
                </c:pt>
                <c:pt idx="4">
                  <c:v>Capitale Finanziario</c:v>
                </c:pt>
                <c:pt idx="5">
                  <c:v>Trasferimenti privati</c:v>
                </c:pt>
              </c:strCache>
            </c:strRef>
          </c:cat>
          <c:val>
            <c:numRef>
              <c:f>redditi!$H$115:$M$115</c:f>
              <c:numCache>
                <c:formatCode>0.0</c:formatCode>
                <c:ptCount val="6"/>
                <c:pt idx="0">
                  <c:v>0.11842941261620935</c:v>
                </c:pt>
                <c:pt idx="1">
                  <c:v>13.023754652940418</c:v>
                </c:pt>
                <c:pt idx="2">
                  <c:v>83.667402008679503</c:v>
                </c:pt>
                <c:pt idx="3">
                  <c:v>2.9629611436397574</c:v>
                </c:pt>
                <c:pt idx="4">
                  <c:v>0.22745278212411249</c:v>
                </c:pt>
                <c:pt idx="5">
                  <c:v>0</c:v>
                </c:pt>
              </c:numCache>
            </c:numRef>
          </c:val>
        </c:ser>
        <c:ser>
          <c:idx val="3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redditi!$H$113:$M$113</c:f>
              <c:strCache>
                <c:ptCount val="6"/>
                <c:pt idx="0">
                  <c:v>Pensione</c:v>
                </c:pt>
                <c:pt idx="1">
                  <c:v>Lavoro autonomo</c:v>
                </c:pt>
                <c:pt idx="2">
                  <c:v>Dipendente</c:v>
                </c:pt>
                <c:pt idx="3">
                  <c:v>Capitale reale</c:v>
                </c:pt>
                <c:pt idx="4">
                  <c:v>Capitale Finanziario</c:v>
                </c:pt>
                <c:pt idx="5">
                  <c:v>Trasferimenti privati</c:v>
                </c:pt>
              </c:strCache>
            </c:strRef>
          </c:cat>
          <c:val>
            <c:numRef>
              <c:f>redditi!$H$114:$M$114</c:f>
              <c:numCache>
                <c:formatCode>0.0</c:formatCode>
                <c:ptCount val="6"/>
                <c:pt idx="0">
                  <c:v>29.455247352745427</c:v>
                </c:pt>
                <c:pt idx="1">
                  <c:v>15.453619337660221</c:v>
                </c:pt>
                <c:pt idx="2">
                  <c:v>46.798785727636321</c:v>
                </c:pt>
                <c:pt idx="3">
                  <c:v>7.6121713740010621</c:v>
                </c:pt>
                <c:pt idx="4">
                  <c:v>0.56043633665865245</c:v>
                </c:pt>
                <c:pt idx="5">
                  <c:v>0.11973987129831434</c:v>
                </c:pt>
              </c:numCache>
            </c:numRef>
          </c:val>
        </c:ser>
        <c:ser>
          <c:idx val="1"/>
          <c:order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redditi!$H$113:$M$113</c:f>
              <c:strCache>
                <c:ptCount val="6"/>
                <c:pt idx="0">
                  <c:v>Pensione</c:v>
                </c:pt>
                <c:pt idx="1">
                  <c:v>Lavoro autonomo</c:v>
                </c:pt>
                <c:pt idx="2">
                  <c:v>Dipendente</c:v>
                </c:pt>
                <c:pt idx="3">
                  <c:v>Capitale reale</c:v>
                </c:pt>
                <c:pt idx="4">
                  <c:v>Capitale Finanziario</c:v>
                </c:pt>
                <c:pt idx="5">
                  <c:v>Trasferimenti privati</c:v>
                </c:pt>
              </c:strCache>
            </c:strRef>
          </c:cat>
          <c:val>
            <c:numRef>
              <c:f>redditi!$H$115:$M$115</c:f>
              <c:numCache>
                <c:formatCode>0.0</c:formatCode>
                <c:ptCount val="6"/>
                <c:pt idx="0">
                  <c:v>0.11842941261620935</c:v>
                </c:pt>
                <c:pt idx="1">
                  <c:v>13.023754652940418</c:v>
                </c:pt>
                <c:pt idx="2">
                  <c:v>83.667402008679503</c:v>
                </c:pt>
                <c:pt idx="3">
                  <c:v>2.9629611436397574</c:v>
                </c:pt>
                <c:pt idx="4">
                  <c:v>0.22745278212411249</c:v>
                </c:pt>
                <c:pt idx="5">
                  <c:v>0</c:v>
                </c:pt>
              </c:numCache>
            </c:numRef>
          </c:val>
        </c:ser>
        <c:ser>
          <c:idx val="0"/>
          <c:order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redditi!$H$113:$M$113</c:f>
              <c:strCache>
                <c:ptCount val="6"/>
                <c:pt idx="0">
                  <c:v>Pensione</c:v>
                </c:pt>
                <c:pt idx="1">
                  <c:v>Lavoro autonomo</c:v>
                </c:pt>
                <c:pt idx="2">
                  <c:v>Dipendente</c:v>
                </c:pt>
                <c:pt idx="3">
                  <c:v>Capitale reale</c:v>
                </c:pt>
                <c:pt idx="4">
                  <c:v>Capitale Finanziario</c:v>
                </c:pt>
                <c:pt idx="5">
                  <c:v>Trasferimenti privati</c:v>
                </c:pt>
              </c:strCache>
            </c:strRef>
          </c:cat>
          <c:val>
            <c:numRef>
              <c:f>redditi!$H$114:$M$114</c:f>
              <c:numCache>
                <c:formatCode>0.0</c:formatCode>
                <c:ptCount val="6"/>
                <c:pt idx="0">
                  <c:v>29.455247352745427</c:v>
                </c:pt>
                <c:pt idx="1">
                  <c:v>15.453619337660221</c:v>
                </c:pt>
                <c:pt idx="2">
                  <c:v>46.798785727636321</c:v>
                </c:pt>
                <c:pt idx="3">
                  <c:v>7.6121713740010621</c:v>
                </c:pt>
                <c:pt idx="4">
                  <c:v>0.56043633665865245</c:v>
                </c:pt>
                <c:pt idx="5">
                  <c:v>0.11973987129831434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dirty="0" err="1"/>
              <a:t>Redditi</a:t>
            </a:r>
            <a:r>
              <a:rPr lang="en-US" sz="2000" dirty="0"/>
              <a:t> </a:t>
            </a:r>
            <a:r>
              <a:rPr lang="en-US" sz="2000" dirty="0" err="1"/>
              <a:t>complessivi</a:t>
            </a:r>
            <a:r>
              <a:rPr lang="en-US" sz="2000" dirty="0"/>
              <a:t> per </a:t>
            </a:r>
            <a:r>
              <a:rPr lang="en-US" sz="2000" dirty="0" err="1"/>
              <a:t>tipologia</a:t>
            </a:r>
            <a:r>
              <a:rPr lang="en-US" sz="2000" dirty="0"/>
              <a:t> </a:t>
            </a:r>
            <a:r>
              <a:rPr lang="en-US" sz="2000" dirty="0" err="1"/>
              <a:t>dei</a:t>
            </a:r>
            <a:r>
              <a:rPr lang="en-US" sz="2000" dirty="0"/>
              <a:t> </a:t>
            </a:r>
            <a:r>
              <a:rPr lang="en-US" sz="2000" dirty="0" err="1"/>
              <a:t>residenti</a:t>
            </a:r>
            <a:r>
              <a:rPr lang="en-US" sz="2000" dirty="0"/>
              <a:t> di 65 </a:t>
            </a:r>
            <a:r>
              <a:rPr lang="en-US" sz="2000" dirty="0" err="1" smtClean="0"/>
              <a:t>anni</a:t>
            </a:r>
            <a:r>
              <a:rPr lang="en-US" sz="2000" dirty="0" smtClean="0"/>
              <a:t>. </a:t>
            </a:r>
            <a:r>
              <a:rPr lang="en-US" sz="2000" dirty="0" err="1" smtClean="0"/>
              <a:t>Valori</a:t>
            </a:r>
            <a:r>
              <a:rPr lang="en-US" sz="2000" dirty="0" smtClean="0"/>
              <a:t> %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redditi!$H$113:$M$113</c:f>
              <c:strCache>
                <c:ptCount val="6"/>
                <c:pt idx="0">
                  <c:v>Pensione</c:v>
                </c:pt>
                <c:pt idx="1">
                  <c:v>Lavoro autonomo</c:v>
                </c:pt>
                <c:pt idx="2">
                  <c:v>Dipendente</c:v>
                </c:pt>
                <c:pt idx="3">
                  <c:v>Capitale reale</c:v>
                </c:pt>
                <c:pt idx="4">
                  <c:v>Capitale Finanziario</c:v>
                </c:pt>
                <c:pt idx="5">
                  <c:v>Trasferimenti privati</c:v>
                </c:pt>
              </c:strCache>
            </c:strRef>
          </c:cat>
          <c:val>
            <c:numRef>
              <c:f>redditi!$H$116:$M$116</c:f>
              <c:numCache>
                <c:formatCode>0.0</c:formatCode>
                <c:ptCount val="6"/>
                <c:pt idx="0">
                  <c:v>60.394689319470714</c:v>
                </c:pt>
                <c:pt idx="1">
                  <c:v>11.279484400849192</c:v>
                </c:pt>
                <c:pt idx="2">
                  <c:v>17.7422057152218</c:v>
                </c:pt>
                <c:pt idx="3">
                  <c:v>9.420125087759649</c:v>
                </c:pt>
                <c:pt idx="4">
                  <c:v>0.93489390881672496</c:v>
                </c:pt>
                <c:pt idx="5">
                  <c:v>0.22860156788191677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Comune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di Firenze - </a:t>
            </a:r>
            <a:r>
              <a:rPr lang="en-US" sz="16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amiglie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tipologia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 base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alla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cittadinanza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6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reddito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familiare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Frequenze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cumulate </a:t>
            </a:r>
            <a:r>
              <a:rPr lang="en-US" sz="16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percentuali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4.679238830854858E-2"/>
          <c:y val="1.143678943495553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6.5803701991733576E-2"/>
          <c:y val="0.13005518949630948"/>
          <c:w val="0.92248571974676175"/>
          <c:h val="0.681751601877198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'reddito familiare'!$B$33</c:f>
              <c:strCache>
                <c:ptCount val="1"/>
                <c:pt idx="0">
                  <c:v>tutti i componenti italiani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'reddito familiare'!$A$34:$A$45</c:f>
              <c:strCache>
                <c:ptCount val="12"/>
                <c:pt idx="0">
                  <c:v>0</c:v>
                </c:pt>
                <c:pt idx="1">
                  <c:v>fino a 4.999</c:v>
                </c:pt>
                <c:pt idx="2">
                  <c:v>fino a 9.999</c:v>
                </c:pt>
                <c:pt idx="3">
                  <c:v>fino a 14.999</c:v>
                </c:pt>
                <c:pt idx="4">
                  <c:v>fino a 19.999</c:v>
                </c:pt>
                <c:pt idx="5">
                  <c:v>fino a 25.999</c:v>
                </c:pt>
                <c:pt idx="6">
                  <c:v>fino a 34.999</c:v>
                </c:pt>
                <c:pt idx="7">
                  <c:v>fino a 49.999</c:v>
                </c:pt>
                <c:pt idx="8">
                  <c:v>fino a 69.999</c:v>
                </c:pt>
                <c:pt idx="9">
                  <c:v>fino a 99.999</c:v>
                </c:pt>
                <c:pt idx="10">
                  <c:v>fino a 149.999</c:v>
                </c:pt>
                <c:pt idx="11">
                  <c:v>superiore a 149.999</c:v>
                </c:pt>
              </c:strCache>
            </c:strRef>
          </c:cat>
          <c:val>
            <c:numRef>
              <c:f>'reddito familiare'!$B$34:$B$45</c:f>
              <c:numCache>
                <c:formatCode>#,##0.0</c:formatCode>
                <c:ptCount val="12"/>
                <c:pt idx="0">
                  <c:v>3.984949875650591</c:v>
                </c:pt>
                <c:pt idx="1">
                  <c:v>7.0545855447016894</c:v>
                </c:pt>
                <c:pt idx="2">
                  <c:v>12.821449632079585</c:v>
                </c:pt>
                <c:pt idx="3">
                  <c:v>20.204856036715125</c:v>
                </c:pt>
                <c:pt idx="4">
                  <c:v>29.579775914673231</c:v>
                </c:pt>
                <c:pt idx="5">
                  <c:v>41.819219034433246</c:v>
                </c:pt>
                <c:pt idx="6">
                  <c:v>57.178934953721509</c:v>
                </c:pt>
                <c:pt idx="7">
                  <c:v>73.683434607594279</c:v>
                </c:pt>
                <c:pt idx="8">
                  <c:v>86.220290746865615</c:v>
                </c:pt>
                <c:pt idx="9">
                  <c:v>93.845986206189252</c:v>
                </c:pt>
                <c:pt idx="10">
                  <c:v>97.786067738379089</c:v>
                </c:pt>
                <c:pt idx="11">
                  <c:v>99.999999999999986</c:v>
                </c:pt>
              </c:numCache>
            </c:numRef>
          </c:val>
        </c:ser>
        <c:ser>
          <c:idx val="1"/>
          <c:order val="1"/>
          <c:tx>
            <c:strRef>
              <c:f>'reddito familiare'!$C$33</c:f>
              <c:strCache>
                <c:ptCount val="1"/>
                <c:pt idx="0">
                  <c:v>tutti i componenti stranieri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'reddito familiare'!$A$34:$A$45</c:f>
              <c:strCache>
                <c:ptCount val="12"/>
                <c:pt idx="0">
                  <c:v>0</c:v>
                </c:pt>
                <c:pt idx="1">
                  <c:v>fino a 4.999</c:v>
                </c:pt>
                <c:pt idx="2">
                  <c:v>fino a 9.999</c:v>
                </c:pt>
                <c:pt idx="3">
                  <c:v>fino a 14.999</c:v>
                </c:pt>
                <c:pt idx="4">
                  <c:v>fino a 19.999</c:v>
                </c:pt>
                <c:pt idx="5">
                  <c:v>fino a 25.999</c:v>
                </c:pt>
                <c:pt idx="6">
                  <c:v>fino a 34.999</c:v>
                </c:pt>
                <c:pt idx="7">
                  <c:v>fino a 49.999</c:v>
                </c:pt>
                <c:pt idx="8">
                  <c:v>fino a 69.999</c:v>
                </c:pt>
                <c:pt idx="9">
                  <c:v>fino a 99.999</c:v>
                </c:pt>
                <c:pt idx="10">
                  <c:v>fino a 149.999</c:v>
                </c:pt>
                <c:pt idx="11">
                  <c:v>superiore a 149.999</c:v>
                </c:pt>
              </c:strCache>
            </c:strRef>
          </c:cat>
          <c:val>
            <c:numRef>
              <c:f>'reddito familiare'!$C$34:$C$45</c:f>
              <c:numCache>
                <c:formatCode>#,##0.0</c:formatCode>
                <c:ptCount val="12"/>
                <c:pt idx="0">
                  <c:v>23.984416216874315</c:v>
                </c:pt>
                <c:pt idx="1">
                  <c:v>35.473397995211229</c:v>
                </c:pt>
                <c:pt idx="2">
                  <c:v>52.988920904184084</c:v>
                </c:pt>
                <c:pt idx="3">
                  <c:v>69.80642019398563</c:v>
                </c:pt>
                <c:pt idx="4">
                  <c:v>80.784059088511015</c:v>
                </c:pt>
                <c:pt idx="5">
                  <c:v>88.381153362282376</c:v>
                </c:pt>
                <c:pt idx="6">
                  <c:v>94.367111724361834</c:v>
                </c:pt>
                <c:pt idx="7">
                  <c:v>97.938395357331274</c:v>
                </c:pt>
                <c:pt idx="8">
                  <c:v>99.115295645468933</c:v>
                </c:pt>
                <c:pt idx="9">
                  <c:v>99.504890223611056</c:v>
                </c:pt>
                <c:pt idx="10">
                  <c:v>99.68751268211517</c:v>
                </c:pt>
                <c:pt idx="11">
                  <c:v>100</c:v>
                </c:pt>
              </c:numCache>
            </c:numRef>
          </c:val>
        </c:ser>
        <c:ser>
          <c:idx val="2"/>
          <c:order val="2"/>
          <c:tx>
            <c:strRef>
              <c:f>'reddito familiare'!$D$33</c:f>
              <c:strCache>
                <c:ptCount val="1"/>
                <c:pt idx="0">
                  <c:v>componenti di cittadinanza mista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'reddito familiare'!$A$34:$A$45</c:f>
              <c:strCache>
                <c:ptCount val="12"/>
                <c:pt idx="0">
                  <c:v>0</c:v>
                </c:pt>
                <c:pt idx="1">
                  <c:v>fino a 4.999</c:v>
                </c:pt>
                <c:pt idx="2">
                  <c:v>fino a 9.999</c:v>
                </c:pt>
                <c:pt idx="3">
                  <c:v>fino a 14.999</c:v>
                </c:pt>
                <c:pt idx="4">
                  <c:v>fino a 19.999</c:v>
                </c:pt>
                <c:pt idx="5">
                  <c:v>fino a 25.999</c:v>
                </c:pt>
                <c:pt idx="6">
                  <c:v>fino a 34.999</c:v>
                </c:pt>
                <c:pt idx="7">
                  <c:v>fino a 49.999</c:v>
                </c:pt>
                <c:pt idx="8">
                  <c:v>fino a 69.999</c:v>
                </c:pt>
                <c:pt idx="9">
                  <c:v>fino a 99.999</c:v>
                </c:pt>
                <c:pt idx="10">
                  <c:v>fino a 149.999</c:v>
                </c:pt>
                <c:pt idx="11">
                  <c:v>superiore a 149.999</c:v>
                </c:pt>
              </c:strCache>
            </c:strRef>
          </c:cat>
          <c:val>
            <c:numRef>
              <c:f>'reddito familiare'!$D$34:$D$45</c:f>
              <c:numCache>
                <c:formatCode>#,##0.0</c:formatCode>
                <c:ptCount val="12"/>
                <c:pt idx="0">
                  <c:v>9.9542334096109837</c:v>
                </c:pt>
                <c:pt idx="1">
                  <c:v>16.521739130434781</c:v>
                </c:pt>
                <c:pt idx="2">
                  <c:v>23.043478260869563</c:v>
                </c:pt>
                <c:pt idx="3">
                  <c:v>30.686498855835239</c:v>
                </c:pt>
                <c:pt idx="4">
                  <c:v>39.199084668192221</c:v>
                </c:pt>
                <c:pt idx="5">
                  <c:v>50.068649885583525</c:v>
                </c:pt>
                <c:pt idx="6">
                  <c:v>64.713958810068647</c:v>
                </c:pt>
                <c:pt idx="7">
                  <c:v>81.418764302059486</c:v>
                </c:pt>
                <c:pt idx="8">
                  <c:v>90.411899313501138</c:v>
                </c:pt>
                <c:pt idx="9">
                  <c:v>95.400457665903886</c:v>
                </c:pt>
                <c:pt idx="10">
                  <c:v>98.215102974828369</c:v>
                </c:pt>
                <c:pt idx="1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9694704"/>
        <c:axId val="379697840"/>
      </c:barChart>
      <c:catAx>
        <c:axId val="37969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9697840"/>
        <c:crosses val="autoZero"/>
        <c:auto val="1"/>
        <c:lblAlgn val="ctr"/>
        <c:lblOffset val="100"/>
        <c:noMultiLvlLbl val="0"/>
      </c:catAx>
      <c:valAx>
        <c:axId val="37969784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969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Pendolari</a:t>
            </a:r>
            <a:r>
              <a:rPr lang="it-IT" baseline="0" dirty="0">
                <a:latin typeface="Arial" panose="020B0604020202020204" pitchFamily="34" charset="0"/>
                <a:cs typeface="Arial" panose="020B0604020202020204" pitchFamily="34" charset="0"/>
              </a:rPr>
              <a:t> con destinazione Firenze per motivazione dello spostamento e luogo di </a:t>
            </a:r>
            <a:r>
              <a:rPr lang="it-IT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origine. Valori %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pendolarismo!$H$2</c:f>
              <c:strCache>
                <c:ptCount val="1"/>
                <c:pt idx="0">
                  <c:v>Firenze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pendolarismo!$I$1:$L$1</c:f>
              <c:strCache>
                <c:ptCount val="4"/>
                <c:pt idx="0">
                  <c:v>Occupati</c:v>
                </c:pt>
                <c:pt idx="1">
                  <c:v>Studenti</c:v>
                </c:pt>
                <c:pt idx="2">
                  <c:v>Universitari</c:v>
                </c:pt>
                <c:pt idx="3">
                  <c:v>Totale</c:v>
                </c:pt>
              </c:strCache>
            </c:strRef>
          </c:cat>
          <c:val>
            <c:numRef>
              <c:f>pendolarismo!$I$2:$L$2</c:f>
              <c:numCache>
                <c:formatCode>0.0</c:formatCode>
                <c:ptCount val="4"/>
                <c:pt idx="0">
                  <c:v>56.964525625529085</c:v>
                </c:pt>
                <c:pt idx="1">
                  <c:v>74.896680442607646</c:v>
                </c:pt>
                <c:pt idx="2">
                  <c:v>23.553344280777431</c:v>
                </c:pt>
                <c:pt idx="3">
                  <c:v>55.243993738514938</c:v>
                </c:pt>
              </c:numCache>
            </c:numRef>
          </c:val>
        </c:ser>
        <c:ser>
          <c:idx val="1"/>
          <c:order val="1"/>
          <c:tx>
            <c:strRef>
              <c:f>pendolarismo!$H$3</c:f>
              <c:strCache>
                <c:ptCount val="1"/>
                <c:pt idx="0">
                  <c:v>Altri comuni della Provincia di Firenze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pendolarismo!$I$1:$L$1</c:f>
              <c:strCache>
                <c:ptCount val="4"/>
                <c:pt idx="0">
                  <c:v>Occupati</c:v>
                </c:pt>
                <c:pt idx="1">
                  <c:v>Studenti</c:v>
                </c:pt>
                <c:pt idx="2">
                  <c:v>Universitari</c:v>
                </c:pt>
                <c:pt idx="3">
                  <c:v>Totale</c:v>
                </c:pt>
              </c:strCache>
            </c:strRef>
          </c:cat>
          <c:val>
            <c:numRef>
              <c:f>pendolarismo!$I$3:$L$3</c:f>
              <c:numCache>
                <c:formatCode>0.0</c:formatCode>
                <c:ptCount val="4"/>
                <c:pt idx="0">
                  <c:v>23.705456980529735</c:v>
                </c:pt>
                <c:pt idx="1">
                  <c:v>22.357019064124785</c:v>
                </c:pt>
                <c:pt idx="2">
                  <c:v>21.325457709369868</c:v>
                </c:pt>
                <c:pt idx="3">
                  <c:v>23.217301992909427</c:v>
                </c:pt>
              </c:numCache>
            </c:numRef>
          </c:val>
        </c:ser>
        <c:ser>
          <c:idx val="2"/>
          <c:order val="2"/>
          <c:tx>
            <c:strRef>
              <c:f>pendolarismo!$H$4</c:f>
              <c:strCache>
                <c:ptCount val="1"/>
                <c:pt idx="0">
                  <c:v>Altre province della Toscana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pendolarismo!$I$1:$L$1</c:f>
              <c:strCache>
                <c:ptCount val="4"/>
                <c:pt idx="0">
                  <c:v>Occupati</c:v>
                </c:pt>
                <c:pt idx="1">
                  <c:v>Studenti</c:v>
                </c:pt>
                <c:pt idx="2">
                  <c:v>Universitari</c:v>
                </c:pt>
                <c:pt idx="3">
                  <c:v>Totale</c:v>
                </c:pt>
              </c:strCache>
            </c:strRef>
          </c:cat>
          <c:val>
            <c:numRef>
              <c:f>pendolarismo!$I$4:$L$4</c:f>
              <c:numCache>
                <c:formatCode>0.0</c:formatCode>
                <c:ptCount val="4"/>
                <c:pt idx="0">
                  <c:v>10.310858788994226</c:v>
                </c:pt>
                <c:pt idx="1">
                  <c:v>1.9241878860596364</c:v>
                </c:pt>
                <c:pt idx="2">
                  <c:v>37.861817112325681</c:v>
                </c:pt>
                <c:pt idx="3">
                  <c:v>12.62072848542596</c:v>
                </c:pt>
              </c:numCache>
            </c:numRef>
          </c:val>
        </c:ser>
        <c:ser>
          <c:idx val="3"/>
          <c:order val="3"/>
          <c:tx>
            <c:strRef>
              <c:f>pendolarismo!$H$5</c:f>
              <c:strCache>
                <c:ptCount val="1"/>
                <c:pt idx="0">
                  <c:v>Fuori Toscana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pendolarismo!$I$1:$L$1</c:f>
              <c:strCache>
                <c:ptCount val="4"/>
                <c:pt idx="0">
                  <c:v>Occupati</c:v>
                </c:pt>
                <c:pt idx="1">
                  <c:v>Studenti</c:v>
                </c:pt>
                <c:pt idx="2">
                  <c:v>Universitari</c:v>
                </c:pt>
                <c:pt idx="3">
                  <c:v>Totale</c:v>
                </c:pt>
              </c:strCache>
            </c:strRef>
          </c:cat>
          <c:val>
            <c:numRef>
              <c:f>pendolarismo!$I$5:$L$5</c:f>
              <c:numCache>
                <c:formatCode>0.0</c:formatCode>
                <c:ptCount val="4"/>
                <c:pt idx="0">
                  <c:v>9.0191586049469556</c:v>
                </c:pt>
                <c:pt idx="1">
                  <c:v>0.82211260720792778</c:v>
                </c:pt>
                <c:pt idx="2">
                  <c:v>17.25938089752702</c:v>
                </c:pt>
                <c:pt idx="3">
                  <c:v>8.9179757831496751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9697056"/>
        <c:axId val="379698624"/>
      </c:barChart>
      <c:catAx>
        <c:axId val="37969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9698624"/>
        <c:crosses val="autoZero"/>
        <c:auto val="1"/>
        <c:lblAlgn val="ctr"/>
        <c:lblOffset val="100"/>
        <c:noMultiLvlLbl val="0"/>
      </c:catAx>
      <c:valAx>
        <c:axId val="3796986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969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it-IT" sz="1400" b="0" i="0" baseline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Pendolari con origine Firenze per motivazione dello spostamento e luogo di destinazione</a:t>
            </a:r>
            <a:endParaRPr lang="it-IT" sz="14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pendolarismo!$H$10</c:f>
              <c:strCache>
                <c:ptCount val="1"/>
                <c:pt idx="0">
                  <c:v>Firenze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pendolarismo!$I$9:$L$9</c:f>
              <c:strCache>
                <c:ptCount val="4"/>
                <c:pt idx="0">
                  <c:v>Occupati</c:v>
                </c:pt>
                <c:pt idx="1">
                  <c:v>Studenti</c:v>
                </c:pt>
                <c:pt idx="2">
                  <c:v>Universitari</c:v>
                </c:pt>
                <c:pt idx="3">
                  <c:v>Totale</c:v>
                </c:pt>
              </c:strCache>
            </c:strRef>
          </c:cat>
          <c:val>
            <c:numRef>
              <c:f>pendolarismo!$I$10:$L$10</c:f>
              <c:numCache>
                <c:formatCode>0.0</c:formatCode>
                <c:ptCount val="4"/>
                <c:pt idx="0">
                  <c:v>82.371051091017065</c:v>
                </c:pt>
                <c:pt idx="1">
                  <c:v>95.562813847042619</c:v>
                </c:pt>
                <c:pt idx="2">
                  <c:v>96.225582706306213</c:v>
                </c:pt>
                <c:pt idx="3">
                  <c:v>85.956516089912952</c:v>
                </c:pt>
              </c:numCache>
            </c:numRef>
          </c:val>
        </c:ser>
        <c:ser>
          <c:idx val="1"/>
          <c:order val="1"/>
          <c:tx>
            <c:strRef>
              <c:f>pendolarismo!$H$11</c:f>
              <c:strCache>
                <c:ptCount val="1"/>
                <c:pt idx="0">
                  <c:v>Altri comuni della Provincia di Firenze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pendolarismo!$I$9:$L$9</c:f>
              <c:strCache>
                <c:ptCount val="4"/>
                <c:pt idx="0">
                  <c:v>Occupati</c:v>
                </c:pt>
                <c:pt idx="1">
                  <c:v>Studenti</c:v>
                </c:pt>
                <c:pt idx="2">
                  <c:v>Universitari</c:v>
                </c:pt>
                <c:pt idx="3">
                  <c:v>Totale</c:v>
                </c:pt>
              </c:strCache>
            </c:strRef>
          </c:cat>
          <c:val>
            <c:numRef>
              <c:f>pendolarismo!$I$11:$L$11</c:f>
              <c:numCache>
                <c:formatCode>0.0</c:formatCode>
                <c:ptCount val="4"/>
                <c:pt idx="0">
                  <c:v>9.3864108255172916</c:v>
                </c:pt>
                <c:pt idx="1">
                  <c:v>3.795049548949029</c:v>
                </c:pt>
                <c:pt idx="2">
                  <c:v>0.61273008014509445</c:v>
                </c:pt>
                <c:pt idx="3">
                  <c:v>7.5004795109606928</c:v>
                </c:pt>
              </c:numCache>
            </c:numRef>
          </c:val>
        </c:ser>
        <c:ser>
          <c:idx val="2"/>
          <c:order val="2"/>
          <c:tx>
            <c:strRef>
              <c:f>pendolarismo!$H$12</c:f>
              <c:strCache>
                <c:ptCount val="1"/>
                <c:pt idx="0">
                  <c:v>Altre province della Toscana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pendolarismo!$I$9:$L$9</c:f>
              <c:strCache>
                <c:ptCount val="4"/>
                <c:pt idx="0">
                  <c:v>Occupati</c:v>
                </c:pt>
                <c:pt idx="1">
                  <c:v>Studenti</c:v>
                </c:pt>
                <c:pt idx="2">
                  <c:v>Universitari</c:v>
                </c:pt>
                <c:pt idx="3">
                  <c:v>Totale</c:v>
                </c:pt>
              </c:strCache>
            </c:strRef>
          </c:cat>
          <c:val>
            <c:numRef>
              <c:f>pendolarismo!$I$12:$L$12</c:f>
              <c:numCache>
                <c:formatCode>0.0</c:formatCode>
                <c:ptCount val="4"/>
                <c:pt idx="0">
                  <c:v>2.9001132922561164</c:v>
                </c:pt>
                <c:pt idx="1">
                  <c:v>0.29107230147091501</c:v>
                </c:pt>
                <c:pt idx="2">
                  <c:v>1.3136932918310826</c:v>
                </c:pt>
                <c:pt idx="3">
                  <c:v>2.3366105071679155</c:v>
                </c:pt>
              </c:numCache>
            </c:numRef>
          </c:val>
        </c:ser>
        <c:ser>
          <c:idx val="3"/>
          <c:order val="3"/>
          <c:tx>
            <c:strRef>
              <c:f>pendolarismo!$H$13</c:f>
              <c:strCache>
                <c:ptCount val="1"/>
                <c:pt idx="0">
                  <c:v>Fuori Toscana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pendolarismo!$I$9:$L$9</c:f>
              <c:strCache>
                <c:ptCount val="4"/>
                <c:pt idx="0">
                  <c:v>Occupati</c:v>
                </c:pt>
                <c:pt idx="1">
                  <c:v>Studenti</c:v>
                </c:pt>
                <c:pt idx="2">
                  <c:v>Universitari</c:v>
                </c:pt>
                <c:pt idx="3">
                  <c:v>Totale</c:v>
                </c:pt>
              </c:strCache>
            </c:strRef>
          </c:cat>
          <c:val>
            <c:numRef>
              <c:f>pendolarismo!$I$13:$L$13</c:f>
              <c:numCache>
                <c:formatCode>0.0</c:formatCode>
                <c:ptCount val="4"/>
                <c:pt idx="0">
                  <c:v>5.342424791209532</c:v>
                </c:pt>
                <c:pt idx="1">
                  <c:v>0.35106430253743948</c:v>
                </c:pt>
                <c:pt idx="2">
                  <c:v>1.8479939217176049</c:v>
                </c:pt>
                <c:pt idx="3">
                  <c:v>4.2063938919584469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9700584"/>
        <c:axId val="379699016"/>
      </c:barChart>
      <c:catAx>
        <c:axId val="379700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9699016"/>
        <c:crosses val="autoZero"/>
        <c:auto val="1"/>
        <c:lblAlgn val="ctr"/>
        <c:lblOffset val="100"/>
        <c:noMultiLvlLbl val="0"/>
      </c:catAx>
      <c:valAx>
        <c:axId val="3796990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9700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genere!$A$12</c:f>
              <c:strCache>
                <c:ptCount val="1"/>
                <c:pt idx="0">
                  <c:v>Maschi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genere!$B$10:$M$11</c:f>
              <c:multiLvlStrCache>
                <c:ptCount val="12"/>
                <c:lvl>
                  <c:pt idx="0">
                    <c:v>totale</c:v>
                  </c:pt>
                  <c:pt idx="1">
                    <c:v>stabile</c:v>
                  </c:pt>
                  <c:pt idx="2">
                    <c:v>precario</c:v>
                  </c:pt>
                  <c:pt idx="3">
                    <c:v>totale</c:v>
                  </c:pt>
                  <c:pt idx="4">
                    <c:v>stabile</c:v>
                  </c:pt>
                  <c:pt idx="5">
                    <c:v>precario</c:v>
                  </c:pt>
                  <c:pt idx="6">
                    <c:v>totale</c:v>
                  </c:pt>
                  <c:pt idx="7">
                    <c:v>stabile</c:v>
                  </c:pt>
                  <c:pt idx="8">
                    <c:v>precario</c:v>
                  </c:pt>
                  <c:pt idx="9">
                    <c:v>totale</c:v>
                  </c:pt>
                  <c:pt idx="10">
                    <c:v>stabile</c:v>
                  </c:pt>
                  <c:pt idx="11">
                    <c:v>precario</c:v>
                  </c:pt>
                </c:lvl>
                <c:lvl>
                  <c:pt idx="0">
                    <c:v>occupati 2011</c:v>
                  </c:pt>
                  <c:pt idx="3">
                    <c:v>uscite</c:v>
                  </c:pt>
                  <c:pt idx="6">
                    <c:v>ingressi</c:v>
                  </c:pt>
                  <c:pt idx="9">
                    <c:v>occupati 2010</c:v>
                  </c:pt>
                </c:lvl>
              </c:multiLvlStrCache>
            </c:multiLvlStrRef>
          </c:cat>
          <c:val>
            <c:numRef>
              <c:f>genere!$B$12:$M$12</c:f>
              <c:numCache>
                <c:formatCode>0.0</c:formatCode>
                <c:ptCount val="12"/>
                <c:pt idx="0">
                  <c:v>52.417057781788067</c:v>
                </c:pt>
                <c:pt idx="1">
                  <c:v>55.308871045139</c:v>
                </c:pt>
                <c:pt idx="2">
                  <c:v>37.011631374888161</c:v>
                </c:pt>
                <c:pt idx="3">
                  <c:v>50.053846153846152</c:v>
                </c:pt>
                <c:pt idx="4">
                  <c:v>55.285900319640106</c:v>
                </c:pt>
                <c:pt idx="5">
                  <c:v>40.34702394025917</c:v>
                </c:pt>
                <c:pt idx="6">
                  <c:v>51.643605534671678</c:v>
                </c:pt>
                <c:pt idx="7">
                  <c:v>58.084227910817503</c:v>
                </c:pt>
                <c:pt idx="8">
                  <c:v>45.595533498759302</c:v>
                </c:pt>
                <c:pt idx="9">
                  <c:v>52.545569246463181</c:v>
                </c:pt>
                <c:pt idx="10">
                  <c:v>55.602018053745475</c:v>
                </c:pt>
                <c:pt idx="11">
                  <c:v>36.572932770651398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FD-4182-92EE-CD296E73A18C}"/>
            </c:ext>
          </c:extLst>
        </c:ser>
        <c:ser>
          <c:idx val="1"/>
          <c:order val="1"/>
          <c:tx>
            <c:strRef>
              <c:f>genere!$A$13</c:f>
              <c:strCache>
                <c:ptCount val="1"/>
                <c:pt idx="0">
                  <c:v>Femmine</c:v>
                </c:pt>
              </c:strCache>
            </c:strRef>
          </c:tx>
          <c:spPr>
            <a:solidFill>
              <a:srgbClr val="E23CD6"/>
            </a:solidFill>
            <a:ln>
              <a:noFill/>
            </a:ln>
            <a:effectLst/>
          </c:spPr>
          <c:invertIfNegative val="0"/>
          <c:cat>
            <c:multiLvlStrRef>
              <c:f>genere!$B$10:$M$11</c:f>
              <c:multiLvlStrCache>
                <c:ptCount val="12"/>
                <c:lvl>
                  <c:pt idx="0">
                    <c:v>totale</c:v>
                  </c:pt>
                  <c:pt idx="1">
                    <c:v>stabile</c:v>
                  </c:pt>
                  <c:pt idx="2">
                    <c:v>precario</c:v>
                  </c:pt>
                  <c:pt idx="3">
                    <c:v>totale</c:v>
                  </c:pt>
                  <c:pt idx="4">
                    <c:v>stabile</c:v>
                  </c:pt>
                  <c:pt idx="5">
                    <c:v>precario</c:v>
                  </c:pt>
                  <c:pt idx="6">
                    <c:v>totale</c:v>
                  </c:pt>
                  <c:pt idx="7">
                    <c:v>stabile</c:v>
                  </c:pt>
                  <c:pt idx="8">
                    <c:v>precario</c:v>
                  </c:pt>
                  <c:pt idx="9">
                    <c:v>totale</c:v>
                  </c:pt>
                  <c:pt idx="10">
                    <c:v>stabile</c:v>
                  </c:pt>
                  <c:pt idx="11">
                    <c:v>precario</c:v>
                  </c:pt>
                </c:lvl>
                <c:lvl>
                  <c:pt idx="0">
                    <c:v>occupati 2011</c:v>
                  </c:pt>
                  <c:pt idx="3">
                    <c:v>uscite</c:v>
                  </c:pt>
                  <c:pt idx="6">
                    <c:v>ingressi</c:v>
                  </c:pt>
                  <c:pt idx="9">
                    <c:v>occupati 2010</c:v>
                  </c:pt>
                </c:lvl>
              </c:multiLvlStrCache>
            </c:multiLvlStrRef>
          </c:cat>
          <c:val>
            <c:numRef>
              <c:f>genere!$B$13:$M$13</c:f>
              <c:numCache>
                <c:formatCode>0.0</c:formatCode>
                <c:ptCount val="12"/>
                <c:pt idx="0">
                  <c:v>47.582942218211933</c:v>
                </c:pt>
                <c:pt idx="1">
                  <c:v>44.691128954861</c:v>
                </c:pt>
                <c:pt idx="2">
                  <c:v>62.988368625111839</c:v>
                </c:pt>
                <c:pt idx="3">
                  <c:v>49.946153846153848</c:v>
                </c:pt>
                <c:pt idx="4">
                  <c:v>44.714099680359894</c:v>
                </c:pt>
                <c:pt idx="5">
                  <c:v>59.65297605974083</c:v>
                </c:pt>
                <c:pt idx="6">
                  <c:v>48.356394465328322</c:v>
                </c:pt>
                <c:pt idx="7">
                  <c:v>41.915772089182497</c:v>
                </c:pt>
                <c:pt idx="8">
                  <c:v>54.404466501240698</c:v>
                </c:pt>
                <c:pt idx="9">
                  <c:v>47.454430753536819</c:v>
                </c:pt>
                <c:pt idx="10">
                  <c:v>44.397981946254525</c:v>
                </c:pt>
                <c:pt idx="11">
                  <c:v>63.427067229348602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FD-4182-92EE-CD296E73A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9699800"/>
        <c:axId val="379693136"/>
      </c:barChart>
      <c:catAx>
        <c:axId val="379699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9693136"/>
        <c:crosses val="autoZero"/>
        <c:auto val="1"/>
        <c:lblAlgn val="ctr"/>
        <c:lblOffset val="100"/>
        <c:noMultiLvlLbl val="0"/>
      </c:catAx>
      <c:valAx>
        <c:axId val="37969313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9699800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età!$A$4</c:f>
              <c:strCache>
                <c:ptCount val="1"/>
                <c:pt idx="0">
                  <c:v>Stabile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età!$B$3:$E$3</c:f>
              <c:strCache>
                <c:ptCount val="4"/>
                <c:pt idx="0">
                  <c:v>Occupati 2010</c:v>
                </c:pt>
                <c:pt idx="1">
                  <c:v>Ingressi</c:v>
                </c:pt>
                <c:pt idx="2">
                  <c:v>Uscite</c:v>
                </c:pt>
                <c:pt idx="3">
                  <c:v>Occupati 2011</c:v>
                </c:pt>
              </c:strCache>
            </c:strRef>
          </c:cat>
          <c:val>
            <c:numRef>
              <c:f>età!$B$4:$E$4</c:f>
              <c:numCache>
                <c:formatCode>0.0</c:formatCode>
                <c:ptCount val="4"/>
                <c:pt idx="0">
                  <c:v>44.832773959403909</c:v>
                </c:pt>
                <c:pt idx="1">
                  <c:v>39.333074051026756</c:v>
                </c:pt>
                <c:pt idx="2">
                  <c:v>46.994521853042755</c:v>
                </c:pt>
                <c:pt idx="3">
                  <c:v>45.184018437176285</c:v>
                </c:pt>
              </c:numCache>
            </c:numRef>
          </c:val>
        </c:ser>
        <c:ser>
          <c:idx val="1"/>
          <c:order val="1"/>
          <c:tx>
            <c:strRef>
              <c:f>età!$A$5</c:f>
              <c:strCache>
                <c:ptCount val="1"/>
                <c:pt idx="0">
                  <c:v>Precario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età!$B$3:$E$3</c:f>
              <c:strCache>
                <c:ptCount val="4"/>
                <c:pt idx="0">
                  <c:v>Occupati 2010</c:v>
                </c:pt>
                <c:pt idx="1">
                  <c:v>Ingressi</c:v>
                </c:pt>
                <c:pt idx="2">
                  <c:v>Uscite</c:v>
                </c:pt>
                <c:pt idx="3">
                  <c:v>Occupati 2011</c:v>
                </c:pt>
              </c:strCache>
            </c:strRef>
          </c:cat>
          <c:val>
            <c:numRef>
              <c:f>età!$B$5:$E$5</c:f>
              <c:numCache>
                <c:formatCode>0.0</c:formatCode>
                <c:ptCount val="4"/>
                <c:pt idx="0">
                  <c:v>39.227612719903057</c:v>
                </c:pt>
                <c:pt idx="1">
                  <c:v>36.116440621898775</c:v>
                </c:pt>
                <c:pt idx="2">
                  <c:v>38.706877609316635</c:v>
                </c:pt>
                <c:pt idx="3">
                  <c:v>39.700737079800604</c:v>
                </c:pt>
              </c:numCache>
            </c:numRef>
          </c:val>
        </c:ser>
        <c:ser>
          <c:idx val="2"/>
          <c:order val="2"/>
          <c:tx>
            <c:strRef>
              <c:f>età!$A$6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età!$B$3:$E$3</c:f>
              <c:strCache>
                <c:ptCount val="4"/>
                <c:pt idx="0">
                  <c:v>Occupati 2010</c:v>
                </c:pt>
                <c:pt idx="1">
                  <c:v>Ingressi</c:v>
                </c:pt>
                <c:pt idx="2">
                  <c:v>Uscite</c:v>
                </c:pt>
                <c:pt idx="3">
                  <c:v>Occupati 2011</c:v>
                </c:pt>
              </c:strCache>
            </c:strRef>
          </c:cat>
          <c:val>
            <c:numRef>
              <c:f>età!$B$6:$E$6</c:f>
              <c:numCache>
                <c:formatCode>0.0</c:formatCode>
                <c:ptCount val="4"/>
                <c:pt idx="0">
                  <c:v>43.929341640006697</c:v>
                </c:pt>
                <c:pt idx="1">
                  <c:v>37.774009940676599</c:v>
                </c:pt>
                <c:pt idx="2">
                  <c:v>45.265306122448997</c:v>
                </c:pt>
                <c:pt idx="3">
                  <c:v>44.314448453399301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9693528"/>
        <c:axId val="379693920"/>
      </c:barChart>
      <c:catAx>
        <c:axId val="379693528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9693920"/>
        <c:crosses val="autoZero"/>
        <c:auto val="1"/>
        <c:lblAlgn val="ctr"/>
        <c:lblOffset val="100"/>
        <c:noMultiLvlLbl val="0"/>
      </c:catAx>
      <c:valAx>
        <c:axId val="379693920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9693528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0.18971</cdr:x>
      <cdr:y>0.40251</cdr:y>
    </cdr:from>
    <cdr:to>
      <cdr:x>0.23714</cdr:x>
      <cdr:y>0.48302</cdr:y>
    </cdr:to>
    <cdr:cxnSp macro="">
      <cdr:nvCxnSpPr>
        <cdr:cNvPr id="6" name="Connettore 2 5"/>
        <cdr:cNvCxnSpPr/>
      </cdr:nvCxnSpPr>
      <cdr:spPr bwMode="auto">
        <a:xfrm xmlns:a="http://schemas.openxmlformats.org/drawingml/2006/main">
          <a:off x="1440160" y="1800201"/>
          <a:ext cx="360040" cy="360040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val="00B8FF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0.44582</cdr:x>
      <cdr:y>0.41861</cdr:y>
    </cdr:from>
    <cdr:to>
      <cdr:x>0.49324</cdr:x>
      <cdr:y>0.49912</cdr:y>
    </cdr:to>
    <cdr:cxnSp macro="">
      <cdr:nvCxnSpPr>
        <cdr:cNvPr id="8" name="Connettore 2 7"/>
        <cdr:cNvCxnSpPr/>
      </cdr:nvCxnSpPr>
      <cdr:spPr bwMode="auto">
        <a:xfrm xmlns:a="http://schemas.openxmlformats.org/drawingml/2006/main">
          <a:off x="3384376" y="1872209"/>
          <a:ext cx="360040" cy="360040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val="00B8FF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0.54067</cdr:x>
      <cdr:y>0.35421</cdr:y>
    </cdr:from>
    <cdr:to>
      <cdr:x>0.54067</cdr:x>
      <cdr:y>0.41861</cdr:y>
    </cdr:to>
    <cdr:cxnSp macro="">
      <cdr:nvCxnSpPr>
        <cdr:cNvPr id="10" name="Connettore 2 9"/>
        <cdr:cNvCxnSpPr/>
      </cdr:nvCxnSpPr>
      <cdr:spPr bwMode="auto">
        <a:xfrm xmlns:a="http://schemas.openxmlformats.org/drawingml/2006/main">
          <a:off x="4104456" y="1584177"/>
          <a:ext cx="0" cy="288032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val="00B8FF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0.09485</cdr:x>
      <cdr:y>0.35421</cdr:y>
    </cdr:from>
    <cdr:to>
      <cdr:x>0.23714</cdr:x>
      <cdr:y>0.40251</cdr:y>
    </cdr:to>
    <cdr:sp macro="" textlink="">
      <cdr:nvSpPr>
        <cdr:cNvPr id="14" name="CasellaDiTesto 13"/>
        <cdr:cNvSpPr txBox="1"/>
      </cdr:nvSpPr>
      <cdr:spPr>
        <a:xfrm xmlns:a="http://schemas.openxmlformats.org/drawingml/2006/main">
          <a:off x="720080" y="1584177"/>
          <a:ext cx="108012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dirty="0" smtClean="0"/>
            <a:t>Classe mediana</a:t>
          </a:r>
          <a:endParaRPr lang="it-IT" sz="1100" dirty="0"/>
        </a:p>
      </cdr:txBody>
    </cdr:sp>
  </cdr:relSizeAnchor>
  <cdr:relSizeAnchor xmlns:cdr="http://schemas.openxmlformats.org/drawingml/2006/chartDrawing">
    <cdr:from>
      <cdr:x>0.3225</cdr:x>
      <cdr:y>0.37031</cdr:y>
    </cdr:from>
    <cdr:to>
      <cdr:x>0.46479</cdr:x>
      <cdr:y>0.41861</cdr:y>
    </cdr:to>
    <cdr:sp macro="" textlink="">
      <cdr:nvSpPr>
        <cdr:cNvPr id="15" name="CasellaDiTesto 1"/>
        <cdr:cNvSpPr txBox="1"/>
      </cdr:nvSpPr>
      <cdr:spPr>
        <a:xfrm xmlns:a="http://schemas.openxmlformats.org/drawingml/2006/main">
          <a:off x="2448272" y="1656185"/>
          <a:ext cx="108012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 dirty="0" smtClean="0"/>
            <a:t>Classe mediana</a:t>
          </a:r>
          <a:endParaRPr lang="it-IT" sz="1100" dirty="0"/>
        </a:p>
      </cdr:txBody>
    </cdr:sp>
  </cdr:relSizeAnchor>
  <cdr:relSizeAnchor xmlns:cdr="http://schemas.openxmlformats.org/drawingml/2006/chartDrawing">
    <cdr:from>
      <cdr:x>0.4553</cdr:x>
      <cdr:y>0.28981</cdr:y>
    </cdr:from>
    <cdr:to>
      <cdr:x>0.59758</cdr:x>
      <cdr:y>0.33811</cdr:y>
    </cdr:to>
    <cdr:sp macro="" textlink="">
      <cdr:nvSpPr>
        <cdr:cNvPr id="17" name="CasellaDiTesto 1"/>
        <cdr:cNvSpPr txBox="1"/>
      </cdr:nvSpPr>
      <cdr:spPr>
        <a:xfrm xmlns:a="http://schemas.openxmlformats.org/drawingml/2006/main">
          <a:off x="3456384" y="1296145"/>
          <a:ext cx="108012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 dirty="0" smtClean="0"/>
            <a:t>Classe mediana</a:t>
          </a:r>
          <a:endParaRPr lang="it-IT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D1A6C9A-3FD3-460B-BBC8-ACDAFD07747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02012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49688" y="0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05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59350" cy="37195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56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9428163"/>
            <a:ext cx="29432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428163"/>
            <a:ext cx="29432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2D2671E-A247-463D-8898-0C70AA98354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63445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ED5A292-F48C-4019-8C2F-495764F3D1B2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it-IT" altLang="it-IT" smtClean="0">
              <a:latin typeface="Arial" panose="020B0604020202020204" pitchFamily="34" charset="0"/>
            </a:endParaRPr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1133475" y="744538"/>
            <a:ext cx="45307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7188" cy="45688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355430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49688" y="9377363"/>
            <a:ext cx="29479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16" tIns="42856" rIns="85716" bIns="42856" anchor="b"/>
          <a:lstStyle>
            <a:lvl1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442D8BE3-1450-4C1C-B3B8-70FAE0B49DAA}" type="slidenum">
              <a:rPr lang="it-IT" altLang="en-US" sz="110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it-IT" altLang="en-US" sz="1100"/>
          </a:p>
        </p:txBody>
      </p:sp>
      <p:sp>
        <p:nvSpPr>
          <p:cNvPr id="3481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Segnaposto note 2"/>
          <p:cNvSpPr>
            <a:spLocks noGrp="1"/>
          </p:cNvSpPr>
          <p:nvPr>
            <p:ph type="body" idx="1"/>
          </p:nvPr>
        </p:nvSpPr>
        <p:spPr>
          <a:xfrm>
            <a:off x="679450" y="4687888"/>
            <a:ext cx="5438775" cy="44450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6" tIns="42792" rIns="85586" bIns="42792"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4821" name="Segnaposto numero diapositiva 3"/>
          <p:cNvSpPr txBox="1">
            <a:spLocks noGrp="1"/>
          </p:cNvSpPr>
          <p:nvPr/>
        </p:nvSpPr>
        <p:spPr bwMode="auto">
          <a:xfrm>
            <a:off x="3848100" y="9377363"/>
            <a:ext cx="29479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6" tIns="42792" rIns="85586" bIns="42792" anchor="b"/>
          <a:lstStyle>
            <a:lvl1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A32CC5F-4381-431A-878B-70498914548F}" type="slidenum">
              <a:rPr lang="it-IT" altLang="en-US" sz="11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it-IT" altLang="en-US" sz="11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181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49688" y="9377363"/>
            <a:ext cx="29479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16" tIns="42856" rIns="85716" bIns="42856" anchor="b"/>
          <a:lstStyle>
            <a:lvl1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41622178-46F1-41E1-BA65-817039418947}" type="slidenum">
              <a:rPr lang="it-IT" altLang="en-US" sz="110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it-IT" altLang="en-US" sz="1100"/>
          </a:p>
        </p:txBody>
      </p:sp>
      <p:sp>
        <p:nvSpPr>
          <p:cNvPr id="36867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Segnaposto note 2"/>
          <p:cNvSpPr>
            <a:spLocks noGrp="1"/>
          </p:cNvSpPr>
          <p:nvPr>
            <p:ph type="body" idx="1"/>
          </p:nvPr>
        </p:nvSpPr>
        <p:spPr>
          <a:xfrm>
            <a:off x="679450" y="4687888"/>
            <a:ext cx="5438775" cy="44450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6" tIns="42792" rIns="85586" bIns="42792"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6869" name="Segnaposto numero diapositiva 3"/>
          <p:cNvSpPr txBox="1">
            <a:spLocks noGrp="1"/>
          </p:cNvSpPr>
          <p:nvPr/>
        </p:nvSpPr>
        <p:spPr bwMode="auto">
          <a:xfrm>
            <a:off x="3848100" y="9377363"/>
            <a:ext cx="29479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6" tIns="42792" rIns="85586" bIns="42792" anchor="b"/>
          <a:lstStyle>
            <a:lvl1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97A6DF5-07F1-43FC-8205-C2AA6D94786C}" type="slidenum">
              <a:rPr lang="it-IT" altLang="en-US" sz="11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it-IT" altLang="en-US" sz="11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349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49688" y="9377363"/>
            <a:ext cx="29479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16" tIns="42856" rIns="85716" bIns="42856" anchor="b"/>
          <a:lstStyle>
            <a:lvl1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FE01ABF-B9CE-447E-95AA-D6B41A9C4598}" type="slidenum">
              <a:rPr lang="it-IT" altLang="en-US" sz="110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it-IT" altLang="en-US" sz="1100"/>
          </a:p>
        </p:txBody>
      </p:sp>
      <p:sp>
        <p:nvSpPr>
          <p:cNvPr id="38915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Segnaposto note 2"/>
          <p:cNvSpPr>
            <a:spLocks noGrp="1"/>
          </p:cNvSpPr>
          <p:nvPr>
            <p:ph type="body" idx="1"/>
          </p:nvPr>
        </p:nvSpPr>
        <p:spPr>
          <a:xfrm>
            <a:off x="679450" y="4687888"/>
            <a:ext cx="5438775" cy="44450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6" tIns="42792" rIns="85586" bIns="42792"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8917" name="Segnaposto numero diapositiva 3"/>
          <p:cNvSpPr txBox="1">
            <a:spLocks noGrp="1"/>
          </p:cNvSpPr>
          <p:nvPr/>
        </p:nvSpPr>
        <p:spPr bwMode="auto">
          <a:xfrm>
            <a:off x="3848100" y="9377363"/>
            <a:ext cx="29479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6" tIns="42792" rIns="85586" bIns="42792" anchor="b"/>
          <a:lstStyle>
            <a:lvl1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815C46F-AF63-463D-8171-15A2E5D8C925}" type="slidenum">
              <a:rPr lang="it-IT" altLang="en-US" sz="11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it-IT" altLang="en-US" sz="11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473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49688" y="9377363"/>
            <a:ext cx="29479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16" tIns="42856" rIns="85716" bIns="42856" anchor="b"/>
          <a:lstStyle>
            <a:lvl1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8DAAA062-9CEC-44C9-8816-EE669C1F6B18}" type="slidenum">
              <a:rPr lang="it-IT" altLang="en-US" sz="110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it-IT" altLang="en-US" sz="1100"/>
          </a:p>
        </p:txBody>
      </p:sp>
      <p:sp>
        <p:nvSpPr>
          <p:cNvPr id="40963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Segnaposto note 2"/>
          <p:cNvSpPr>
            <a:spLocks noGrp="1"/>
          </p:cNvSpPr>
          <p:nvPr>
            <p:ph type="body" idx="1"/>
          </p:nvPr>
        </p:nvSpPr>
        <p:spPr>
          <a:xfrm>
            <a:off x="679450" y="4687888"/>
            <a:ext cx="5438775" cy="44450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6" tIns="42792" rIns="85586" bIns="42792"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0965" name="Segnaposto numero diapositiva 3"/>
          <p:cNvSpPr txBox="1">
            <a:spLocks noGrp="1"/>
          </p:cNvSpPr>
          <p:nvPr/>
        </p:nvSpPr>
        <p:spPr bwMode="auto">
          <a:xfrm>
            <a:off x="3848100" y="9377363"/>
            <a:ext cx="29479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6" tIns="42792" rIns="85586" bIns="42792" anchor="b"/>
          <a:lstStyle>
            <a:lvl1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DBE1C6D-C25F-4655-B9A9-D8D2005C051D}" type="slidenum">
              <a:rPr lang="it-IT" altLang="en-US" sz="11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it-IT" altLang="en-US" sz="11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206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49688" y="9377363"/>
            <a:ext cx="29479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16" tIns="42856" rIns="85716" bIns="42856" anchor="b"/>
          <a:lstStyle>
            <a:lvl1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7C8ADB1-2FF6-4D03-9BE9-2BA40BAD2D5E}" type="slidenum">
              <a:rPr lang="it-IT" altLang="en-US" sz="110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it-IT" altLang="en-US" sz="1100"/>
          </a:p>
        </p:txBody>
      </p:sp>
      <p:sp>
        <p:nvSpPr>
          <p:cNvPr id="43011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Segnaposto note 2"/>
          <p:cNvSpPr>
            <a:spLocks noGrp="1"/>
          </p:cNvSpPr>
          <p:nvPr>
            <p:ph type="body" idx="1"/>
          </p:nvPr>
        </p:nvSpPr>
        <p:spPr>
          <a:xfrm>
            <a:off x="679450" y="4687888"/>
            <a:ext cx="5438775" cy="44450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6" tIns="42792" rIns="85586" bIns="42792"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3013" name="Segnaposto numero diapositiva 3"/>
          <p:cNvSpPr txBox="1">
            <a:spLocks noGrp="1"/>
          </p:cNvSpPr>
          <p:nvPr/>
        </p:nvSpPr>
        <p:spPr bwMode="auto">
          <a:xfrm>
            <a:off x="3848100" y="9377363"/>
            <a:ext cx="29479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6" tIns="42792" rIns="85586" bIns="42792" anchor="b"/>
          <a:lstStyle>
            <a:lvl1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20B5330-AB89-4748-9F76-2A1BE2151C0E}" type="slidenum">
              <a:rPr lang="it-IT" altLang="en-US" sz="11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it-IT" altLang="en-US" sz="11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32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E093F-C7F8-4089-B9E0-4E96F680F842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3427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E093F-C7F8-4089-B9E0-4E96F680F842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927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E093F-C7F8-4089-B9E0-4E96F680F842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3196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E093F-C7F8-4089-B9E0-4E96F680F842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473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E093F-C7F8-4089-B9E0-4E96F680F842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8244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49688" y="9377363"/>
            <a:ext cx="29479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16" tIns="42856" rIns="85716" bIns="42856" anchor="b"/>
          <a:lstStyle>
            <a:lvl1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93683506-4D56-492E-96B2-81C62019C843}" type="slidenum">
              <a:rPr lang="it-IT" altLang="en-US" sz="110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it-IT" altLang="en-US" sz="1100"/>
          </a:p>
        </p:txBody>
      </p:sp>
      <p:sp>
        <p:nvSpPr>
          <p:cNvPr id="18435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Segnaposto note 2"/>
          <p:cNvSpPr>
            <a:spLocks noGrp="1"/>
          </p:cNvSpPr>
          <p:nvPr>
            <p:ph type="body" idx="1"/>
          </p:nvPr>
        </p:nvSpPr>
        <p:spPr>
          <a:xfrm>
            <a:off x="679450" y="4687888"/>
            <a:ext cx="5438775" cy="44450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6" tIns="42792" rIns="85586" bIns="42792"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8437" name="Segnaposto numero diapositiva 3"/>
          <p:cNvSpPr txBox="1">
            <a:spLocks noGrp="1"/>
          </p:cNvSpPr>
          <p:nvPr/>
        </p:nvSpPr>
        <p:spPr bwMode="auto">
          <a:xfrm>
            <a:off x="3848100" y="9377363"/>
            <a:ext cx="29479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6" tIns="42792" rIns="85586" bIns="42792" anchor="b"/>
          <a:lstStyle>
            <a:lvl1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1E54381-EDD2-4A0F-B400-447C60815F8C}" type="slidenum">
              <a:rPr lang="it-IT" altLang="en-US" sz="11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it-IT" altLang="en-US" sz="11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6281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E093F-C7F8-4089-B9E0-4E96F680F842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90090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E093F-C7F8-4089-B9E0-4E96F680F842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60168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E093F-C7F8-4089-B9E0-4E96F680F842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12666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E093F-C7F8-4089-B9E0-4E96F680F842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08715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E093F-C7F8-4089-B9E0-4E96F680F842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69500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E093F-C7F8-4089-B9E0-4E96F680F842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8829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49688" y="9377363"/>
            <a:ext cx="29479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16" tIns="42856" rIns="85716" bIns="42856" anchor="b"/>
          <a:lstStyle>
            <a:lvl1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5DD04EE1-E607-413F-877E-37558225F778}" type="slidenum">
              <a:rPr lang="it-IT" altLang="en-US" sz="110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it-IT" altLang="en-US" sz="1100"/>
          </a:p>
        </p:txBody>
      </p:sp>
      <p:sp>
        <p:nvSpPr>
          <p:cNvPr id="20483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Segnaposto note 2"/>
          <p:cNvSpPr>
            <a:spLocks noGrp="1"/>
          </p:cNvSpPr>
          <p:nvPr>
            <p:ph type="body" idx="1"/>
          </p:nvPr>
        </p:nvSpPr>
        <p:spPr>
          <a:xfrm>
            <a:off x="679450" y="4687888"/>
            <a:ext cx="5438775" cy="44450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6" tIns="42792" rIns="85586" bIns="42792"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0485" name="Segnaposto numero diapositiva 3"/>
          <p:cNvSpPr txBox="1">
            <a:spLocks noGrp="1"/>
          </p:cNvSpPr>
          <p:nvPr/>
        </p:nvSpPr>
        <p:spPr bwMode="auto">
          <a:xfrm>
            <a:off x="3848100" y="9377363"/>
            <a:ext cx="29479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6" tIns="42792" rIns="85586" bIns="42792" anchor="b"/>
          <a:lstStyle>
            <a:lvl1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C8251EF-230A-42EB-A9BD-3B0E08CD352D}" type="slidenum">
              <a:rPr lang="it-IT" altLang="en-US" sz="11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it-IT" altLang="en-US" sz="11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470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49688" y="9377363"/>
            <a:ext cx="29479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16" tIns="42856" rIns="85716" bIns="42856" anchor="b"/>
          <a:lstStyle>
            <a:lvl1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51F0BA5B-FFB6-4E56-A5FA-4C902E4FBA7F}" type="slidenum">
              <a:rPr lang="it-IT" altLang="en-US" sz="110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it-IT" altLang="en-US" sz="1100"/>
          </a:p>
        </p:txBody>
      </p:sp>
      <p:sp>
        <p:nvSpPr>
          <p:cNvPr id="22531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Segnaposto note 2"/>
          <p:cNvSpPr>
            <a:spLocks noGrp="1"/>
          </p:cNvSpPr>
          <p:nvPr>
            <p:ph type="body" idx="1"/>
          </p:nvPr>
        </p:nvSpPr>
        <p:spPr>
          <a:xfrm>
            <a:off x="679450" y="4687888"/>
            <a:ext cx="5438775" cy="44450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6" tIns="42792" rIns="85586" bIns="42792"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2533" name="Segnaposto numero diapositiva 3"/>
          <p:cNvSpPr txBox="1">
            <a:spLocks noGrp="1"/>
          </p:cNvSpPr>
          <p:nvPr/>
        </p:nvSpPr>
        <p:spPr bwMode="auto">
          <a:xfrm>
            <a:off x="3848100" y="9377363"/>
            <a:ext cx="29479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6" tIns="42792" rIns="85586" bIns="42792" anchor="b"/>
          <a:lstStyle>
            <a:lvl1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1A68A35-E4BF-493C-A08F-9D13F7757E70}" type="slidenum">
              <a:rPr lang="it-IT" altLang="en-US" sz="11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it-IT" altLang="en-US" sz="11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300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688" y="9377363"/>
            <a:ext cx="29479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16" tIns="42856" rIns="85716" bIns="42856" anchor="b"/>
          <a:lstStyle>
            <a:lvl1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36C13538-4D8C-479E-A70A-8188F2C73E4E}" type="slidenum">
              <a:rPr lang="it-IT" altLang="en-US" sz="110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it-IT" altLang="en-US" sz="1100"/>
          </a:p>
        </p:txBody>
      </p:sp>
      <p:sp>
        <p:nvSpPr>
          <p:cNvPr id="2457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Segnaposto note 2"/>
          <p:cNvSpPr>
            <a:spLocks noGrp="1"/>
          </p:cNvSpPr>
          <p:nvPr>
            <p:ph type="body" idx="1"/>
          </p:nvPr>
        </p:nvSpPr>
        <p:spPr>
          <a:xfrm>
            <a:off x="679450" y="4687888"/>
            <a:ext cx="5438775" cy="44450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6" tIns="42792" rIns="85586" bIns="42792"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4581" name="Segnaposto numero diapositiva 3"/>
          <p:cNvSpPr txBox="1">
            <a:spLocks noGrp="1"/>
          </p:cNvSpPr>
          <p:nvPr/>
        </p:nvSpPr>
        <p:spPr bwMode="auto">
          <a:xfrm>
            <a:off x="3848100" y="9377363"/>
            <a:ext cx="29479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6" tIns="42792" rIns="85586" bIns="42792" anchor="b"/>
          <a:lstStyle>
            <a:lvl1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3971E4C-BFA0-4E00-AB68-F57B32F2E73B}" type="slidenum">
              <a:rPr lang="it-IT" altLang="en-US" sz="11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it-IT" altLang="en-US" sz="11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530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49688" y="9377363"/>
            <a:ext cx="29479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16" tIns="42856" rIns="85716" bIns="42856" anchor="b"/>
          <a:lstStyle>
            <a:lvl1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0B1A6546-511C-4AD2-AB8D-52D34C052D94}" type="slidenum">
              <a:rPr lang="it-IT" altLang="en-US" sz="110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it-IT" altLang="en-US" sz="1100"/>
          </a:p>
        </p:txBody>
      </p:sp>
      <p:sp>
        <p:nvSpPr>
          <p:cNvPr id="26627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Segnaposto note 2"/>
          <p:cNvSpPr>
            <a:spLocks noGrp="1"/>
          </p:cNvSpPr>
          <p:nvPr>
            <p:ph type="body" idx="1"/>
          </p:nvPr>
        </p:nvSpPr>
        <p:spPr>
          <a:xfrm>
            <a:off x="679450" y="4687888"/>
            <a:ext cx="5438775" cy="44450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6" tIns="42792" rIns="85586" bIns="42792"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6629" name="Segnaposto numero diapositiva 3"/>
          <p:cNvSpPr txBox="1">
            <a:spLocks noGrp="1"/>
          </p:cNvSpPr>
          <p:nvPr/>
        </p:nvSpPr>
        <p:spPr bwMode="auto">
          <a:xfrm>
            <a:off x="3848100" y="9377363"/>
            <a:ext cx="29479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6" tIns="42792" rIns="85586" bIns="42792" anchor="b"/>
          <a:lstStyle>
            <a:lvl1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C14D36EA-3CCB-47CE-B883-DC8FDA7310F6}" type="slidenum">
              <a:rPr lang="it-IT" altLang="en-US" sz="11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it-IT" altLang="en-US" sz="11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35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49688" y="9377363"/>
            <a:ext cx="29479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16" tIns="42856" rIns="85716" bIns="42856" anchor="b"/>
          <a:lstStyle>
            <a:lvl1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0C8FE83C-0069-40E1-A54D-279CE62B8081}" type="slidenum">
              <a:rPr lang="it-IT" altLang="en-US" sz="110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it-IT" altLang="en-US" sz="1100"/>
          </a:p>
        </p:txBody>
      </p:sp>
      <p:sp>
        <p:nvSpPr>
          <p:cNvPr id="28675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Segnaposto note 2"/>
          <p:cNvSpPr>
            <a:spLocks noGrp="1"/>
          </p:cNvSpPr>
          <p:nvPr>
            <p:ph type="body" idx="1"/>
          </p:nvPr>
        </p:nvSpPr>
        <p:spPr>
          <a:xfrm>
            <a:off x="679450" y="4687888"/>
            <a:ext cx="5438775" cy="44450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6" tIns="42792" rIns="85586" bIns="42792"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8677" name="Segnaposto numero diapositiva 3"/>
          <p:cNvSpPr txBox="1">
            <a:spLocks noGrp="1"/>
          </p:cNvSpPr>
          <p:nvPr/>
        </p:nvSpPr>
        <p:spPr bwMode="auto">
          <a:xfrm>
            <a:off x="3848100" y="9377363"/>
            <a:ext cx="29479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6" tIns="42792" rIns="85586" bIns="42792" anchor="b"/>
          <a:lstStyle>
            <a:lvl1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6DD0A53-42E8-454A-ABA8-927784C02D18}" type="slidenum">
              <a:rPr lang="it-IT" altLang="en-US" sz="11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it-IT" altLang="en-US" sz="11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874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49688" y="9377363"/>
            <a:ext cx="29479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16" tIns="42856" rIns="85716" bIns="42856" anchor="b"/>
          <a:lstStyle>
            <a:lvl1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BFA2A677-956F-49A5-8EA1-42B6022C0724}" type="slidenum">
              <a:rPr lang="it-IT" altLang="en-US" sz="110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it-IT" altLang="en-US" sz="1100"/>
          </a:p>
        </p:txBody>
      </p:sp>
      <p:sp>
        <p:nvSpPr>
          <p:cNvPr id="30723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Segnaposto note 2"/>
          <p:cNvSpPr>
            <a:spLocks noGrp="1"/>
          </p:cNvSpPr>
          <p:nvPr>
            <p:ph type="body" idx="1"/>
          </p:nvPr>
        </p:nvSpPr>
        <p:spPr>
          <a:xfrm>
            <a:off x="679450" y="4687888"/>
            <a:ext cx="5438775" cy="44450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6" tIns="42792" rIns="85586" bIns="42792"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0725" name="Segnaposto numero diapositiva 3"/>
          <p:cNvSpPr txBox="1">
            <a:spLocks noGrp="1"/>
          </p:cNvSpPr>
          <p:nvPr/>
        </p:nvSpPr>
        <p:spPr bwMode="auto">
          <a:xfrm>
            <a:off x="3848100" y="9377363"/>
            <a:ext cx="29479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6" tIns="42792" rIns="85586" bIns="42792" anchor="b"/>
          <a:lstStyle>
            <a:lvl1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DB3350F-D3EA-482D-B4FD-C8FB44D13EB8}" type="slidenum">
              <a:rPr lang="it-IT" altLang="en-US" sz="11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it-IT" altLang="en-US" sz="11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828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49688" y="9377363"/>
            <a:ext cx="29479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16" tIns="42856" rIns="85716" bIns="42856" anchor="b"/>
          <a:lstStyle>
            <a:lvl1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9064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51204A7A-81AC-46FD-B478-C88AA45869CA}" type="slidenum">
              <a:rPr lang="it-IT" altLang="en-US" sz="110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it-IT" altLang="en-US" sz="1100"/>
          </a:p>
        </p:txBody>
      </p:sp>
      <p:sp>
        <p:nvSpPr>
          <p:cNvPr id="32771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Segnaposto note 2"/>
          <p:cNvSpPr>
            <a:spLocks noGrp="1"/>
          </p:cNvSpPr>
          <p:nvPr>
            <p:ph type="body" idx="1"/>
          </p:nvPr>
        </p:nvSpPr>
        <p:spPr>
          <a:xfrm>
            <a:off x="679450" y="4687888"/>
            <a:ext cx="5438775" cy="44450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6" tIns="42792" rIns="85586" bIns="42792"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2773" name="Segnaposto numero diapositiva 3"/>
          <p:cNvSpPr txBox="1">
            <a:spLocks noGrp="1"/>
          </p:cNvSpPr>
          <p:nvPr/>
        </p:nvSpPr>
        <p:spPr bwMode="auto">
          <a:xfrm>
            <a:off x="3848100" y="9377363"/>
            <a:ext cx="29479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6" tIns="42792" rIns="85586" bIns="42792" anchor="b"/>
          <a:lstStyle>
            <a:lvl1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904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42495F2-342A-4B83-9D41-65A18BF61F5E}" type="slidenum">
              <a:rPr lang="it-IT" altLang="en-US" sz="11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it-IT" altLang="en-US" sz="11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214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Messina, 26 - 27 settembre 2013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7161C-5C05-4D2F-B820-589519F2006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6623709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Messina, 26 - 27 settembre 2013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6F391-A9A8-46F6-B348-C73225D9A5B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9506679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64313" y="266700"/>
            <a:ext cx="2008187" cy="57705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9750" y="266700"/>
            <a:ext cx="5872163" cy="57705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Messina, 26 - 27 settembre 2013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72A1A-B915-485E-81F7-8C4038E10A3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6818565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4675" y="266700"/>
            <a:ext cx="7997825" cy="12509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Messina, 26 - 27 settembre 2013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4F036-BE8A-4A97-AEF9-5F54964382E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767615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Messina, 26 - 27 settembre 2013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3176F-878F-45E2-A840-85AB60C9ADA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8034916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Messina, 26 - 27 settembre 2013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ADEF4-31A6-441C-A405-4A6D8BBBFD0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438168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9750" y="1773238"/>
            <a:ext cx="3922713" cy="42640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14863" y="1773238"/>
            <a:ext cx="3922712" cy="42640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Messina, 26 - 27 settembre 2013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964E8-B668-446E-A179-F70A282DB60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8773710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Messina, 26 - 27 settembre 2013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62B83-F6D0-4B0E-AC2E-FA1622B5907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260201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Messina, 26 - 27 settembre 2013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4217A-F423-4F8D-98B1-E48A44CF4BF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9450799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Messina, 26 - 27 settembre 2013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E5B4-6493-4703-BED7-87C1782DDEE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211197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Messina, 26 - 27 settembre 2013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C2522-7646-45A9-BB97-D1F62D46A3B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9080895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Messina, 26 - 27 settembre 2013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0D62B-8BE3-4A0E-B447-89A8AFE4984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6695354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33375"/>
            <a:ext cx="9334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773238"/>
            <a:ext cx="7997825" cy="426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Cliccate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  <a:p>
            <a:pPr lvl="4"/>
            <a:r>
              <a:rPr lang="en-GB" altLang="it-IT" smtClean="0"/>
              <a:t>Ottavo livello struttura</a:t>
            </a:r>
          </a:p>
          <a:p>
            <a:pPr lvl="4"/>
            <a:r>
              <a:rPr lang="en-GB" altLang="it-IT" smtClean="0"/>
              <a:t>Nono livello struttura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266700"/>
            <a:ext cx="7997825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Cliccate per modificare il formato del testo del titolo</a:t>
            </a:r>
          </a:p>
        </p:txBody>
      </p:sp>
      <p:sp>
        <p:nvSpPr>
          <p:cNvPr id="1029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36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30" name="Line 5"/>
          <p:cNvSpPr>
            <a:spLocks noChangeShapeType="1"/>
          </p:cNvSpPr>
          <p:nvPr/>
        </p:nvSpPr>
        <p:spPr bwMode="auto">
          <a:xfrm>
            <a:off x="609600" y="6172200"/>
            <a:ext cx="7924800" cy="1588"/>
          </a:xfrm>
          <a:prstGeom prst="line">
            <a:avLst/>
          </a:prstGeom>
          <a:noFill/>
          <a:ln w="324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68313" y="6245225"/>
            <a:ext cx="17970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2411413" y="6237288"/>
            <a:ext cx="47498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 altLang="it-IT"/>
              <a:t>Messina, 26 - 27 settembre 2013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380288" y="6237288"/>
            <a:ext cx="13700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it-IT" sz="1200" smtClean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235825" y="6245225"/>
            <a:ext cx="13763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12738967-FB22-4E89-B81D-D37D2B256C4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views/redditomedioperet/Dashboard1?:embed=y&amp;:display_count=yes&amp;:showTabs=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270125" y="6237288"/>
            <a:ext cx="4749800" cy="500062"/>
          </a:xfrm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dirty="0" smtClean="0">
                <a:solidFill>
                  <a:srgbClr val="000000"/>
                </a:solidFill>
              </a:rPr>
              <a:t>Napoli, 28 ottobre 2015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256AC-4C85-494F-86C2-693B7ABBBEE7}" type="slidenum">
              <a:rPr lang="it-IT" altLang="it-IT"/>
              <a:pPr>
                <a:defRPr/>
              </a:pPr>
              <a:t>1</a:t>
            </a:fld>
            <a:endParaRPr lang="it-IT" altLang="it-IT"/>
          </a:p>
        </p:txBody>
      </p:sp>
      <p:sp>
        <p:nvSpPr>
          <p:cNvPr id="4100" name="Rectangle 1"/>
          <p:cNvSpPr>
            <a:spLocks noGrp="1" noChangeArrowheads="1"/>
          </p:cNvSpPr>
          <p:nvPr>
            <p:ph type="title"/>
          </p:nvPr>
        </p:nvSpPr>
        <p:spPr>
          <a:xfrm>
            <a:off x="755650" y="4649788"/>
            <a:ext cx="7772400" cy="1371600"/>
          </a:xfrm>
        </p:spPr>
        <p:txBody>
          <a:bodyPr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400" b="1" dirty="0">
                <a:latin typeface="Arial" panose="020B0604020202020204" pitchFamily="34" charset="0"/>
                <a:cs typeface="Arial" panose="020B0604020202020204" pitchFamily="34" charset="0"/>
              </a:rPr>
              <a:t>Le fonti amministrative dei e per i Comuni e le nuove opportunità derivanti dal Progetto ARCHIMEDE: potenzialità e criticità </a:t>
            </a:r>
            <a:r>
              <a:rPr lang="it-IT" altLang="it-IT" b="1" dirty="0" smtClean="0">
                <a:latin typeface="Arial Unicode MS" panose="020B0604020202020204" pitchFamily="34" charset="-128"/>
              </a:rPr>
              <a:t/>
            </a:r>
            <a:br>
              <a:rPr lang="it-IT" altLang="it-IT" b="1" dirty="0" smtClean="0">
                <a:latin typeface="Arial Unicode MS" panose="020B0604020202020204" pitchFamily="34" charset="-128"/>
              </a:rPr>
            </a:br>
            <a:r>
              <a:rPr lang="it-IT" altLang="it-IT" b="1" dirty="0" smtClean="0">
                <a:latin typeface="Arial Unicode MS" panose="020B0604020202020204" pitchFamily="34" charset="-128"/>
              </a:rPr>
              <a:t/>
            </a:r>
            <a:br>
              <a:rPr lang="it-IT" altLang="it-IT" b="1" dirty="0" smtClean="0">
                <a:latin typeface="Arial Unicode MS" panose="020B0604020202020204" pitchFamily="34" charset="-128"/>
              </a:rPr>
            </a:br>
            <a:r>
              <a:rPr lang="it-IT" altLang="it-IT" sz="1600" b="1" dirty="0" smtClean="0">
                <a:latin typeface="Arial Unicode MS" panose="020B0604020202020204" pitchFamily="34" charset="-128"/>
              </a:rPr>
              <a:t>URBES, ARCHIMEDE, Censimento </a:t>
            </a:r>
            <a:r>
              <a:rPr lang="it-IT" altLang="it-IT" sz="1600" b="1" dirty="0" smtClean="0">
                <a:latin typeface="Arial Unicode MS" panose="020B0604020202020204" pitchFamily="34" charset="-128"/>
              </a:rPr>
              <a:t>permanente. </a:t>
            </a:r>
            <a:r>
              <a:rPr lang="it-IT" altLang="it-IT" sz="1600" b="1" dirty="0" smtClean="0">
                <a:latin typeface="Arial Unicode MS" panose="020B0604020202020204" pitchFamily="34" charset="-128"/>
              </a:rPr>
              <a:t>I Comuni verso l’uso statistico degli archivi amministrativi e dei sistemi di integrazione delle fonti </a:t>
            </a:r>
            <a:r>
              <a:rPr lang="it-IT" altLang="it-IT" b="1" dirty="0" smtClean="0">
                <a:latin typeface="Arial Unicode MS" panose="020B0604020202020204" pitchFamily="34" charset="-128"/>
              </a:rPr>
              <a:t/>
            </a:r>
            <a:br>
              <a:rPr lang="it-IT" altLang="it-IT" b="1" dirty="0" smtClean="0">
                <a:latin typeface="Arial Unicode MS" panose="020B0604020202020204" pitchFamily="34" charset="-128"/>
              </a:rPr>
            </a:br>
            <a:r>
              <a:rPr lang="it-IT" altLang="it-IT" b="1" dirty="0" smtClean="0">
                <a:latin typeface="Arial Unicode MS" panose="020B0604020202020204" pitchFamily="34" charset="-128"/>
              </a:rPr>
              <a:t/>
            </a:r>
            <a:br>
              <a:rPr lang="it-IT" altLang="it-IT" b="1" dirty="0" smtClean="0">
                <a:latin typeface="Arial Unicode MS" panose="020B0604020202020204" pitchFamily="34" charset="-128"/>
              </a:rPr>
            </a:br>
            <a:r>
              <a:rPr lang="it-IT" altLang="it-IT" sz="1600" b="1" dirty="0" smtClean="0">
                <a:latin typeface="Arial Unicode MS" panose="020B0604020202020204" pitchFamily="34" charset="-128"/>
              </a:rPr>
              <a:t>Gianni Dugheri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sellaDiTesto 22"/>
          <p:cNvSpPr txBox="1">
            <a:spLocks noChangeArrowheads="1"/>
          </p:cNvSpPr>
          <p:nvPr/>
        </p:nvSpPr>
        <p:spPr bwMode="auto">
          <a:xfrm>
            <a:off x="1547813" y="427038"/>
            <a:ext cx="5767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457200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457200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457200"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Arial" panose="020B0604020202020204" pitchFamily="34" charset="0"/>
              </a:rPr>
              <a:t>QUALCHE ESEMPIO DI UTILIZZO DI DATI DI ARCHIMEDE</a:t>
            </a:r>
          </a:p>
        </p:txBody>
      </p:sp>
      <p:sp>
        <p:nvSpPr>
          <p:cNvPr id="21507" name="Segnaposto numero diapositiva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D0526D-14F4-40AF-84D3-92404978E0C7}" type="slidenum">
              <a:rPr lang="it-IT" altLang="it-IT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it-IT" altLang="it-IT" sz="1400" smtClean="0">
              <a:latin typeface="Arial" panose="020B0604020202020204" pitchFamily="34" charset="0"/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/>
        </p:nvGraphicFramePr>
        <p:xfrm>
          <a:off x="683568" y="1766887"/>
          <a:ext cx="7128792" cy="4254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sellaDiTesto 22"/>
          <p:cNvSpPr txBox="1">
            <a:spLocks noChangeArrowheads="1"/>
          </p:cNvSpPr>
          <p:nvPr/>
        </p:nvSpPr>
        <p:spPr bwMode="auto">
          <a:xfrm>
            <a:off x="1547813" y="427038"/>
            <a:ext cx="5767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457200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457200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457200"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Arial" panose="020B0604020202020204" pitchFamily="34" charset="0"/>
              </a:rPr>
              <a:t>QUALCHE ESEMPIO DI UTILIZZO DI DATI DI ARCHIMEDE</a:t>
            </a:r>
          </a:p>
        </p:txBody>
      </p:sp>
      <p:sp>
        <p:nvSpPr>
          <p:cNvPr id="23555" name="Segnaposto numero diapositiva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4D33EB-8926-474C-AB2B-F2E62FBCA1E1}" type="slidenum">
              <a:rPr lang="it-IT" altLang="it-IT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it-IT" altLang="it-IT" sz="1400" smtClean="0">
              <a:latin typeface="Arial" panose="020B0604020202020204" pitchFamily="34" charset="0"/>
            </a:endParaRPr>
          </a:p>
        </p:txBody>
      </p:sp>
      <p:graphicFrame>
        <p:nvGraphicFramePr>
          <p:cNvPr id="6" name="Grafico 5"/>
          <p:cNvGraphicFramePr>
            <a:graphicFrameLocks/>
          </p:cNvGraphicFramePr>
          <p:nvPr/>
        </p:nvGraphicFramePr>
        <p:xfrm>
          <a:off x="755576" y="1766887"/>
          <a:ext cx="7632848" cy="4326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sellaDiTesto 22"/>
          <p:cNvSpPr txBox="1">
            <a:spLocks noChangeArrowheads="1"/>
          </p:cNvSpPr>
          <p:nvPr/>
        </p:nvSpPr>
        <p:spPr bwMode="auto">
          <a:xfrm>
            <a:off x="1547813" y="427038"/>
            <a:ext cx="5767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457200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457200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457200"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Arial" panose="020B0604020202020204" pitchFamily="34" charset="0"/>
              </a:rPr>
              <a:t>QUALCHE ESEMPIO DI UTILIZZO DI DATI DI ARCHIMEDE</a:t>
            </a:r>
          </a:p>
        </p:txBody>
      </p:sp>
      <p:sp>
        <p:nvSpPr>
          <p:cNvPr id="25603" name="Segnaposto numero diapositiva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172051-05BE-4E6C-B490-EE1C2D285B1D}" type="slidenum">
              <a:rPr lang="it-IT" altLang="it-IT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it-IT" altLang="it-IT" sz="1400" smtClean="0">
              <a:latin typeface="Arial" panose="020B0604020202020204" pitchFamily="34" charset="0"/>
            </a:endParaRPr>
          </a:p>
        </p:txBody>
      </p:sp>
      <p:graphicFrame>
        <p:nvGraphicFramePr>
          <p:cNvPr id="7" name="Grafico 6"/>
          <p:cNvGraphicFramePr>
            <a:graphicFrameLocks/>
          </p:cNvGraphicFramePr>
          <p:nvPr/>
        </p:nvGraphicFramePr>
        <p:xfrm>
          <a:off x="827584" y="1772815"/>
          <a:ext cx="7591427" cy="447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sellaDiTesto 22"/>
          <p:cNvSpPr txBox="1">
            <a:spLocks noChangeArrowheads="1"/>
          </p:cNvSpPr>
          <p:nvPr/>
        </p:nvSpPr>
        <p:spPr bwMode="auto">
          <a:xfrm>
            <a:off x="1547813" y="427038"/>
            <a:ext cx="5767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457200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457200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457200"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Arial" panose="020B0604020202020204" pitchFamily="34" charset="0"/>
              </a:rPr>
              <a:t>QUALCHE ESEMPIO DI UTILIZZO DI DATI DI ARCHIMEDE</a:t>
            </a:r>
          </a:p>
        </p:txBody>
      </p:sp>
      <p:sp>
        <p:nvSpPr>
          <p:cNvPr id="27651" name="Segnaposto numero diapositiva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E8AD1B-A8CF-4E15-A93F-EB125907973E}" type="slidenum">
              <a:rPr lang="it-IT" altLang="it-IT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it-IT" altLang="it-IT" sz="1400" smtClean="0">
              <a:latin typeface="Arial" panose="020B0604020202020204" pitchFamily="34" charset="0"/>
            </a:endParaRPr>
          </a:p>
        </p:txBody>
      </p:sp>
      <p:pic>
        <p:nvPicPr>
          <p:cNvPr id="27652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17675"/>
            <a:ext cx="767080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sellaDiTesto 22"/>
          <p:cNvSpPr txBox="1">
            <a:spLocks noChangeArrowheads="1"/>
          </p:cNvSpPr>
          <p:nvPr/>
        </p:nvSpPr>
        <p:spPr bwMode="auto">
          <a:xfrm>
            <a:off x="1547813" y="427038"/>
            <a:ext cx="5767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457200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457200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457200"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Arial" panose="020B0604020202020204" pitchFamily="34" charset="0"/>
              </a:rPr>
              <a:t>QUALCHE ESEMPIO DI UTILIZZO DI DATI DI ARCHIMEDE</a:t>
            </a:r>
          </a:p>
        </p:txBody>
      </p:sp>
      <p:sp>
        <p:nvSpPr>
          <p:cNvPr id="29699" name="Segnaposto numero diapositiva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EA2FB6-B75A-493C-8FE3-99518187F5B4}" type="slidenum">
              <a:rPr lang="it-IT" altLang="it-IT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it-IT" altLang="it-IT" sz="1400" smtClean="0">
              <a:latin typeface="Arial" panose="020B0604020202020204" pitchFamily="34" charset="0"/>
            </a:endParaRPr>
          </a:p>
        </p:txBody>
      </p:sp>
      <p:pic>
        <p:nvPicPr>
          <p:cNvPr id="29700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31963"/>
            <a:ext cx="7848600" cy="44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sellaDiTesto 22"/>
          <p:cNvSpPr txBox="1">
            <a:spLocks noChangeArrowheads="1"/>
          </p:cNvSpPr>
          <p:nvPr/>
        </p:nvSpPr>
        <p:spPr bwMode="auto">
          <a:xfrm>
            <a:off x="1547813" y="427038"/>
            <a:ext cx="5767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457200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457200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457200"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Arial" panose="020B0604020202020204" pitchFamily="34" charset="0"/>
              </a:rPr>
              <a:t>QUALCHE ESEMPIO DI UTILIZZO DI DATI DI ARCHIMEDE</a:t>
            </a:r>
          </a:p>
        </p:txBody>
      </p:sp>
      <p:sp>
        <p:nvSpPr>
          <p:cNvPr id="31747" name="Segnaposto numero diapositiva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52D9E3-4003-46EA-90CB-93EBD7D5464B}" type="slidenum">
              <a:rPr lang="it-IT" altLang="it-IT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it-IT" altLang="it-IT" sz="1400" smtClean="0">
              <a:latin typeface="Arial" panose="020B0604020202020204" pitchFamily="34" charset="0"/>
            </a:endParaRPr>
          </a:p>
        </p:txBody>
      </p:sp>
      <p:sp>
        <p:nvSpPr>
          <p:cNvPr id="31748" name="CasellaDiTesto 1"/>
          <p:cNvSpPr txBox="1">
            <a:spLocks noChangeArrowheads="1"/>
          </p:cNvSpPr>
          <p:nvPr/>
        </p:nvSpPr>
        <p:spPr bwMode="auto">
          <a:xfrm>
            <a:off x="755650" y="2205038"/>
            <a:ext cx="78565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800" dirty="0">
                <a:solidFill>
                  <a:schemeClr val="tx1"/>
                </a:solidFill>
                <a:hlinkClick r:id="rId3"/>
              </a:rPr>
              <a:t>E’ possibile anche combinare le informazioni precedenti e creare delle viste iterative</a:t>
            </a:r>
            <a:endParaRPr lang="it-IT" altLang="it-IT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sellaDiTesto 22"/>
          <p:cNvSpPr txBox="1">
            <a:spLocks noChangeArrowheads="1"/>
          </p:cNvSpPr>
          <p:nvPr/>
        </p:nvSpPr>
        <p:spPr bwMode="auto">
          <a:xfrm>
            <a:off x="1547813" y="427038"/>
            <a:ext cx="5767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457200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457200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457200"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Arial" panose="020B0604020202020204" pitchFamily="34" charset="0"/>
              </a:rPr>
              <a:t>QUALCHE ESEMPIO DI UTILIZZO DI DATI DI ARCHIMEDE</a:t>
            </a:r>
          </a:p>
        </p:txBody>
      </p:sp>
      <p:sp>
        <p:nvSpPr>
          <p:cNvPr id="33795" name="Segnaposto numero diapositiva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EB76E6-961A-4A64-84BA-A6B65F3F993C}" type="slidenum">
              <a:rPr lang="it-IT" altLang="it-IT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it-IT" altLang="it-IT" sz="1400" smtClean="0">
              <a:latin typeface="Arial" panose="020B0604020202020204" pitchFamily="34" charset="0"/>
            </a:endParaRPr>
          </a:p>
        </p:txBody>
      </p:sp>
      <p:pic>
        <p:nvPicPr>
          <p:cNvPr id="33796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1800"/>
            <a:ext cx="784860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sellaDiTesto 22"/>
          <p:cNvSpPr txBox="1">
            <a:spLocks noChangeArrowheads="1"/>
          </p:cNvSpPr>
          <p:nvPr/>
        </p:nvSpPr>
        <p:spPr bwMode="auto">
          <a:xfrm>
            <a:off x="1547813" y="427038"/>
            <a:ext cx="5767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457200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457200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457200"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Arial" panose="020B0604020202020204" pitchFamily="34" charset="0"/>
              </a:rPr>
              <a:t>QUALCHE ESEMPIO DI UTILIZZO DI DATI DI ARCHIMEDE</a:t>
            </a:r>
          </a:p>
        </p:txBody>
      </p:sp>
      <p:sp>
        <p:nvSpPr>
          <p:cNvPr id="35843" name="Segnaposto numero diapositiva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4D5007-56B3-4BDB-A2C0-D3B9F341BCB4}" type="slidenum">
              <a:rPr lang="it-IT" altLang="it-IT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it-IT" altLang="it-IT" sz="1400" smtClean="0">
              <a:latin typeface="Arial" panose="020B0604020202020204" pitchFamily="34" charset="0"/>
            </a:endParaRPr>
          </a:p>
        </p:txBody>
      </p:sp>
      <p:pic>
        <p:nvPicPr>
          <p:cNvPr id="35844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44663"/>
            <a:ext cx="7775575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sellaDiTesto 22"/>
          <p:cNvSpPr txBox="1">
            <a:spLocks noChangeArrowheads="1"/>
          </p:cNvSpPr>
          <p:nvPr/>
        </p:nvSpPr>
        <p:spPr bwMode="auto">
          <a:xfrm>
            <a:off x="1547813" y="427038"/>
            <a:ext cx="5767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457200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457200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457200"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Arial" panose="020B0604020202020204" pitchFamily="34" charset="0"/>
              </a:rPr>
              <a:t>QUALCHE ESEMPIO DI UTILIZZO DI DATI DI ARCHIMEDE</a:t>
            </a:r>
          </a:p>
        </p:txBody>
      </p:sp>
      <p:sp>
        <p:nvSpPr>
          <p:cNvPr id="37891" name="Segnaposto numero diapositiva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2C9FC3-9257-4A28-BE47-27CDDD0A8B4A}" type="slidenum">
              <a:rPr lang="it-IT" altLang="it-IT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it-IT" altLang="it-IT" sz="1400" smtClean="0">
              <a:latin typeface="Arial" panose="020B0604020202020204" pitchFamily="34" charset="0"/>
            </a:endParaRPr>
          </a:p>
        </p:txBody>
      </p:sp>
      <p:graphicFrame>
        <p:nvGraphicFramePr>
          <p:cNvPr id="8" name="Grafico 7"/>
          <p:cNvGraphicFramePr>
            <a:graphicFrameLocks/>
          </p:cNvGraphicFramePr>
          <p:nvPr/>
        </p:nvGraphicFramePr>
        <p:xfrm>
          <a:off x="683568" y="1844824"/>
          <a:ext cx="770485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asellaDiTesto 22"/>
          <p:cNvSpPr txBox="1">
            <a:spLocks noChangeArrowheads="1"/>
          </p:cNvSpPr>
          <p:nvPr/>
        </p:nvSpPr>
        <p:spPr bwMode="auto">
          <a:xfrm>
            <a:off x="1547813" y="427038"/>
            <a:ext cx="5767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457200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457200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457200"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Arial" panose="020B0604020202020204" pitchFamily="34" charset="0"/>
              </a:rPr>
              <a:t>QUALCHE ESEMPIO DI UTILIZZO DI DATI DI ARCHIMEDE</a:t>
            </a:r>
          </a:p>
        </p:txBody>
      </p:sp>
      <p:sp>
        <p:nvSpPr>
          <p:cNvPr id="39939" name="Segnaposto numero diapositiva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5D4AAD-ACC2-408A-BC1D-3CA8179E954C}" type="slidenum">
              <a:rPr lang="it-IT" altLang="it-IT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it-IT" altLang="it-IT" sz="1400" smtClean="0">
              <a:latin typeface="Arial" panose="020B0604020202020204" pitchFamily="34" charset="0"/>
            </a:endParaRPr>
          </a:p>
        </p:txBody>
      </p:sp>
      <p:graphicFrame>
        <p:nvGraphicFramePr>
          <p:cNvPr id="6" name="Grafico 5"/>
          <p:cNvGraphicFramePr>
            <a:graphicFrameLocks/>
          </p:cNvGraphicFramePr>
          <p:nvPr/>
        </p:nvGraphicFramePr>
        <p:xfrm>
          <a:off x="683568" y="1700808"/>
          <a:ext cx="784887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marL="457200" indent="-457200"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600" dirty="0" smtClean="0">
                <a:latin typeface="Arial" panose="020B0604020202020204" pitchFamily="34" charset="0"/>
              </a:rPr>
              <a:t>Il settore delle statistiche comunali ha sempre sofferto di una mancanza di fonti strutturate.</a:t>
            </a:r>
          </a:p>
          <a:p>
            <a:pPr marL="457200" indent="-457200"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600" dirty="0" smtClean="0">
                <a:latin typeface="Arial" panose="020B0604020202020204" pitchFamily="34" charset="0"/>
              </a:rPr>
              <a:t>Gli amministratori locali, a causa del trasferimento di molte competenze dal governo centrale a quello </a:t>
            </a:r>
            <a:r>
              <a:rPr lang="it-IT" altLang="it-IT" sz="2600" dirty="0" smtClean="0">
                <a:latin typeface="Arial" panose="020B0604020202020204" pitchFamily="34" charset="0"/>
              </a:rPr>
              <a:t>locale e alla crescente scarsità delle risorse a disposizione, </a:t>
            </a:r>
            <a:r>
              <a:rPr lang="it-IT" altLang="it-IT" sz="2600" dirty="0" smtClean="0">
                <a:latin typeface="Arial" panose="020B0604020202020204" pitchFamily="34" charset="0"/>
              </a:rPr>
              <a:t>hanno sempre più la necessità di migliorare la conoscenza sul territorio che sono chiamati a governare.</a:t>
            </a:r>
          </a:p>
          <a:p>
            <a:pPr marL="457200" indent="-457200"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600" dirty="0" smtClean="0">
                <a:latin typeface="Arial" panose="020B0604020202020204" pitchFamily="34" charset="0"/>
              </a:rPr>
              <a:t>Storicamente nell’ambito delle rilevazioni del PSN l’unico momento in cui è possibile avere dati statistici con dettaglio comunale e </a:t>
            </a:r>
            <a:r>
              <a:rPr lang="it-IT" altLang="it-IT" sz="2600" dirty="0" err="1" smtClean="0">
                <a:latin typeface="Arial" panose="020B0604020202020204" pitchFamily="34" charset="0"/>
              </a:rPr>
              <a:t>subcomunale</a:t>
            </a:r>
            <a:r>
              <a:rPr lang="it-IT" altLang="it-IT" sz="2600" dirty="0" smtClean="0">
                <a:latin typeface="Arial" panose="020B0604020202020204" pitchFamily="34" charset="0"/>
              </a:rPr>
              <a:t> è stato quello dei censimenti.</a:t>
            </a:r>
          </a:p>
        </p:txBody>
      </p:sp>
      <p:sp>
        <p:nvSpPr>
          <p:cNvPr id="404484" name="Rectangle 4"/>
          <p:cNvSpPr>
            <a:spLocks noChangeArrowheads="1"/>
          </p:cNvSpPr>
          <p:nvPr/>
        </p:nvSpPr>
        <p:spPr bwMode="auto">
          <a:xfrm>
            <a:off x="1258888" y="549275"/>
            <a:ext cx="67691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3200">
                <a:solidFill>
                  <a:srgbClr val="0066FF"/>
                </a:solidFill>
              </a:rPr>
              <a:t>Qualche considerazione iniziale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3" grpId="0" build="p"/>
      <p:bldP spid="4044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asellaDiTesto 22"/>
          <p:cNvSpPr txBox="1">
            <a:spLocks noChangeArrowheads="1"/>
          </p:cNvSpPr>
          <p:nvPr/>
        </p:nvSpPr>
        <p:spPr bwMode="auto">
          <a:xfrm>
            <a:off x="1547813" y="427038"/>
            <a:ext cx="5767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457200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457200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457200"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Arial" panose="020B0604020202020204" pitchFamily="34" charset="0"/>
              </a:rPr>
              <a:t>QUALCHE ESEMPIO DI UTILIZZO DI DATI DI ARCHIMEDE</a:t>
            </a:r>
          </a:p>
        </p:txBody>
      </p:sp>
      <p:sp>
        <p:nvSpPr>
          <p:cNvPr id="41987" name="Segnaposto numero diapositiva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A530E1-F2C4-4462-AE0C-15889B5F294D}" type="slidenum">
              <a:rPr lang="it-IT" altLang="it-IT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it-IT" altLang="it-IT" sz="1400" smtClean="0">
              <a:latin typeface="Arial" panose="020B0604020202020204" pitchFamily="34" charset="0"/>
            </a:endParaRPr>
          </a:p>
        </p:txBody>
      </p:sp>
      <p:pic>
        <p:nvPicPr>
          <p:cNvPr id="41988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66875"/>
            <a:ext cx="79216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approfondimento: la Precarietà lavorativa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794DB-D7B5-4DA5-9CCB-3439B0F29FBA}" type="slidenum">
              <a:rPr lang="it-IT" altLang="it-IT" smtClean="0"/>
              <a:pPr>
                <a:defRPr/>
              </a:pPr>
              <a:t>21</a:t>
            </a:fld>
            <a:endParaRPr lang="it-IT" altLang="it-IT"/>
          </a:p>
        </p:txBody>
      </p:sp>
      <p:sp>
        <p:nvSpPr>
          <p:cNvPr id="6" name="Rettangolo 5"/>
          <p:cNvSpPr/>
          <p:nvPr/>
        </p:nvSpPr>
        <p:spPr>
          <a:xfrm>
            <a:off x="899592" y="1844824"/>
            <a:ext cx="76729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35" indent="-160735">
              <a:buFont typeface="Arial" pitchFamily="34" charset="0"/>
              <a:buChar char="•"/>
              <a:defRPr/>
            </a:pPr>
            <a:r>
              <a:rPr lang="it-IT" sz="2000" dirty="0">
                <a:solidFill>
                  <a:schemeClr val="tx1"/>
                </a:solidFill>
              </a:rPr>
              <a:t>L’ambito territoriale: Comune di Firenze</a:t>
            </a:r>
          </a:p>
          <a:p>
            <a:pPr marL="160735" indent="-160735">
              <a:buFont typeface="Arial" pitchFamily="34" charset="0"/>
              <a:buChar char="•"/>
              <a:defRPr/>
            </a:pPr>
            <a:r>
              <a:rPr lang="it-IT" sz="2000" dirty="0">
                <a:solidFill>
                  <a:schemeClr val="tx1"/>
                </a:solidFill>
              </a:rPr>
              <a:t>Occupati</a:t>
            </a:r>
          </a:p>
          <a:p>
            <a:pPr marL="160735" indent="-160735">
              <a:buFont typeface="Arial" pitchFamily="34" charset="0"/>
              <a:buChar char="•"/>
              <a:defRPr/>
            </a:pPr>
            <a:r>
              <a:rPr lang="it-IT" sz="2000" dirty="0">
                <a:solidFill>
                  <a:schemeClr val="tx1"/>
                </a:solidFill>
              </a:rPr>
              <a:t>Periodo di riferimento: anni 2010 e 2011</a:t>
            </a:r>
          </a:p>
          <a:p>
            <a:pPr marL="160735" indent="-160735">
              <a:buFont typeface="Arial" pitchFamily="34" charset="0"/>
              <a:buChar char="•"/>
              <a:defRPr/>
            </a:pPr>
            <a:r>
              <a:rPr lang="it-IT" sz="2000" dirty="0">
                <a:solidFill>
                  <a:schemeClr val="tx1"/>
                </a:solidFill>
              </a:rPr>
              <a:t>Aspetti lavorativi e reddituali</a:t>
            </a:r>
          </a:p>
          <a:p>
            <a:pPr marL="160735" indent="-160735">
              <a:buFont typeface="Arial" pitchFamily="34" charset="0"/>
              <a:buChar char="•"/>
              <a:defRPr/>
            </a:pPr>
            <a:r>
              <a:rPr lang="it-IT" sz="2000" dirty="0">
                <a:solidFill>
                  <a:schemeClr val="tx1"/>
                </a:solidFill>
              </a:rPr>
              <a:t>Possibilità di effettuare analisi trasversali e longitudinali</a:t>
            </a:r>
          </a:p>
          <a:p>
            <a:pPr marL="160735" indent="-160735">
              <a:buFont typeface="Arial" pitchFamily="34" charset="0"/>
              <a:buChar char="•"/>
              <a:defRPr/>
            </a:pPr>
            <a:r>
              <a:rPr lang="it-IT" sz="2000" dirty="0">
                <a:solidFill>
                  <a:schemeClr val="tx1"/>
                </a:solidFill>
              </a:rPr>
              <a:t>Tipologia lavorativa principale</a:t>
            </a:r>
          </a:p>
          <a:p>
            <a:pPr marL="160735" indent="-160735">
              <a:buFont typeface="Arial" pitchFamily="34" charset="0"/>
              <a:buChar char="•"/>
              <a:defRPr/>
            </a:pPr>
            <a:r>
              <a:rPr lang="it-IT" sz="2000" dirty="0">
                <a:solidFill>
                  <a:schemeClr val="tx1"/>
                </a:solidFill>
              </a:rPr>
              <a:t>Condizione di precarietà</a:t>
            </a:r>
          </a:p>
          <a:p>
            <a:pPr marL="160735" indent="-160735">
              <a:buFont typeface="Arial" pitchFamily="34" charset="0"/>
              <a:buChar char="•"/>
              <a:defRPr/>
            </a:pPr>
            <a:r>
              <a:rPr lang="it-IT" sz="2000" dirty="0">
                <a:solidFill>
                  <a:schemeClr val="tx1"/>
                </a:solidFill>
              </a:rPr>
              <a:t>Numero di attività svolte</a:t>
            </a:r>
          </a:p>
          <a:p>
            <a:pPr marL="160735" indent="-160735">
              <a:buFont typeface="Arial" pitchFamily="34" charset="0"/>
              <a:buChar char="•"/>
              <a:defRPr/>
            </a:pPr>
            <a:r>
              <a:rPr lang="it-IT" sz="2000" dirty="0">
                <a:solidFill>
                  <a:schemeClr val="tx1"/>
                </a:solidFill>
              </a:rPr>
              <a:t>Numero di datori di lavoro</a:t>
            </a:r>
          </a:p>
          <a:p>
            <a:pPr marL="160735" indent="-160735">
              <a:buFont typeface="Arial" pitchFamily="34" charset="0"/>
              <a:buChar char="•"/>
              <a:defRPr/>
            </a:pPr>
            <a:r>
              <a:rPr lang="it-IT" sz="2000" dirty="0">
                <a:solidFill>
                  <a:schemeClr val="tx1"/>
                </a:solidFill>
              </a:rPr>
              <a:t>Evento CIG e/o contratto di solidarietà </a:t>
            </a:r>
          </a:p>
          <a:p>
            <a:pPr marL="160735" indent="-160735">
              <a:buFont typeface="Arial" pitchFamily="34" charset="0"/>
              <a:buChar char="•"/>
              <a:defRPr/>
            </a:pPr>
            <a:r>
              <a:rPr lang="it-IT" sz="2000" dirty="0">
                <a:solidFill>
                  <a:schemeClr val="tx1"/>
                </a:solidFill>
              </a:rPr>
              <a:t>Settore di attività del datore di lavoro (solo se l’impresa attiva ASIA)</a:t>
            </a:r>
          </a:p>
          <a:p>
            <a:pPr marL="160735" indent="-160735">
              <a:buFont typeface="Arial" pitchFamily="34" charset="0"/>
              <a:buChar char="•"/>
              <a:defRPr/>
            </a:pPr>
            <a:r>
              <a:rPr lang="it-IT" sz="2000" dirty="0">
                <a:solidFill>
                  <a:schemeClr val="tx1"/>
                </a:solidFill>
              </a:rPr>
              <a:t>Reddito dipendente e reddito complessivo (solo 2011)</a:t>
            </a:r>
          </a:p>
          <a:p>
            <a:pPr marL="160735" indent="-160735">
              <a:buFont typeface="Arial" pitchFamily="34" charset="0"/>
              <a:buChar char="•"/>
              <a:defRPr/>
            </a:pPr>
            <a:endParaRPr lang="it-IT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00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50" dirty="0"/>
              <a:t>Precarietà lavorativa - definizione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794DB-D7B5-4DA5-9CCB-3439B0F29FBA}" type="slidenum">
              <a:rPr lang="it-IT" altLang="it-IT" smtClean="0"/>
              <a:pPr>
                <a:defRPr/>
              </a:pPr>
              <a:t>22</a:t>
            </a:fld>
            <a:endParaRPr lang="it-IT" altLang="it-IT"/>
          </a:p>
        </p:txBody>
      </p:sp>
      <p:sp>
        <p:nvSpPr>
          <p:cNvPr id="3" name="Rettangolo 2"/>
          <p:cNvSpPr/>
          <p:nvPr/>
        </p:nvSpPr>
        <p:spPr>
          <a:xfrm>
            <a:off x="763732" y="2486025"/>
            <a:ext cx="760302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>
                <a:solidFill>
                  <a:srgbClr val="4B4B4B"/>
                </a:solidFill>
                <a:latin typeface="FS Me Web Regular"/>
              </a:rPr>
              <a:t>Work relation where employment security, which is considered one of the principal elements of the </a:t>
            </a:r>
            <a:r>
              <a:rPr lang="en-US" sz="2100" dirty="0" err="1">
                <a:solidFill>
                  <a:srgbClr val="4B4B4B"/>
                </a:solidFill>
                <a:latin typeface="FS Me Web Regular"/>
              </a:rPr>
              <a:t>labour</a:t>
            </a:r>
            <a:r>
              <a:rPr lang="en-US" sz="2100" dirty="0">
                <a:solidFill>
                  <a:srgbClr val="4B4B4B"/>
                </a:solidFill>
                <a:latin typeface="FS Me Web Regular"/>
              </a:rPr>
              <a:t> contract, is lacking. This term encompasses temporary and fixed term </a:t>
            </a:r>
            <a:r>
              <a:rPr lang="en-US" sz="2100" dirty="0" err="1">
                <a:solidFill>
                  <a:srgbClr val="4B4B4B"/>
                </a:solidFill>
                <a:latin typeface="FS Me Web Regular"/>
              </a:rPr>
              <a:t>labour</a:t>
            </a:r>
            <a:r>
              <a:rPr lang="en-US" sz="2100" dirty="0">
                <a:solidFill>
                  <a:srgbClr val="4B4B4B"/>
                </a:solidFill>
                <a:latin typeface="FS Me Web Regular"/>
              </a:rPr>
              <a:t> contracts, work at home and subcontracting (</a:t>
            </a:r>
            <a:r>
              <a:rPr lang="en-US" sz="2100">
                <a:solidFill>
                  <a:srgbClr val="4B4B4B"/>
                </a:solidFill>
                <a:latin typeface="FS Me Web Regular"/>
              </a:rPr>
              <a:t>ILO Thesaurus 1997)</a:t>
            </a:r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val="2230872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Precarietà lavorativa: prime elaborazioni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794DB-D7B5-4DA5-9CCB-3439B0F29FBA}" type="slidenum">
              <a:rPr lang="it-IT" altLang="it-IT" smtClean="0"/>
              <a:pPr>
                <a:defRPr/>
              </a:pPr>
              <a:t>23</a:t>
            </a:fld>
            <a:endParaRPr lang="it-IT" altLang="it-IT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/>
          </p:nvPr>
        </p:nvGraphicFramePr>
        <p:xfrm>
          <a:off x="787116" y="2306784"/>
          <a:ext cx="7738623" cy="31328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88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21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53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53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53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53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536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044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044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24578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1" u="none" strike="noStrike" dirty="0">
                          <a:effectLst/>
                        </a:rPr>
                        <a:t> 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1" u="none" strike="noStrike" dirty="0">
                          <a:effectLst/>
                        </a:rPr>
                        <a:t> 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800" b="1" u="none" strike="noStrike" dirty="0">
                          <a:effectLst/>
                        </a:rPr>
                        <a:t>Occupati 2011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800" b="1" u="none" strike="noStrike" dirty="0">
                          <a:effectLst/>
                        </a:rPr>
                        <a:t>Occupati 2010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1" u="none" strike="noStrike">
                          <a:effectLst/>
                        </a:rPr>
                        <a:t> </a:t>
                      </a:r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9156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1" u="none" strike="noStrike" dirty="0">
                          <a:effectLst/>
                        </a:rPr>
                        <a:t>Condizione di precarietà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u="none" strike="noStrike">
                          <a:effectLst/>
                        </a:rPr>
                        <a:t>Tipologia contrattuale</a:t>
                      </a:r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1" u="none" strike="noStrike">
                          <a:effectLst/>
                        </a:rPr>
                        <a:t>V.A.</a:t>
                      </a:r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1" u="none" strike="noStrike">
                          <a:effectLst/>
                        </a:rPr>
                        <a:t>%</a:t>
                      </a:r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1" u="none" strike="noStrike" dirty="0">
                          <a:effectLst/>
                        </a:rPr>
                        <a:t>V.A.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1" u="none" strike="noStrike" dirty="0">
                          <a:effectLst/>
                        </a:rPr>
                        <a:t>%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1" u="none" strike="noStrike" dirty="0" err="1">
                          <a:effectLst/>
                        </a:rPr>
                        <a:t>var</a:t>
                      </a:r>
                      <a:r>
                        <a:rPr lang="it-IT" sz="800" b="1" u="none" strike="noStrike" dirty="0">
                          <a:effectLst/>
                        </a:rPr>
                        <a:t>. % 2011/2010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1" u="none" strike="noStrike" dirty="0">
                          <a:effectLst/>
                        </a:rPr>
                        <a:t>uscite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1" u="none" strike="noStrike" dirty="0">
                          <a:effectLst/>
                        </a:rPr>
                        <a:t>ingressi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578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Stabile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Dipendente full time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         70.614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47,5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         70.840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47,5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-0,3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        4.249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        2.589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4578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Dipendente part time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         17.011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11,5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         16.683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11,2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2,0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        1.315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        1.239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4578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Autonomo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         35.708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 dirty="0">
                          <a:effectLst/>
                        </a:rPr>
                        <a:t>24,0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         35.850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24,1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-0,4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        2.712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        2.499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4578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Parasubordinato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           1.198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0,8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           1.172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0,8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2,2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           122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           101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4578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Totale stabile</a:t>
                      </a:r>
                      <a:endParaRPr lang="it-IT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      124.531 </a:t>
                      </a:r>
                      <a:endParaRPr lang="it-IT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83,9</a:t>
                      </a:r>
                      <a:endParaRPr lang="it-IT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      124.545 </a:t>
                      </a:r>
                      <a:endParaRPr lang="it-IT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83,6</a:t>
                      </a:r>
                      <a:endParaRPr lang="it-IT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0,0</a:t>
                      </a:r>
                      <a:endParaRPr lang="it-IT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       8.398 </a:t>
                      </a:r>
                      <a:endParaRPr lang="it-IT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       6.428 </a:t>
                      </a:r>
                      <a:endParaRPr lang="it-IT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335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Altro dipendente</a:t>
                      </a:r>
                      <a:endParaRPr lang="it-IT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              505 </a:t>
                      </a:r>
                      <a:endParaRPr lang="it-IT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0,3</a:t>
                      </a:r>
                      <a:endParaRPr lang="it-IT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              526 </a:t>
                      </a:r>
                      <a:endParaRPr lang="it-IT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0,4</a:t>
                      </a:r>
                      <a:endParaRPr lang="it-IT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 dirty="0">
                          <a:effectLst/>
                        </a:rPr>
                        <a:t>-4,0</a:t>
                      </a:r>
                      <a:endParaRPr lang="it-IT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             49 </a:t>
                      </a:r>
                      <a:endParaRPr lang="it-IT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             29 </a:t>
                      </a:r>
                      <a:endParaRPr lang="it-IT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4578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Precario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Dip. tempo det.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         10.829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7,3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         10.706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7,2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1,1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        2.182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        3.608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4578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Parasubordinato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           4.285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2,9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           4.633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3,1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-7,5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        1.066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        1.109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4578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Lavoratore domestico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           8.357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5,6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           8.594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5,8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-2,8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        1.305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        1.329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4578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Totale precario</a:t>
                      </a:r>
                      <a:endParaRPr lang="it-IT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 dirty="0">
                          <a:effectLst/>
                        </a:rPr>
                        <a:t>        23.471 </a:t>
                      </a:r>
                      <a:endParaRPr lang="it-IT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15,8</a:t>
                      </a:r>
                      <a:endParaRPr lang="it-IT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        23.933 </a:t>
                      </a:r>
                      <a:endParaRPr lang="it-IT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16,1</a:t>
                      </a:r>
                      <a:endParaRPr lang="it-IT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-1,9</a:t>
                      </a:r>
                      <a:endParaRPr lang="it-IT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       4.553 </a:t>
                      </a:r>
                      <a:endParaRPr lang="it-IT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       6.046 </a:t>
                      </a:r>
                      <a:endParaRPr lang="it-IT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4578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1" u="none" strike="noStrike" dirty="0">
                          <a:effectLst/>
                        </a:rPr>
                        <a:t>Totale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1" u="none" strike="noStrike" dirty="0">
                          <a:effectLst/>
                        </a:rPr>
                        <a:t> 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1" u="none" strike="noStrike" dirty="0">
                          <a:effectLst/>
                        </a:rPr>
                        <a:t>       148.507 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1" u="none" strike="noStrike" dirty="0">
                          <a:effectLst/>
                        </a:rPr>
                        <a:t>100,0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1" u="none" strike="noStrike" dirty="0">
                          <a:effectLst/>
                        </a:rPr>
                        <a:t>       149.004 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1" u="none" strike="noStrike" dirty="0">
                          <a:effectLst/>
                        </a:rPr>
                        <a:t>100,0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1" u="none" strike="noStrike" dirty="0">
                          <a:effectLst/>
                        </a:rPr>
                        <a:t>-0,3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1" u="none" strike="noStrike" dirty="0">
                          <a:effectLst/>
                        </a:rPr>
                        <a:t>     13.000 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1" u="none" strike="noStrike" dirty="0">
                          <a:effectLst/>
                        </a:rPr>
                        <a:t>     12.503 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7" name="Ovale 6"/>
          <p:cNvSpPr/>
          <p:nvPr/>
        </p:nvSpPr>
        <p:spPr>
          <a:xfrm>
            <a:off x="7574973" y="3062720"/>
            <a:ext cx="467591" cy="171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7574973" y="3965171"/>
            <a:ext cx="467591" cy="171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8175567" y="3965171"/>
            <a:ext cx="467591" cy="171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7574973" y="5053619"/>
            <a:ext cx="467591" cy="171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8132965" y="5053619"/>
            <a:ext cx="467591" cy="171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5321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Precarietà lavorativa: analisi di genere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794DB-D7B5-4DA5-9CCB-3439B0F29FBA}" type="slidenum">
              <a:rPr lang="it-IT" altLang="it-IT" smtClean="0"/>
              <a:pPr>
                <a:defRPr/>
              </a:pPr>
              <a:t>24</a:t>
            </a:fld>
            <a:endParaRPr lang="it-IT" altLang="it-IT"/>
          </a:p>
        </p:txBody>
      </p:sp>
      <p:graphicFrame>
        <p:nvGraphicFramePr>
          <p:cNvPr id="15" name="Gra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1133511"/>
              </p:ext>
            </p:extLst>
          </p:nvPr>
        </p:nvGraphicFramePr>
        <p:xfrm>
          <a:off x="880630" y="2182415"/>
          <a:ext cx="7486130" cy="3622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e 5"/>
          <p:cNvSpPr/>
          <p:nvPr/>
        </p:nvSpPr>
        <p:spPr>
          <a:xfrm>
            <a:off x="5364088" y="3329558"/>
            <a:ext cx="467591" cy="171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4800599" y="3473574"/>
            <a:ext cx="467591" cy="171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3096297" y="3545582"/>
            <a:ext cx="467591" cy="171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2311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5562" y="548680"/>
            <a:ext cx="7543800" cy="1088068"/>
          </a:xfrm>
        </p:spPr>
        <p:txBody>
          <a:bodyPr/>
          <a:lstStyle/>
          <a:p>
            <a:r>
              <a:rPr lang="it-IT" dirty="0" smtClean="0"/>
              <a:t>Precarietà lavorativa: analisi per età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794DB-D7B5-4DA5-9CCB-3439B0F29FBA}" type="slidenum">
              <a:rPr lang="it-IT" altLang="it-IT" smtClean="0"/>
              <a:pPr>
                <a:defRPr/>
              </a:pPr>
              <a:t>25</a:t>
            </a:fld>
            <a:endParaRPr lang="it-IT" altLang="it-IT"/>
          </a:p>
        </p:txBody>
      </p:sp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918825"/>
              </p:ext>
            </p:extLst>
          </p:nvPr>
        </p:nvGraphicFramePr>
        <p:xfrm>
          <a:off x="611561" y="2243194"/>
          <a:ext cx="8003542" cy="3634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4527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620688"/>
            <a:ext cx="7543800" cy="959480"/>
          </a:xfrm>
        </p:spPr>
        <p:txBody>
          <a:bodyPr>
            <a:normAutofit fontScale="90000"/>
          </a:bodyPr>
          <a:lstStyle/>
          <a:p>
            <a:r>
              <a:rPr lang="it-IT" sz="3300" dirty="0"/>
              <a:t>Precarietà lavorativa: analisi per età - ingressi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794DB-D7B5-4DA5-9CCB-3439B0F29FBA}" type="slidenum">
              <a:rPr lang="it-IT" altLang="it-IT" smtClean="0"/>
              <a:pPr>
                <a:defRPr/>
              </a:pPr>
              <a:t>26</a:t>
            </a:fld>
            <a:endParaRPr lang="it-IT" altLang="it-IT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7815371"/>
              </p:ext>
            </p:extLst>
          </p:nvPr>
        </p:nvGraphicFramePr>
        <p:xfrm>
          <a:off x="755576" y="2237422"/>
          <a:ext cx="7739772" cy="3567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5246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620688"/>
            <a:ext cx="7543800" cy="959480"/>
          </a:xfrm>
        </p:spPr>
        <p:txBody>
          <a:bodyPr>
            <a:normAutofit/>
          </a:bodyPr>
          <a:lstStyle/>
          <a:p>
            <a:r>
              <a:rPr lang="it-IT" sz="3300" dirty="0"/>
              <a:t>Precarietà lavorativa: analisi per età - uscite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794DB-D7B5-4DA5-9CCB-3439B0F29FBA}" type="slidenum">
              <a:rPr lang="it-IT" altLang="it-IT" smtClean="0"/>
              <a:pPr>
                <a:defRPr/>
              </a:pPr>
              <a:t>27</a:t>
            </a:fld>
            <a:endParaRPr lang="it-IT" altLang="it-IT"/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809326"/>
              </p:ext>
            </p:extLst>
          </p:nvPr>
        </p:nvGraphicFramePr>
        <p:xfrm>
          <a:off x="611561" y="2400300"/>
          <a:ext cx="7797802" cy="3332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9922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8640" y="620688"/>
            <a:ext cx="8401050" cy="959480"/>
          </a:xfrm>
        </p:spPr>
        <p:txBody>
          <a:bodyPr>
            <a:normAutofit/>
          </a:bodyPr>
          <a:lstStyle/>
          <a:p>
            <a:r>
              <a:rPr lang="it-IT" sz="3300" dirty="0"/>
              <a:t>Precarietà lavorativa: analisi per cittadinanza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794DB-D7B5-4DA5-9CCB-3439B0F29FBA}" type="slidenum">
              <a:rPr lang="it-IT" altLang="it-IT" smtClean="0"/>
              <a:pPr>
                <a:defRPr/>
              </a:pPr>
              <a:t>28</a:t>
            </a:fld>
            <a:endParaRPr lang="it-IT" altLang="it-IT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/>
          </p:nvPr>
        </p:nvGraphicFramePr>
        <p:xfrm>
          <a:off x="822960" y="2195937"/>
          <a:ext cx="7543800" cy="3324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538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8640" y="548680"/>
            <a:ext cx="8401050" cy="959480"/>
          </a:xfrm>
        </p:spPr>
        <p:txBody>
          <a:bodyPr>
            <a:normAutofit/>
          </a:bodyPr>
          <a:lstStyle/>
          <a:p>
            <a:r>
              <a:rPr lang="it-IT" sz="3300" dirty="0"/>
              <a:t>Precarietà lavorativa: analisi per sezioni </a:t>
            </a:r>
            <a:r>
              <a:rPr lang="it-IT" sz="3300" dirty="0" err="1"/>
              <a:t>ateco</a:t>
            </a:r>
            <a:endParaRPr lang="it-IT" sz="33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794DB-D7B5-4DA5-9CCB-3439B0F29FBA}" type="slidenum">
              <a:rPr lang="it-IT" altLang="it-IT" smtClean="0"/>
              <a:pPr>
                <a:defRPr/>
              </a:pPr>
              <a:t>29</a:t>
            </a:fld>
            <a:endParaRPr lang="it-IT" altLang="it-IT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/>
          </p:nvPr>
        </p:nvGraphicFramePr>
        <p:xfrm>
          <a:off x="377190" y="2156697"/>
          <a:ext cx="8272462" cy="3286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5379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marL="457200" indent="-457200"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600" smtClean="0">
                <a:latin typeface="Arial" panose="020B0604020202020204" pitchFamily="34" charset="0"/>
              </a:rPr>
              <a:t>Come è noto lo strumento dei Censimenti tradizionali decennali si è dimostrato sempre più inadeguato a fornire le informazioni statistiche necessarie al supporto alle azioni di governo a qualunque livello territoriale ma soprattutto a livello locale.</a:t>
            </a:r>
          </a:p>
          <a:p>
            <a:pPr marL="457200" indent="-457200"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600" smtClean="0">
                <a:latin typeface="Arial" panose="020B0604020202020204" pitchFamily="34" charset="0"/>
              </a:rPr>
              <a:t>Alcuni dei limiti del censimento territoriale sono:</a:t>
            </a:r>
          </a:p>
          <a:p>
            <a:pPr marL="857250" lvl="1" indent="-457200" algn="just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it-IT" altLang="it-IT" smtClean="0">
                <a:latin typeface="Arial" panose="020B0604020202020204" pitchFamily="34" charset="0"/>
              </a:rPr>
              <a:t>Costi elevati</a:t>
            </a:r>
          </a:p>
          <a:p>
            <a:pPr marL="857250" lvl="1" indent="-457200" algn="just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it-IT" altLang="it-IT" smtClean="0">
                <a:latin typeface="Arial" panose="020B0604020202020204" pitchFamily="34" charset="0"/>
              </a:rPr>
              <a:t>Scarsa tempestività del rilascio dei dati</a:t>
            </a:r>
          </a:p>
          <a:p>
            <a:pPr marL="857250" lvl="1" indent="-457200" algn="just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it-IT" altLang="it-IT" smtClean="0">
                <a:latin typeface="Arial" panose="020B0604020202020204" pitchFamily="34" charset="0"/>
              </a:rPr>
              <a:t>Inadeguatezza del modello censuario tradizionale che provoca un elevato numero di sfuggiti</a:t>
            </a:r>
          </a:p>
          <a:p>
            <a:pPr marL="857250" lvl="1" indent="-457200" algn="just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it-IT" altLang="it-IT" smtClean="0">
              <a:latin typeface="Arial" panose="020B0604020202020204" pitchFamily="34" charset="0"/>
            </a:endParaRPr>
          </a:p>
          <a:p>
            <a:pPr marL="857250" lvl="1" indent="-457200"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altLang="it-IT" smtClean="0">
              <a:latin typeface="Arial" panose="020B0604020202020204" pitchFamily="34" charset="0"/>
            </a:endParaRPr>
          </a:p>
        </p:txBody>
      </p:sp>
      <p:sp>
        <p:nvSpPr>
          <p:cNvPr id="404484" name="Rectangle 4"/>
          <p:cNvSpPr>
            <a:spLocks noChangeArrowheads="1"/>
          </p:cNvSpPr>
          <p:nvPr/>
        </p:nvSpPr>
        <p:spPr bwMode="auto">
          <a:xfrm>
            <a:off x="1258888" y="549275"/>
            <a:ext cx="67691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3200">
                <a:solidFill>
                  <a:srgbClr val="0066FF"/>
                </a:solidFill>
              </a:rPr>
              <a:t>Qualche considerazione iniziale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4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4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4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4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4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4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3" grpId="0" build="p"/>
      <p:bldP spid="40448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8640" y="620688"/>
            <a:ext cx="8401050" cy="959480"/>
          </a:xfrm>
        </p:spPr>
        <p:txBody>
          <a:bodyPr>
            <a:normAutofit/>
          </a:bodyPr>
          <a:lstStyle/>
          <a:p>
            <a:r>
              <a:rPr lang="it-IT" sz="3300" dirty="0"/>
              <a:t>Precarietà lavorativa: analisi per sezioni </a:t>
            </a:r>
            <a:r>
              <a:rPr lang="it-IT" sz="3300" dirty="0" err="1"/>
              <a:t>ateco</a:t>
            </a:r>
            <a:endParaRPr lang="it-IT" sz="33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794DB-D7B5-4DA5-9CCB-3439B0F29FBA}" type="slidenum">
              <a:rPr lang="it-IT" altLang="it-IT" smtClean="0"/>
              <a:pPr>
                <a:defRPr/>
              </a:pPr>
              <a:t>30</a:t>
            </a:fld>
            <a:endParaRPr lang="it-IT" altLang="it-IT"/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/>
          </p:nvPr>
        </p:nvGraphicFramePr>
        <p:xfrm>
          <a:off x="548640" y="2230278"/>
          <a:ext cx="7946708" cy="31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7001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8640" y="620688"/>
            <a:ext cx="8401050" cy="959480"/>
          </a:xfrm>
        </p:spPr>
        <p:txBody>
          <a:bodyPr>
            <a:normAutofit/>
          </a:bodyPr>
          <a:lstStyle/>
          <a:p>
            <a:r>
              <a:rPr lang="it-IT" sz="3300" dirty="0"/>
              <a:t>Precarietà lavorativa: redditi da lavoro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794DB-D7B5-4DA5-9CCB-3439B0F29FBA}" type="slidenum">
              <a:rPr lang="it-IT" altLang="it-IT" smtClean="0"/>
              <a:pPr>
                <a:defRPr/>
              </a:pPr>
              <a:t>31</a:t>
            </a:fld>
            <a:endParaRPr lang="it-IT" altLang="it-IT"/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/>
          </p:nvPr>
        </p:nvGraphicFramePr>
        <p:xfrm>
          <a:off x="820816" y="2181701"/>
          <a:ext cx="7477364" cy="3321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0592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8640" y="620688"/>
            <a:ext cx="7767776" cy="959480"/>
          </a:xfrm>
        </p:spPr>
        <p:txBody>
          <a:bodyPr>
            <a:normAutofit fontScale="90000"/>
          </a:bodyPr>
          <a:lstStyle/>
          <a:p>
            <a:r>
              <a:rPr lang="it-IT" sz="3300" dirty="0"/>
              <a:t>Precarietà lavorativa: redditi da lavoro per sezione </a:t>
            </a:r>
            <a:r>
              <a:rPr lang="it-IT" sz="3300" dirty="0" err="1"/>
              <a:t>ateco</a:t>
            </a:r>
            <a:endParaRPr lang="it-IT" sz="33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794DB-D7B5-4DA5-9CCB-3439B0F29FBA}" type="slidenum">
              <a:rPr lang="it-IT" altLang="it-IT" smtClean="0"/>
              <a:pPr>
                <a:defRPr/>
              </a:pPr>
              <a:t>32</a:t>
            </a:fld>
            <a:endParaRPr lang="it-IT" altLang="it-IT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/>
          </p:nvPr>
        </p:nvGraphicFramePr>
        <p:xfrm>
          <a:off x="0" y="2220278"/>
          <a:ext cx="8889683" cy="3359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1884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8640" y="548680"/>
            <a:ext cx="8401050" cy="959480"/>
          </a:xfrm>
        </p:spPr>
        <p:txBody>
          <a:bodyPr>
            <a:normAutofit/>
          </a:bodyPr>
          <a:lstStyle/>
          <a:p>
            <a:r>
              <a:rPr lang="it-IT" sz="3300" dirty="0"/>
              <a:t>Precarietà lavorativa: analisi longitudinale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794DB-D7B5-4DA5-9CCB-3439B0F29FBA}" type="slidenum">
              <a:rPr lang="it-IT" altLang="it-IT" smtClean="0"/>
              <a:pPr>
                <a:defRPr/>
              </a:pPr>
              <a:t>33</a:t>
            </a:fld>
            <a:endParaRPr lang="it-IT" altLang="it-IT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/>
          </p:nvPr>
        </p:nvGraphicFramePr>
        <p:xfrm>
          <a:off x="617221" y="2298145"/>
          <a:ext cx="7955280" cy="3258472"/>
        </p:xfrm>
        <a:graphic>
          <a:graphicData uri="http://schemas.openxmlformats.org/drawingml/2006/table">
            <a:tbl>
              <a:tblPr/>
              <a:tblGrid>
                <a:gridCol w="16519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58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58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58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758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6716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Stabile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Altro dipendente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Precario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622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Stabile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114.127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46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1.974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116.147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622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Altro dipendente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68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383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26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477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622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Precario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3.908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47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15.425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19.380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622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118.103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476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17.425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136.004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7164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cambio datore lavoro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Stabile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Altro dipendente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Precario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622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Stabile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7.994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29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1.767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9.790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622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Altro dipendente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15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10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16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41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622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Precario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1.662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24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3.813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5.499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622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9.671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63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5.596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15.330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08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750" y="2189311"/>
            <a:ext cx="7997825" cy="4264025"/>
          </a:xfrm>
        </p:spPr>
        <p:txBody>
          <a:bodyPr vert="horz" wrap="square" lIns="0" tIns="34290" rIns="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it-IT" sz="1800" dirty="0"/>
              <a:t>ARCHIMEDE rappresenta una novità fondamentale nel panorama della statistica ufficiale anche e soprattutto a livello locale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it-IT" sz="1800" dirty="0"/>
              <a:t>Le elaborazioni presentate servono solo per dare un’idea di cosa si può fare con questi dati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it-IT" sz="1800" dirty="0"/>
              <a:t>Sarebbe importante garantire la possibilità di incrociare i dati sia di tutti gli archivi presenti in ARCHIMEDE sia con quelli di altre banche di cui i comuni possono disporre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it-IT" sz="1800" dirty="0"/>
              <a:t>Il ruolo degli UCS nei prossimi anni sembra destinato a mutare: avrà maggiore importanza l’analisi dei dati provenienti dagli archivi amministrativi rispetto al ruolo di produttori dei dati statistici</a:t>
            </a:r>
          </a:p>
          <a:p>
            <a:endParaRPr lang="it-IT" sz="1800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548640" y="620688"/>
            <a:ext cx="8401050" cy="959480"/>
          </a:xfrm>
        </p:spPr>
        <p:txBody>
          <a:bodyPr>
            <a:normAutofit/>
          </a:bodyPr>
          <a:lstStyle/>
          <a:p>
            <a:r>
              <a:rPr lang="it-IT" sz="3300" dirty="0"/>
              <a:t>Conclusioni</a:t>
            </a:r>
          </a:p>
        </p:txBody>
      </p:sp>
      <p:sp>
        <p:nvSpPr>
          <p:cNvPr id="4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425344" y="5702089"/>
            <a:ext cx="984019" cy="273844"/>
          </a:xfrm>
        </p:spPr>
        <p:txBody>
          <a:bodyPr/>
          <a:lstStyle/>
          <a:p>
            <a:pPr>
              <a:defRPr/>
            </a:pPr>
            <a:r>
              <a:rPr lang="it-IT" altLang="it-IT" dirty="0" smtClean="0"/>
              <a:t>16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038353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 txBox="1">
            <a:spLocks noChangeArrowheads="1"/>
          </p:cNvSpPr>
          <p:nvPr/>
        </p:nvSpPr>
        <p:spPr bwMode="auto">
          <a:xfrm>
            <a:off x="395288" y="2997200"/>
            <a:ext cx="8229600" cy="226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it-IT" altLang="it-IT" sz="2600">
                <a:latin typeface="Arial" panose="020B0604020202020204" pitchFamily="34" charset="0"/>
              </a:rPr>
              <a:t>GRAZIE PER L’ATTENZIONE</a:t>
            </a:r>
          </a:p>
          <a:p>
            <a:pPr algn="ctr" eaLnBrk="1" hangingPunct="1">
              <a:lnSpc>
                <a:spcPct val="80000"/>
              </a:lnSpc>
            </a:pPr>
            <a:endParaRPr lang="it-IT" altLang="it-IT" sz="260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it-IT" altLang="it-IT" sz="2600">
                <a:latin typeface="Arial" panose="020B0604020202020204" pitchFamily="34" charset="0"/>
              </a:rPr>
              <a:t>gianni.dugheri@comune.fi.it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 smtClean="0">
                <a:latin typeface="Arial" panose="020B0604020202020204" pitchFamily="34" charset="0"/>
              </a:rPr>
              <a:t>Per superare i limiti descritti, la strada più opportuna  è sempre sembrata quella dell’integrazione degli archivi amministrativi esistenti</a:t>
            </a: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 smtClean="0">
                <a:latin typeface="Arial" panose="020B0604020202020204" pitchFamily="34" charset="0"/>
              </a:rPr>
              <a:t>Per poter essere </a:t>
            </a:r>
            <a:r>
              <a:rPr lang="it-IT" altLang="it-IT" sz="2400" dirty="0" smtClean="0">
                <a:latin typeface="Arial" panose="020B0604020202020204" pitchFamily="34" charset="0"/>
              </a:rPr>
              <a:t>sfruttati in un ambito locale gli </a:t>
            </a:r>
            <a:r>
              <a:rPr lang="it-IT" altLang="it-IT" sz="2400" dirty="0" smtClean="0">
                <a:latin typeface="Arial" panose="020B0604020202020204" pitchFamily="34" charset="0"/>
              </a:rPr>
              <a:t>archivi amministrativi devono avere almeno tre caratteristiche:</a:t>
            </a:r>
          </a:p>
          <a:p>
            <a:pPr marL="990600" lvl="1" indent="-533400" algn="just" eaLnBrk="1" hangingPunct="1">
              <a:buFont typeface="Wingdings" panose="05000000000000000000" pitchFamily="2" charset="2"/>
              <a:buChar char="ü"/>
            </a:pPr>
            <a:r>
              <a:rPr lang="it-IT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Deve essere possibile collegarli con altre fonti</a:t>
            </a:r>
          </a:p>
          <a:p>
            <a:pPr marL="990600" lvl="1" indent="-533400" algn="just" eaLnBrk="1" hangingPunct="1">
              <a:buFont typeface="Wingdings" panose="05000000000000000000" pitchFamily="2" charset="2"/>
              <a:buChar char="ü"/>
            </a:pPr>
            <a:r>
              <a:rPr lang="it-IT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Devono essere </a:t>
            </a:r>
            <a:r>
              <a:rPr lang="it-IT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georeferenziabili</a:t>
            </a:r>
            <a:r>
              <a:rPr lang="it-IT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marL="990600" lvl="1" indent="-533400" algn="just" eaLnBrk="1" hangingPunct="1">
              <a:buFont typeface="Wingdings" panose="05000000000000000000" pitchFamily="2" charset="2"/>
              <a:buChar char="ü"/>
            </a:pPr>
            <a:r>
              <a:rPr lang="it-IT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Devono essere aggiornati con regolarità e tempestivamente</a:t>
            </a:r>
          </a:p>
          <a:p>
            <a:pPr algn="just" eaLnBrk="1" hangingPunct="1">
              <a:lnSpc>
                <a:spcPct val="80000"/>
              </a:lnSpc>
            </a:pPr>
            <a:endParaRPr lang="it-IT" altLang="it-IT" sz="2400" dirty="0" smtClean="0"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it-IT" altLang="it-IT" sz="2400" dirty="0" smtClean="0"/>
          </a:p>
        </p:txBody>
      </p:sp>
      <p:sp>
        <p:nvSpPr>
          <p:cNvPr id="405507" name="Rectangle 3"/>
          <p:cNvSpPr>
            <a:spLocks noChangeArrowheads="1"/>
          </p:cNvSpPr>
          <p:nvPr/>
        </p:nvSpPr>
        <p:spPr bwMode="auto">
          <a:xfrm>
            <a:off x="1258888" y="549275"/>
            <a:ext cx="67691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3200">
                <a:solidFill>
                  <a:srgbClr val="0066FF"/>
                </a:solidFill>
              </a:rPr>
              <a:t>Qualche considerazione iniziale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5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7" name="Rectangle 3"/>
          <p:cNvSpPr>
            <a:spLocks noChangeArrowheads="1"/>
          </p:cNvSpPr>
          <p:nvPr/>
        </p:nvSpPr>
        <p:spPr bwMode="auto">
          <a:xfrm>
            <a:off x="1258888" y="549275"/>
            <a:ext cx="67691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3200">
                <a:solidFill>
                  <a:srgbClr val="0066FF"/>
                </a:solidFill>
              </a:rPr>
              <a:t>Qualche considerazione iniziale</a:t>
            </a:r>
          </a:p>
        </p:txBody>
      </p:sp>
      <p:sp>
        <p:nvSpPr>
          <p:cNvPr id="9219" name="Rectangle 2"/>
          <p:cNvSpPr txBox="1">
            <a:spLocks noChangeArrowheads="1"/>
          </p:cNvSpPr>
          <p:nvPr/>
        </p:nvSpPr>
        <p:spPr bwMode="auto">
          <a:xfrm>
            <a:off x="395288" y="1739354"/>
            <a:ext cx="822960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457200" indent="-457200"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857250" indent="-457200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600" dirty="0">
                <a:latin typeface="Arial" panose="020B0604020202020204" pitchFamily="34" charset="0"/>
              </a:rPr>
              <a:t>Prima di ARCHIMEDE i comuni hanno avuto comunque a disposizione delle banche dati di origine amministrativa che possono essere sfruttate </a:t>
            </a:r>
            <a:r>
              <a:rPr lang="it-IT" altLang="it-IT" sz="2600" dirty="0" smtClean="0">
                <a:latin typeface="Arial" panose="020B0604020202020204" pitchFamily="34" charset="0"/>
              </a:rPr>
              <a:t>statisticamente. </a:t>
            </a:r>
            <a:r>
              <a:rPr lang="it-IT" altLang="it-IT" sz="2600" dirty="0" smtClean="0">
                <a:latin typeface="Arial" panose="020B0604020202020204" pitchFamily="34" charset="0"/>
              </a:rPr>
              <a:t>Le principali sono:</a:t>
            </a:r>
            <a:endParaRPr lang="it-IT" altLang="it-IT" sz="2600" dirty="0">
              <a:latin typeface="Arial" panose="020B0604020202020204" pitchFamily="34" charset="0"/>
            </a:endParaRP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it-IT" altLang="it-IT" dirty="0">
                <a:latin typeface="Arial" panose="020B0604020202020204" pitchFamily="34" charset="0"/>
              </a:rPr>
              <a:t>Anagrafe della popolazione</a:t>
            </a: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it-IT" altLang="it-IT" dirty="0">
                <a:latin typeface="Arial" panose="020B0604020202020204" pitchFamily="34" charset="0"/>
              </a:rPr>
              <a:t>Catasto</a:t>
            </a: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it-IT" altLang="it-IT" dirty="0">
                <a:latin typeface="Arial" panose="020B0604020202020204" pitchFamily="34" charset="0"/>
              </a:rPr>
              <a:t>Banche dati delle dichiarazioni dei redditi</a:t>
            </a: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it-IT" altLang="it-IT" dirty="0">
                <a:latin typeface="Arial" panose="020B0604020202020204" pitchFamily="34" charset="0"/>
              </a:rPr>
              <a:t>Archivio della CCIAA</a:t>
            </a: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it-IT" altLang="it-IT" dirty="0">
                <a:latin typeface="Arial" panose="020B0604020202020204" pitchFamily="34" charset="0"/>
              </a:rPr>
              <a:t>Numerazione civica</a:t>
            </a: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it-IT" altLang="it-IT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altLang="it-IT" sz="2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5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7" name="Rectangle 3"/>
          <p:cNvSpPr>
            <a:spLocks noChangeArrowheads="1"/>
          </p:cNvSpPr>
          <p:nvPr/>
        </p:nvSpPr>
        <p:spPr bwMode="auto">
          <a:xfrm>
            <a:off x="1258888" y="549275"/>
            <a:ext cx="67691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3200">
                <a:solidFill>
                  <a:srgbClr val="0066FF"/>
                </a:solidFill>
              </a:rPr>
              <a:t>Qualche considerazione iniziale</a:t>
            </a:r>
          </a:p>
        </p:txBody>
      </p:sp>
      <p:sp>
        <p:nvSpPr>
          <p:cNvPr id="10243" name="Rectangle 2"/>
          <p:cNvSpPr txBox="1">
            <a:spLocks noChangeArrowheads="1"/>
          </p:cNvSpPr>
          <p:nvPr/>
        </p:nvSpPr>
        <p:spPr bwMode="auto">
          <a:xfrm>
            <a:off x="395288" y="1955378"/>
            <a:ext cx="822960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457200" indent="-457200"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857250" indent="-457200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600" dirty="0">
                <a:latin typeface="Arial" panose="020B0604020202020204" pitchFamily="34" charset="0"/>
              </a:rPr>
              <a:t>Ci sarebbero </a:t>
            </a:r>
            <a:r>
              <a:rPr lang="it-IT" altLang="it-IT" sz="2600" dirty="0" smtClean="0">
                <a:latin typeface="Arial" panose="020B0604020202020204" pitchFamily="34" charset="0"/>
              </a:rPr>
              <a:t>molte </a:t>
            </a:r>
            <a:r>
              <a:rPr lang="it-IT" altLang="it-IT" sz="2600" dirty="0">
                <a:latin typeface="Arial" panose="020B0604020202020204" pitchFamily="34" charset="0"/>
              </a:rPr>
              <a:t>altre banche dati amministrative che rappresentano un giacimento informativo fondamentale se integrate con le banche dati precedentemente  elencate come quelle dell’INPS o del Pubblico Registro Automobilistico, ma lo sfruttamento di queste banche dati non è </a:t>
            </a:r>
            <a:r>
              <a:rPr lang="it-IT" altLang="it-IT" sz="2600" dirty="0" smtClean="0">
                <a:latin typeface="Arial" panose="020B0604020202020204" pitchFamily="34" charset="0"/>
              </a:rPr>
              <a:t>così </a:t>
            </a:r>
            <a:r>
              <a:rPr lang="it-IT" altLang="it-IT" sz="2600" dirty="0">
                <a:latin typeface="Arial" panose="020B0604020202020204" pitchFamily="34" charset="0"/>
              </a:rPr>
              <a:t>agevole da parte dei comuni </a:t>
            </a:r>
            <a:endParaRPr lang="it-IT" altLang="it-IT" sz="2600" dirty="0" smtClean="0"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600" dirty="0" smtClean="0">
                <a:latin typeface="Arial" panose="020B0604020202020204" pitchFamily="34" charset="0"/>
              </a:rPr>
              <a:t>Appare evidente come ARCHIMEDE rappresenti un passo in avanti fondamentale nell’utilizzo dei dati di fonte amministrativa, potendo fornire una quantità di dati a livello comunale e </a:t>
            </a:r>
            <a:r>
              <a:rPr lang="it-IT" altLang="it-IT" sz="2600" dirty="0" err="1" smtClean="0">
                <a:latin typeface="Arial" panose="020B0604020202020204" pitchFamily="34" charset="0"/>
              </a:rPr>
              <a:t>subcomunale</a:t>
            </a:r>
            <a:r>
              <a:rPr lang="it-IT" altLang="it-IT" sz="2600" dirty="0" smtClean="0">
                <a:latin typeface="Arial" panose="020B0604020202020204" pitchFamily="34" charset="0"/>
              </a:rPr>
              <a:t> fino a ora sconosciuta</a:t>
            </a:r>
            <a:endParaRPr lang="it-IT" altLang="it-IT" dirty="0">
              <a:latin typeface="Arial" panose="020B0604020202020204" pitchFamily="34" charset="0"/>
            </a:endParaRP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it-IT" altLang="it-IT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altLang="it-IT" sz="2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5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7" name="Rectangle 3"/>
          <p:cNvSpPr>
            <a:spLocks noChangeArrowheads="1"/>
          </p:cNvSpPr>
          <p:nvPr/>
        </p:nvSpPr>
        <p:spPr bwMode="auto">
          <a:xfrm>
            <a:off x="1258888" y="549275"/>
            <a:ext cx="67691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3200">
                <a:solidFill>
                  <a:srgbClr val="0066FF"/>
                </a:solidFill>
              </a:rPr>
              <a:t>Qualche considerazione iniziale</a:t>
            </a:r>
          </a:p>
        </p:txBody>
      </p:sp>
      <p:sp>
        <p:nvSpPr>
          <p:cNvPr id="10243" name="Rectangle 2"/>
          <p:cNvSpPr txBox="1">
            <a:spLocks noChangeArrowheads="1"/>
          </p:cNvSpPr>
          <p:nvPr/>
        </p:nvSpPr>
        <p:spPr bwMode="auto">
          <a:xfrm>
            <a:off x="395288" y="1955378"/>
            <a:ext cx="822960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457200" indent="-457200"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857250" indent="-457200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600" dirty="0" smtClean="0">
                <a:latin typeface="Arial" panose="020B0604020202020204" pitchFamily="34" charset="0"/>
              </a:rPr>
              <a:t>Sono di seguito riportati alcuni esempi di analisi effettuate tramite una prima fornitura di </a:t>
            </a:r>
            <a:r>
              <a:rPr lang="it-IT" altLang="it-IT" sz="2600" dirty="0" err="1" smtClean="0">
                <a:latin typeface="Arial" panose="020B0604020202020204" pitchFamily="34" charset="0"/>
              </a:rPr>
              <a:t>microdati</a:t>
            </a:r>
            <a:r>
              <a:rPr lang="it-IT" altLang="it-IT" sz="2600" dirty="0" smtClean="0">
                <a:latin typeface="Arial" panose="020B0604020202020204" pitchFamily="34" charset="0"/>
              </a:rPr>
              <a:t> nell’ambito di ARCHIMEDE nell’ambito della sperimentazione condotta da Istat e da alcuni comuni</a:t>
            </a: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altLang="it-IT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altLang="it-IT" sz="2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957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5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sellaDiTesto 22"/>
          <p:cNvSpPr txBox="1">
            <a:spLocks noChangeArrowheads="1"/>
          </p:cNvSpPr>
          <p:nvPr/>
        </p:nvSpPr>
        <p:spPr bwMode="auto">
          <a:xfrm>
            <a:off x="1547813" y="427038"/>
            <a:ext cx="5767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457200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457200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457200"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Arial" panose="020B0604020202020204" pitchFamily="34" charset="0"/>
              </a:rPr>
              <a:t>QUALCHE ESEMPIO DI UTILIZZO DI DATI DI ARCHIMEDE</a:t>
            </a:r>
          </a:p>
        </p:txBody>
      </p:sp>
      <p:sp>
        <p:nvSpPr>
          <p:cNvPr id="17411" name="Segnaposto numero diapositiva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277A15-02A1-432D-A13A-5C2EF0908D9A}" type="slidenum">
              <a:rPr lang="it-IT" altLang="it-IT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it-IT" altLang="it-IT" sz="1400" smtClean="0">
              <a:latin typeface="Arial" panose="020B0604020202020204" pitchFamily="34" charset="0"/>
            </a:endParaRPr>
          </a:p>
        </p:txBody>
      </p:sp>
      <p:graphicFrame>
        <p:nvGraphicFramePr>
          <p:cNvPr id="13" name="Grafico 12"/>
          <p:cNvGraphicFramePr>
            <a:graphicFrameLocks/>
          </p:cNvGraphicFramePr>
          <p:nvPr/>
        </p:nvGraphicFramePr>
        <p:xfrm>
          <a:off x="1043608" y="1916832"/>
          <a:ext cx="7195185" cy="4154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sellaDiTesto 22"/>
          <p:cNvSpPr txBox="1">
            <a:spLocks noChangeArrowheads="1"/>
          </p:cNvSpPr>
          <p:nvPr/>
        </p:nvSpPr>
        <p:spPr bwMode="auto">
          <a:xfrm>
            <a:off x="1547813" y="427038"/>
            <a:ext cx="5767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457200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457200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457200"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Arial" panose="020B0604020202020204" pitchFamily="34" charset="0"/>
              </a:rPr>
              <a:t>QUALCHE ESEMPIO DI UTILIZZO DI DATI DI ARCHIMEDE</a:t>
            </a:r>
          </a:p>
        </p:txBody>
      </p:sp>
      <p:sp>
        <p:nvSpPr>
          <p:cNvPr id="19459" name="Segnaposto numero diapositiva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6EC90C-E67E-4672-800F-E5A77CF6B318}" type="slidenum">
              <a:rPr lang="it-IT" altLang="it-IT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it-IT" altLang="it-IT" sz="1400" smtClean="0">
              <a:latin typeface="Arial" panose="020B0604020202020204" pitchFamily="34" charset="0"/>
            </a:endParaRPr>
          </a:p>
        </p:txBody>
      </p:sp>
      <p:graphicFrame>
        <p:nvGraphicFramePr>
          <p:cNvPr id="7" name="Grafico 6"/>
          <p:cNvGraphicFramePr>
            <a:graphicFrameLocks/>
          </p:cNvGraphicFramePr>
          <p:nvPr/>
        </p:nvGraphicFramePr>
        <p:xfrm>
          <a:off x="827584" y="1778317"/>
          <a:ext cx="7056784" cy="4170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7006</TotalTime>
  <Words>1252</Words>
  <Application>Microsoft Office PowerPoint</Application>
  <PresentationFormat>Presentazione su schermo (4:3)</PresentationFormat>
  <Paragraphs>338</Paragraphs>
  <Slides>35</Slides>
  <Notes>25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2" baseType="lpstr">
      <vt:lpstr>Arial Unicode MS</vt:lpstr>
      <vt:lpstr>Arial</vt:lpstr>
      <vt:lpstr>Calibri</vt:lpstr>
      <vt:lpstr>FS Me Web Regular</vt:lpstr>
      <vt:lpstr>Times New Roman</vt:lpstr>
      <vt:lpstr>Wingdings</vt:lpstr>
      <vt:lpstr>Struttura predefinita</vt:lpstr>
      <vt:lpstr>Le fonti amministrative dei e per i Comuni e le nuove opportunità derivanti dal Progetto ARCHIMEDE: potenzialità e criticità   URBES, ARCHIMEDE, Censimento permanente. I Comuni verso l’uso statistico degli archivi amministrativi e dei sistemi di integrazione delle fonti   Gianni Dugheri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Un approfondimento: la Precarietà lavorativa</vt:lpstr>
      <vt:lpstr>Precarietà lavorativa - definizione</vt:lpstr>
      <vt:lpstr>Precarietà lavorativa: prime elaborazioni</vt:lpstr>
      <vt:lpstr>Precarietà lavorativa: analisi di genere</vt:lpstr>
      <vt:lpstr>Precarietà lavorativa: analisi per età</vt:lpstr>
      <vt:lpstr>Precarietà lavorativa: analisi per età - ingressi</vt:lpstr>
      <vt:lpstr>Precarietà lavorativa: analisi per età - uscite</vt:lpstr>
      <vt:lpstr>Precarietà lavorativa: analisi per cittadinanza</vt:lpstr>
      <vt:lpstr>Precarietà lavorativa: analisi per sezioni ateco</vt:lpstr>
      <vt:lpstr>Precarietà lavorativa: analisi per sezioni ateco</vt:lpstr>
      <vt:lpstr>Precarietà lavorativa: redditi da lavoro</vt:lpstr>
      <vt:lpstr>Precarietà lavorativa: redditi da lavoro per sezione ateco</vt:lpstr>
      <vt:lpstr>Precarietà lavorativa: analisi longitudinale</vt:lpstr>
      <vt:lpstr>Conclusioni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</dc:creator>
  <cp:lastModifiedBy>Gianni Dugheri</cp:lastModifiedBy>
  <cp:revision>162</cp:revision>
  <cp:lastPrinted>1601-01-01T00:00:00Z</cp:lastPrinted>
  <dcterms:created xsi:type="dcterms:W3CDTF">2009-06-15T10:44:17Z</dcterms:created>
  <dcterms:modified xsi:type="dcterms:W3CDTF">2015-10-27T22:48:25Z</dcterms:modified>
</cp:coreProperties>
</file>