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5400" r:id="rId2"/>
    <p:sldMasterId id="2147486724" r:id="rId3"/>
  </p:sldMasterIdLst>
  <p:notesMasterIdLst>
    <p:notesMasterId r:id="rId52"/>
  </p:notesMasterIdLst>
  <p:handoutMasterIdLst>
    <p:handoutMasterId r:id="rId53"/>
  </p:handoutMasterIdLst>
  <p:sldIdLst>
    <p:sldId id="268" r:id="rId4"/>
    <p:sldId id="557" r:id="rId5"/>
    <p:sldId id="520" r:id="rId6"/>
    <p:sldId id="452" r:id="rId7"/>
    <p:sldId id="543" r:id="rId8"/>
    <p:sldId id="455" r:id="rId9"/>
    <p:sldId id="564" r:id="rId10"/>
    <p:sldId id="457" r:id="rId11"/>
    <p:sldId id="460" r:id="rId12"/>
    <p:sldId id="461" r:id="rId13"/>
    <p:sldId id="463" r:id="rId14"/>
    <p:sldId id="545" r:id="rId15"/>
    <p:sldId id="550" r:id="rId16"/>
    <p:sldId id="552" r:id="rId17"/>
    <p:sldId id="555" r:id="rId18"/>
    <p:sldId id="469" r:id="rId19"/>
    <p:sldId id="408" r:id="rId20"/>
    <p:sldId id="445" r:id="rId21"/>
    <p:sldId id="423" r:id="rId22"/>
    <p:sldId id="448" r:id="rId23"/>
    <p:sldId id="562" r:id="rId24"/>
    <p:sldId id="563" r:id="rId25"/>
    <p:sldId id="569" r:id="rId26"/>
    <p:sldId id="443" r:id="rId27"/>
    <p:sldId id="476" r:id="rId28"/>
    <p:sldId id="477" r:id="rId29"/>
    <p:sldId id="594" r:id="rId30"/>
    <p:sldId id="614" r:id="rId31"/>
    <p:sldId id="615" r:id="rId32"/>
    <p:sldId id="616" r:id="rId33"/>
    <p:sldId id="617" r:id="rId34"/>
    <p:sldId id="618" r:id="rId35"/>
    <p:sldId id="619" r:id="rId36"/>
    <p:sldId id="620" r:id="rId37"/>
    <p:sldId id="621" r:id="rId38"/>
    <p:sldId id="622" r:id="rId39"/>
    <p:sldId id="623" r:id="rId40"/>
    <p:sldId id="624" r:id="rId41"/>
    <p:sldId id="625" r:id="rId42"/>
    <p:sldId id="626" r:id="rId43"/>
    <p:sldId id="627" r:id="rId44"/>
    <p:sldId id="628" r:id="rId45"/>
    <p:sldId id="629" r:id="rId46"/>
    <p:sldId id="630" r:id="rId47"/>
    <p:sldId id="631" r:id="rId48"/>
    <p:sldId id="632" r:id="rId49"/>
    <p:sldId id="633" r:id="rId50"/>
    <p:sldId id="478" r:id="rId51"/>
  </p:sldIdLst>
  <p:sldSz cx="9144000" cy="6858000" type="screen4x3"/>
  <p:notesSz cx="6669088" cy="9820275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8A82"/>
    <a:srgbClr val="E09B90"/>
    <a:srgbClr val="D5AC9B"/>
    <a:srgbClr val="D2A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Stile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6D9F66E-5EB9-4882-86FB-DCBF35E3C3E4}" styleName="Stile medio 4 - Color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1E171933-4619-4E11-9A3F-F7608DF75F80}" styleName="Stile medio 1 - Color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Stile medio 1 - Color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CAF9ED-07DC-4A11-8D7F-57B35C25682E}" styleName="Stile medio 1 - Color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B344D84-9AFB-497E-A393-DC336BA19D2E}" styleName="Stile medio 3 - Color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Stile chiaro 1 - Color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Stile medio 4 - Color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Stile medio 4 - Color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Stile medio 4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F2DE63D5-997A-4646-A377-4702673A728D}" styleName="Stile chiaro 2 - Color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50" autoAdjust="0"/>
    <p:restoredTop sz="85226" autoAdjust="0"/>
  </p:normalViewPr>
  <p:slideViewPr>
    <p:cSldViewPr>
      <p:cViewPr varScale="1">
        <p:scale>
          <a:sx n="93" d="100"/>
          <a:sy n="93" d="100"/>
        </p:scale>
        <p:origin x="-28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nas-balbo\PROGETTO%20ARCHIMEDE\Presentazioni\Convegno%20USCI\Napoli\Elaborazioni%20Napoli%202012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nas-balbo\PROGETTO%20ARCHIMEDE\Ciambelle\Vulnerabilit&#224;%20sociale\Sintesi%20di%20indicatori%20&amp;%20DM\COMIC\Brescia\grafici%20brescia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2736185003901601E-2"/>
          <c:y val="0.10634918015991994"/>
          <c:w val="0.9177939050046946"/>
          <c:h val="0.662085566647571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Foglio1!$J$4</c:f>
              <c:strCache>
                <c:ptCount val="1"/>
                <c:pt idx="0">
                  <c:v>ITALIA</c:v>
                </c:pt>
              </c:strCache>
            </c:strRef>
          </c:tx>
          <c:invertIfNegative val="0"/>
          <c:dLbls>
            <c:numFmt formatCode="#,##0" sourceLinked="0"/>
            <c:spPr>
              <a:solidFill>
                <a:schemeClr val="lt1"/>
              </a:solidFill>
              <a:ln w="25400" cap="flat" cmpd="sng" algn="ctr">
                <a:solidFill>
                  <a:schemeClr val="accent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6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Foglio1!$I$5:$I$9</c:f>
              <c:strCache>
                <c:ptCount val="5"/>
                <c:pt idx="0">
                  <c:v>reddito equivalente basso</c:v>
                </c:pt>
                <c:pt idx="1">
                  <c:v>intensità di lavoro molto bassa </c:v>
                </c:pt>
                <c:pt idx="2">
                  <c:v>giovani adulti a carico di altri componenti</c:v>
                </c:pt>
                <c:pt idx="3">
                  <c:v>monoreddito con minori </c:v>
                </c:pt>
                <c:pt idx="4">
                  <c:v>almeno un giovane di 15-29 anni che non studia né lavora </c:v>
                </c:pt>
              </c:strCache>
            </c:strRef>
          </c:cat>
          <c:val>
            <c:numRef>
              <c:f>Foglio1!$J$5:$J$9</c:f>
              <c:numCache>
                <c:formatCode>General</c:formatCode>
                <c:ptCount val="5"/>
                <c:pt idx="0">
                  <c:v>27.1</c:v>
                </c:pt>
                <c:pt idx="1">
                  <c:v>21.6</c:v>
                </c:pt>
                <c:pt idx="2">
                  <c:v>23.4</c:v>
                </c:pt>
                <c:pt idx="3" formatCode="0.0">
                  <c:v>8.5826250900727494</c:v>
                </c:pt>
                <c:pt idx="4">
                  <c:v>31.8</c:v>
                </c:pt>
              </c:numCache>
            </c:numRef>
          </c:val>
        </c:ser>
        <c:ser>
          <c:idx val="1"/>
          <c:order val="1"/>
          <c:tx>
            <c:strRef>
              <c:f>Foglio1!$K$4</c:f>
              <c:strCache>
                <c:ptCount val="1"/>
                <c:pt idx="0">
                  <c:v>CAMPANIA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invertIfNegative val="0"/>
          <c:dLbls>
            <c:numFmt formatCode="#,##0" sourceLinked="0"/>
            <c:spPr>
              <a:solidFill>
                <a:schemeClr val="lt1"/>
              </a:solidFill>
              <a:ln w="25400" cap="flat" cmpd="sng" algn="ctr">
                <a:solidFill>
                  <a:schemeClr val="accent3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6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Foglio1!$I$5:$I$9</c:f>
              <c:strCache>
                <c:ptCount val="5"/>
                <c:pt idx="0">
                  <c:v>reddito equivalente basso</c:v>
                </c:pt>
                <c:pt idx="1">
                  <c:v>intensità di lavoro molto bassa </c:v>
                </c:pt>
                <c:pt idx="2">
                  <c:v>giovani adulti a carico di altri componenti</c:v>
                </c:pt>
                <c:pt idx="3">
                  <c:v>monoreddito con minori </c:v>
                </c:pt>
                <c:pt idx="4">
                  <c:v>almeno un giovane di 15-29 anni che non studia né lavora </c:v>
                </c:pt>
              </c:strCache>
            </c:strRef>
          </c:cat>
          <c:val>
            <c:numRef>
              <c:f>Foglio1!$K$5:$K$9</c:f>
              <c:numCache>
                <c:formatCode>General</c:formatCode>
                <c:ptCount val="5"/>
                <c:pt idx="0">
                  <c:v>43.9</c:v>
                </c:pt>
                <c:pt idx="1">
                  <c:v>34.299999999999997</c:v>
                </c:pt>
                <c:pt idx="2">
                  <c:v>35.6</c:v>
                </c:pt>
                <c:pt idx="3" formatCode="0.0">
                  <c:v>13.639978227624997</c:v>
                </c:pt>
                <c:pt idx="4">
                  <c:v>43.9</c:v>
                </c:pt>
              </c:numCache>
            </c:numRef>
          </c:val>
        </c:ser>
        <c:ser>
          <c:idx val="2"/>
          <c:order val="2"/>
          <c:tx>
            <c:strRef>
              <c:f>Foglio1!$L$4</c:f>
              <c:strCache>
                <c:ptCount val="1"/>
                <c:pt idx="0">
                  <c:v>NAPOLI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numFmt formatCode="#,##0" sourceLinked="0"/>
            <c:spPr>
              <a:solidFill>
                <a:schemeClr val="lt1"/>
              </a:solidFill>
              <a:ln w="25400" cap="flat" cmpd="sng" algn="ctr">
                <a:solidFill>
                  <a:schemeClr val="accent2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6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Foglio1!$I$5:$I$9</c:f>
              <c:strCache>
                <c:ptCount val="5"/>
                <c:pt idx="0">
                  <c:v>reddito equivalente basso</c:v>
                </c:pt>
                <c:pt idx="1">
                  <c:v>intensità di lavoro molto bassa </c:v>
                </c:pt>
                <c:pt idx="2">
                  <c:v>giovani adulti a carico di altri componenti</c:v>
                </c:pt>
                <c:pt idx="3">
                  <c:v>monoreddito con minori </c:v>
                </c:pt>
                <c:pt idx="4">
                  <c:v>almeno un giovane di 15-29 anni che non studia né lavora </c:v>
                </c:pt>
              </c:strCache>
            </c:strRef>
          </c:cat>
          <c:val>
            <c:numRef>
              <c:f>Foglio1!$L$5:$L$9</c:f>
              <c:numCache>
                <c:formatCode>General</c:formatCode>
                <c:ptCount val="5"/>
                <c:pt idx="0">
                  <c:v>44.2</c:v>
                </c:pt>
                <c:pt idx="1">
                  <c:v>40.1</c:v>
                </c:pt>
                <c:pt idx="2">
                  <c:v>42.2</c:v>
                </c:pt>
                <c:pt idx="3" formatCode="0.0">
                  <c:v>12.319148447547308</c:v>
                </c:pt>
                <c:pt idx="4">
                  <c:v>49.6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5678336"/>
        <c:axId val="105679872"/>
      </c:barChart>
      <c:catAx>
        <c:axId val="105678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105679872"/>
        <c:crosses val="autoZero"/>
        <c:auto val="1"/>
        <c:lblAlgn val="ctr"/>
        <c:lblOffset val="100"/>
        <c:noMultiLvlLbl val="0"/>
      </c:catAx>
      <c:valAx>
        <c:axId val="105679872"/>
        <c:scaling>
          <c:orientation val="minMax"/>
          <c:max val="50"/>
        </c:scaling>
        <c:delete val="0"/>
        <c:axPos val="l"/>
        <c:majorGridlines/>
        <c:title>
          <c:tx>
            <c:rich>
              <a:bodyPr rot="0" vert="wordArtVert"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  <c:layout>
            <c:manualLayout>
              <c:xMode val="edge"/>
              <c:yMode val="edge"/>
              <c:x val="2.9785575586588904E-2"/>
              <c:y val="2.5637149251835734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056783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4642949034107201"/>
          <c:y val="1.9357841498991424E-3"/>
          <c:w val="0.66200931920162565"/>
          <c:h val="8.5555405495038692E-2"/>
        </c:manualLayout>
      </c:layout>
      <c:overlay val="0"/>
      <c:txPr>
        <a:bodyPr/>
        <a:lstStyle/>
        <a:p>
          <a:pPr>
            <a:defRPr sz="1200"/>
          </a:pPr>
          <a:endParaRPr lang="it-IT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36"/>
    </mc:Choice>
    <mc:Fallback>
      <c:style val="3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3454515154881781"/>
          <c:y val="1.4223330024262541E-2"/>
          <c:w val="0.6114432676672289"/>
          <c:h val="0.83428140600865164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'Foglio1 (2)'!$B$2</c:f>
              <c:strCache>
                <c:ptCount val="1"/>
                <c:pt idx="0">
                  <c:v>Indice &lt; Q1</c:v>
                </c:pt>
              </c:strCache>
            </c:strRef>
          </c:tx>
          <c:invertIfNegative val="0"/>
          <c:dPt>
            <c:idx val="3"/>
            <c:invertIfNegative val="0"/>
            <c:bubble3D val="0"/>
            <c:spPr>
              <a:ln>
                <a:solidFill>
                  <a:schemeClr val="bg1"/>
                </a:solidFill>
              </a:ln>
            </c:spPr>
          </c:dPt>
          <c:dPt>
            <c:idx val="4"/>
            <c:invertIfNegative val="0"/>
            <c:bubble3D val="0"/>
            <c:spPr>
              <a:ln>
                <a:solidFill>
                  <a:schemeClr val="bg1"/>
                </a:solidFill>
              </a:ln>
            </c:spPr>
          </c:dPt>
          <c:cat>
            <c:strRef>
              <c:f>'Foglio1 (2)'!$A$3:$A$7</c:f>
              <c:strCache>
                <c:ptCount val="5"/>
                <c:pt idx="0">
                  <c:v>MODENA Famiglie monogenitore</c:v>
                </c:pt>
                <c:pt idx="1">
                  <c:v>BRESCIA Famiglie monogenitore</c:v>
                </c:pt>
                <c:pt idx="3">
                  <c:v>MODENA Coppie con figli</c:v>
                </c:pt>
                <c:pt idx="4">
                  <c:v>BRESCIA Coppie con figli</c:v>
                </c:pt>
              </c:strCache>
            </c:strRef>
          </c:cat>
          <c:val>
            <c:numRef>
              <c:f>'Foglio1 (2)'!$B$3:$B$7</c:f>
              <c:numCache>
                <c:formatCode>General</c:formatCode>
                <c:ptCount val="5"/>
                <c:pt idx="0">
                  <c:v>29.08</c:v>
                </c:pt>
                <c:pt idx="1">
                  <c:v>2647</c:v>
                </c:pt>
                <c:pt idx="3">
                  <c:v>24.77</c:v>
                </c:pt>
                <c:pt idx="4">
                  <c:v>5542</c:v>
                </c:pt>
              </c:numCache>
            </c:numRef>
          </c:val>
        </c:ser>
        <c:ser>
          <c:idx val="1"/>
          <c:order val="1"/>
          <c:tx>
            <c:strRef>
              <c:f>'Foglio1 (2)'!$C$2</c:f>
              <c:strCache>
                <c:ptCount val="1"/>
                <c:pt idx="0">
                  <c:v>Indice tra Q1 e Q2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invertIfNegative val="0"/>
          <c:cat>
            <c:strRef>
              <c:f>'Foglio1 (2)'!$A$3:$A$7</c:f>
              <c:strCache>
                <c:ptCount val="5"/>
                <c:pt idx="0">
                  <c:v>MODENA Famiglie monogenitore</c:v>
                </c:pt>
                <c:pt idx="1">
                  <c:v>BRESCIA Famiglie monogenitore</c:v>
                </c:pt>
                <c:pt idx="3">
                  <c:v>MODENA Coppie con figli</c:v>
                </c:pt>
                <c:pt idx="4">
                  <c:v>BRESCIA Coppie con figli</c:v>
                </c:pt>
              </c:strCache>
            </c:strRef>
          </c:cat>
          <c:val>
            <c:numRef>
              <c:f>'Foglio1 (2)'!$C$3:$C$7</c:f>
              <c:numCache>
                <c:formatCode>General</c:formatCode>
                <c:ptCount val="5"/>
                <c:pt idx="0">
                  <c:v>30.99</c:v>
                </c:pt>
                <c:pt idx="1">
                  <c:v>2561</c:v>
                </c:pt>
                <c:pt idx="3">
                  <c:v>18.72</c:v>
                </c:pt>
                <c:pt idx="4">
                  <c:v>4542</c:v>
                </c:pt>
              </c:numCache>
            </c:numRef>
          </c:val>
        </c:ser>
        <c:ser>
          <c:idx val="2"/>
          <c:order val="2"/>
          <c:tx>
            <c:strRef>
              <c:f>'Foglio1 (2)'!$D$2</c:f>
              <c:strCache>
                <c:ptCount val="1"/>
                <c:pt idx="0">
                  <c:v>Indice tra Q2 e Q3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invertIfNegative val="0"/>
          <c:cat>
            <c:strRef>
              <c:f>'Foglio1 (2)'!$A$3:$A$7</c:f>
              <c:strCache>
                <c:ptCount val="5"/>
                <c:pt idx="0">
                  <c:v>MODENA Famiglie monogenitore</c:v>
                </c:pt>
                <c:pt idx="1">
                  <c:v>BRESCIA Famiglie monogenitore</c:v>
                </c:pt>
                <c:pt idx="3">
                  <c:v>MODENA Coppie con figli</c:v>
                </c:pt>
                <c:pt idx="4">
                  <c:v>BRESCIA Coppie con figli</c:v>
                </c:pt>
              </c:strCache>
            </c:strRef>
          </c:cat>
          <c:val>
            <c:numRef>
              <c:f>'Foglio1 (2)'!$D$3:$D$7</c:f>
              <c:numCache>
                <c:formatCode>General</c:formatCode>
                <c:ptCount val="5"/>
                <c:pt idx="0">
                  <c:v>20.919999999999987</c:v>
                </c:pt>
                <c:pt idx="1">
                  <c:v>1896</c:v>
                </c:pt>
                <c:pt idx="3">
                  <c:v>42.61</c:v>
                </c:pt>
                <c:pt idx="4">
                  <c:v>6658</c:v>
                </c:pt>
              </c:numCache>
            </c:numRef>
          </c:val>
        </c:ser>
        <c:ser>
          <c:idx val="3"/>
          <c:order val="3"/>
          <c:tx>
            <c:strRef>
              <c:f>'Foglio1 (2)'!$E$2</c:f>
              <c:strCache>
                <c:ptCount val="1"/>
                <c:pt idx="0">
                  <c:v>Indice &gt; Q3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invertIfNegative val="0"/>
          <c:cat>
            <c:strRef>
              <c:f>'Foglio1 (2)'!$A$3:$A$7</c:f>
              <c:strCache>
                <c:ptCount val="5"/>
                <c:pt idx="0">
                  <c:v>MODENA Famiglie monogenitore</c:v>
                </c:pt>
                <c:pt idx="1">
                  <c:v>BRESCIA Famiglie monogenitore</c:v>
                </c:pt>
                <c:pt idx="3">
                  <c:v>MODENA Coppie con figli</c:v>
                </c:pt>
                <c:pt idx="4">
                  <c:v>BRESCIA Coppie con figli</c:v>
                </c:pt>
              </c:strCache>
            </c:strRef>
          </c:cat>
          <c:val>
            <c:numRef>
              <c:f>'Foglio1 (2)'!$E$3:$E$7</c:f>
              <c:numCache>
                <c:formatCode>General</c:formatCode>
                <c:ptCount val="5"/>
                <c:pt idx="0">
                  <c:v>19.010000000000005</c:v>
                </c:pt>
                <c:pt idx="1">
                  <c:v>1476</c:v>
                </c:pt>
                <c:pt idx="3">
                  <c:v>13.89</c:v>
                </c:pt>
                <c:pt idx="4">
                  <c:v>2617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8"/>
        <c:overlap val="100"/>
        <c:axId val="105371904"/>
        <c:axId val="105373696"/>
      </c:barChart>
      <c:catAx>
        <c:axId val="10537190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it-IT"/>
          </a:p>
        </c:txPr>
        <c:crossAx val="105373696"/>
        <c:crosses val="autoZero"/>
        <c:auto val="1"/>
        <c:lblAlgn val="ctr"/>
        <c:lblOffset val="100"/>
        <c:noMultiLvlLbl val="0"/>
      </c:catAx>
      <c:valAx>
        <c:axId val="105373696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it-IT"/>
          </a:p>
        </c:txPr>
        <c:crossAx val="105371904"/>
        <c:crosses val="autoZero"/>
        <c:crossBetween val="between"/>
      </c:valAx>
      <c:spPr>
        <a:noFill/>
      </c:spPr>
    </c:plotArea>
    <c:legend>
      <c:legendPos val="b"/>
      <c:layout/>
      <c:overlay val="0"/>
      <c:txPr>
        <a:bodyPr/>
        <a:lstStyle/>
        <a:p>
          <a:pPr>
            <a:defRPr sz="1200">
              <a:latin typeface="Arial" panose="020B0604020202020204" pitchFamily="34" charset="0"/>
              <a:cs typeface="Arial" panose="020B0604020202020204" pitchFamily="34" charset="0"/>
            </a:defRPr>
          </a:pPr>
          <a:endParaRPr lang="it-IT"/>
        </a:p>
      </c:txPr>
    </c:legend>
    <c:plotVisOnly val="1"/>
    <c:dispBlanksAs val="gap"/>
    <c:showDLblsOverMax val="0"/>
  </c:chart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A42B38-C953-444B-A465-FA3041A5D7FD}" type="doc">
      <dgm:prSet loTypeId="urn:microsoft.com/office/officeart/2008/layout/AlternatingHexagons" loCatId="list" qsTypeId="urn:microsoft.com/office/officeart/2005/8/quickstyle/simple2" qsCatId="simple" csTypeId="urn:microsoft.com/office/officeart/2005/8/colors/colorful1#2" csCatId="colorful" phldr="1"/>
      <dgm:spPr/>
      <dgm:t>
        <a:bodyPr/>
        <a:lstStyle/>
        <a:p>
          <a:endParaRPr lang="it-IT"/>
        </a:p>
      </dgm:t>
    </dgm:pt>
    <dgm:pt modelId="{3450167B-5DC8-4E96-A10D-DD9323B891F8}">
      <dgm:prSet phldrT="[Testo]" custT="1"/>
      <dgm:spPr/>
      <dgm:t>
        <a:bodyPr/>
        <a:lstStyle/>
        <a:p>
          <a:r>
            <a:rPr lang="it-IT" sz="1100" dirty="0" smtClean="0">
              <a:latin typeface="Calibri" panose="020F0502020204030204" pitchFamily="34" charset="0"/>
            </a:rPr>
            <a:t>Tipologia</a:t>
          </a:r>
          <a:r>
            <a:rPr lang="it-IT" sz="1000" dirty="0" smtClean="0">
              <a:latin typeface="Calibri" panose="020F0502020204030204" pitchFamily="34" charset="0"/>
            </a:rPr>
            <a:t> </a:t>
          </a:r>
          <a:r>
            <a:rPr lang="it-IT" sz="1100" b="1" dirty="0" smtClean="0">
              <a:latin typeface="Calibri" panose="020F0502020204030204" pitchFamily="34" charset="0"/>
            </a:rPr>
            <a:t>familiare</a:t>
          </a:r>
          <a:endParaRPr lang="it-IT" sz="1000" b="1" dirty="0">
            <a:latin typeface="Calibri" panose="020F0502020204030204" pitchFamily="34" charset="0"/>
          </a:endParaRPr>
        </a:p>
      </dgm:t>
    </dgm:pt>
    <dgm:pt modelId="{485FF6C0-EE92-4F96-9C95-E9A3ED0FD911}" type="parTrans" cxnId="{34A4563D-E52E-4AAE-B9B6-94DD388948D2}">
      <dgm:prSet/>
      <dgm:spPr/>
      <dgm:t>
        <a:bodyPr/>
        <a:lstStyle/>
        <a:p>
          <a:endParaRPr lang="it-IT"/>
        </a:p>
      </dgm:t>
    </dgm:pt>
    <dgm:pt modelId="{50C9B079-BCF2-49B7-A075-4DCFBC976504}" type="sibTrans" cxnId="{34A4563D-E52E-4AAE-B9B6-94DD388948D2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it-IT"/>
        </a:p>
      </dgm:t>
    </dgm:pt>
    <dgm:pt modelId="{97886B0F-5771-4859-8006-466312319413}">
      <dgm:prSet phldrT="[Testo]" custT="1"/>
      <dgm:spPr>
        <a:solidFill>
          <a:srgbClr val="0070C0"/>
        </a:solidFill>
      </dgm:spPr>
      <dgm:t>
        <a:bodyPr/>
        <a:lstStyle/>
        <a:p>
          <a:r>
            <a:rPr lang="it-IT" sz="1200" b="1" dirty="0" smtClean="0">
              <a:latin typeface="Calibri" panose="020F0502020204030204" pitchFamily="34" charset="0"/>
            </a:rPr>
            <a:t>Mercato</a:t>
          </a:r>
          <a:r>
            <a:rPr lang="it-IT" sz="1200" dirty="0" smtClean="0">
              <a:latin typeface="Calibri" panose="020F0502020204030204" pitchFamily="34" charset="0"/>
            </a:rPr>
            <a:t> </a:t>
          </a:r>
          <a:r>
            <a:rPr lang="it-IT" sz="1200" b="1" dirty="0" smtClean="0">
              <a:latin typeface="Calibri" panose="020F0502020204030204" pitchFamily="34" charset="0"/>
            </a:rPr>
            <a:t>del</a:t>
          </a:r>
          <a:r>
            <a:rPr lang="it-IT" sz="1200" dirty="0" smtClean="0">
              <a:latin typeface="Calibri" panose="020F0502020204030204" pitchFamily="34" charset="0"/>
            </a:rPr>
            <a:t> </a:t>
          </a:r>
          <a:r>
            <a:rPr lang="it-IT" sz="1200" b="1" dirty="0" smtClean="0">
              <a:latin typeface="Calibri" panose="020F0502020204030204" pitchFamily="34" charset="0"/>
            </a:rPr>
            <a:t>lavoro</a:t>
          </a:r>
          <a:endParaRPr lang="it-IT" sz="1300" b="1" dirty="0">
            <a:latin typeface="Calibri" panose="020F0502020204030204" pitchFamily="34" charset="0"/>
          </a:endParaRPr>
        </a:p>
      </dgm:t>
    </dgm:pt>
    <dgm:pt modelId="{E04D327C-A473-4754-B2CA-A872EF0390A3}" type="parTrans" cxnId="{5F1EBD3C-63EA-41FF-92F6-AF2428FDA225}">
      <dgm:prSet/>
      <dgm:spPr/>
      <dgm:t>
        <a:bodyPr/>
        <a:lstStyle/>
        <a:p>
          <a:endParaRPr lang="it-IT"/>
        </a:p>
      </dgm:t>
    </dgm:pt>
    <dgm:pt modelId="{0B250841-4217-4E4B-AE7C-D557173299DE}" type="sibTrans" cxnId="{5F1EBD3C-63EA-41FF-92F6-AF2428FDA225}">
      <dgm:prSet/>
      <dgm:spPr/>
      <dgm:t>
        <a:bodyPr/>
        <a:lstStyle/>
        <a:p>
          <a:endParaRPr lang="it-IT"/>
        </a:p>
      </dgm:t>
    </dgm:pt>
    <dgm:pt modelId="{A0CD1A31-682F-46DF-A1BB-9A2B6849EA42}">
      <dgm:prSet custT="1"/>
      <dgm:spPr>
        <a:solidFill>
          <a:schemeClr val="accent5"/>
        </a:solidFill>
      </dgm:spPr>
      <dgm:t>
        <a:bodyPr/>
        <a:lstStyle/>
        <a:p>
          <a:r>
            <a:rPr lang="it-IT" sz="1200" b="1" dirty="0" smtClean="0">
              <a:latin typeface="Calibri" panose="020F0502020204030204" pitchFamily="34" charset="0"/>
            </a:rPr>
            <a:t>Reddito</a:t>
          </a:r>
          <a:endParaRPr lang="it-IT" sz="1200" b="1" dirty="0">
            <a:latin typeface="Calibri" panose="020F0502020204030204" pitchFamily="34" charset="0"/>
          </a:endParaRPr>
        </a:p>
      </dgm:t>
    </dgm:pt>
    <dgm:pt modelId="{CB5A3F5F-AE45-40F8-AFE0-923BD7DE8B76}" type="parTrans" cxnId="{00D25D41-A97C-4B88-BC49-206F18156389}">
      <dgm:prSet/>
      <dgm:spPr/>
      <dgm:t>
        <a:bodyPr/>
        <a:lstStyle/>
        <a:p>
          <a:endParaRPr lang="it-IT"/>
        </a:p>
      </dgm:t>
    </dgm:pt>
    <dgm:pt modelId="{4409135E-ABE5-4041-B199-93CA78926C6F}" type="sibTrans" cxnId="{00D25D41-A97C-4B88-BC49-206F18156389}">
      <dgm:prSet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endParaRPr lang="it-IT"/>
        </a:p>
      </dgm:t>
    </dgm:pt>
    <dgm:pt modelId="{DC18C871-9A90-4DDC-AECA-801B6E850551}">
      <dgm:prSet phldrT="[Testo]" custT="1"/>
      <dgm:spPr>
        <a:solidFill>
          <a:schemeClr val="accent3"/>
        </a:solidFill>
      </dgm:spPr>
      <dgm:t>
        <a:bodyPr/>
        <a:lstStyle/>
        <a:p>
          <a:r>
            <a:rPr lang="it-IT" sz="1100" b="1" dirty="0" smtClean="0">
              <a:latin typeface="Calibri" panose="020F0502020204030204" pitchFamily="34" charset="0"/>
            </a:rPr>
            <a:t>Istruzione</a:t>
          </a:r>
          <a:endParaRPr lang="it-IT" sz="1100" b="1" dirty="0">
            <a:latin typeface="Calibri" panose="020F0502020204030204" pitchFamily="34" charset="0"/>
          </a:endParaRPr>
        </a:p>
      </dgm:t>
    </dgm:pt>
    <dgm:pt modelId="{D0983EE6-E539-4DA0-B10F-19CFA483FF94}" type="sibTrans" cxnId="{05E41CF4-3B15-4C67-AF16-1F2184815D8E}">
      <dgm:prSet/>
      <dgm:spPr>
        <a:solidFill>
          <a:srgbClr val="16F82C"/>
        </a:solidFill>
      </dgm:spPr>
      <dgm:t>
        <a:bodyPr/>
        <a:lstStyle/>
        <a:p>
          <a:endParaRPr lang="it-IT"/>
        </a:p>
      </dgm:t>
    </dgm:pt>
    <dgm:pt modelId="{180910D7-D1D6-4C54-A7F6-524EB7E819DB}" type="parTrans" cxnId="{05E41CF4-3B15-4C67-AF16-1F2184815D8E}">
      <dgm:prSet/>
      <dgm:spPr/>
      <dgm:t>
        <a:bodyPr/>
        <a:lstStyle/>
        <a:p>
          <a:endParaRPr lang="it-IT"/>
        </a:p>
      </dgm:t>
    </dgm:pt>
    <dgm:pt modelId="{5313EF2A-D060-4151-825E-8BB81F6BD8B4}" type="pres">
      <dgm:prSet presAssocID="{DAA42B38-C953-444B-A465-FA3041A5D7FD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it-IT"/>
        </a:p>
      </dgm:t>
    </dgm:pt>
    <dgm:pt modelId="{F55C5DF8-BE40-442D-AB29-6FE6F1EC141B}" type="pres">
      <dgm:prSet presAssocID="{3450167B-5DC8-4E96-A10D-DD9323B891F8}" presName="composite" presStyleCnt="0"/>
      <dgm:spPr/>
      <dgm:t>
        <a:bodyPr/>
        <a:lstStyle/>
        <a:p>
          <a:endParaRPr lang="it-IT"/>
        </a:p>
      </dgm:t>
    </dgm:pt>
    <dgm:pt modelId="{BFC5BA0D-8DAD-4F79-B20E-B18926213C0A}" type="pres">
      <dgm:prSet presAssocID="{3450167B-5DC8-4E96-A10D-DD9323B891F8}" presName="Parent1" presStyleLbl="node1" presStyleIdx="0" presStyleCnt="8" custScaleX="154774" custScaleY="127034" custLinFactNeighborX="33235" custLinFactNeighborY="1896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A435B7A-8B85-475B-9C0A-003964A8BF2C}" type="pres">
      <dgm:prSet presAssocID="{3450167B-5DC8-4E96-A10D-DD9323B891F8}" presName="Childtext1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E5D069A-0B60-4ABC-9A0A-2DD2CFF60066}" type="pres">
      <dgm:prSet presAssocID="{3450167B-5DC8-4E96-A10D-DD9323B891F8}" presName="BalanceSpacing" presStyleCnt="0"/>
      <dgm:spPr/>
      <dgm:t>
        <a:bodyPr/>
        <a:lstStyle/>
        <a:p>
          <a:endParaRPr lang="it-IT"/>
        </a:p>
      </dgm:t>
    </dgm:pt>
    <dgm:pt modelId="{B37C2DE6-9EF2-442B-A019-7311995CA27C}" type="pres">
      <dgm:prSet presAssocID="{3450167B-5DC8-4E96-A10D-DD9323B891F8}" presName="BalanceSpacing1" presStyleCnt="0"/>
      <dgm:spPr/>
      <dgm:t>
        <a:bodyPr/>
        <a:lstStyle/>
        <a:p>
          <a:endParaRPr lang="it-IT"/>
        </a:p>
      </dgm:t>
    </dgm:pt>
    <dgm:pt modelId="{1081D10E-1CBC-4F25-AD84-23FA8FB52596}" type="pres">
      <dgm:prSet presAssocID="{50C9B079-BCF2-49B7-A075-4DCFBC976504}" presName="Accent1Text" presStyleLbl="node1" presStyleIdx="1" presStyleCnt="8" custLinFactNeighborY="16159"/>
      <dgm:spPr/>
      <dgm:t>
        <a:bodyPr/>
        <a:lstStyle/>
        <a:p>
          <a:endParaRPr lang="it-IT"/>
        </a:p>
      </dgm:t>
    </dgm:pt>
    <dgm:pt modelId="{C9C8F85A-E8CE-4EE5-B30F-BAC949E48BF9}" type="pres">
      <dgm:prSet presAssocID="{50C9B079-BCF2-49B7-A075-4DCFBC976504}" presName="spaceBetweenRectangles" presStyleCnt="0"/>
      <dgm:spPr/>
      <dgm:t>
        <a:bodyPr/>
        <a:lstStyle/>
        <a:p>
          <a:endParaRPr lang="it-IT"/>
        </a:p>
      </dgm:t>
    </dgm:pt>
    <dgm:pt modelId="{AC4077ED-934B-44AF-B60C-B25A9E5A9A9C}" type="pres">
      <dgm:prSet presAssocID="{A0CD1A31-682F-46DF-A1BB-9A2B6849EA42}" presName="composite" presStyleCnt="0"/>
      <dgm:spPr/>
      <dgm:t>
        <a:bodyPr/>
        <a:lstStyle/>
        <a:p>
          <a:endParaRPr lang="it-IT"/>
        </a:p>
      </dgm:t>
    </dgm:pt>
    <dgm:pt modelId="{75175F21-B2D4-4004-8E24-231B9B33F477}" type="pres">
      <dgm:prSet presAssocID="{A0CD1A31-682F-46DF-A1BB-9A2B6849EA42}" presName="Parent1" presStyleLbl="node1" presStyleIdx="2" presStyleCnt="8" custScaleX="164213" custScaleY="156003" custLinFactNeighborX="-7140" custLinFactNeighborY="745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552A163-9000-47EF-BEDD-B877A7496507}" type="pres">
      <dgm:prSet presAssocID="{A0CD1A31-682F-46DF-A1BB-9A2B6849EA42}" presName="Childtext1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243D4E2-3096-4B56-BA96-4DBCEFBBACD5}" type="pres">
      <dgm:prSet presAssocID="{A0CD1A31-682F-46DF-A1BB-9A2B6849EA42}" presName="BalanceSpacing" presStyleCnt="0"/>
      <dgm:spPr/>
      <dgm:t>
        <a:bodyPr/>
        <a:lstStyle/>
        <a:p>
          <a:endParaRPr lang="it-IT"/>
        </a:p>
      </dgm:t>
    </dgm:pt>
    <dgm:pt modelId="{527C6380-CADD-4EA8-B165-BFD689958DF6}" type="pres">
      <dgm:prSet presAssocID="{A0CD1A31-682F-46DF-A1BB-9A2B6849EA42}" presName="BalanceSpacing1" presStyleCnt="0"/>
      <dgm:spPr/>
      <dgm:t>
        <a:bodyPr/>
        <a:lstStyle/>
        <a:p>
          <a:endParaRPr lang="it-IT"/>
        </a:p>
      </dgm:t>
    </dgm:pt>
    <dgm:pt modelId="{94F20C94-FE1C-481B-88A7-D1C7ADBA221A}" type="pres">
      <dgm:prSet presAssocID="{4409135E-ABE5-4041-B199-93CA78926C6F}" presName="Accent1Text" presStyleLbl="node1" presStyleIdx="3" presStyleCnt="8" custScaleX="152326" custScaleY="143598" custLinFactNeighborX="58257" custLinFactNeighborY="9049"/>
      <dgm:spPr/>
      <dgm:t>
        <a:bodyPr/>
        <a:lstStyle/>
        <a:p>
          <a:endParaRPr lang="it-IT"/>
        </a:p>
      </dgm:t>
    </dgm:pt>
    <dgm:pt modelId="{11D9D202-4F40-4682-B203-1122224FD2E0}" type="pres">
      <dgm:prSet presAssocID="{4409135E-ABE5-4041-B199-93CA78926C6F}" presName="spaceBetweenRectangles" presStyleCnt="0"/>
      <dgm:spPr/>
      <dgm:t>
        <a:bodyPr/>
        <a:lstStyle/>
        <a:p>
          <a:endParaRPr lang="it-IT"/>
        </a:p>
      </dgm:t>
    </dgm:pt>
    <dgm:pt modelId="{1EDAB22D-0F90-4249-AB70-3DFCA36E80FA}" type="pres">
      <dgm:prSet presAssocID="{DC18C871-9A90-4DDC-AECA-801B6E850551}" presName="composite" presStyleCnt="0"/>
      <dgm:spPr/>
      <dgm:t>
        <a:bodyPr/>
        <a:lstStyle/>
        <a:p>
          <a:endParaRPr lang="it-IT"/>
        </a:p>
      </dgm:t>
    </dgm:pt>
    <dgm:pt modelId="{179375D8-F120-4849-BAE4-FFB75F055B20}" type="pres">
      <dgm:prSet presAssocID="{DC18C871-9A90-4DDC-AECA-801B6E850551}" presName="Parent1" presStyleLbl="node1" presStyleIdx="4" presStyleCnt="8" custScaleX="165021" custScaleY="135997" custLinFactNeighborX="30767" custLinFactNeighborY="-462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4BDEB7F-25EB-4DF9-AF46-589E54490D0B}" type="pres">
      <dgm:prSet presAssocID="{DC18C871-9A90-4DDC-AECA-801B6E850551}" presName="Childtext1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9D9F1F6-C3C2-4DD3-B076-0F2E788A9646}" type="pres">
      <dgm:prSet presAssocID="{DC18C871-9A90-4DDC-AECA-801B6E850551}" presName="BalanceSpacing" presStyleCnt="0"/>
      <dgm:spPr/>
      <dgm:t>
        <a:bodyPr/>
        <a:lstStyle/>
        <a:p>
          <a:endParaRPr lang="it-IT"/>
        </a:p>
      </dgm:t>
    </dgm:pt>
    <dgm:pt modelId="{9D39064F-787B-4EEE-8AE6-BFD90F0DE2DE}" type="pres">
      <dgm:prSet presAssocID="{DC18C871-9A90-4DDC-AECA-801B6E850551}" presName="BalanceSpacing1" presStyleCnt="0"/>
      <dgm:spPr/>
      <dgm:t>
        <a:bodyPr/>
        <a:lstStyle/>
        <a:p>
          <a:endParaRPr lang="it-IT"/>
        </a:p>
      </dgm:t>
    </dgm:pt>
    <dgm:pt modelId="{CA310B11-7EDC-4846-AB12-BED395867D8F}" type="pres">
      <dgm:prSet presAssocID="{D0983EE6-E539-4DA0-B10F-19CFA483FF94}" presName="Accent1Text" presStyleLbl="node1" presStyleIdx="5" presStyleCnt="8" custLinFactNeighborX="-16013" custLinFactNeighborY="-7199"/>
      <dgm:spPr/>
      <dgm:t>
        <a:bodyPr/>
        <a:lstStyle/>
        <a:p>
          <a:endParaRPr lang="it-IT"/>
        </a:p>
      </dgm:t>
    </dgm:pt>
    <dgm:pt modelId="{6EC19167-7229-42E1-A47F-F64413E9BCA2}" type="pres">
      <dgm:prSet presAssocID="{D0983EE6-E539-4DA0-B10F-19CFA483FF94}" presName="spaceBetweenRectangles" presStyleCnt="0"/>
      <dgm:spPr/>
      <dgm:t>
        <a:bodyPr/>
        <a:lstStyle/>
        <a:p>
          <a:endParaRPr lang="it-IT"/>
        </a:p>
      </dgm:t>
    </dgm:pt>
    <dgm:pt modelId="{B448F81F-819A-46A4-B827-1563D13CE4AC}" type="pres">
      <dgm:prSet presAssocID="{97886B0F-5771-4859-8006-466312319413}" presName="composite" presStyleCnt="0"/>
      <dgm:spPr/>
      <dgm:t>
        <a:bodyPr/>
        <a:lstStyle/>
        <a:p>
          <a:endParaRPr lang="it-IT"/>
        </a:p>
      </dgm:t>
    </dgm:pt>
    <dgm:pt modelId="{FF5E0364-7DE5-408C-8BE8-10DA0BB59BF6}" type="pres">
      <dgm:prSet presAssocID="{97886B0F-5771-4859-8006-466312319413}" presName="Parent1" presStyleLbl="node1" presStyleIdx="6" presStyleCnt="8" custScaleX="169892" custScaleY="145118" custLinFactNeighborX="-14326" custLinFactNeighborY="-1701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C636C6F-5A9B-45FF-9224-5FFFEEDC55B8}" type="pres">
      <dgm:prSet presAssocID="{97886B0F-5771-4859-8006-466312319413}" presName="Childtext1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979500-2EE2-47F5-8435-D93E468F2DDC}" type="pres">
      <dgm:prSet presAssocID="{97886B0F-5771-4859-8006-466312319413}" presName="BalanceSpacing" presStyleCnt="0"/>
      <dgm:spPr/>
      <dgm:t>
        <a:bodyPr/>
        <a:lstStyle/>
        <a:p>
          <a:endParaRPr lang="it-IT"/>
        </a:p>
      </dgm:t>
    </dgm:pt>
    <dgm:pt modelId="{07CFF3FD-2E3A-4386-BED1-1F09D723DB63}" type="pres">
      <dgm:prSet presAssocID="{97886B0F-5771-4859-8006-466312319413}" presName="BalanceSpacing1" presStyleCnt="0"/>
      <dgm:spPr/>
      <dgm:t>
        <a:bodyPr/>
        <a:lstStyle/>
        <a:p>
          <a:endParaRPr lang="it-IT"/>
        </a:p>
      </dgm:t>
    </dgm:pt>
    <dgm:pt modelId="{8484DBB9-3F5F-4A7A-B66E-B020474D09D8}" type="pres">
      <dgm:prSet presAssocID="{0B250841-4217-4E4B-AE7C-D557173299DE}" presName="Accent1Text" presStyleLbl="node1" presStyleIdx="7" presStyleCnt="8" custLinFactNeighborX="48509" custLinFactNeighborY="-28550"/>
      <dgm:spPr/>
      <dgm:t>
        <a:bodyPr/>
        <a:lstStyle/>
        <a:p>
          <a:endParaRPr lang="it-IT"/>
        </a:p>
      </dgm:t>
    </dgm:pt>
  </dgm:ptLst>
  <dgm:cxnLst>
    <dgm:cxn modelId="{34A4563D-E52E-4AAE-B9B6-94DD388948D2}" srcId="{DAA42B38-C953-444B-A465-FA3041A5D7FD}" destId="{3450167B-5DC8-4E96-A10D-DD9323B891F8}" srcOrd="0" destOrd="0" parTransId="{485FF6C0-EE92-4F96-9C95-E9A3ED0FD911}" sibTransId="{50C9B079-BCF2-49B7-A075-4DCFBC976504}"/>
    <dgm:cxn modelId="{3E694E12-750A-405B-8BBF-CF1BABB08EF4}" type="presOf" srcId="{DAA42B38-C953-444B-A465-FA3041A5D7FD}" destId="{5313EF2A-D060-4151-825E-8BB81F6BD8B4}" srcOrd="0" destOrd="0" presId="urn:microsoft.com/office/officeart/2008/layout/AlternatingHexagons"/>
    <dgm:cxn modelId="{8284937F-B3F2-4528-8890-B9E139187264}" type="presOf" srcId="{97886B0F-5771-4859-8006-466312319413}" destId="{FF5E0364-7DE5-408C-8BE8-10DA0BB59BF6}" srcOrd="0" destOrd="0" presId="urn:microsoft.com/office/officeart/2008/layout/AlternatingHexagons"/>
    <dgm:cxn modelId="{140DC52A-3155-4341-B8BD-F90B36A97851}" type="presOf" srcId="{0B250841-4217-4E4B-AE7C-D557173299DE}" destId="{8484DBB9-3F5F-4A7A-B66E-B020474D09D8}" srcOrd="0" destOrd="0" presId="urn:microsoft.com/office/officeart/2008/layout/AlternatingHexagons"/>
    <dgm:cxn modelId="{1B879BDC-99A1-40E4-803A-BF4261660517}" type="presOf" srcId="{50C9B079-BCF2-49B7-A075-4DCFBC976504}" destId="{1081D10E-1CBC-4F25-AD84-23FA8FB52596}" srcOrd="0" destOrd="0" presId="urn:microsoft.com/office/officeart/2008/layout/AlternatingHexagons"/>
    <dgm:cxn modelId="{05E41CF4-3B15-4C67-AF16-1F2184815D8E}" srcId="{DAA42B38-C953-444B-A465-FA3041A5D7FD}" destId="{DC18C871-9A90-4DDC-AECA-801B6E850551}" srcOrd="2" destOrd="0" parTransId="{180910D7-D1D6-4C54-A7F6-524EB7E819DB}" sibTransId="{D0983EE6-E539-4DA0-B10F-19CFA483FF94}"/>
    <dgm:cxn modelId="{00D25D41-A97C-4B88-BC49-206F18156389}" srcId="{DAA42B38-C953-444B-A465-FA3041A5D7FD}" destId="{A0CD1A31-682F-46DF-A1BB-9A2B6849EA42}" srcOrd="1" destOrd="0" parTransId="{CB5A3F5F-AE45-40F8-AFE0-923BD7DE8B76}" sibTransId="{4409135E-ABE5-4041-B199-93CA78926C6F}"/>
    <dgm:cxn modelId="{7BB7362F-74DE-458A-BD44-9763C7346151}" type="presOf" srcId="{4409135E-ABE5-4041-B199-93CA78926C6F}" destId="{94F20C94-FE1C-481B-88A7-D1C7ADBA221A}" srcOrd="0" destOrd="0" presId="urn:microsoft.com/office/officeart/2008/layout/AlternatingHexagons"/>
    <dgm:cxn modelId="{5F1EBD3C-63EA-41FF-92F6-AF2428FDA225}" srcId="{DAA42B38-C953-444B-A465-FA3041A5D7FD}" destId="{97886B0F-5771-4859-8006-466312319413}" srcOrd="3" destOrd="0" parTransId="{E04D327C-A473-4754-B2CA-A872EF0390A3}" sibTransId="{0B250841-4217-4E4B-AE7C-D557173299DE}"/>
    <dgm:cxn modelId="{F3121968-53AC-4ECE-998B-F8792180A0C1}" type="presOf" srcId="{DC18C871-9A90-4DDC-AECA-801B6E850551}" destId="{179375D8-F120-4849-BAE4-FFB75F055B20}" srcOrd="0" destOrd="0" presId="urn:microsoft.com/office/officeart/2008/layout/AlternatingHexagons"/>
    <dgm:cxn modelId="{C51EEF4A-D970-4408-9D9C-B1D3F8059DB4}" type="presOf" srcId="{3450167B-5DC8-4E96-A10D-DD9323B891F8}" destId="{BFC5BA0D-8DAD-4F79-B20E-B18926213C0A}" srcOrd="0" destOrd="0" presId="urn:microsoft.com/office/officeart/2008/layout/AlternatingHexagons"/>
    <dgm:cxn modelId="{2858EDDC-F18B-4585-AE5A-F161B881D783}" type="presOf" srcId="{D0983EE6-E539-4DA0-B10F-19CFA483FF94}" destId="{CA310B11-7EDC-4846-AB12-BED395867D8F}" srcOrd="0" destOrd="0" presId="urn:microsoft.com/office/officeart/2008/layout/AlternatingHexagons"/>
    <dgm:cxn modelId="{6AE9DB5C-5EB1-4977-9183-440BB5434B54}" type="presOf" srcId="{A0CD1A31-682F-46DF-A1BB-9A2B6849EA42}" destId="{75175F21-B2D4-4004-8E24-231B9B33F477}" srcOrd="0" destOrd="0" presId="urn:microsoft.com/office/officeart/2008/layout/AlternatingHexagons"/>
    <dgm:cxn modelId="{4266BF3E-BDDB-4981-9C11-C1F53076B1C0}" type="presParOf" srcId="{5313EF2A-D060-4151-825E-8BB81F6BD8B4}" destId="{F55C5DF8-BE40-442D-AB29-6FE6F1EC141B}" srcOrd="0" destOrd="0" presId="urn:microsoft.com/office/officeart/2008/layout/AlternatingHexagons"/>
    <dgm:cxn modelId="{7F22A7DA-601E-4840-B179-2325085EB8CC}" type="presParOf" srcId="{F55C5DF8-BE40-442D-AB29-6FE6F1EC141B}" destId="{BFC5BA0D-8DAD-4F79-B20E-B18926213C0A}" srcOrd="0" destOrd="0" presId="urn:microsoft.com/office/officeart/2008/layout/AlternatingHexagons"/>
    <dgm:cxn modelId="{FF6B77DD-B2F6-400F-A837-ACB805B1F3E5}" type="presParOf" srcId="{F55C5DF8-BE40-442D-AB29-6FE6F1EC141B}" destId="{DA435B7A-8B85-475B-9C0A-003964A8BF2C}" srcOrd="1" destOrd="0" presId="urn:microsoft.com/office/officeart/2008/layout/AlternatingHexagons"/>
    <dgm:cxn modelId="{ACD99F63-9E25-43B5-9CD6-36B5CE149AA9}" type="presParOf" srcId="{F55C5DF8-BE40-442D-AB29-6FE6F1EC141B}" destId="{6E5D069A-0B60-4ABC-9A0A-2DD2CFF60066}" srcOrd="2" destOrd="0" presId="urn:microsoft.com/office/officeart/2008/layout/AlternatingHexagons"/>
    <dgm:cxn modelId="{0053B23D-1AC5-4F03-813D-3792381B367E}" type="presParOf" srcId="{F55C5DF8-BE40-442D-AB29-6FE6F1EC141B}" destId="{B37C2DE6-9EF2-442B-A019-7311995CA27C}" srcOrd="3" destOrd="0" presId="urn:microsoft.com/office/officeart/2008/layout/AlternatingHexagons"/>
    <dgm:cxn modelId="{479B857F-6069-43FE-B07E-E893708B75DC}" type="presParOf" srcId="{F55C5DF8-BE40-442D-AB29-6FE6F1EC141B}" destId="{1081D10E-1CBC-4F25-AD84-23FA8FB52596}" srcOrd="4" destOrd="0" presId="urn:microsoft.com/office/officeart/2008/layout/AlternatingHexagons"/>
    <dgm:cxn modelId="{5C2628DC-9EE0-43AE-B0AF-1C46CCED99B9}" type="presParOf" srcId="{5313EF2A-D060-4151-825E-8BB81F6BD8B4}" destId="{C9C8F85A-E8CE-4EE5-B30F-BAC949E48BF9}" srcOrd="1" destOrd="0" presId="urn:microsoft.com/office/officeart/2008/layout/AlternatingHexagons"/>
    <dgm:cxn modelId="{592E4FAA-A35C-4613-B309-DEB54E5E25CF}" type="presParOf" srcId="{5313EF2A-D060-4151-825E-8BB81F6BD8B4}" destId="{AC4077ED-934B-44AF-B60C-B25A9E5A9A9C}" srcOrd="2" destOrd="0" presId="urn:microsoft.com/office/officeart/2008/layout/AlternatingHexagons"/>
    <dgm:cxn modelId="{439EE0B1-15E0-41A4-9DF9-379B8A2D68FE}" type="presParOf" srcId="{AC4077ED-934B-44AF-B60C-B25A9E5A9A9C}" destId="{75175F21-B2D4-4004-8E24-231B9B33F477}" srcOrd="0" destOrd="0" presId="urn:microsoft.com/office/officeart/2008/layout/AlternatingHexagons"/>
    <dgm:cxn modelId="{EAD5773A-860A-4967-B0CB-E6166A148581}" type="presParOf" srcId="{AC4077ED-934B-44AF-B60C-B25A9E5A9A9C}" destId="{E552A163-9000-47EF-BEDD-B877A7496507}" srcOrd="1" destOrd="0" presId="urn:microsoft.com/office/officeart/2008/layout/AlternatingHexagons"/>
    <dgm:cxn modelId="{204A37D7-3FC4-4849-8BA4-9C609F61CA52}" type="presParOf" srcId="{AC4077ED-934B-44AF-B60C-B25A9E5A9A9C}" destId="{D243D4E2-3096-4B56-BA96-4DBCEFBBACD5}" srcOrd="2" destOrd="0" presId="urn:microsoft.com/office/officeart/2008/layout/AlternatingHexagons"/>
    <dgm:cxn modelId="{43025B16-268E-4FD4-8B73-8C204B36803B}" type="presParOf" srcId="{AC4077ED-934B-44AF-B60C-B25A9E5A9A9C}" destId="{527C6380-CADD-4EA8-B165-BFD689958DF6}" srcOrd="3" destOrd="0" presId="urn:microsoft.com/office/officeart/2008/layout/AlternatingHexagons"/>
    <dgm:cxn modelId="{FFA7F1B1-5C84-4886-813A-83F4567F5052}" type="presParOf" srcId="{AC4077ED-934B-44AF-B60C-B25A9E5A9A9C}" destId="{94F20C94-FE1C-481B-88A7-D1C7ADBA221A}" srcOrd="4" destOrd="0" presId="urn:microsoft.com/office/officeart/2008/layout/AlternatingHexagons"/>
    <dgm:cxn modelId="{4BDA7DAF-63B1-4495-9028-E0029357505E}" type="presParOf" srcId="{5313EF2A-D060-4151-825E-8BB81F6BD8B4}" destId="{11D9D202-4F40-4682-B203-1122224FD2E0}" srcOrd="3" destOrd="0" presId="urn:microsoft.com/office/officeart/2008/layout/AlternatingHexagons"/>
    <dgm:cxn modelId="{24201B28-32B2-4682-AAC4-2DBA0538A991}" type="presParOf" srcId="{5313EF2A-D060-4151-825E-8BB81F6BD8B4}" destId="{1EDAB22D-0F90-4249-AB70-3DFCA36E80FA}" srcOrd="4" destOrd="0" presId="urn:microsoft.com/office/officeart/2008/layout/AlternatingHexagons"/>
    <dgm:cxn modelId="{A467D55F-F011-4C69-9F7F-BBB7E86EEC76}" type="presParOf" srcId="{1EDAB22D-0F90-4249-AB70-3DFCA36E80FA}" destId="{179375D8-F120-4849-BAE4-FFB75F055B20}" srcOrd="0" destOrd="0" presId="urn:microsoft.com/office/officeart/2008/layout/AlternatingHexagons"/>
    <dgm:cxn modelId="{4BBF20B8-7C6C-4CF8-9836-6E05C03F662F}" type="presParOf" srcId="{1EDAB22D-0F90-4249-AB70-3DFCA36E80FA}" destId="{B4BDEB7F-25EB-4DF9-AF46-589E54490D0B}" srcOrd="1" destOrd="0" presId="urn:microsoft.com/office/officeart/2008/layout/AlternatingHexagons"/>
    <dgm:cxn modelId="{0F92397B-4AE8-4A43-9665-6BE20EAF4907}" type="presParOf" srcId="{1EDAB22D-0F90-4249-AB70-3DFCA36E80FA}" destId="{19D9F1F6-C3C2-4DD3-B076-0F2E788A9646}" srcOrd="2" destOrd="0" presId="urn:microsoft.com/office/officeart/2008/layout/AlternatingHexagons"/>
    <dgm:cxn modelId="{527028AA-BF84-469E-BEE0-CDCEDECB6148}" type="presParOf" srcId="{1EDAB22D-0F90-4249-AB70-3DFCA36E80FA}" destId="{9D39064F-787B-4EEE-8AE6-BFD90F0DE2DE}" srcOrd="3" destOrd="0" presId="urn:microsoft.com/office/officeart/2008/layout/AlternatingHexagons"/>
    <dgm:cxn modelId="{771C8832-322A-47E6-A0A7-56B1E3D44A59}" type="presParOf" srcId="{1EDAB22D-0F90-4249-AB70-3DFCA36E80FA}" destId="{CA310B11-7EDC-4846-AB12-BED395867D8F}" srcOrd="4" destOrd="0" presId="urn:microsoft.com/office/officeart/2008/layout/AlternatingHexagons"/>
    <dgm:cxn modelId="{1F3F68DE-6100-4DF6-BE13-B94730D29D5D}" type="presParOf" srcId="{5313EF2A-D060-4151-825E-8BB81F6BD8B4}" destId="{6EC19167-7229-42E1-A47F-F64413E9BCA2}" srcOrd="5" destOrd="0" presId="urn:microsoft.com/office/officeart/2008/layout/AlternatingHexagons"/>
    <dgm:cxn modelId="{87BCC555-37F1-4CBE-BAD9-ADBB54FC1CDF}" type="presParOf" srcId="{5313EF2A-D060-4151-825E-8BB81F6BD8B4}" destId="{B448F81F-819A-46A4-B827-1563D13CE4AC}" srcOrd="6" destOrd="0" presId="urn:microsoft.com/office/officeart/2008/layout/AlternatingHexagons"/>
    <dgm:cxn modelId="{2A04C44C-7056-470D-BD3A-A28C3EA68438}" type="presParOf" srcId="{B448F81F-819A-46A4-B827-1563D13CE4AC}" destId="{FF5E0364-7DE5-408C-8BE8-10DA0BB59BF6}" srcOrd="0" destOrd="0" presId="urn:microsoft.com/office/officeart/2008/layout/AlternatingHexagons"/>
    <dgm:cxn modelId="{0E9432DA-1FF4-44CB-B097-974AB85402CC}" type="presParOf" srcId="{B448F81F-819A-46A4-B827-1563D13CE4AC}" destId="{5C636C6F-5A9B-45FF-9224-5FFFEEDC55B8}" srcOrd="1" destOrd="0" presId="urn:microsoft.com/office/officeart/2008/layout/AlternatingHexagons"/>
    <dgm:cxn modelId="{0505743F-C0ED-4B06-9F8B-23712B314919}" type="presParOf" srcId="{B448F81F-819A-46A4-B827-1563D13CE4AC}" destId="{49979500-2EE2-47F5-8435-D93E468F2DDC}" srcOrd="2" destOrd="0" presId="urn:microsoft.com/office/officeart/2008/layout/AlternatingHexagons"/>
    <dgm:cxn modelId="{2DD60D8A-C518-4386-951D-D216564C098B}" type="presParOf" srcId="{B448F81F-819A-46A4-B827-1563D13CE4AC}" destId="{07CFF3FD-2E3A-4386-BED1-1F09D723DB63}" srcOrd="3" destOrd="0" presId="urn:microsoft.com/office/officeart/2008/layout/AlternatingHexagons"/>
    <dgm:cxn modelId="{3F47D034-6CF0-4E56-9182-C6A948786C3F}" type="presParOf" srcId="{B448F81F-819A-46A4-B827-1563D13CE4AC}" destId="{8484DBB9-3F5F-4A7A-B66E-B020474D09D8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F81E74-1A34-4378-93E4-C71030D010C1}" type="doc">
      <dgm:prSet loTypeId="urn:microsoft.com/office/officeart/2005/8/layout/vList5" loCatId="list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it-IT"/>
        </a:p>
      </dgm:t>
    </dgm:pt>
    <dgm:pt modelId="{38A85641-F1A6-4B12-9D29-B7E795E7ED2E}">
      <dgm:prSet phldrT="[Testo]" custT="1"/>
      <dgm:spPr/>
      <dgm:t>
        <a:bodyPr/>
        <a:lstStyle/>
        <a:p>
          <a:r>
            <a:rPr lang="it-IT" sz="1600" b="0" dirty="0" smtClean="0">
              <a:solidFill>
                <a:schemeClr val="tx1"/>
              </a:solidFill>
            </a:rPr>
            <a:t>Liste Anagrafiche Comunali</a:t>
          </a:r>
          <a:endParaRPr lang="it-IT" sz="1600" b="0" dirty="0">
            <a:solidFill>
              <a:schemeClr val="tx1"/>
            </a:solidFill>
          </a:endParaRPr>
        </a:p>
      </dgm:t>
    </dgm:pt>
    <dgm:pt modelId="{61650F44-A047-41B7-B74E-E5E65043D02C}" type="parTrans" cxnId="{0E2A56F6-0D23-4C97-A059-74CBE1F1B209}">
      <dgm:prSet/>
      <dgm:spPr/>
      <dgm:t>
        <a:bodyPr/>
        <a:lstStyle/>
        <a:p>
          <a:endParaRPr lang="it-IT"/>
        </a:p>
      </dgm:t>
    </dgm:pt>
    <dgm:pt modelId="{3022469F-600E-467C-B558-812790F58919}" type="sibTrans" cxnId="{0E2A56F6-0D23-4C97-A059-74CBE1F1B209}">
      <dgm:prSet/>
      <dgm:spPr/>
      <dgm:t>
        <a:bodyPr/>
        <a:lstStyle/>
        <a:p>
          <a:endParaRPr lang="it-IT"/>
        </a:p>
      </dgm:t>
    </dgm:pt>
    <dgm:pt modelId="{B04F1F62-DA15-4D31-8FEA-EF7DE0FC13BD}">
      <dgm:prSet phldrT="[Testo]" custT="1"/>
      <dgm:spPr/>
      <dgm:t>
        <a:bodyPr/>
        <a:lstStyle/>
        <a:p>
          <a:r>
            <a:rPr lang="it-IT" sz="1400" b="0" dirty="0" smtClean="0">
              <a:solidFill>
                <a:schemeClr val="tx1"/>
              </a:solidFill>
            </a:rPr>
            <a:t>Caratteristiche anagrafiche degli individui </a:t>
          </a:r>
          <a:r>
            <a:rPr lang="it-IT" sz="1400" b="1" dirty="0" smtClean="0">
              <a:solidFill>
                <a:schemeClr val="tx1"/>
              </a:solidFill>
            </a:rPr>
            <a:t>residenti</a:t>
          </a:r>
          <a:r>
            <a:rPr lang="it-IT" sz="1400" b="0" dirty="0" smtClean="0">
              <a:solidFill>
                <a:schemeClr val="tx1"/>
              </a:solidFill>
            </a:rPr>
            <a:t> (sesso, età), cittadinanza</a:t>
          </a:r>
          <a:endParaRPr lang="it-IT" sz="1400" b="0" dirty="0">
            <a:solidFill>
              <a:schemeClr val="tx1"/>
            </a:solidFill>
          </a:endParaRPr>
        </a:p>
      </dgm:t>
    </dgm:pt>
    <dgm:pt modelId="{A2FF9C85-942F-4D25-9921-9C66C85D24F2}" type="parTrans" cxnId="{BECD2545-30CD-4F4A-8CCD-C3E5F6155D55}">
      <dgm:prSet/>
      <dgm:spPr/>
      <dgm:t>
        <a:bodyPr/>
        <a:lstStyle/>
        <a:p>
          <a:endParaRPr lang="it-IT"/>
        </a:p>
      </dgm:t>
    </dgm:pt>
    <dgm:pt modelId="{3A2ACCA9-29EA-4572-B3B8-CBD164485568}" type="sibTrans" cxnId="{BECD2545-30CD-4F4A-8CCD-C3E5F6155D55}">
      <dgm:prSet/>
      <dgm:spPr/>
      <dgm:t>
        <a:bodyPr/>
        <a:lstStyle/>
        <a:p>
          <a:endParaRPr lang="it-IT"/>
        </a:p>
      </dgm:t>
    </dgm:pt>
    <dgm:pt modelId="{FE75F6AC-90F3-472F-9DFC-06A58600C263}">
      <dgm:prSet phldrT="[Testo]" custT="1"/>
      <dgm:spPr/>
      <dgm:t>
        <a:bodyPr/>
        <a:lstStyle/>
        <a:p>
          <a:r>
            <a:rPr lang="it-IT" sz="1600" b="0" dirty="0" smtClean="0">
              <a:solidFill>
                <a:schemeClr val="tx1"/>
              </a:solidFill>
            </a:rPr>
            <a:t>Base dati anagrafica dell’Anagrafe Tributaria </a:t>
          </a:r>
        </a:p>
      </dgm:t>
    </dgm:pt>
    <dgm:pt modelId="{58E6FE82-2F5C-45A0-92E1-4CF706143AE0}" type="parTrans" cxnId="{26FD89D5-2B64-4155-92BB-2FE633809DC3}">
      <dgm:prSet/>
      <dgm:spPr/>
      <dgm:t>
        <a:bodyPr/>
        <a:lstStyle/>
        <a:p>
          <a:endParaRPr lang="it-IT"/>
        </a:p>
      </dgm:t>
    </dgm:pt>
    <dgm:pt modelId="{D3C6DD3A-8D0A-4EA9-A42F-475883F79A54}" type="sibTrans" cxnId="{26FD89D5-2B64-4155-92BB-2FE633809DC3}">
      <dgm:prSet/>
      <dgm:spPr/>
      <dgm:t>
        <a:bodyPr/>
        <a:lstStyle/>
        <a:p>
          <a:endParaRPr lang="it-IT"/>
        </a:p>
      </dgm:t>
    </dgm:pt>
    <dgm:pt modelId="{F8A9AB30-5E82-4096-8FDD-F55E8FCBEC16}">
      <dgm:prSet phldrT="[Testo]" custT="1"/>
      <dgm:spPr/>
      <dgm:t>
        <a:bodyPr/>
        <a:lstStyle/>
        <a:p>
          <a:r>
            <a:rPr lang="it-IT" sz="1400" b="0" dirty="0" smtClean="0">
              <a:solidFill>
                <a:schemeClr val="tx1"/>
              </a:solidFill>
            </a:rPr>
            <a:t>Caratteristiche anagrafiche (sesso, età) degli individui </a:t>
          </a:r>
          <a:r>
            <a:rPr lang="it-IT" sz="1400" b="1" dirty="0" smtClean="0">
              <a:solidFill>
                <a:schemeClr val="tx1"/>
              </a:solidFill>
            </a:rPr>
            <a:t>senza segnali di residenza in LAC</a:t>
          </a:r>
          <a:r>
            <a:rPr lang="it-IT" sz="1400" b="0" dirty="0" smtClean="0">
              <a:solidFill>
                <a:schemeClr val="tx1"/>
              </a:solidFill>
            </a:rPr>
            <a:t>, Comune di nascita</a:t>
          </a:r>
          <a:endParaRPr lang="it-IT" sz="1400" b="0" dirty="0">
            <a:solidFill>
              <a:schemeClr val="tx1"/>
            </a:solidFill>
          </a:endParaRPr>
        </a:p>
      </dgm:t>
    </dgm:pt>
    <dgm:pt modelId="{F7F1178C-1DD8-481F-959D-A83BD36228A2}" type="parTrans" cxnId="{56F62FC6-E567-40EB-B21B-8E2C37F86B06}">
      <dgm:prSet/>
      <dgm:spPr/>
      <dgm:t>
        <a:bodyPr/>
        <a:lstStyle/>
        <a:p>
          <a:endParaRPr lang="it-IT"/>
        </a:p>
      </dgm:t>
    </dgm:pt>
    <dgm:pt modelId="{62CD8580-7DE2-41C9-910D-254F4DEC55E6}" type="sibTrans" cxnId="{56F62FC6-E567-40EB-B21B-8E2C37F86B06}">
      <dgm:prSet/>
      <dgm:spPr/>
      <dgm:t>
        <a:bodyPr/>
        <a:lstStyle/>
        <a:p>
          <a:endParaRPr lang="it-IT"/>
        </a:p>
      </dgm:t>
    </dgm:pt>
    <dgm:pt modelId="{CA1B4704-3253-4AA2-BA8B-39AD33D9F862}">
      <dgm:prSet phldrT="[Testo]" custT="1"/>
      <dgm:spPr/>
      <dgm:t>
        <a:bodyPr/>
        <a:lstStyle/>
        <a:p>
          <a:r>
            <a:rPr lang="it-IT" sz="1400" b="0" dirty="0" smtClean="0">
              <a:solidFill>
                <a:schemeClr val="tx1"/>
              </a:solidFill>
            </a:rPr>
            <a:t>Domicilio fiscale</a:t>
          </a:r>
          <a:endParaRPr lang="it-IT" sz="1400" b="0" dirty="0">
            <a:solidFill>
              <a:schemeClr val="tx1"/>
            </a:solidFill>
          </a:endParaRPr>
        </a:p>
      </dgm:t>
    </dgm:pt>
    <dgm:pt modelId="{8697A970-BEAB-4CCB-B8BA-1C28A6FF4E76}" type="parTrans" cxnId="{538F28E6-025E-42B3-A6ED-1FF821EAC04A}">
      <dgm:prSet/>
      <dgm:spPr/>
      <dgm:t>
        <a:bodyPr/>
        <a:lstStyle/>
        <a:p>
          <a:endParaRPr lang="it-IT"/>
        </a:p>
      </dgm:t>
    </dgm:pt>
    <dgm:pt modelId="{4FA22979-8DE5-450E-8C30-5FE47498185C}" type="sibTrans" cxnId="{538F28E6-025E-42B3-A6ED-1FF821EAC04A}">
      <dgm:prSet/>
      <dgm:spPr/>
      <dgm:t>
        <a:bodyPr/>
        <a:lstStyle/>
        <a:p>
          <a:endParaRPr lang="it-IT"/>
        </a:p>
      </dgm:t>
    </dgm:pt>
    <dgm:pt modelId="{572C2FB2-35EF-41B5-8613-2777649EAA72}">
      <dgm:prSet custT="1"/>
      <dgm:spPr/>
      <dgm:t>
        <a:bodyPr/>
        <a:lstStyle/>
        <a:p>
          <a:r>
            <a:rPr lang="it-IT" sz="1600" b="0" dirty="0" smtClean="0">
              <a:solidFill>
                <a:schemeClr val="tx1"/>
              </a:solidFill>
            </a:rPr>
            <a:t>Anagrafe degli studenti delle scuole dell’obbligo e iscritti all’Università</a:t>
          </a:r>
          <a:endParaRPr lang="it-IT" sz="1600" b="0" dirty="0">
            <a:solidFill>
              <a:schemeClr val="tx1"/>
            </a:solidFill>
          </a:endParaRPr>
        </a:p>
      </dgm:t>
    </dgm:pt>
    <dgm:pt modelId="{2BD143AA-6A7D-4906-B544-DDEAE20315FF}" type="parTrans" cxnId="{BFDAEC90-7724-4C74-AEA7-9DD42148642D}">
      <dgm:prSet/>
      <dgm:spPr/>
      <dgm:t>
        <a:bodyPr/>
        <a:lstStyle/>
        <a:p>
          <a:endParaRPr lang="it-IT"/>
        </a:p>
      </dgm:t>
    </dgm:pt>
    <dgm:pt modelId="{E3F6E9E3-96B3-4D4C-9FAC-2BBD08DD1324}" type="sibTrans" cxnId="{BFDAEC90-7724-4C74-AEA7-9DD42148642D}">
      <dgm:prSet/>
      <dgm:spPr/>
      <dgm:t>
        <a:bodyPr/>
        <a:lstStyle/>
        <a:p>
          <a:endParaRPr lang="it-IT"/>
        </a:p>
      </dgm:t>
    </dgm:pt>
    <dgm:pt modelId="{252BB3CA-F212-4805-B80F-83AED05E0579}">
      <dgm:prSet custT="1"/>
      <dgm:spPr/>
      <dgm:t>
        <a:bodyPr/>
        <a:lstStyle/>
        <a:p>
          <a:r>
            <a:rPr lang="it-IT" sz="1400" b="0" dirty="0" smtClean="0"/>
            <a:t>Luogo di studio, livello di scuola frequentata (scuola primaria, secondaria)</a:t>
          </a:r>
          <a:endParaRPr lang="it-IT" sz="1400" b="0" dirty="0"/>
        </a:p>
      </dgm:t>
    </dgm:pt>
    <dgm:pt modelId="{B7DA73A1-AA46-4FCC-AC16-F7AA13794C59}" type="parTrans" cxnId="{86A12C70-D77A-465E-9471-74C6C596A78F}">
      <dgm:prSet/>
      <dgm:spPr/>
      <dgm:t>
        <a:bodyPr/>
        <a:lstStyle/>
        <a:p>
          <a:endParaRPr lang="it-IT"/>
        </a:p>
      </dgm:t>
    </dgm:pt>
    <dgm:pt modelId="{3479CB69-B611-4731-B8E9-71B2A1BF1742}" type="sibTrans" cxnId="{86A12C70-D77A-465E-9471-74C6C596A78F}">
      <dgm:prSet/>
      <dgm:spPr/>
      <dgm:t>
        <a:bodyPr/>
        <a:lstStyle/>
        <a:p>
          <a:endParaRPr lang="it-IT"/>
        </a:p>
      </dgm:t>
    </dgm:pt>
    <dgm:pt modelId="{049C43CC-0F6B-41BD-9A68-1B95F6888CB0}">
      <dgm:prSet custT="1"/>
      <dgm:spPr/>
      <dgm:t>
        <a:bodyPr/>
        <a:lstStyle/>
        <a:p>
          <a:r>
            <a:rPr lang="it-IT" sz="1400" b="0" dirty="0" smtClean="0"/>
            <a:t>Luogo di studio, tipo di corso frequentato (università triennale, altro)</a:t>
          </a:r>
          <a:endParaRPr lang="it-IT" sz="1400" b="0" dirty="0"/>
        </a:p>
      </dgm:t>
    </dgm:pt>
    <dgm:pt modelId="{8BB822B2-5D4D-4BCD-A903-4A940DFBC74B}" type="parTrans" cxnId="{3F3FDFE9-E88B-4764-8D66-98FFFFDD5540}">
      <dgm:prSet/>
      <dgm:spPr/>
      <dgm:t>
        <a:bodyPr/>
        <a:lstStyle/>
        <a:p>
          <a:endParaRPr lang="it-IT"/>
        </a:p>
      </dgm:t>
    </dgm:pt>
    <dgm:pt modelId="{416877D6-095A-42D1-AD8B-B738EB2DE691}" type="sibTrans" cxnId="{3F3FDFE9-E88B-4764-8D66-98FFFFDD5540}">
      <dgm:prSet/>
      <dgm:spPr/>
      <dgm:t>
        <a:bodyPr/>
        <a:lstStyle/>
        <a:p>
          <a:endParaRPr lang="it-IT"/>
        </a:p>
      </dgm:t>
    </dgm:pt>
    <dgm:pt modelId="{A7290ADD-8B07-4E22-B752-2402C2069B0C}">
      <dgm:prSet custT="1"/>
      <dgm:spPr/>
      <dgm:t>
        <a:bodyPr/>
        <a:lstStyle/>
        <a:p>
          <a:r>
            <a:rPr lang="it-IT" sz="1600" b="0" i="0" u="none" dirty="0" smtClean="0">
              <a:solidFill>
                <a:schemeClr val="tx1"/>
              </a:solidFill>
            </a:rPr>
            <a:t>ASIA - Occupazione</a:t>
          </a:r>
          <a:endParaRPr lang="it-IT" sz="1600" b="0" dirty="0">
            <a:solidFill>
              <a:schemeClr val="tx1"/>
            </a:solidFill>
          </a:endParaRPr>
        </a:p>
      </dgm:t>
    </dgm:pt>
    <dgm:pt modelId="{8169A8B7-93BF-4A1B-A886-8C90421C29D7}" type="parTrans" cxnId="{15ABD5B8-6798-4FD6-B2D3-FC2A0ED407BA}">
      <dgm:prSet/>
      <dgm:spPr/>
      <dgm:t>
        <a:bodyPr/>
        <a:lstStyle/>
        <a:p>
          <a:endParaRPr lang="it-IT"/>
        </a:p>
      </dgm:t>
    </dgm:pt>
    <dgm:pt modelId="{E273372C-A5CD-4794-86F6-A144C5839FE2}" type="sibTrans" cxnId="{15ABD5B8-6798-4FD6-B2D3-FC2A0ED407BA}">
      <dgm:prSet/>
      <dgm:spPr/>
      <dgm:t>
        <a:bodyPr/>
        <a:lstStyle/>
        <a:p>
          <a:endParaRPr lang="it-IT"/>
        </a:p>
      </dgm:t>
    </dgm:pt>
    <dgm:pt modelId="{D06440FB-255C-4B36-8314-4499A8AACAB3}">
      <dgm:prSet custT="1"/>
      <dgm:spPr/>
      <dgm:t>
        <a:bodyPr/>
        <a:lstStyle/>
        <a:p>
          <a:r>
            <a:rPr lang="it-IT" sz="1600" b="0" i="0" u="none" dirty="0" smtClean="0">
              <a:solidFill>
                <a:schemeClr val="tx1"/>
              </a:solidFill>
            </a:rPr>
            <a:t>INPDAP, INAIL</a:t>
          </a:r>
          <a:r>
            <a:rPr lang="it-IT" sz="1600" b="1" i="0" u="none" dirty="0" smtClean="0">
              <a:solidFill>
                <a:schemeClr val="tx1"/>
              </a:solidFill>
            </a:rPr>
            <a:t>, </a:t>
          </a:r>
          <a:r>
            <a:rPr lang="it-IT" sz="1600" b="0" i="0" u="none" dirty="0" smtClean="0">
              <a:solidFill>
                <a:schemeClr val="tx1"/>
              </a:solidFill>
            </a:rPr>
            <a:t>Personale scolastico e universitario</a:t>
          </a:r>
          <a:endParaRPr lang="it-IT" sz="1600" b="0" dirty="0" smtClean="0">
            <a:solidFill>
              <a:schemeClr val="tx1"/>
            </a:solidFill>
          </a:endParaRPr>
        </a:p>
      </dgm:t>
    </dgm:pt>
    <dgm:pt modelId="{EF8062BA-1300-4DE0-B8C5-24FE6824AB81}" type="parTrans" cxnId="{1EEF9A28-8839-40FF-A0F4-17E9B36E1BE7}">
      <dgm:prSet/>
      <dgm:spPr/>
      <dgm:t>
        <a:bodyPr/>
        <a:lstStyle/>
        <a:p>
          <a:endParaRPr lang="it-IT"/>
        </a:p>
      </dgm:t>
    </dgm:pt>
    <dgm:pt modelId="{0F1A0476-9B7C-440F-9EEC-C236BA689530}" type="sibTrans" cxnId="{1EEF9A28-8839-40FF-A0F4-17E9B36E1BE7}">
      <dgm:prSet/>
      <dgm:spPr/>
      <dgm:t>
        <a:bodyPr/>
        <a:lstStyle/>
        <a:p>
          <a:endParaRPr lang="it-IT"/>
        </a:p>
      </dgm:t>
    </dgm:pt>
    <dgm:pt modelId="{8ACBAFAA-1E1C-4975-BA5A-5901D088DFBA}">
      <dgm:prSet custT="1"/>
      <dgm:spPr/>
      <dgm:t>
        <a:bodyPr/>
        <a:lstStyle/>
        <a:p>
          <a:r>
            <a:rPr lang="it-IT" sz="1400" b="0" i="0" u="none" dirty="0" smtClean="0"/>
            <a:t>Tipologia occupazione (autonomi, dipendenti a tempo indeterminato, a termine, parasubordinati) – Progetto Precarietà lavorativa</a:t>
          </a:r>
          <a:endParaRPr lang="it-IT" sz="1400" b="0" dirty="0"/>
        </a:p>
      </dgm:t>
    </dgm:pt>
    <dgm:pt modelId="{39161143-814B-4353-B70D-2A6FCCEA9B9A}" type="parTrans" cxnId="{D24C7999-1CBD-4FD5-8D13-2A23DAB350A5}">
      <dgm:prSet/>
      <dgm:spPr/>
      <dgm:t>
        <a:bodyPr/>
        <a:lstStyle/>
        <a:p>
          <a:endParaRPr lang="it-IT"/>
        </a:p>
      </dgm:t>
    </dgm:pt>
    <dgm:pt modelId="{5898C6C8-E36B-4DF2-B3E5-B7DF245D955B}" type="sibTrans" cxnId="{D24C7999-1CBD-4FD5-8D13-2A23DAB350A5}">
      <dgm:prSet/>
      <dgm:spPr/>
      <dgm:t>
        <a:bodyPr/>
        <a:lstStyle/>
        <a:p>
          <a:endParaRPr lang="it-IT"/>
        </a:p>
      </dgm:t>
    </dgm:pt>
    <dgm:pt modelId="{0B16757F-7546-4B0C-BE70-33A4D7809D22}">
      <dgm:prSet custT="1"/>
      <dgm:spPr/>
      <dgm:t>
        <a:bodyPr/>
        <a:lstStyle/>
        <a:p>
          <a:r>
            <a:rPr lang="it-IT" sz="1400" b="0" i="0" u="none" dirty="0" smtClean="0"/>
            <a:t>Luogo di lavoro</a:t>
          </a:r>
          <a:endParaRPr lang="it-IT" sz="1400" b="0" dirty="0"/>
        </a:p>
      </dgm:t>
    </dgm:pt>
    <dgm:pt modelId="{1C71B736-2590-4D8E-8090-A41B2B8E8B9D}" type="parTrans" cxnId="{B313D86B-B82B-4E1C-A34A-206EBBBE8703}">
      <dgm:prSet/>
      <dgm:spPr/>
      <dgm:t>
        <a:bodyPr/>
        <a:lstStyle/>
        <a:p>
          <a:endParaRPr lang="it-IT"/>
        </a:p>
      </dgm:t>
    </dgm:pt>
    <dgm:pt modelId="{989B556D-6E60-4018-B886-10E56FC0F8CF}" type="sibTrans" cxnId="{B313D86B-B82B-4E1C-A34A-206EBBBE8703}">
      <dgm:prSet/>
      <dgm:spPr/>
      <dgm:t>
        <a:bodyPr/>
        <a:lstStyle/>
        <a:p>
          <a:endParaRPr lang="it-IT"/>
        </a:p>
      </dgm:t>
    </dgm:pt>
    <dgm:pt modelId="{0A887A54-1794-48C7-B594-5CF6065658D1}">
      <dgm:prSet custT="1"/>
      <dgm:spPr/>
      <dgm:t>
        <a:bodyPr/>
        <a:lstStyle/>
        <a:p>
          <a:r>
            <a:rPr lang="it-IT" sz="1600" b="0" i="0" u="none" dirty="0" smtClean="0">
              <a:solidFill>
                <a:schemeClr val="tx1"/>
              </a:solidFill>
            </a:rPr>
            <a:t>Archivio lavoratori domestici, Autonomi in agricoltura</a:t>
          </a:r>
          <a:r>
            <a:rPr lang="it-IT" sz="1600" b="1" i="0" u="none" dirty="0" smtClean="0">
              <a:solidFill>
                <a:schemeClr val="tx1"/>
              </a:solidFill>
            </a:rPr>
            <a:t> </a:t>
          </a:r>
          <a:endParaRPr lang="it-IT" sz="1600" b="1" dirty="0">
            <a:solidFill>
              <a:schemeClr val="tx1"/>
            </a:solidFill>
          </a:endParaRPr>
        </a:p>
      </dgm:t>
    </dgm:pt>
    <dgm:pt modelId="{79ADDC89-3329-4BE8-B676-6BDBAEC19631}" type="parTrans" cxnId="{DEC0DCB1-EE34-4D3F-AE8A-AD00FF26D83C}">
      <dgm:prSet/>
      <dgm:spPr/>
      <dgm:t>
        <a:bodyPr/>
        <a:lstStyle/>
        <a:p>
          <a:endParaRPr lang="it-IT"/>
        </a:p>
      </dgm:t>
    </dgm:pt>
    <dgm:pt modelId="{49B1C917-8DDB-4F90-B638-66EDA355D8AA}" type="sibTrans" cxnId="{DEC0DCB1-EE34-4D3F-AE8A-AD00FF26D83C}">
      <dgm:prSet/>
      <dgm:spPr/>
      <dgm:t>
        <a:bodyPr/>
        <a:lstStyle/>
        <a:p>
          <a:endParaRPr lang="it-IT"/>
        </a:p>
      </dgm:t>
    </dgm:pt>
    <dgm:pt modelId="{619F9A3F-6605-4B87-B7B1-E62283F21606}">
      <dgm:prSet phldrT="[Testo]" custT="1"/>
      <dgm:spPr/>
      <dgm:t>
        <a:bodyPr/>
        <a:lstStyle/>
        <a:p>
          <a:r>
            <a:rPr lang="it-IT" sz="1400" b="0" dirty="0" smtClean="0">
              <a:solidFill>
                <a:schemeClr val="tx1"/>
              </a:solidFill>
            </a:rPr>
            <a:t>Comune di iscrizione anagrafica</a:t>
          </a:r>
          <a:endParaRPr lang="it-IT" sz="1400" b="0" dirty="0">
            <a:solidFill>
              <a:schemeClr val="tx1"/>
            </a:solidFill>
          </a:endParaRPr>
        </a:p>
      </dgm:t>
    </dgm:pt>
    <dgm:pt modelId="{185DA763-1CA9-4EFB-8A9A-EDF9389FA0AD}" type="parTrans" cxnId="{62170EBE-073B-43C4-8965-65DAFB75B759}">
      <dgm:prSet/>
      <dgm:spPr/>
      <dgm:t>
        <a:bodyPr/>
        <a:lstStyle/>
        <a:p>
          <a:endParaRPr lang="it-IT"/>
        </a:p>
      </dgm:t>
    </dgm:pt>
    <dgm:pt modelId="{4782DB8F-7A20-483E-943D-F09DC4C1ACAE}" type="sibTrans" cxnId="{62170EBE-073B-43C4-8965-65DAFB75B759}">
      <dgm:prSet/>
      <dgm:spPr/>
      <dgm:t>
        <a:bodyPr/>
        <a:lstStyle/>
        <a:p>
          <a:endParaRPr lang="it-IT"/>
        </a:p>
      </dgm:t>
    </dgm:pt>
    <dgm:pt modelId="{D87A39D2-8737-4B23-ACA4-EF97355BC1F7}" type="pres">
      <dgm:prSet presAssocID="{AFF81E74-1A34-4378-93E4-C71030D010C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C4A3D25F-616E-4267-8E87-A58D9227EDB0}" type="pres">
      <dgm:prSet presAssocID="{38A85641-F1A6-4B12-9D29-B7E795E7ED2E}" presName="linNode" presStyleCnt="0"/>
      <dgm:spPr/>
    </dgm:pt>
    <dgm:pt modelId="{E330CE8D-122A-4B80-B18A-155D638BC77C}" type="pres">
      <dgm:prSet presAssocID="{38A85641-F1A6-4B12-9D29-B7E795E7ED2E}" presName="parentText" presStyleLbl="node1" presStyleIdx="0" presStyleCnt="6" custScaleY="266938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D3075EF-01EC-4CC0-ACA1-B9DDF91FBDAF}" type="pres">
      <dgm:prSet presAssocID="{38A85641-F1A6-4B12-9D29-B7E795E7ED2E}" presName="descendantText" presStyleLbl="alignAccFollowNode1" presStyleIdx="0" presStyleCnt="4" custScaleY="43237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7A1C931-9DF7-4F54-A0AF-D801309843D7}" type="pres">
      <dgm:prSet presAssocID="{3022469F-600E-467C-B558-812790F58919}" presName="sp" presStyleCnt="0"/>
      <dgm:spPr/>
    </dgm:pt>
    <dgm:pt modelId="{FF809028-DC4F-423A-99E2-538D2CD1408D}" type="pres">
      <dgm:prSet presAssocID="{FE75F6AC-90F3-472F-9DFC-06A58600C263}" presName="linNode" presStyleCnt="0"/>
      <dgm:spPr/>
    </dgm:pt>
    <dgm:pt modelId="{B39F20CA-B7CC-4F40-B073-4B6639D38A12}" type="pres">
      <dgm:prSet presAssocID="{FE75F6AC-90F3-472F-9DFC-06A58600C263}" presName="parentText" presStyleLbl="node1" presStyleIdx="1" presStyleCnt="6" custScaleY="229098" custLinFactY="-8787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DCBA916-61E4-436C-8AA4-68762410791D}" type="pres">
      <dgm:prSet presAssocID="{FE75F6AC-90F3-472F-9DFC-06A58600C263}" presName="descendantText" presStyleLbl="alignAccFollowNode1" presStyleIdx="1" presStyleCnt="4" custScaleY="45518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35FA3BB-68B1-4100-8886-1903C37247BD}" type="pres">
      <dgm:prSet presAssocID="{D3C6DD3A-8D0A-4EA9-A42F-475883F79A54}" presName="sp" presStyleCnt="0"/>
      <dgm:spPr/>
    </dgm:pt>
    <dgm:pt modelId="{FFB97E3E-1721-4231-BC3C-6C668876D7D2}" type="pres">
      <dgm:prSet presAssocID="{572C2FB2-35EF-41B5-8613-2777649EAA72}" presName="linNode" presStyleCnt="0"/>
      <dgm:spPr/>
    </dgm:pt>
    <dgm:pt modelId="{5F9A7EA2-02E7-4C7B-8109-87F8B3E1F38A}" type="pres">
      <dgm:prSet presAssocID="{572C2FB2-35EF-41B5-8613-2777649EAA72}" presName="parentText" presStyleLbl="node1" presStyleIdx="2" presStyleCnt="6" custScaleY="361357" custLinFactNeighborX="-76" custLinFactNeighborY="8217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82D1A7F-7467-4587-8D8C-EFFF8BB8EF3D}" type="pres">
      <dgm:prSet presAssocID="{572C2FB2-35EF-41B5-8613-2777649EAA72}" presName="descendantText" presStyleLbl="alignAccFollowNode1" presStyleIdx="2" presStyleCnt="4" custScaleY="504678" custLinFactNeighborX="-387" custLinFactNeighborY="9706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C8A38DD-DE0C-44C2-83DE-4AC489B3EE9A}" type="pres">
      <dgm:prSet presAssocID="{E3F6E9E3-96B3-4D4C-9FAC-2BBD08DD1324}" presName="sp" presStyleCnt="0"/>
      <dgm:spPr/>
    </dgm:pt>
    <dgm:pt modelId="{DCFC56CC-A0E5-402D-8FEE-6C4A8F0D79FC}" type="pres">
      <dgm:prSet presAssocID="{A7290ADD-8B07-4E22-B752-2402C2069B0C}" presName="linNode" presStyleCnt="0"/>
      <dgm:spPr/>
    </dgm:pt>
    <dgm:pt modelId="{E713FEDD-4432-4DB1-A5DE-6D756E392597}" type="pres">
      <dgm:prSet presAssocID="{A7290ADD-8B07-4E22-B752-2402C2069B0C}" presName="parentText" presStyleLbl="node1" presStyleIdx="3" presStyleCnt="6" custScaleY="22088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25C5681-D01D-43E3-A98C-F8DEF941C73C}" type="pres">
      <dgm:prSet presAssocID="{A7290ADD-8B07-4E22-B752-2402C2069B0C}" presName="descendantText" presStyleLbl="alignAccFollowNode1" presStyleIdx="3" presStyleCnt="4" custScaleY="689982" custLinFactY="100000" custLinFactNeighborY="16014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0D0E81D-BF54-41B3-8D54-876C7266CAF9}" type="pres">
      <dgm:prSet presAssocID="{E273372C-A5CD-4794-86F6-A144C5839FE2}" presName="sp" presStyleCnt="0"/>
      <dgm:spPr/>
    </dgm:pt>
    <dgm:pt modelId="{E2FE05E4-5DA6-45A9-9B71-9C19D3607A46}" type="pres">
      <dgm:prSet presAssocID="{D06440FB-255C-4B36-8314-4499A8AACAB3}" presName="linNode" presStyleCnt="0"/>
      <dgm:spPr/>
    </dgm:pt>
    <dgm:pt modelId="{C1C6E297-0CCB-4097-8310-1F1B80ED4969}" type="pres">
      <dgm:prSet presAssocID="{D06440FB-255C-4B36-8314-4499A8AACAB3}" presName="parentText" presStyleLbl="node1" presStyleIdx="4" presStyleCnt="6" custScaleY="187806" custLinFactY="-68558" custLinFactNeighborX="-98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E9BF184-65D2-4571-A5A8-5B71983015E0}" type="pres">
      <dgm:prSet presAssocID="{0F1A0476-9B7C-440F-9EEC-C236BA689530}" presName="sp" presStyleCnt="0"/>
      <dgm:spPr/>
    </dgm:pt>
    <dgm:pt modelId="{774591DD-D2B9-4B52-B1B9-2EE26541DBC8}" type="pres">
      <dgm:prSet presAssocID="{0A887A54-1794-48C7-B594-5CF6065658D1}" presName="linNode" presStyleCnt="0"/>
      <dgm:spPr/>
    </dgm:pt>
    <dgm:pt modelId="{00538B9B-3FF7-4B91-9172-63325EE129DA}" type="pres">
      <dgm:prSet presAssocID="{0A887A54-1794-48C7-B594-5CF6065658D1}" presName="parentText" presStyleLbl="node1" presStyleIdx="5" presStyleCnt="6" custScaleY="227487" custLinFactY="-66767" custLinFactNeighborX="251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BF3D6ECE-E866-401F-B7CC-244275F5011A}" type="presOf" srcId="{A7290ADD-8B07-4E22-B752-2402C2069B0C}" destId="{E713FEDD-4432-4DB1-A5DE-6D756E392597}" srcOrd="0" destOrd="0" presId="urn:microsoft.com/office/officeart/2005/8/layout/vList5"/>
    <dgm:cxn modelId="{95EDA94D-BB83-4E09-8240-F232184FE995}" type="presOf" srcId="{B04F1F62-DA15-4D31-8FEA-EF7DE0FC13BD}" destId="{3D3075EF-01EC-4CC0-ACA1-B9DDF91FBDAF}" srcOrd="0" destOrd="0" presId="urn:microsoft.com/office/officeart/2005/8/layout/vList5"/>
    <dgm:cxn modelId="{62170EBE-073B-43C4-8965-65DAFB75B759}" srcId="{38A85641-F1A6-4B12-9D29-B7E795E7ED2E}" destId="{619F9A3F-6605-4B87-B7B1-E62283F21606}" srcOrd="1" destOrd="0" parTransId="{185DA763-1CA9-4EFB-8A9A-EDF9389FA0AD}" sibTransId="{4782DB8F-7A20-483E-943D-F09DC4C1ACAE}"/>
    <dgm:cxn modelId="{BFDAEC90-7724-4C74-AEA7-9DD42148642D}" srcId="{AFF81E74-1A34-4378-93E4-C71030D010C1}" destId="{572C2FB2-35EF-41B5-8613-2777649EAA72}" srcOrd="2" destOrd="0" parTransId="{2BD143AA-6A7D-4906-B544-DDEAE20315FF}" sibTransId="{E3F6E9E3-96B3-4D4C-9FAC-2BBD08DD1324}"/>
    <dgm:cxn modelId="{D24C7999-1CBD-4FD5-8D13-2A23DAB350A5}" srcId="{A7290ADD-8B07-4E22-B752-2402C2069B0C}" destId="{8ACBAFAA-1E1C-4975-BA5A-5901D088DFBA}" srcOrd="0" destOrd="0" parTransId="{39161143-814B-4353-B70D-2A6FCCEA9B9A}" sibTransId="{5898C6C8-E36B-4DF2-B3E5-B7DF245D955B}"/>
    <dgm:cxn modelId="{DEC0DCB1-EE34-4D3F-AE8A-AD00FF26D83C}" srcId="{AFF81E74-1A34-4378-93E4-C71030D010C1}" destId="{0A887A54-1794-48C7-B594-5CF6065658D1}" srcOrd="5" destOrd="0" parTransId="{79ADDC89-3329-4BE8-B676-6BDBAEC19631}" sibTransId="{49B1C917-8DDB-4F90-B638-66EDA355D8AA}"/>
    <dgm:cxn modelId="{0460E81B-7F75-4545-B498-1BE1C04BA0E7}" type="presOf" srcId="{8ACBAFAA-1E1C-4975-BA5A-5901D088DFBA}" destId="{025C5681-D01D-43E3-A98C-F8DEF941C73C}" srcOrd="0" destOrd="0" presId="urn:microsoft.com/office/officeart/2005/8/layout/vList5"/>
    <dgm:cxn modelId="{BECD2545-30CD-4F4A-8CCD-C3E5F6155D55}" srcId="{38A85641-F1A6-4B12-9D29-B7E795E7ED2E}" destId="{B04F1F62-DA15-4D31-8FEA-EF7DE0FC13BD}" srcOrd="0" destOrd="0" parTransId="{A2FF9C85-942F-4D25-9921-9C66C85D24F2}" sibTransId="{3A2ACCA9-29EA-4572-B3B8-CBD164485568}"/>
    <dgm:cxn modelId="{CE169D45-0B9E-454C-9266-0AFA308C2A69}" type="presOf" srcId="{0A887A54-1794-48C7-B594-5CF6065658D1}" destId="{00538B9B-3FF7-4B91-9172-63325EE129DA}" srcOrd="0" destOrd="0" presId="urn:microsoft.com/office/officeart/2005/8/layout/vList5"/>
    <dgm:cxn modelId="{C86343E0-4810-446D-B6AD-2DBD6725D88D}" type="presOf" srcId="{38A85641-F1A6-4B12-9D29-B7E795E7ED2E}" destId="{E330CE8D-122A-4B80-B18A-155D638BC77C}" srcOrd="0" destOrd="0" presId="urn:microsoft.com/office/officeart/2005/8/layout/vList5"/>
    <dgm:cxn modelId="{538F28E6-025E-42B3-A6ED-1FF821EAC04A}" srcId="{FE75F6AC-90F3-472F-9DFC-06A58600C263}" destId="{CA1B4704-3253-4AA2-BA8B-39AD33D9F862}" srcOrd="1" destOrd="0" parTransId="{8697A970-BEAB-4CCB-B8BA-1C28A6FF4E76}" sibTransId="{4FA22979-8DE5-450E-8C30-5FE47498185C}"/>
    <dgm:cxn modelId="{B313D86B-B82B-4E1C-A34A-206EBBBE8703}" srcId="{A7290ADD-8B07-4E22-B752-2402C2069B0C}" destId="{0B16757F-7546-4B0C-BE70-33A4D7809D22}" srcOrd="1" destOrd="0" parTransId="{1C71B736-2590-4D8E-8090-A41B2B8E8B9D}" sibTransId="{989B556D-6E60-4018-B886-10E56FC0F8CF}"/>
    <dgm:cxn modelId="{3E9C11C9-357E-4A0E-B4EC-8BE7479F057A}" type="presOf" srcId="{049C43CC-0F6B-41BD-9A68-1B95F6888CB0}" destId="{F82D1A7F-7467-4587-8D8C-EFFF8BB8EF3D}" srcOrd="0" destOrd="1" presId="urn:microsoft.com/office/officeart/2005/8/layout/vList5"/>
    <dgm:cxn modelId="{176FE749-5A6F-4AF6-85D4-A46D1AF1853C}" type="presOf" srcId="{CA1B4704-3253-4AA2-BA8B-39AD33D9F862}" destId="{1DCBA916-61E4-436C-8AA4-68762410791D}" srcOrd="0" destOrd="1" presId="urn:microsoft.com/office/officeart/2005/8/layout/vList5"/>
    <dgm:cxn modelId="{1EEF9A28-8839-40FF-A0F4-17E9B36E1BE7}" srcId="{AFF81E74-1A34-4378-93E4-C71030D010C1}" destId="{D06440FB-255C-4B36-8314-4499A8AACAB3}" srcOrd="4" destOrd="0" parTransId="{EF8062BA-1300-4DE0-B8C5-24FE6824AB81}" sibTransId="{0F1A0476-9B7C-440F-9EEC-C236BA689530}"/>
    <dgm:cxn modelId="{EC2BCC15-F11C-40C5-A83A-438F08368530}" type="presOf" srcId="{FE75F6AC-90F3-472F-9DFC-06A58600C263}" destId="{B39F20CA-B7CC-4F40-B073-4B6639D38A12}" srcOrd="0" destOrd="0" presId="urn:microsoft.com/office/officeart/2005/8/layout/vList5"/>
    <dgm:cxn modelId="{3F3FDFE9-E88B-4764-8D66-98FFFFDD5540}" srcId="{572C2FB2-35EF-41B5-8613-2777649EAA72}" destId="{049C43CC-0F6B-41BD-9A68-1B95F6888CB0}" srcOrd="1" destOrd="0" parTransId="{8BB822B2-5D4D-4BCD-A903-4A940DFBC74B}" sibTransId="{416877D6-095A-42D1-AD8B-B738EB2DE691}"/>
    <dgm:cxn modelId="{86A12C70-D77A-465E-9471-74C6C596A78F}" srcId="{572C2FB2-35EF-41B5-8613-2777649EAA72}" destId="{252BB3CA-F212-4805-B80F-83AED05E0579}" srcOrd="0" destOrd="0" parTransId="{B7DA73A1-AA46-4FCC-AC16-F7AA13794C59}" sibTransId="{3479CB69-B611-4731-B8E9-71B2A1BF1742}"/>
    <dgm:cxn modelId="{2AE84F28-EA7D-41D0-92FA-5B404F06EE1B}" type="presOf" srcId="{F8A9AB30-5E82-4096-8FDD-F55E8FCBEC16}" destId="{1DCBA916-61E4-436C-8AA4-68762410791D}" srcOrd="0" destOrd="0" presId="urn:microsoft.com/office/officeart/2005/8/layout/vList5"/>
    <dgm:cxn modelId="{13D7FC18-4934-4171-BDAF-6DCC9E710328}" type="presOf" srcId="{252BB3CA-F212-4805-B80F-83AED05E0579}" destId="{F82D1A7F-7467-4587-8D8C-EFFF8BB8EF3D}" srcOrd="0" destOrd="0" presId="urn:microsoft.com/office/officeart/2005/8/layout/vList5"/>
    <dgm:cxn modelId="{4C6C46B6-7541-4FCB-9078-9E73A6D1E2E8}" type="presOf" srcId="{572C2FB2-35EF-41B5-8613-2777649EAA72}" destId="{5F9A7EA2-02E7-4C7B-8109-87F8B3E1F38A}" srcOrd="0" destOrd="0" presId="urn:microsoft.com/office/officeart/2005/8/layout/vList5"/>
    <dgm:cxn modelId="{077A5179-584C-4E8D-9B89-B0BC81549EEF}" type="presOf" srcId="{D06440FB-255C-4B36-8314-4499A8AACAB3}" destId="{C1C6E297-0CCB-4097-8310-1F1B80ED4969}" srcOrd="0" destOrd="0" presId="urn:microsoft.com/office/officeart/2005/8/layout/vList5"/>
    <dgm:cxn modelId="{26FD89D5-2B64-4155-92BB-2FE633809DC3}" srcId="{AFF81E74-1A34-4378-93E4-C71030D010C1}" destId="{FE75F6AC-90F3-472F-9DFC-06A58600C263}" srcOrd="1" destOrd="0" parTransId="{58E6FE82-2F5C-45A0-92E1-4CF706143AE0}" sibTransId="{D3C6DD3A-8D0A-4EA9-A42F-475883F79A54}"/>
    <dgm:cxn modelId="{0E2A56F6-0D23-4C97-A059-74CBE1F1B209}" srcId="{AFF81E74-1A34-4378-93E4-C71030D010C1}" destId="{38A85641-F1A6-4B12-9D29-B7E795E7ED2E}" srcOrd="0" destOrd="0" parTransId="{61650F44-A047-41B7-B74E-E5E65043D02C}" sibTransId="{3022469F-600E-467C-B558-812790F58919}"/>
    <dgm:cxn modelId="{10AD6F58-06F7-471D-879E-D7A4A96CA52D}" type="presOf" srcId="{AFF81E74-1A34-4378-93E4-C71030D010C1}" destId="{D87A39D2-8737-4B23-ACA4-EF97355BC1F7}" srcOrd="0" destOrd="0" presId="urn:microsoft.com/office/officeart/2005/8/layout/vList5"/>
    <dgm:cxn modelId="{B5FB2FD2-54FB-47AD-9A0F-88F754B6E9CC}" type="presOf" srcId="{0B16757F-7546-4B0C-BE70-33A4D7809D22}" destId="{025C5681-D01D-43E3-A98C-F8DEF941C73C}" srcOrd="0" destOrd="1" presId="urn:microsoft.com/office/officeart/2005/8/layout/vList5"/>
    <dgm:cxn modelId="{56F62FC6-E567-40EB-B21B-8E2C37F86B06}" srcId="{FE75F6AC-90F3-472F-9DFC-06A58600C263}" destId="{F8A9AB30-5E82-4096-8FDD-F55E8FCBEC16}" srcOrd="0" destOrd="0" parTransId="{F7F1178C-1DD8-481F-959D-A83BD36228A2}" sibTransId="{62CD8580-7DE2-41C9-910D-254F4DEC55E6}"/>
    <dgm:cxn modelId="{47646E4E-C120-4F7E-BE68-4F1D50AF168D}" type="presOf" srcId="{619F9A3F-6605-4B87-B7B1-E62283F21606}" destId="{3D3075EF-01EC-4CC0-ACA1-B9DDF91FBDAF}" srcOrd="0" destOrd="1" presId="urn:microsoft.com/office/officeart/2005/8/layout/vList5"/>
    <dgm:cxn modelId="{15ABD5B8-6798-4FD6-B2D3-FC2A0ED407BA}" srcId="{AFF81E74-1A34-4378-93E4-C71030D010C1}" destId="{A7290ADD-8B07-4E22-B752-2402C2069B0C}" srcOrd="3" destOrd="0" parTransId="{8169A8B7-93BF-4A1B-A886-8C90421C29D7}" sibTransId="{E273372C-A5CD-4794-86F6-A144C5839FE2}"/>
    <dgm:cxn modelId="{0A8FC2FE-72EF-465D-BD88-ED360950A049}" type="presParOf" srcId="{D87A39D2-8737-4B23-ACA4-EF97355BC1F7}" destId="{C4A3D25F-616E-4267-8E87-A58D9227EDB0}" srcOrd="0" destOrd="0" presId="urn:microsoft.com/office/officeart/2005/8/layout/vList5"/>
    <dgm:cxn modelId="{49F6C8D3-5E11-437C-B1CE-FFC8E6E3DA9C}" type="presParOf" srcId="{C4A3D25F-616E-4267-8E87-A58D9227EDB0}" destId="{E330CE8D-122A-4B80-B18A-155D638BC77C}" srcOrd="0" destOrd="0" presId="urn:microsoft.com/office/officeart/2005/8/layout/vList5"/>
    <dgm:cxn modelId="{60C8538D-E4B5-4EAB-850B-A6229BDB02A5}" type="presParOf" srcId="{C4A3D25F-616E-4267-8E87-A58D9227EDB0}" destId="{3D3075EF-01EC-4CC0-ACA1-B9DDF91FBDAF}" srcOrd="1" destOrd="0" presId="urn:microsoft.com/office/officeart/2005/8/layout/vList5"/>
    <dgm:cxn modelId="{119D35EF-532D-4C82-987B-DE733359D2E3}" type="presParOf" srcId="{D87A39D2-8737-4B23-ACA4-EF97355BC1F7}" destId="{D7A1C931-9DF7-4F54-A0AF-D801309843D7}" srcOrd="1" destOrd="0" presId="urn:microsoft.com/office/officeart/2005/8/layout/vList5"/>
    <dgm:cxn modelId="{C0358D56-D1D3-4858-8766-A5893CAA92D7}" type="presParOf" srcId="{D87A39D2-8737-4B23-ACA4-EF97355BC1F7}" destId="{FF809028-DC4F-423A-99E2-538D2CD1408D}" srcOrd="2" destOrd="0" presId="urn:microsoft.com/office/officeart/2005/8/layout/vList5"/>
    <dgm:cxn modelId="{BAAAB25E-2E7E-4BA6-9D86-76A00506F372}" type="presParOf" srcId="{FF809028-DC4F-423A-99E2-538D2CD1408D}" destId="{B39F20CA-B7CC-4F40-B073-4B6639D38A12}" srcOrd="0" destOrd="0" presId="urn:microsoft.com/office/officeart/2005/8/layout/vList5"/>
    <dgm:cxn modelId="{43255D84-0070-46A0-A800-E35015964AB2}" type="presParOf" srcId="{FF809028-DC4F-423A-99E2-538D2CD1408D}" destId="{1DCBA916-61E4-436C-8AA4-68762410791D}" srcOrd="1" destOrd="0" presId="urn:microsoft.com/office/officeart/2005/8/layout/vList5"/>
    <dgm:cxn modelId="{91F99943-D243-4845-89B3-5EFF4573F895}" type="presParOf" srcId="{D87A39D2-8737-4B23-ACA4-EF97355BC1F7}" destId="{A35FA3BB-68B1-4100-8886-1903C37247BD}" srcOrd="3" destOrd="0" presId="urn:microsoft.com/office/officeart/2005/8/layout/vList5"/>
    <dgm:cxn modelId="{E6793C85-E33A-423E-BCC4-B80C7563DDCD}" type="presParOf" srcId="{D87A39D2-8737-4B23-ACA4-EF97355BC1F7}" destId="{FFB97E3E-1721-4231-BC3C-6C668876D7D2}" srcOrd="4" destOrd="0" presId="urn:microsoft.com/office/officeart/2005/8/layout/vList5"/>
    <dgm:cxn modelId="{9653B9F9-4D50-48CC-9F6D-5B4DF9741E6E}" type="presParOf" srcId="{FFB97E3E-1721-4231-BC3C-6C668876D7D2}" destId="{5F9A7EA2-02E7-4C7B-8109-87F8B3E1F38A}" srcOrd="0" destOrd="0" presId="urn:microsoft.com/office/officeart/2005/8/layout/vList5"/>
    <dgm:cxn modelId="{1660F09E-13FB-48C3-910A-B80AA0D67372}" type="presParOf" srcId="{FFB97E3E-1721-4231-BC3C-6C668876D7D2}" destId="{F82D1A7F-7467-4587-8D8C-EFFF8BB8EF3D}" srcOrd="1" destOrd="0" presId="urn:microsoft.com/office/officeart/2005/8/layout/vList5"/>
    <dgm:cxn modelId="{0258BA7F-95AD-44D3-8E20-BFA6D3CF57F3}" type="presParOf" srcId="{D87A39D2-8737-4B23-ACA4-EF97355BC1F7}" destId="{BC8A38DD-DE0C-44C2-83DE-4AC489B3EE9A}" srcOrd="5" destOrd="0" presId="urn:microsoft.com/office/officeart/2005/8/layout/vList5"/>
    <dgm:cxn modelId="{FFEAD21A-137A-4D02-8690-97D821AEB2E4}" type="presParOf" srcId="{D87A39D2-8737-4B23-ACA4-EF97355BC1F7}" destId="{DCFC56CC-A0E5-402D-8FEE-6C4A8F0D79FC}" srcOrd="6" destOrd="0" presId="urn:microsoft.com/office/officeart/2005/8/layout/vList5"/>
    <dgm:cxn modelId="{C76FEC9E-2C20-405A-A095-CC5066D9F94C}" type="presParOf" srcId="{DCFC56CC-A0E5-402D-8FEE-6C4A8F0D79FC}" destId="{E713FEDD-4432-4DB1-A5DE-6D756E392597}" srcOrd="0" destOrd="0" presId="urn:microsoft.com/office/officeart/2005/8/layout/vList5"/>
    <dgm:cxn modelId="{3067BDF8-770E-45BC-A375-EC15FDA73F35}" type="presParOf" srcId="{DCFC56CC-A0E5-402D-8FEE-6C4A8F0D79FC}" destId="{025C5681-D01D-43E3-A98C-F8DEF941C73C}" srcOrd="1" destOrd="0" presId="urn:microsoft.com/office/officeart/2005/8/layout/vList5"/>
    <dgm:cxn modelId="{CD095AD1-3862-405C-AF85-F8403838954E}" type="presParOf" srcId="{D87A39D2-8737-4B23-ACA4-EF97355BC1F7}" destId="{60D0E81D-BF54-41B3-8D54-876C7266CAF9}" srcOrd="7" destOrd="0" presId="urn:microsoft.com/office/officeart/2005/8/layout/vList5"/>
    <dgm:cxn modelId="{D5B2C21C-FF98-4563-A621-9B37CCFD7808}" type="presParOf" srcId="{D87A39D2-8737-4B23-ACA4-EF97355BC1F7}" destId="{E2FE05E4-5DA6-45A9-9B71-9C19D3607A46}" srcOrd="8" destOrd="0" presId="urn:microsoft.com/office/officeart/2005/8/layout/vList5"/>
    <dgm:cxn modelId="{D4AC967F-33A0-41AD-B6D1-8BD112675FC6}" type="presParOf" srcId="{E2FE05E4-5DA6-45A9-9B71-9C19D3607A46}" destId="{C1C6E297-0CCB-4097-8310-1F1B80ED4969}" srcOrd="0" destOrd="0" presId="urn:microsoft.com/office/officeart/2005/8/layout/vList5"/>
    <dgm:cxn modelId="{EC09D9B1-F3A3-44F1-83BA-EDE4E7C09CDE}" type="presParOf" srcId="{D87A39D2-8737-4B23-ACA4-EF97355BC1F7}" destId="{CE9BF184-65D2-4571-A5A8-5B71983015E0}" srcOrd="9" destOrd="0" presId="urn:microsoft.com/office/officeart/2005/8/layout/vList5"/>
    <dgm:cxn modelId="{FDC7F0FE-3359-432F-AC8B-7F58118DD773}" type="presParOf" srcId="{D87A39D2-8737-4B23-ACA4-EF97355BC1F7}" destId="{774591DD-D2B9-4B52-B1B9-2EE26541DBC8}" srcOrd="10" destOrd="0" presId="urn:microsoft.com/office/officeart/2005/8/layout/vList5"/>
    <dgm:cxn modelId="{EEE818D6-9FC6-4D24-BD5F-727A0A0389FA}" type="presParOf" srcId="{774591DD-D2B9-4B52-B1B9-2EE26541DBC8}" destId="{00538B9B-3FF7-4B91-9172-63325EE129D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C5BA0D-8DAD-4F79-B20E-B18926213C0A}">
      <dsp:nvSpPr>
        <dsp:cNvPr id="0" name=""/>
        <dsp:cNvSpPr/>
      </dsp:nvSpPr>
      <dsp:spPr>
        <a:xfrm rot="5400000">
          <a:off x="1977076" y="118478"/>
          <a:ext cx="973769" cy="1032174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>
              <a:latin typeface="Calibri" panose="020F0502020204030204" pitchFamily="34" charset="0"/>
            </a:rPr>
            <a:t>Tipologia</a:t>
          </a:r>
          <a:r>
            <a:rPr lang="it-IT" sz="1000" kern="1200" dirty="0" smtClean="0">
              <a:latin typeface="Calibri" panose="020F0502020204030204" pitchFamily="34" charset="0"/>
            </a:rPr>
            <a:t> </a:t>
          </a:r>
          <a:r>
            <a:rPr lang="it-IT" sz="1100" b="1" kern="1200" dirty="0" smtClean="0">
              <a:latin typeface="Calibri" panose="020F0502020204030204" pitchFamily="34" charset="0"/>
            </a:rPr>
            <a:t>familiare</a:t>
          </a:r>
          <a:endParaRPr lang="it-IT" sz="1000" b="1" kern="1200" dirty="0">
            <a:latin typeface="Calibri" panose="020F0502020204030204" pitchFamily="34" charset="0"/>
          </a:endParaRPr>
        </a:p>
      </dsp:txBody>
      <dsp:txXfrm rot="-5400000">
        <a:off x="2119903" y="309975"/>
        <a:ext cx="688116" cy="649179"/>
      </dsp:txXfrm>
    </dsp:sp>
    <dsp:sp modelId="{DA435B7A-8B85-475B-9C0A-003964A8BF2C}">
      <dsp:nvSpPr>
        <dsp:cNvPr id="0" name=""/>
        <dsp:cNvSpPr/>
      </dsp:nvSpPr>
      <dsp:spPr>
        <a:xfrm>
          <a:off x="2596001" y="259267"/>
          <a:ext cx="855461" cy="459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81D10E-1CBC-4F25-AD84-23FA8FB52596}">
      <dsp:nvSpPr>
        <dsp:cNvPr id="0" name=""/>
        <dsp:cNvSpPr/>
      </dsp:nvSpPr>
      <dsp:spPr>
        <a:xfrm rot="5400000">
          <a:off x="1138805" y="279649"/>
          <a:ext cx="766542" cy="666891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lumMod val="60000"/>
            <a:lumOff val="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600" kern="1200"/>
        </a:p>
      </dsp:txBody>
      <dsp:txXfrm rot="-5400000">
        <a:off x="1292554" y="349277"/>
        <a:ext cx="459043" cy="527636"/>
      </dsp:txXfrm>
    </dsp:sp>
    <dsp:sp modelId="{75175F21-B2D4-4004-8E24-231B9B33F477}">
      <dsp:nvSpPr>
        <dsp:cNvPr id="0" name=""/>
        <dsp:cNvSpPr/>
      </dsp:nvSpPr>
      <dsp:spPr>
        <a:xfrm rot="5400000">
          <a:off x="1235287" y="967734"/>
          <a:ext cx="1195828" cy="1095122"/>
        </a:xfrm>
        <a:prstGeom prst="hexagon">
          <a:avLst>
            <a:gd name="adj" fmla="val 25000"/>
            <a:gd name="vf" fmla="val 115470"/>
          </a:avLst>
        </a:prstGeom>
        <a:solidFill>
          <a:schemeClr val="accent5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b="1" kern="1200" dirty="0" smtClean="0">
              <a:latin typeface="Calibri" panose="020F0502020204030204" pitchFamily="34" charset="0"/>
            </a:rPr>
            <a:t>Reddito</a:t>
          </a:r>
          <a:endParaRPr lang="it-IT" sz="1200" b="1" kern="1200" dirty="0">
            <a:latin typeface="Calibri" panose="020F0502020204030204" pitchFamily="34" charset="0"/>
          </a:endParaRPr>
        </a:p>
      </dsp:txBody>
      <dsp:txXfrm rot="-5400000">
        <a:off x="1460475" y="1108295"/>
        <a:ext cx="745452" cy="814003"/>
      </dsp:txXfrm>
    </dsp:sp>
    <dsp:sp modelId="{E552A163-9000-47EF-BEDD-B877A7496507}">
      <dsp:nvSpPr>
        <dsp:cNvPr id="0" name=""/>
        <dsp:cNvSpPr/>
      </dsp:nvSpPr>
      <dsp:spPr>
        <a:xfrm>
          <a:off x="691911" y="1228165"/>
          <a:ext cx="827865" cy="459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F20C94-FE1C-481B-88A7-D1C7ADBA221A}">
      <dsp:nvSpPr>
        <dsp:cNvPr id="0" name=""/>
        <dsp:cNvSpPr/>
      </dsp:nvSpPr>
      <dsp:spPr>
        <a:xfrm rot="5400000">
          <a:off x="2439202" y="1019567"/>
          <a:ext cx="1100739" cy="1015849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lumMod val="40000"/>
            <a:lumOff val="6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600" kern="1200"/>
        </a:p>
      </dsp:txBody>
      <dsp:txXfrm rot="-5400000">
        <a:off x="2644427" y="1153504"/>
        <a:ext cx="690289" cy="747975"/>
      </dsp:txXfrm>
    </dsp:sp>
    <dsp:sp modelId="{179375D8-F120-4849-BAE4-FFB75F055B20}">
      <dsp:nvSpPr>
        <dsp:cNvPr id="0" name=""/>
        <dsp:cNvSpPr/>
      </dsp:nvSpPr>
      <dsp:spPr>
        <a:xfrm rot="5400000">
          <a:off x="1926264" y="1875677"/>
          <a:ext cx="1042474" cy="1100511"/>
        </a:xfrm>
        <a:prstGeom prst="hexagon">
          <a:avLst>
            <a:gd name="adj" fmla="val 25000"/>
            <a:gd name="vf" fmla="val 115470"/>
          </a:avLst>
        </a:prstGeom>
        <a:solidFill>
          <a:schemeClr val="accent3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b="1" kern="1200" dirty="0" smtClean="0">
              <a:latin typeface="Calibri" panose="020F0502020204030204" pitchFamily="34" charset="0"/>
            </a:rPr>
            <a:t>Istruzione</a:t>
          </a:r>
          <a:endParaRPr lang="it-IT" sz="1100" b="1" kern="1200" dirty="0">
            <a:latin typeface="Calibri" panose="020F0502020204030204" pitchFamily="34" charset="0"/>
          </a:endParaRPr>
        </a:p>
      </dsp:txBody>
      <dsp:txXfrm rot="-5400000">
        <a:off x="2080664" y="2078442"/>
        <a:ext cx="733674" cy="694982"/>
      </dsp:txXfrm>
    </dsp:sp>
    <dsp:sp modelId="{B4BDEB7F-25EB-4DF9-AF46-589E54490D0B}">
      <dsp:nvSpPr>
        <dsp:cNvPr id="0" name=""/>
        <dsp:cNvSpPr/>
      </dsp:nvSpPr>
      <dsp:spPr>
        <a:xfrm>
          <a:off x="2596001" y="2231415"/>
          <a:ext cx="855461" cy="459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310B11-7EDC-4846-AB12-BED395867D8F}">
      <dsp:nvSpPr>
        <dsp:cNvPr id="0" name=""/>
        <dsp:cNvSpPr/>
      </dsp:nvSpPr>
      <dsp:spPr>
        <a:xfrm rot="5400000">
          <a:off x="1032015" y="2072748"/>
          <a:ext cx="766542" cy="666891"/>
        </a:xfrm>
        <a:prstGeom prst="hexagon">
          <a:avLst>
            <a:gd name="adj" fmla="val 25000"/>
            <a:gd name="vf" fmla="val 115470"/>
          </a:avLst>
        </a:prstGeom>
        <a:solidFill>
          <a:srgbClr val="16F82C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600" kern="1200"/>
        </a:p>
      </dsp:txBody>
      <dsp:txXfrm rot="-5400000">
        <a:off x="1185764" y="2142376"/>
        <a:ext cx="459043" cy="527636"/>
      </dsp:txXfrm>
    </dsp:sp>
    <dsp:sp modelId="{FF5E0364-7DE5-408C-8BE8-10DA0BB59BF6}">
      <dsp:nvSpPr>
        <dsp:cNvPr id="0" name=""/>
        <dsp:cNvSpPr/>
      </dsp:nvSpPr>
      <dsp:spPr>
        <a:xfrm rot="5400000">
          <a:off x="1229083" y="2725961"/>
          <a:ext cx="1112390" cy="1132995"/>
        </a:xfrm>
        <a:prstGeom prst="hexagon">
          <a:avLst>
            <a:gd name="adj" fmla="val 25000"/>
            <a:gd name="vf" fmla="val 115470"/>
          </a:avLst>
        </a:prstGeom>
        <a:solidFill>
          <a:srgbClr val="0070C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b="1" kern="1200" dirty="0" smtClean="0">
              <a:latin typeface="Calibri" panose="020F0502020204030204" pitchFamily="34" charset="0"/>
            </a:rPr>
            <a:t>Mercato</a:t>
          </a:r>
          <a:r>
            <a:rPr lang="it-IT" sz="1200" kern="1200" dirty="0" smtClean="0">
              <a:latin typeface="Calibri" panose="020F0502020204030204" pitchFamily="34" charset="0"/>
            </a:rPr>
            <a:t> </a:t>
          </a:r>
          <a:r>
            <a:rPr lang="it-IT" sz="1200" b="1" kern="1200" dirty="0" smtClean="0">
              <a:latin typeface="Calibri" panose="020F0502020204030204" pitchFamily="34" charset="0"/>
            </a:rPr>
            <a:t>del</a:t>
          </a:r>
          <a:r>
            <a:rPr lang="it-IT" sz="1200" kern="1200" dirty="0" smtClean="0">
              <a:latin typeface="Calibri" panose="020F0502020204030204" pitchFamily="34" charset="0"/>
            </a:rPr>
            <a:t> </a:t>
          </a:r>
          <a:r>
            <a:rPr lang="it-IT" sz="1200" b="1" kern="1200" dirty="0" smtClean="0">
              <a:latin typeface="Calibri" panose="020F0502020204030204" pitchFamily="34" charset="0"/>
            </a:rPr>
            <a:t>lavoro</a:t>
          </a:r>
          <a:endParaRPr lang="it-IT" sz="1300" b="1" kern="1200" dirty="0">
            <a:latin typeface="Calibri" panose="020F0502020204030204" pitchFamily="34" charset="0"/>
          </a:endParaRPr>
        </a:p>
      </dsp:txBody>
      <dsp:txXfrm rot="-5400000">
        <a:off x="1407613" y="2921662"/>
        <a:ext cx="755330" cy="741594"/>
      </dsp:txXfrm>
    </dsp:sp>
    <dsp:sp modelId="{5C636C6F-5A9B-45FF-9224-5FFFEEDC55B8}">
      <dsp:nvSpPr>
        <dsp:cNvPr id="0" name=""/>
        <dsp:cNvSpPr/>
      </dsp:nvSpPr>
      <dsp:spPr>
        <a:xfrm>
          <a:off x="691911" y="3192946"/>
          <a:ext cx="827865" cy="459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84DBB9-3F5F-4A7A-B66E-B020474D09D8}">
      <dsp:nvSpPr>
        <dsp:cNvPr id="0" name=""/>
        <dsp:cNvSpPr/>
      </dsp:nvSpPr>
      <dsp:spPr>
        <a:xfrm rot="5400000">
          <a:off x="2541292" y="2870615"/>
          <a:ext cx="766542" cy="666891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600" kern="1200"/>
        </a:p>
      </dsp:txBody>
      <dsp:txXfrm rot="-5400000">
        <a:off x="2695041" y="2940243"/>
        <a:ext cx="459043" cy="5276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3075EF-01EC-4CC0-ACA1-B9DDF91FBDAF}">
      <dsp:nvSpPr>
        <dsp:cNvPr id="0" name=""/>
        <dsp:cNvSpPr/>
      </dsp:nvSpPr>
      <dsp:spPr>
        <a:xfrm rot="5400000">
          <a:off x="5438982" y="-2297544"/>
          <a:ext cx="968608" cy="5570853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0" kern="1200" dirty="0" smtClean="0">
              <a:solidFill>
                <a:schemeClr val="tx1"/>
              </a:solidFill>
            </a:rPr>
            <a:t>Caratteristiche anagrafiche degli individui </a:t>
          </a:r>
          <a:r>
            <a:rPr lang="it-IT" sz="1400" b="1" kern="1200" dirty="0" smtClean="0">
              <a:solidFill>
                <a:schemeClr val="tx1"/>
              </a:solidFill>
            </a:rPr>
            <a:t>residenti</a:t>
          </a:r>
          <a:r>
            <a:rPr lang="it-IT" sz="1400" b="0" kern="1200" dirty="0" smtClean="0">
              <a:solidFill>
                <a:schemeClr val="tx1"/>
              </a:solidFill>
            </a:rPr>
            <a:t> (sesso, età), cittadinanza</a:t>
          </a:r>
          <a:endParaRPr lang="it-IT" sz="1400" b="0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0" kern="1200" dirty="0" smtClean="0">
              <a:solidFill>
                <a:schemeClr val="tx1"/>
              </a:solidFill>
            </a:rPr>
            <a:t>Comune di iscrizione anagrafica</a:t>
          </a:r>
          <a:endParaRPr lang="it-IT" sz="1400" b="0" kern="1200" dirty="0">
            <a:solidFill>
              <a:schemeClr val="tx1"/>
            </a:solidFill>
          </a:endParaRPr>
        </a:p>
      </dsp:txBody>
      <dsp:txXfrm rot="-5400000">
        <a:off x="3137860" y="50862"/>
        <a:ext cx="5523569" cy="874040"/>
      </dsp:txXfrm>
    </dsp:sp>
    <dsp:sp modelId="{E330CE8D-122A-4B80-B18A-155D638BC77C}">
      <dsp:nvSpPr>
        <dsp:cNvPr id="0" name=""/>
        <dsp:cNvSpPr/>
      </dsp:nvSpPr>
      <dsp:spPr>
        <a:xfrm>
          <a:off x="4254" y="114136"/>
          <a:ext cx="3133605" cy="74749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0" kern="1200" dirty="0" smtClean="0">
              <a:solidFill>
                <a:schemeClr val="tx1"/>
              </a:solidFill>
            </a:rPr>
            <a:t>Liste Anagrafiche Comunali</a:t>
          </a:r>
          <a:endParaRPr lang="it-IT" sz="1600" b="0" kern="1200" dirty="0">
            <a:solidFill>
              <a:schemeClr val="tx1"/>
            </a:solidFill>
          </a:endParaRPr>
        </a:p>
      </dsp:txBody>
      <dsp:txXfrm>
        <a:off x="40744" y="150626"/>
        <a:ext cx="3060625" cy="674511"/>
      </dsp:txXfrm>
    </dsp:sp>
    <dsp:sp modelId="{1DCBA916-61E4-436C-8AA4-68762410791D}">
      <dsp:nvSpPr>
        <dsp:cNvPr id="0" name=""/>
        <dsp:cNvSpPr/>
      </dsp:nvSpPr>
      <dsp:spPr>
        <a:xfrm rot="5400000">
          <a:off x="5413439" y="-1289392"/>
          <a:ext cx="1019693" cy="5570853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0" kern="1200" dirty="0" smtClean="0">
              <a:solidFill>
                <a:schemeClr val="tx1"/>
              </a:solidFill>
            </a:rPr>
            <a:t>Caratteristiche anagrafiche (sesso, età) degli individui </a:t>
          </a:r>
          <a:r>
            <a:rPr lang="it-IT" sz="1400" b="1" kern="1200" dirty="0" smtClean="0">
              <a:solidFill>
                <a:schemeClr val="tx1"/>
              </a:solidFill>
            </a:rPr>
            <a:t>senza segnali di residenza in LAC</a:t>
          </a:r>
          <a:r>
            <a:rPr lang="it-IT" sz="1400" b="0" kern="1200" dirty="0" smtClean="0">
              <a:solidFill>
                <a:schemeClr val="tx1"/>
              </a:solidFill>
            </a:rPr>
            <a:t>, Comune di nascita</a:t>
          </a:r>
          <a:endParaRPr lang="it-IT" sz="1400" b="0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0" kern="1200" dirty="0" smtClean="0">
              <a:solidFill>
                <a:schemeClr val="tx1"/>
              </a:solidFill>
            </a:rPr>
            <a:t>Domicilio fiscale</a:t>
          </a:r>
          <a:endParaRPr lang="it-IT" sz="1400" b="0" kern="1200" dirty="0">
            <a:solidFill>
              <a:schemeClr val="tx1"/>
            </a:solidFill>
          </a:endParaRPr>
        </a:p>
      </dsp:txBody>
      <dsp:txXfrm rot="-5400000">
        <a:off x="3137860" y="1035964"/>
        <a:ext cx="5521076" cy="920139"/>
      </dsp:txXfrm>
    </dsp:sp>
    <dsp:sp modelId="{B39F20CA-B7CC-4F40-B073-4B6639D38A12}">
      <dsp:nvSpPr>
        <dsp:cNvPr id="0" name=""/>
        <dsp:cNvSpPr/>
      </dsp:nvSpPr>
      <dsp:spPr>
        <a:xfrm>
          <a:off x="4254" y="870639"/>
          <a:ext cx="3133605" cy="64152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0" kern="1200" dirty="0" smtClean="0">
              <a:solidFill>
                <a:schemeClr val="tx1"/>
              </a:solidFill>
            </a:rPr>
            <a:t>Base dati anagrafica dell’Anagrafe Tributaria </a:t>
          </a:r>
        </a:p>
      </dsp:txBody>
      <dsp:txXfrm>
        <a:off x="35571" y="901956"/>
        <a:ext cx="3070971" cy="578895"/>
      </dsp:txXfrm>
    </dsp:sp>
    <dsp:sp modelId="{F82D1A7F-7467-4587-8D8C-EFFF8BB8EF3D}">
      <dsp:nvSpPr>
        <dsp:cNvPr id="0" name=""/>
        <dsp:cNvSpPr/>
      </dsp:nvSpPr>
      <dsp:spPr>
        <a:xfrm rot="5400000">
          <a:off x="5345871" y="17194"/>
          <a:ext cx="1130576" cy="5570853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0" kern="1200" dirty="0" smtClean="0"/>
            <a:t>Luogo di studio, livello di scuola frequentata (scuola primaria, secondaria)</a:t>
          </a:r>
          <a:endParaRPr lang="it-IT" sz="1400" b="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0" kern="1200" dirty="0" smtClean="0"/>
            <a:t>Luogo di studio, tipo di corso frequentato (università triennale, altro)</a:t>
          </a:r>
          <a:endParaRPr lang="it-IT" sz="1400" b="0" kern="1200" dirty="0"/>
        </a:p>
      </dsp:txBody>
      <dsp:txXfrm rot="-5400000">
        <a:off x="3125733" y="2292522"/>
        <a:ext cx="5515663" cy="1020196"/>
      </dsp:txXfrm>
    </dsp:sp>
    <dsp:sp modelId="{5F9A7EA2-02E7-4C7B-8109-87F8B3E1F38A}">
      <dsp:nvSpPr>
        <dsp:cNvPr id="0" name=""/>
        <dsp:cNvSpPr/>
      </dsp:nvSpPr>
      <dsp:spPr>
        <a:xfrm>
          <a:off x="20" y="2309342"/>
          <a:ext cx="3133605" cy="1011887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0" kern="1200" dirty="0" smtClean="0">
              <a:solidFill>
                <a:schemeClr val="tx1"/>
              </a:solidFill>
            </a:rPr>
            <a:t>Anagrafe degli studenti delle scuole dell’obbligo e iscritti all’Università</a:t>
          </a:r>
          <a:endParaRPr lang="it-IT" sz="1600" b="0" kern="1200" dirty="0">
            <a:solidFill>
              <a:schemeClr val="tx1"/>
            </a:solidFill>
          </a:endParaRPr>
        </a:p>
      </dsp:txBody>
      <dsp:txXfrm>
        <a:off x="49416" y="2358738"/>
        <a:ext cx="3034813" cy="913095"/>
      </dsp:txXfrm>
    </dsp:sp>
    <dsp:sp modelId="{025C5681-D01D-43E3-A98C-F8DEF941C73C}">
      <dsp:nvSpPr>
        <dsp:cNvPr id="0" name=""/>
        <dsp:cNvSpPr/>
      </dsp:nvSpPr>
      <dsp:spPr>
        <a:xfrm rot="5400000">
          <a:off x="5150439" y="1734643"/>
          <a:ext cx="1545693" cy="5570853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0" i="0" u="none" kern="1200" dirty="0" smtClean="0"/>
            <a:t>Tipologia occupazione (autonomi, dipendenti a tempo indeterminato, a termine, parasubordinati) – Progetto Precarietà lavorativa</a:t>
          </a:r>
          <a:endParaRPr lang="it-IT" sz="1400" b="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0" i="0" u="none" kern="1200" dirty="0" smtClean="0"/>
            <a:t>Luogo di lavoro</a:t>
          </a:r>
          <a:endParaRPr lang="it-IT" sz="1400" b="0" kern="1200" dirty="0"/>
        </a:p>
      </dsp:txBody>
      <dsp:txXfrm rot="-5400000">
        <a:off x="3137860" y="3822678"/>
        <a:ext cx="5495398" cy="1394783"/>
      </dsp:txXfrm>
    </dsp:sp>
    <dsp:sp modelId="{E713FEDD-4432-4DB1-A5DE-6D756E392597}">
      <dsp:nvSpPr>
        <dsp:cNvPr id="0" name=""/>
        <dsp:cNvSpPr/>
      </dsp:nvSpPr>
      <dsp:spPr>
        <a:xfrm>
          <a:off x="4254" y="3628043"/>
          <a:ext cx="3133605" cy="61852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0" i="0" u="none" kern="1200" dirty="0" smtClean="0">
              <a:solidFill>
                <a:schemeClr val="tx1"/>
              </a:solidFill>
            </a:rPr>
            <a:t>ASIA - Occupazione</a:t>
          </a:r>
          <a:endParaRPr lang="it-IT" sz="1600" b="0" kern="1200" dirty="0">
            <a:solidFill>
              <a:schemeClr val="tx1"/>
            </a:solidFill>
          </a:endParaRPr>
        </a:p>
      </dsp:txBody>
      <dsp:txXfrm>
        <a:off x="34448" y="3658237"/>
        <a:ext cx="3073217" cy="558137"/>
      </dsp:txXfrm>
    </dsp:sp>
    <dsp:sp modelId="{C1C6E297-0CCB-4097-8310-1F1B80ED4969}">
      <dsp:nvSpPr>
        <dsp:cNvPr id="0" name=""/>
        <dsp:cNvSpPr/>
      </dsp:nvSpPr>
      <dsp:spPr>
        <a:xfrm>
          <a:off x="1183" y="4252151"/>
          <a:ext cx="3133605" cy="525902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0" i="0" u="none" kern="1200" dirty="0" smtClean="0">
              <a:solidFill>
                <a:schemeClr val="tx1"/>
              </a:solidFill>
            </a:rPr>
            <a:t>INPDAP, INAIL</a:t>
          </a:r>
          <a:r>
            <a:rPr lang="it-IT" sz="1600" b="1" i="0" u="none" kern="1200" dirty="0" smtClean="0">
              <a:solidFill>
                <a:schemeClr val="tx1"/>
              </a:solidFill>
            </a:rPr>
            <a:t>, </a:t>
          </a:r>
          <a:r>
            <a:rPr lang="it-IT" sz="1600" b="0" i="0" u="none" kern="1200" dirty="0" smtClean="0">
              <a:solidFill>
                <a:schemeClr val="tx1"/>
              </a:solidFill>
            </a:rPr>
            <a:t>Personale scolastico e universitario</a:t>
          </a:r>
          <a:endParaRPr lang="it-IT" sz="1600" b="0" kern="1200" dirty="0" smtClean="0">
            <a:solidFill>
              <a:schemeClr val="tx1"/>
            </a:solidFill>
          </a:endParaRPr>
        </a:p>
      </dsp:txBody>
      <dsp:txXfrm>
        <a:off x="26855" y="4277823"/>
        <a:ext cx="3082261" cy="474558"/>
      </dsp:txXfrm>
    </dsp:sp>
    <dsp:sp modelId="{00538B9B-3FF7-4B91-9172-63325EE129DA}">
      <dsp:nvSpPr>
        <dsp:cNvPr id="0" name=""/>
        <dsp:cNvSpPr/>
      </dsp:nvSpPr>
      <dsp:spPr>
        <a:xfrm>
          <a:off x="12119" y="4797070"/>
          <a:ext cx="3133605" cy="63701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0" i="0" u="none" kern="1200" dirty="0" smtClean="0">
              <a:solidFill>
                <a:schemeClr val="tx1"/>
              </a:solidFill>
            </a:rPr>
            <a:t>Archivio lavoratori domestici, Autonomi in agricoltura</a:t>
          </a:r>
          <a:r>
            <a:rPr lang="it-IT" sz="1600" b="1" i="0" u="none" kern="1200" dirty="0" smtClean="0">
              <a:solidFill>
                <a:schemeClr val="tx1"/>
              </a:solidFill>
            </a:rPr>
            <a:t> </a:t>
          </a:r>
          <a:endParaRPr lang="it-IT" sz="1600" b="1" kern="1200" dirty="0">
            <a:solidFill>
              <a:schemeClr val="tx1"/>
            </a:solidFill>
          </a:endParaRPr>
        </a:p>
      </dsp:txBody>
      <dsp:txXfrm>
        <a:off x="43216" y="4828167"/>
        <a:ext cx="3071411" cy="5748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0.92981</cdr:y>
    </cdr:from>
    <cdr:to>
      <cdr:x>0.25848</cdr:x>
      <cdr:y>0.99261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0" y="4536504"/>
          <a:ext cx="1873585" cy="3063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it-IT" sz="1400" dirty="0"/>
            <a:t>Percentuale</a:t>
          </a:r>
          <a:r>
            <a:rPr lang="it-IT" sz="1400" baseline="0" dirty="0"/>
            <a:t> famiglie con...</a:t>
          </a:r>
          <a:endParaRPr lang="it-IT" sz="14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889518" cy="491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777995" y="1"/>
            <a:ext cx="2889518" cy="491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B05ADF-A31E-473C-953E-4E7CF425B20E}" type="datetimeFigureOut">
              <a:rPr lang="it-IT" smtClean="0"/>
              <a:pPr/>
              <a:t>27/10/2015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1" y="9327429"/>
            <a:ext cx="2889518" cy="4912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777995" y="9327429"/>
            <a:ext cx="2889518" cy="4912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B158BC-10AD-4D6C-8763-02BF50DFB7E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35299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889518" cy="491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777995" y="1"/>
            <a:ext cx="2889518" cy="491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8462119-A0E2-47F7-A5C7-8A0A43513DDC}" type="datetimeFigureOut">
              <a:rPr lang="it-IT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879475" y="736600"/>
            <a:ext cx="4910138" cy="3683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67540" y="4665312"/>
            <a:ext cx="5334008" cy="44180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327429"/>
            <a:ext cx="2889518" cy="4912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777995" y="9327429"/>
            <a:ext cx="2889518" cy="49125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B84C2038-BAD0-4A30-81CB-F661BD783EF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221175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9626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DB5D392-62A7-4FC9-9B7F-BAD946DCF03B}" type="slidenum">
              <a:rPr lang="it-IT" altLang="it-IT" smtClean="0"/>
              <a:pPr eaLnBrk="1" hangingPunct="1">
                <a:spcBef>
                  <a:spcPct val="0"/>
                </a:spcBef>
              </a:pPr>
              <a:t>1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365019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137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dirty="0" smtClean="0"/>
              <a:t>Gli istogrammi sintetizzano la sinottica</a:t>
            </a:r>
          </a:p>
          <a:p>
            <a:endParaRPr lang="it-IT" altLang="it-IT" dirty="0" smtClean="0"/>
          </a:p>
          <a:p>
            <a:r>
              <a:rPr lang="it-IT" altLang="it-IT" dirty="0" smtClean="0"/>
              <a:t>- Stabile precario l’85% cambia datore di lavoro perché l’ha perso!</a:t>
            </a:r>
          </a:p>
        </p:txBody>
      </p:sp>
      <p:sp>
        <p:nvSpPr>
          <p:cNvPr id="10138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2082614-B1FE-46BD-9DA2-5729ED534ECD}" type="slidenum">
              <a:rPr lang="it-IT" altLang="it-IT" smtClean="0"/>
              <a:pPr eaLnBrk="1" hangingPunct="1">
                <a:spcBef>
                  <a:spcPct val="0"/>
                </a:spcBef>
              </a:pPr>
              <a:t>10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223753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b="1" dirty="0" smtClean="0"/>
              <a:t>Analisi fatta sul sottoinsieme dei lavatori localizzati.</a:t>
            </a:r>
          </a:p>
          <a:p>
            <a:endParaRPr lang="it-IT" altLang="it-IT" dirty="0" smtClean="0"/>
          </a:p>
          <a:p>
            <a:r>
              <a:rPr lang="it-IT" altLang="it-IT" dirty="0" smtClean="0"/>
              <a:t>Quota di donne tra gli stabili è più bassa rispetto alle altre ripartizioni</a:t>
            </a:r>
          </a:p>
          <a:p>
            <a:r>
              <a:rPr lang="it-IT" altLang="it-IT" dirty="0" smtClean="0"/>
              <a:t>Nel centro la quota di donne tra i precari è più alta</a:t>
            </a:r>
          </a:p>
        </p:txBody>
      </p:sp>
      <p:sp>
        <p:nvSpPr>
          <p:cNvPr id="10240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CAC12B4-EE6F-4602-8662-5308457733A1}" type="slidenum">
              <a:rPr lang="it-IT" altLang="it-IT" smtClean="0"/>
              <a:pPr eaLnBrk="1" hangingPunct="1">
                <a:spcBef>
                  <a:spcPct val="0"/>
                </a:spcBef>
              </a:pPr>
              <a:t>11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6599194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12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177327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13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10365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14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66640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15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372359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16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927106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17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794371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it-IT" altLang="it-IT" dirty="0" smtClean="0"/>
              <a:t>Individuazione della esigenze conoscitive e scomposizione del concetto di fragilità socio-economica in elementi osservabili. L’inquadramento del fenomeno è stato effettuato a partire dai documenti redatti da:  Commissione Europea (</a:t>
            </a:r>
            <a:r>
              <a:rPr lang="it-IT" altLang="it-IT" dirty="0" err="1" smtClean="0"/>
              <a:t>Declaration</a:t>
            </a:r>
            <a:r>
              <a:rPr lang="it-IT" altLang="it-IT" dirty="0" smtClean="0"/>
              <a:t> </a:t>
            </a:r>
            <a:r>
              <a:rPr lang="it-IT" altLang="it-IT" dirty="0" err="1" smtClean="0"/>
              <a:t>by</a:t>
            </a:r>
            <a:r>
              <a:rPr lang="it-IT" altLang="it-IT" dirty="0" smtClean="0"/>
              <a:t> the </a:t>
            </a:r>
            <a:r>
              <a:rPr lang="it-IT" altLang="it-IT" dirty="0" err="1" smtClean="0"/>
              <a:t>Council</a:t>
            </a:r>
            <a:r>
              <a:rPr lang="it-IT" altLang="it-IT" dirty="0" smtClean="0"/>
              <a:t> and the </a:t>
            </a:r>
            <a:r>
              <a:rPr lang="it-IT" altLang="it-IT" dirty="0" err="1" smtClean="0"/>
              <a:t>Commission</a:t>
            </a:r>
            <a:r>
              <a:rPr lang="it-IT" altLang="it-IT" dirty="0" smtClean="0"/>
              <a:t> on the </a:t>
            </a:r>
            <a:r>
              <a:rPr lang="it-IT" altLang="it-IT" dirty="0" err="1" smtClean="0"/>
              <a:t>European</a:t>
            </a:r>
            <a:r>
              <a:rPr lang="it-IT" altLang="it-IT" dirty="0" smtClean="0"/>
              <a:t> Community’s </a:t>
            </a:r>
            <a:r>
              <a:rPr lang="it-IT" altLang="it-IT" dirty="0" err="1" smtClean="0"/>
              <a:t>development</a:t>
            </a:r>
            <a:r>
              <a:rPr lang="it-IT" altLang="it-IT" dirty="0" smtClean="0"/>
              <a:t> policy, </a:t>
            </a:r>
            <a:r>
              <a:rPr lang="it-IT" altLang="it-IT" dirty="0" err="1" smtClean="0"/>
              <a:t>Brussels</a:t>
            </a:r>
            <a:r>
              <a:rPr lang="it-IT" altLang="it-IT" dirty="0" smtClean="0"/>
              <a:t>, 16 </a:t>
            </a:r>
            <a:r>
              <a:rPr lang="it-IT" altLang="it-IT" dirty="0" err="1" smtClean="0"/>
              <a:t>November</a:t>
            </a:r>
            <a:r>
              <a:rPr lang="it-IT" altLang="it-IT" dirty="0" smtClean="0"/>
              <a:t>, 2000); OCSE (OECD, The DAC </a:t>
            </a:r>
            <a:r>
              <a:rPr lang="it-IT" altLang="it-IT" dirty="0" err="1" smtClean="0"/>
              <a:t>Guidelines</a:t>
            </a:r>
            <a:r>
              <a:rPr lang="it-IT" altLang="it-IT" dirty="0" smtClean="0"/>
              <a:t> on </a:t>
            </a:r>
            <a:r>
              <a:rPr lang="it-IT" altLang="it-IT" dirty="0" err="1" smtClean="0"/>
              <a:t>Poverty</a:t>
            </a:r>
            <a:r>
              <a:rPr lang="it-IT" altLang="it-IT" dirty="0" smtClean="0"/>
              <a:t> </a:t>
            </a:r>
            <a:r>
              <a:rPr lang="it-IT" altLang="it-IT" dirty="0" err="1" smtClean="0"/>
              <a:t>Reduction</a:t>
            </a:r>
            <a:r>
              <a:rPr lang="it-IT" altLang="it-IT" dirty="0" smtClean="0"/>
              <a:t>, OECD, </a:t>
            </a:r>
            <a:r>
              <a:rPr lang="it-IT" altLang="it-IT" dirty="0" err="1" smtClean="0"/>
              <a:t>Paris</a:t>
            </a:r>
            <a:r>
              <a:rPr lang="it-IT" altLang="it-IT" dirty="0" smtClean="0"/>
              <a:t>, 2001); altri organismi; Istat. Le dimensioni principali del fenomeno sono: le caratteristiche del nucleo familiare; i redditi; il capitale formativo; la partecipazione al mercato del lavoro; il disagio sociale; la condizione abitativa.</a:t>
            </a:r>
            <a:endParaRPr lang="en-US" altLang="it-IT" dirty="0" smtClean="0"/>
          </a:p>
        </p:txBody>
      </p:sp>
    </p:spTree>
    <p:extLst>
      <p:ext uri="{BB962C8B-B14F-4D97-AF65-F5344CB8AC3E}">
        <p14:creationId xmlns:p14="http://schemas.microsoft.com/office/powerpoint/2010/main" val="33050148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it-IT" smtClean="0"/>
          </a:p>
        </p:txBody>
      </p:sp>
      <p:sp>
        <p:nvSpPr>
          <p:cNvPr id="10445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C61CBFD-315E-4258-984E-62F12C3087E2}" type="slidenum">
              <a:rPr lang="it-IT" altLang="it-IT" smtClean="0"/>
              <a:pPr eaLnBrk="1" hangingPunct="1">
                <a:spcBef>
                  <a:spcPct val="0"/>
                </a:spcBef>
              </a:pPr>
              <a:t>19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518063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9229206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17884407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21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440971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3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dirty="0" smtClean="0"/>
          </a:p>
        </p:txBody>
      </p:sp>
      <p:sp>
        <p:nvSpPr>
          <p:cNvPr id="11674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7733446-198F-424A-B456-E08B38A2CF0A}" type="slidenum">
              <a:rPr lang="it-IT" altLang="it-IT" smtClean="0"/>
              <a:pPr eaLnBrk="1" hangingPunct="1">
                <a:spcBef>
                  <a:spcPct val="0"/>
                </a:spcBef>
              </a:pPr>
              <a:t>22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1266610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366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dirty="0" smtClean="0"/>
              <a:t>Declinabili per caratteristiche</a:t>
            </a:r>
            <a:r>
              <a:rPr lang="it-IT" altLang="it-IT" baseline="0" dirty="0" smtClean="0"/>
              <a:t> delle famiglie</a:t>
            </a:r>
            <a:endParaRPr lang="it-IT" altLang="it-IT" dirty="0" smtClean="0"/>
          </a:p>
        </p:txBody>
      </p:sp>
      <p:sp>
        <p:nvSpPr>
          <p:cNvPr id="11366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46C9B94-4816-4569-98ED-524E30F8B53B}" type="slidenum">
              <a:rPr lang="it-IT" altLang="it-IT" smtClean="0"/>
              <a:pPr eaLnBrk="1" hangingPunct="1">
                <a:spcBef>
                  <a:spcPct val="0"/>
                </a:spcBef>
              </a:pPr>
              <a:t>23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5951710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776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it-IT" altLang="it-IT" b="1" smtClean="0"/>
              <a:t>Vantaggi attesi:</a:t>
            </a:r>
          </a:p>
          <a:p>
            <a:pPr eaLnBrk="1" hangingPunct="1"/>
            <a:r>
              <a:rPr lang="it-IT" altLang="it-IT" smtClean="0"/>
              <a:t>- Rappresentazione unidimensionale del fenomeno</a:t>
            </a:r>
          </a:p>
          <a:p>
            <a:pPr eaLnBrk="1" hangingPunct="1">
              <a:buFontTx/>
              <a:buChar char="-"/>
            </a:pPr>
            <a:r>
              <a:rPr lang="it-IT" altLang="it-IT" smtClean="0"/>
              <a:t> Comparabilità temporale e spaziale (ottenibile utilizzando alcuni accorgimenti metodologici)</a:t>
            </a:r>
          </a:p>
          <a:p>
            <a:pPr eaLnBrk="1" hangingPunct="1">
              <a:buFontTx/>
              <a:buChar char="-"/>
            </a:pPr>
            <a:r>
              <a:rPr lang="it-IT" altLang="it-IT" smtClean="0"/>
              <a:t> Non presenta particolari difficoltà computazionali </a:t>
            </a:r>
            <a:r>
              <a:rPr lang="it-IT" altLang="it-IT" smtClean="0">
                <a:sym typeface="Wingdings" pitchFamily="2" charset="2"/>
              </a:rPr>
              <a:t> replicabilità su altri ambiti territoriali</a:t>
            </a:r>
            <a:endParaRPr lang="it-IT" altLang="it-IT" smtClean="0"/>
          </a:p>
          <a:p>
            <a:endParaRPr lang="it-IT" altLang="it-IT" smtClean="0"/>
          </a:p>
        </p:txBody>
      </p:sp>
      <p:sp>
        <p:nvSpPr>
          <p:cNvPr id="11776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46F520C-C02D-4DD4-9F29-325966500586}" type="slidenum">
              <a:rPr lang="it-IT" altLang="it-IT" smtClean="0"/>
              <a:pPr eaLnBrk="1" hangingPunct="1">
                <a:spcBef>
                  <a:spcPct val="0"/>
                </a:spcBef>
              </a:pPr>
              <a:t>24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31478232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dirty="0" smtClean="0"/>
              <a:t>Distribuzioni con forma asimmetrica</a:t>
            </a:r>
          </a:p>
          <a:p>
            <a:endParaRPr lang="it-IT" altLang="it-IT" dirty="0" smtClean="0"/>
          </a:p>
          <a:p>
            <a:r>
              <a:rPr lang="it-IT" altLang="it-IT" dirty="0" smtClean="0"/>
              <a:t>Dal momento che la vulnerabilità è definita in termini di potenziale di scendere al di sotto minimi socialmente accettati, la misura dovrebbe includere un limite, una soglia.</a:t>
            </a:r>
          </a:p>
        </p:txBody>
      </p:sp>
      <p:sp>
        <p:nvSpPr>
          <p:cNvPr id="11878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D69A386-40AB-4540-B708-5B7F220D31F5}" type="slidenum">
              <a:rPr lang="it-IT" altLang="it-IT" smtClean="0"/>
              <a:pPr eaLnBrk="1" hangingPunct="1">
                <a:spcBef>
                  <a:spcPct val="0"/>
                </a:spcBef>
              </a:pPr>
              <a:t>25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0317446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981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dirty="0" smtClean="0"/>
              <a:t>Le famiglie sono state divise in quattro gruppi in base al valore riportato dell’indice media 0-1, utilizzando come soglie i valori dei quartili. È possibile analizzare come si distribuiscono le diverse tipologie familiare in questi gruppi. Le famiglie con un minor livello di vulnerabilità sono le famiglie con figli (con circa</a:t>
            </a:r>
            <a:r>
              <a:rPr lang="it-IT" altLang="it-IT" baseline="0" dirty="0" smtClean="0"/>
              <a:t> </a:t>
            </a:r>
            <a:r>
              <a:rPr lang="it-IT" altLang="it-IT" dirty="0" smtClean="0"/>
              <a:t>il 50% di famiglie con valori dell’indice superiori al secondo quartile). Le famiglie </a:t>
            </a:r>
            <a:r>
              <a:rPr lang="it-IT" altLang="it-IT" dirty="0" err="1" smtClean="0"/>
              <a:t>monogenitore</a:t>
            </a:r>
            <a:r>
              <a:rPr lang="it-IT" altLang="it-IT" dirty="0" smtClean="0"/>
              <a:t> presentano invece una quota consistente di famiglie con valore dell’indice sotto al primo quartile (mostrano quindi, tendenzialmente, un livello di vulnerabilità più alto).</a:t>
            </a:r>
          </a:p>
        </p:txBody>
      </p:sp>
      <p:sp>
        <p:nvSpPr>
          <p:cNvPr id="11981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DDED8BF-63F6-443C-82AC-B63DFAE8AAAE}" type="slidenum">
              <a:rPr lang="it-IT" altLang="it-IT" smtClean="0"/>
              <a:pPr eaLnBrk="1" hangingPunct="1">
                <a:spcBef>
                  <a:spcPct val="0"/>
                </a:spcBef>
              </a:pPr>
              <a:t>26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41956497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dirty="0" smtClean="0"/>
          </a:p>
        </p:txBody>
      </p:sp>
      <p:sp>
        <p:nvSpPr>
          <p:cNvPr id="12288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C5E93BD-1A45-43E3-A418-A478B983C9B0}" type="slidenum">
              <a:rPr lang="it-IT" altLang="it-IT" smtClean="0"/>
              <a:pPr eaLnBrk="1" hangingPunct="1">
                <a:spcBef>
                  <a:spcPct val="0"/>
                </a:spcBef>
              </a:pPr>
              <a:t>27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3565808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28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9921654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29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57236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9626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DB5D392-62A7-4FC9-9B7F-BAD946DCF03B}" type="slidenum">
              <a:rPr lang="it-IT" altLang="it-IT" smtClean="0"/>
              <a:pPr eaLnBrk="1" hangingPunct="1">
                <a:spcBef>
                  <a:spcPct val="0"/>
                </a:spcBef>
              </a:pPr>
              <a:t>3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3650194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30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5786127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31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2937334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In grigio ci sono durante l’anno ma non a dicembre!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32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4882984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33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4107626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34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7850161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35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2372613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36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8003695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37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7943711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776868" y="9327604"/>
            <a:ext cx="2892223" cy="492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720" tIns="42359" rIns="84720" bIns="42359" anchor="b"/>
          <a:lstStyle>
            <a:lvl1pPr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BD585253-FC53-482D-A695-4D0E66266CB8}" type="slidenum">
              <a:rPr lang="it-IT" altLang="en-US" sz="1100">
                <a:solidFill>
                  <a:srgbClr val="000000"/>
                </a:solidFill>
                <a:latin typeface="Times New Roman" pitchFamily="18" charset="0"/>
              </a:rPr>
              <a:pPr algn="r"/>
              <a:t>38</a:t>
            </a:fld>
            <a:endParaRPr lang="it-IT" altLang="en-US" sz="11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0659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60" name="Segnaposto note 2"/>
          <p:cNvSpPr>
            <a:spLocks noGrp="1"/>
          </p:cNvSpPr>
          <p:nvPr>
            <p:ph type="body" idx="1"/>
          </p:nvPr>
        </p:nvSpPr>
        <p:spPr bwMode="auto">
          <a:xfrm>
            <a:off x="666600" y="4663014"/>
            <a:ext cx="5335893" cy="4421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4591" tIns="42295" rIns="84591" bIns="4229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 smtClean="0"/>
          </a:p>
        </p:txBody>
      </p:sp>
      <p:sp>
        <p:nvSpPr>
          <p:cNvPr id="70661" name="Segnaposto numero diapositiva 3"/>
          <p:cNvSpPr txBox="1">
            <a:spLocks noGrp="1"/>
          </p:cNvSpPr>
          <p:nvPr/>
        </p:nvSpPr>
        <p:spPr bwMode="auto">
          <a:xfrm>
            <a:off x="3775311" y="9327606"/>
            <a:ext cx="2892224" cy="491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591" tIns="42295" rIns="84591" bIns="42295" anchor="b"/>
          <a:lstStyle>
            <a:lvl1pPr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221CCBA5-1D1E-4802-8E22-DDF4A223A790}" type="slidenum">
              <a:rPr lang="it-IT" altLang="en-US" sz="1100">
                <a:solidFill>
                  <a:srgbClr val="000000"/>
                </a:solidFill>
              </a:rPr>
              <a:pPr algn="r" eaLnBrk="1" hangingPunct="1"/>
              <a:t>38</a:t>
            </a:fld>
            <a:endParaRPr lang="it-IT" altLang="en-US" sz="11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776868" y="9327604"/>
            <a:ext cx="2892223" cy="492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720" tIns="42359" rIns="84720" bIns="42359" anchor="b"/>
          <a:lstStyle>
            <a:lvl1pPr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BD585253-FC53-482D-A695-4D0E66266CB8}" type="slidenum">
              <a:rPr lang="it-IT" altLang="en-US" sz="1100">
                <a:solidFill>
                  <a:srgbClr val="000000"/>
                </a:solidFill>
                <a:latin typeface="Times New Roman" pitchFamily="18" charset="0"/>
              </a:rPr>
              <a:pPr algn="r"/>
              <a:t>39</a:t>
            </a:fld>
            <a:endParaRPr lang="it-IT" altLang="en-US" sz="11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0659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60" name="Segnaposto note 2"/>
          <p:cNvSpPr>
            <a:spLocks noGrp="1"/>
          </p:cNvSpPr>
          <p:nvPr>
            <p:ph type="body" idx="1"/>
          </p:nvPr>
        </p:nvSpPr>
        <p:spPr bwMode="auto">
          <a:xfrm>
            <a:off x="666600" y="4663014"/>
            <a:ext cx="5335893" cy="4421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4591" tIns="42295" rIns="84591" bIns="4229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 smtClean="0"/>
          </a:p>
        </p:txBody>
      </p:sp>
      <p:sp>
        <p:nvSpPr>
          <p:cNvPr id="70661" name="Segnaposto numero diapositiva 3"/>
          <p:cNvSpPr txBox="1">
            <a:spLocks noGrp="1"/>
          </p:cNvSpPr>
          <p:nvPr/>
        </p:nvSpPr>
        <p:spPr bwMode="auto">
          <a:xfrm>
            <a:off x="3775311" y="9327606"/>
            <a:ext cx="2892224" cy="491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591" tIns="42295" rIns="84591" bIns="42295" anchor="b"/>
          <a:lstStyle>
            <a:lvl1pPr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221CCBA5-1D1E-4802-8E22-DDF4A223A790}" type="slidenum">
              <a:rPr lang="it-IT" altLang="en-US" sz="1100">
                <a:solidFill>
                  <a:srgbClr val="000000"/>
                </a:solidFill>
              </a:rPr>
              <a:pPr algn="r" eaLnBrk="1" hangingPunct="1"/>
              <a:t>39</a:t>
            </a:fld>
            <a:endParaRPr lang="it-IT" altLang="en-US" sz="11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4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3838206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776868" y="9327604"/>
            <a:ext cx="2892223" cy="492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720" tIns="42359" rIns="84720" bIns="42359" anchor="b"/>
          <a:lstStyle>
            <a:lvl1pPr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BD585253-FC53-482D-A695-4D0E66266CB8}" type="slidenum">
              <a:rPr lang="it-IT" altLang="en-US" sz="1100">
                <a:solidFill>
                  <a:srgbClr val="000000"/>
                </a:solidFill>
                <a:latin typeface="Times New Roman" pitchFamily="18" charset="0"/>
              </a:rPr>
              <a:pPr algn="r"/>
              <a:t>40</a:t>
            </a:fld>
            <a:endParaRPr lang="it-IT" altLang="en-US" sz="11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0659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60" name="Segnaposto note 2"/>
          <p:cNvSpPr>
            <a:spLocks noGrp="1"/>
          </p:cNvSpPr>
          <p:nvPr>
            <p:ph type="body" idx="1"/>
          </p:nvPr>
        </p:nvSpPr>
        <p:spPr bwMode="auto">
          <a:xfrm>
            <a:off x="666600" y="4663014"/>
            <a:ext cx="5335893" cy="4421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4591" tIns="42295" rIns="84591" bIns="4229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 smtClean="0"/>
          </a:p>
        </p:txBody>
      </p:sp>
      <p:sp>
        <p:nvSpPr>
          <p:cNvPr id="70661" name="Segnaposto numero diapositiva 3"/>
          <p:cNvSpPr txBox="1">
            <a:spLocks noGrp="1"/>
          </p:cNvSpPr>
          <p:nvPr/>
        </p:nvSpPr>
        <p:spPr bwMode="auto">
          <a:xfrm>
            <a:off x="3775311" y="9327606"/>
            <a:ext cx="2892224" cy="491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591" tIns="42295" rIns="84591" bIns="42295" anchor="b"/>
          <a:lstStyle>
            <a:lvl1pPr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221CCBA5-1D1E-4802-8E22-DDF4A223A790}" type="slidenum">
              <a:rPr lang="it-IT" altLang="en-US" sz="1100">
                <a:solidFill>
                  <a:srgbClr val="000000"/>
                </a:solidFill>
              </a:rPr>
              <a:pPr algn="r" eaLnBrk="1" hangingPunct="1"/>
              <a:t>40</a:t>
            </a:fld>
            <a:endParaRPr lang="it-IT" altLang="en-US" sz="11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776868" y="9327604"/>
            <a:ext cx="2892223" cy="492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720" tIns="42359" rIns="84720" bIns="42359" anchor="b"/>
          <a:lstStyle>
            <a:lvl1pPr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BD585253-FC53-482D-A695-4D0E66266CB8}" type="slidenum">
              <a:rPr lang="it-IT" altLang="en-US" sz="1100">
                <a:solidFill>
                  <a:srgbClr val="000000"/>
                </a:solidFill>
                <a:latin typeface="Times New Roman" pitchFamily="18" charset="0"/>
              </a:rPr>
              <a:pPr algn="r"/>
              <a:t>41</a:t>
            </a:fld>
            <a:endParaRPr lang="it-IT" altLang="en-US" sz="11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0659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60" name="Segnaposto note 2"/>
          <p:cNvSpPr>
            <a:spLocks noGrp="1"/>
          </p:cNvSpPr>
          <p:nvPr>
            <p:ph type="body" idx="1"/>
          </p:nvPr>
        </p:nvSpPr>
        <p:spPr bwMode="auto">
          <a:xfrm>
            <a:off x="666600" y="4663014"/>
            <a:ext cx="5335893" cy="4421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4591" tIns="42295" rIns="84591" bIns="4229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 dirty="0" smtClean="0"/>
              <a:t>Fra i </a:t>
            </a:r>
            <a:r>
              <a:rPr lang="en-GB" altLang="en-US" dirty="0" err="1" smtClean="0"/>
              <a:t>residenti</a:t>
            </a:r>
            <a:r>
              <a:rPr lang="en-GB" altLang="en-US" dirty="0" smtClean="0"/>
              <a:t> da </a:t>
            </a:r>
            <a:r>
              <a:rPr lang="en-GB" altLang="en-US" dirty="0" err="1" smtClean="0"/>
              <a:t>censimento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sono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compresi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anche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gli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irreperibili</a:t>
            </a:r>
            <a:endParaRPr lang="en-GB" altLang="en-US" dirty="0" smtClean="0"/>
          </a:p>
        </p:txBody>
      </p:sp>
      <p:sp>
        <p:nvSpPr>
          <p:cNvPr id="70661" name="Segnaposto numero diapositiva 3"/>
          <p:cNvSpPr txBox="1">
            <a:spLocks noGrp="1"/>
          </p:cNvSpPr>
          <p:nvPr/>
        </p:nvSpPr>
        <p:spPr bwMode="auto">
          <a:xfrm>
            <a:off x="3775311" y="9327606"/>
            <a:ext cx="2892224" cy="491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591" tIns="42295" rIns="84591" bIns="42295" anchor="b"/>
          <a:lstStyle>
            <a:lvl1pPr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221CCBA5-1D1E-4802-8E22-DDF4A223A790}" type="slidenum">
              <a:rPr lang="it-IT" altLang="en-US" sz="1100">
                <a:solidFill>
                  <a:srgbClr val="000000"/>
                </a:solidFill>
              </a:rPr>
              <a:pPr algn="r" eaLnBrk="1" hangingPunct="1"/>
              <a:t>41</a:t>
            </a:fld>
            <a:endParaRPr lang="it-IT" altLang="en-US" sz="11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776868" y="9327604"/>
            <a:ext cx="2892223" cy="492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720" tIns="42359" rIns="84720" bIns="42359" anchor="b"/>
          <a:lstStyle>
            <a:lvl1pPr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BD585253-FC53-482D-A695-4D0E66266CB8}" type="slidenum">
              <a:rPr lang="it-IT" altLang="en-US" sz="1100">
                <a:solidFill>
                  <a:srgbClr val="000000"/>
                </a:solidFill>
                <a:latin typeface="Times New Roman" pitchFamily="18" charset="0"/>
              </a:rPr>
              <a:pPr algn="r"/>
              <a:t>42</a:t>
            </a:fld>
            <a:endParaRPr lang="it-IT" altLang="en-US" sz="11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0659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60" name="Segnaposto note 2"/>
          <p:cNvSpPr>
            <a:spLocks noGrp="1"/>
          </p:cNvSpPr>
          <p:nvPr>
            <p:ph type="body" idx="1"/>
          </p:nvPr>
        </p:nvSpPr>
        <p:spPr bwMode="auto">
          <a:xfrm>
            <a:off x="666600" y="4663014"/>
            <a:ext cx="5335893" cy="4421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4591" tIns="42295" rIns="84591" bIns="4229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 smtClean="0"/>
          </a:p>
        </p:txBody>
      </p:sp>
      <p:sp>
        <p:nvSpPr>
          <p:cNvPr id="70661" name="Segnaposto numero diapositiva 3"/>
          <p:cNvSpPr txBox="1">
            <a:spLocks noGrp="1"/>
          </p:cNvSpPr>
          <p:nvPr/>
        </p:nvSpPr>
        <p:spPr bwMode="auto">
          <a:xfrm>
            <a:off x="3775311" y="9327606"/>
            <a:ext cx="2892224" cy="491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591" tIns="42295" rIns="84591" bIns="42295" anchor="b"/>
          <a:lstStyle>
            <a:lvl1pPr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221CCBA5-1D1E-4802-8E22-DDF4A223A790}" type="slidenum">
              <a:rPr lang="it-IT" altLang="en-US" sz="1100">
                <a:solidFill>
                  <a:srgbClr val="000000"/>
                </a:solidFill>
              </a:rPr>
              <a:pPr algn="r" eaLnBrk="1" hangingPunct="1"/>
              <a:t>42</a:t>
            </a:fld>
            <a:endParaRPr lang="it-IT" altLang="en-US" sz="11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776868" y="9327604"/>
            <a:ext cx="2892223" cy="492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720" tIns="42359" rIns="84720" bIns="42359" anchor="b"/>
          <a:lstStyle>
            <a:lvl1pPr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BD585253-FC53-482D-A695-4D0E66266CB8}" type="slidenum">
              <a:rPr lang="it-IT" altLang="en-US" sz="1100">
                <a:solidFill>
                  <a:srgbClr val="000000"/>
                </a:solidFill>
                <a:latin typeface="Times New Roman" pitchFamily="18" charset="0"/>
              </a:rPr>
              <a:pPr algn="r"/>
              <a:t>43</a:t>
            </a:fld>
            <a:endParaRPr lang="it-IT" altLang="en-US" sz="11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0659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60" name="Segnaposto note 2"/>
          <p:cNvSpPr>
            <a:spLocks noGrp="1"/>
          </p:cNvSpPr>
          <p:nvPr>
            <p:ph type="body" idx="1"/>
          </p:nvPr>
        </p:nvSpPr>
        <p:spPr bwMode="auto">
          <a:xfrm>
            <a:off x="666600" y="4663014"/>
            <a:ext cx="5335893" cy="4421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4591" tIns="42295" rIns="84591" bIns="4229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 smtClean="0"/>
          </a:p>
        </p:txBody>
      </p:sp>
      <p:sp>
        <p:nvSpPr>
          <p:cNvPr id="70661" name="Segnaposto numero diapositiva 3"/>
          <p:cNvSpPr txBox="1">
            <a:spLocks noGrp="1"/>
          </p:cNvSpPr>
          <p:nvPr/>
        </p:nvSpPr>
        <p:spPr bwMode="auto">
          <a:xfrm>
            <a:off x="3775311" y="9327606"/>
            <a:ext cx="2892224" cy="491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591" tIns="42295" rIns="84591" bIns="42295" anchor="b"/>
          <a:lstStyle>
            <a:lvl1pPr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221CCBA5-1D1E-4802-8E22-DDF4A223A790}" type="slidenum">
              <a:rPr lang="it-IT" altLang="en-US" sz="1100">
                <a:solidFill>
                  <a:srgbClr val="000000"/>
                </a:solidFill>
              </a:rPr>
              <a:pPr algn="r" eaLnBrk="1" hangingPunct="1"/>
              <a:t>43</a:t>
            </a:fld>
            <a:endParaRPr lang="it-IT" altLang="en-US" sz="11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776868" y="9327604"/>
            <a:ext cx="2892223" cy="492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720" tIns="42359" rIns="84720" bIns="42359" anchor="b"/>
          <a:lstStyle>
            <a:lvl1pPr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BD585253-FC53-482D-A695-4D0E66266CB8}" type="slidenum">
              <a:rPr lang="it-IT" altLang="en-US" sz="1100">
                <a:solidFill>
                  <a:srgbClr val="000000"/>
                </a:solidFill>
                <a:latin typeface="Times New Roman" pitchFamily="18" charset="0"/>
              </a:rPr>
              <a:pPr algn="r"/>
              <a:t>44</a:t>
            </a:fld>
            <a:endParaRPr lang="it-IT" altLang="en-US" sz="11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0659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60" name="Segnaposto note 2"/>
          <p:cNvSpPr>
            <a:spLocks noGrp="1"/>
          </p:cNvSpPr>
          <p:nvPr>
            <p:ph type="body" idx="1"/>
          </p:nvPr>
        </p:nvSpPr>
        <p:spPr bwMode="auto">
          <a:xfrm>
            <a:off x="666600" y="4663014"/>
            <a:ext cx="5335893" cy="4421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4591" tIns="42295" rIns="84591" bIns="4229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 smtClean="0"/>
          </a:p>
        </p:txBody>
      </p:sp>
      <p:sp>
        <p:nvSpPr>
          <p:cNvPr id="70661" name="Segnaposto numero diapositiva 3"/>
          <p:cNvSpPr txBox="1">
            <a:spLocks noGrp="1"/>
          </p:cNvSpPr>
          <p:nvPr/>
        </p:nvSpPr>
        <p:spPr bwMode="auto">
          <a:xfrm>
            <a:off x="3775311" y="9327606"/>
            <a:ext cx="2892224" cy="491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591" tIns="42295" rIns="84591" bIns="42295" anchor="b"/>
          <a:lstStyle>
            <a:lvl1pPr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221CCBA5-1D1E-4802-8E22-DDF4A223A790}" type="slidenum">
              <a:rPr lang="it-IT" altLang="en-US" sz="1100">
                <a:solidFill>
                  <a:srgbClr val="000000"/>
                </a:solidFill>
              </a:rPr>
              <a:pPr algn="r" eaLnBrk="1" hangingPunct="1"/>
              <a:t>44</a:t>
            </a:fld>
            <a:endParaRPr lang="it-IT" altLang="en-US" sz="11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776868" y="9327604"/>
            <a:ext cx="2892223" cy="492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720" tIns="42359" rIns="84720" bIns="42359" anchor="b"/>
          <a:lstStyle>
            <a:lvl1pPr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6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BD585253-FC53-482D-A695-4D0E66266CB8}" type="slidenum">
              <a:rPr lang="it-IT" altLang="en-US" sz="1100">
                <a:solidFill>
                  <a:srgbClr val="000000"/>
                </a:solidFill>
                <a:latin typeface="Times New Roman" pitchFamily="18" charset="0"/>
              </a:rPr>
              <a:pPr algn="r"/>
              <a:t>45</a:t>
            </a:fld>
            <a:endParaRPr lang="it-IT" altLang="en-US" sz="11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0659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60" name="Segnaposto note 2"/>
          <p:cNvSpPr>
            <a:spLocks noGrp="1"/>
          </p:cNvSpPr>
          <p:nvPr>
            <p:ph type="body" idx="1"/>
          </p:nvPr>
        </p:nvSpPr>
        <p:spPr bwMode="auto">
          <a:xfrm>
            <a:off x="666600" y="4663014"/>
            <a:ext cx="5335893" cy="4421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4591" tIns="42295" rIns="84591" bIns="4229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 smtClean="0"/>
          </a:p>
        </p:txBody>
      </p:sp>
      <p:sp>
        <p:nvSpPr>
          <p:cNvPr id="70661" name="Segnaposto numero diapositiva 3"/>
          <p:cNvSpPr txBox="1">
            <a:spLocks noGrp="1"/>
          </p:cNvSpPr>
          <p:nvPr/>
        </p:nvSpPr>
        <p:spPr bwMode="auto">
          <a:xfrm>
            <a:off x="3775311" y="9327606"/>
            <a:ext cx="2892224" cy="491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591" tIns="42295" rIns="84591" bIns="42295" anchor="b"/>
          <a:lstStyle>
            <a:lvl1pPr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4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221CCBA5-1D1E-4802-8E22-DDF4A223A790}" type="slidenum">
              <a:rPr lang="it-IT" altLang="en-US" sz="1100">
                <a:solidFill>
                  <a:srgbClr val="000000"/>
                </a:solidFill>
              </a:rPr>
              <a:pPr algn="r" eaLnBrk="1" hangingPunct="1"/>
              <a:t>45</a:t>
            </a:fld>
            <a:endParaRPr lang="it-IT" altLang="en-US" sz="11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46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6740005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dirty="0" smtClean="0"/>
          </a:p>
        </p:txBody>
      </p:sp>
      <p:sp>
        <p:nvSpPr>
          <p:cNvPr id="12288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C5E93BD-1A45-43E3-A418-A478B983C9B0}" type="slidenum">
              <a:rPr lang="it-IT" altLang="it-IT" smtClean="0"/>
              <a:pPr eaLnBrk="1" hangingPunct="1">
                <a:spcBef>
                  <a:spcPct val="0"/>
                </a:spcBef>
              </a:pPr>
              <a:t>47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35658084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11712637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 eaLnBrk="1" hangingPunct="1">
              <a:buFontTx/>
              <a:buNone/>
              <a:defRPr/>
            </a:pPr>
            <a:r>
              <a:rPr lang="it-IT" u="sng" dirty="0" smtClean="0"/>
              <a:t>Dimensioni:</a:t>
            </a:r>
          </a:p>
          <a:p>
            <a:pPr lvl="1" eaLnBrk="1" hangingPunct="1">
              <a:buFontTx/>
              <a:buChar char="-"/>
              <a:defRPr/>
            </a:pPr>
            <a:r>
              <a:rPr lang="it-IT" altLang="it-IT" sz="1400" dirty="0" smtClean="0">
                <a:solidFill>
                  <a:srgbClr val="505150"/>
                </a:solidFill>
              </a:rPr>
              <a:t>Sicurezza (scadenza, tipologia di rapporto)</a:t>
            </a:r>
          </a:p>
          <a:p>
            <a:pPr lvl="1" eaLnBrk="1" hangingPunct="1">
              <a:buFontTx/>
              <a:buChar char="-"/>
              <a:defRPr/>
            </a:pPr>
            <a:r>
              <a:rPr lang="it-IT" altLang="it-IT" sz="1400" dirty="0" smtClean="0">
                <a:solidFill>
                  <a:srgbClr val="505150"/>
                </a:solidFill>
              </a:rPr>
              <a:t>Durata (anzianità nella condizione)</a:t>
            </a:r>
          </a:p>
          <a:p>
            <a:pPr lvl="1" eaLnBrk="1" hangingPunct="1">
              <a:buFontTx/>
              <a:buChar char="-"/>
              <a:defRPr/>
            </a:pPr>
            <a:r>
              <a:rPr lang="it-IT" altLang="it-IT" sz="1400" dirty="0" smtClean="0">
                <a:solidFill>
                  <a:srgbClr val="505150"/>
                </a:solidFill>
              </a:rPr>
              <a:t>Tutele (previdenza, assistenza sanitaria, diritti sindacali)</a:t>
            </a:r>
          </a:p>
          <a:p>
            <a:pPr lvl="1" eaLnBrk="1" hangingPunct="1">
              <a:buFontTx/>
              <a:buChar char="-"/>
              <a:defRPr/>
            </a:pPr>
            <a:r>
              <a:rPr lang="it-IT" altLang="it-IT" sz="1400" dirty="0" smtClean="0">
                <a:solidFill>
                  <a:srgbClr val="505150"/>
                </a:solidFill>
              </a:rPr>
              <a:t>Guadagno (dipendenza economica)</a:t>
            </a:r>
          </a:p>
          <a:p>
            <a:pPr lvl="1" eaLnBrk="1" hangingPunct="1">
              <a:buFontTx/>
              <a:buChar char="-"/>
              <a:defRPr/>
            </a:pPr>
            <a:r>
              <a:rPr lang="it-IT" altLang="it-IT" sz="1400" dirty="0" err="1" smtClean="0">
                <a:solidFill>
                  <a:srgbClr val="505150"/>
                </a:solidFill>
              </a:rPr>
              <a:t>Riallocabilità</a:t>
            </a:r>
            <a:r>
              <a:rPr lang="it-IT" altLang="it-IT" sz="1400" dirty="0" smtClean="0">
                <a:solidFill>
                  <a:srgbClr val="505150"/>
                </a:solidFill>
              </a:rPr>
              <a:t> (età, formazione, professionalità, flessibilità mercato del lavoro)</a:t>
            </a:r>
          </a:p>
          <a:p>
            <a:pPr lvl="1" eaLnBrk="1" hangingPunct="1">
              <a:buFontTx/>
              <a:buChar char="-"/>
              <a:defRPr/>
            </a:pPr>
            <a:r>
              <a:rPr lang="it-IT" altLang="it-IT" sz="1400" dirty="0" smtClean="0">
                <a:solidFill>
                  <a:srgbClr val="505150"/>
                </a:solidFill>
              </a:rPr>
              <a:t>Percezione di insicurezza</a:t>
            </a:r>
          </a:p>
          <a:p>
            <a:pPr lvl="1" eaLnBrk="1" hangingPunct="1">
              <a:buFontTx/>
              <a:buChar char="-"/>
              <a:defRPr/>
            </a:pPr>
            <a:r>
              <a:rPr lang="it-IT" altLang="it-IT" sz="1400" dirty="0" smtClean="0">
                <a:solidFill>
                  <a:srgbClr val="505150"/>
                </a:solidFill>
              </a:rPr>
              <a:t>Volontarietà (tipologia di rapporto, tempo parziale)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5</a:t>
            </a:fld>
            <a:endParaRPr lang="it-IT" alt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6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132845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7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168623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dirty="0" smtClean="0"/>
              <a:t>Si presentano i due blocchi dati stock, illustrando le tipologie di lavoro nei due blocchi</a:t>
            </a:r>
          </a:p>
          <a:p>
            <a:r>
              <a:rPr lang="it-IT" altLang="it-IT" dirty="0" smtClean="0"/>
              <a:t>Altro dipendente nella fonte mancavano informazioni sulla scadenza contrattuale (è aumentata la qualità informativa delle fonti)</a:t>
            </a:r>
          </a:p>
          <a:p>
            <a:r>
              <a:rPr lang="it-IT" altLang="it-IT" dirty="0" smtClean="0"/>
              <a:t>% precari invariato</a:t>
            </a:r>
          </a:p>
          <a:p>
            <a:r>
              <a:rPr lang="it-IT" altLang="it-IT" dirty="0" smtClean="0"/>
              <a:t>Diminuisce full time</a:t>
            </a:r>
          </a:p>
          <a:p>
            <a:r>
              <a:rPr lang="it-IT" altLang="it-IT" dirty="0" smtClean="0"/>
              <a:t>Cresce il part time</a:t>
            </a:r>
          </a:p>
          <a:p>
            <a:r>
              <a:rPr lang="it-IT" altLang="it-IT" dirty="0" smtClean="0"/>
              <a:t>Tra i precari, in valori assoluti, calano i </a:t>
            </a:r>
            <a:r>
              <a:rPr lang="it-IT" altLang="it-IT" dirty="0" err="1" smtClean="0"/>
              <a:t>td</a:t>
            </a:r>
            <a:r>
              <a:rPr lang="it-IT" altLang="it-IT" dirty="0" smtClean="0"/>
              <a:t> e i collaboratori</a:t>
            </a:r>
          </a:p>
          <a:p>
            <a:r>
              <a:rPr lang="it-IT" altLang="it-IT" dirty="0" smtClean="0"/>
              <a:t>Aumenta l’età media dei precari</a:t>
            </a:r>
          </a:p>
          <a:p>
            <a:r>
              <a:rPr lang="it-IT" altLang="it-IT" dirty="0" smtClean="0"/>
              <a:t>Differenza di genere: totale in ogni blocco è sempre maggiore la quota % di maschi mentre nel gruppo dei precari sono più femmine</a:t>
            </a:r>
          </a:p>
        </p:txBody>
      </p:sp>
      <p:sp>
        <p:nvSpPr>
          <p:cNvPr id="9728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E4EAD5F-4904-4C61-80D3-D45610224D91}" type="slidenum">
              <a:rPr lang="it-IT" altLang="it-IT" smtClean="0"/>
              <a:pPr eaLnBrk="1" hangingPunct="1">
                <a:spcBef>
                  <a:spcPct val="0"/>
                </a:spcBef>
              </a:pPr>
              <a:t>8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9668003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dirty="0" smtClean="0"/>
              <a:t>Panel su 20 milioni quelli che stanno sia nel 2011 che nel 2012</a:t>
            </a:r>
          </a:p>
          <a:p>
            <a:endParaRPr lang="it-IT" altLang="it-IT" dirty="0" smtClean="0"/>
          </a:p>
          <a:p>
            <a:r>
              <a:rPr lang="it-IT" altLang="it-IT" dirty="0" smtClean="0"/>
              <a:t>Classificazione diverse perché distingue i </a:t>
            </a:r>
            <a:r>
              <a:rPr lang="it-IT" altLang="it-IT" dirty="0" err="1" smtClean="0"/>
              <a:t>cig</a:t>
            </a:r>
            <a:r>
              <a:rPr lang="it-IT" altLang="it-IT" dirty="0" smtClean="0"/>
              <a:t> – il 57% dei dipendenti sempre in cassa</a:t>
            </a:r>
          </a:p>
          <a:p>
            <a:r>
              <a:rPr lang="it-IT" altLang="it-IT" dirty="0" smtClean="0"/>
              <a:t>Passaggio da precari  a stabili: differenziazione tra dipendenti e collaboratori</a:t>
            </a:r>
          </a:p>
          <a:p>
            <a:r>
              <a:rPr lang="it-IT" altLang="it-IT" dirty="0" smtClean="0"/>
              <a:t>Domestici</a:t>
            </a:r>
          </a:p>
          <a:p>
            <a:endParaRPr lang="it-IT" altLang="it-IT" dirty="0" smtClean="0"/>
          </a:p>
          <a:p>
            <a:endParaRPr lang="it-IT" altLang="it-IT" dirty="0" smtClean="0"/>
          </a:p>
          <a:p>
            <a:endParaRPr lang="it-IT" altLang="it-IT" dirty="0" smtClean="0"/>
          </a:p>
        </p:txBody>
      </p:sp>
      <p:sp>
        <p:nvSpPr>
          <p:cNvPr id="10035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039FABF-F65C-4CC5-BB2D-1AB12134F642}" type="slidenum">
              <a:rPr lang="it-IT" altLang="it-IT" smtClean="0"/>
              <a:pPr eaLnBrk="1" hangingPunct="1">
                <a:spcBef>
                  <a:spcPct val="0"/>
                </a:spcBef>
              </a:pPr>
              <a:t>9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2661011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smtClean="0"/>
              <a:t>Fare clic per modificare lo stile del sottotitolo dello schema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Franklin Gothic Book" panose="020B0503020102020204" pitchFamily="34" charset="0"/>
                <a:cs typeface="+mn-cs"/>
              </a:defRPr>
            </a:lvl1pPr>
          </a:lstStyle>
          <a:p>
            <a:pPr>
              <a:defRPr/>
            </a:pPr>
            <a:fld id="{42DCB9A1-4BDC-46BF-A72D-A3077429BC87}" type="datetime1">
              <a:rPr lang="it-IT" smtClean="0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Franklin Gothic Book" panose="020B0503020102020204" pitchFamily="34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Franklin Gothic Book" panose="020B0503020102020204" pitchFamily="34" charset="0"/>
              </a:defRPr>
            </a:lvl1pPr>
          </a:lstStyle>
          <a:p>
            <a:pPr>
              <a:defRPr/>
            </a:pPr>
            <a:fld id="{DB1F53FF-3822-48AE-80F5-7BA053819B3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17669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FF2D028-0090-4FEB-A040-FE57653814F4}" type="datetime1">
              <a:rPr lang="it-IT" smtClean="0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BBFAB60-3715-4090-9E64-E4CA57C9251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61548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C2E6F22-BA34-42FA-A668-5736D1FBAEF3}" type="datetime1">
              <a:rPr lang="it-IT" smtClean="0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AA8DE1D8-E625-431C-82F1-0715501DDB7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7363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5B33151-8DBD-4EBF-B60F-2E11B4B30164}" type="datetime1">
              <a:rPr lang="it-IT" smtClean="0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DEB2EB39-2AEB-4656-A57F-E245FD2A6E8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887616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13F8939-1F24-4E33-B4DB-73C22FF1AA19}" type="datetime1">
              <a:rPr lang="it-IT" smtClean="0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E590F96-295B-4553-A1E4-5BB53411913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9924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A53A173-C244-4E06-84AB-AB75490FD773}" type="datetime1">
              <a:rPr lang="it-IT" smtClean="0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EA10494-C47A-4251-8151-403DA2BDF72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96516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9997A77-ACEA-4128-AD33-B6B760A33D08}" type="datetime1">
              <a:rPr lang="it-IT" smtClean="0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B9BB833E-3AB1-4ED9-B196-3916585AF76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393188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BC51B2-F96F-45A5-9AB3-6109C0AC750E}" type="datetime1">
              <a:rPr lang="it-IT" smtClean="0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BA70C362-9F20-40ED-99F5-D8B05A96C91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811259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F710166-7886-4DCA-8397-68F00C2AD7DC}" type="datetime1">
              <a:rPr lang="it-IT" smtClean="0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8C90E7CC-5459-47EB-BFD4-F9520964418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16753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FFE2481-BAC5-4383-A5A5-4F706376C31C}" type="datetime1">
              <a:rPr lang="it-IT" smtClean="0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B2BB5999-83A9-4CA2-8D15-09919F08627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665503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4A0AE19-2DAD-4B61-B2D4-7C574908723C}" type="datetime1">
              <a:rPr lang="it-IT" smtClean="0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F4889FB5-9BA2-4108-BF30-A0A8D1B6725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48676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Franklin Gothic Book" panose="020B0503020102020204" pitchFamily="34" charset="0"/>
                <a:cs typeface="+mn-cs"/>
              </a:defRPr>
            </a:lvl1pPr>
          </a:lstStyle>
          <a:p>
            <a:pPr>
              <a:defRPr/>
            </a:pPr>
            <a:fld id="{51B88A3B-84CF-445F-87A3-536E054A5C7B}" type="datetime1">
              <a:rPr lang="it-IT" smtClean="0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Franklin Gothic Book" panose="020B0503020102020204" pitchFamily="34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Franklin Gothic Book" panose="020B0503020102020204" pitchFamily="34" charset="0"/>
              </a:defRPr>
            </a:lvl1pPr>
          </a:lstStyle>
          <a:p>
            <a:pPr>
              <a:defRPr/>
            </a:pPr>
            <a:fld id="{74CD5DD1-D93B-41E7-9E57-2F59FFCA7FD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214233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0A815CA-8764-4922-89CE-9DAECA9CFE7E}" type="datetime1">
              <a:rPr lang="it-IT" smtClean="0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D6FB702-B91D-406D-8894-BAB89608E55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679729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5E510B5-5875-4404-82D7-1B8D1C0059DC}" type="datetime1">
              <a:rPr lang="it-IT" smtClean="0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E397B64-49FD-43A1-B5DD-9CF018062BC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297717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614AED4-9FE6-4719-85E9-BD1ED7150B19}" type="datetime1">
              <a:rPr lang="it-IT" smtClean="0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CABEF25-2323-4C80-8F21-2178400FF04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12602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46C7169-FE7E-42F4-8B66-8E0155B3CBEF}" type="datetime1">
              <a:rPr lang="it-IT" smtClean="0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14A90F8-4C1C-476A-81A7-62F3F8F6C1A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43182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2888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62F8C7C-3783-4245-97B1-50754FF054DB}" type="datetime1">
              <a:rPr lang="it-IT" smtClean="0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9F6EEDCE-D395-4C03-8873-D70934C66F0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023177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983F033-9625-4194-83A0-5B1C9BD269B4}" type="datetime1">
              <a:rPr lang="it-IT" smtClean="0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FC313CDC-F3C1-454F-838A-07A0E46AA04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757086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C85D0F0-3BEF-4876-ACBE-B5BE4BCDC422}" type="datetime1">
              <a:rPr lang="it-IT" smtClean="0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D22B51D5-D5F5-496A-AC1C-50FF8140A6E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121982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3620EAD-B40F-44A5-B2AB-96AC2940BDF8}" type="datetime1">
              <a:rPr lang="it-IT" smtClean="0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F0ABF1D-A74A-4E7E-8E67-A7DC32DD726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663313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00843A6-1545-490D-9BF5-CC5BF9E770B8}" type="datetime1">
              <a:rPr lang="it-IT" smtClean="0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835E8AB-51B1-46F3-A0E5-21EAB2CC5A0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68661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E4337C0-3F56-413F-A699-82EBDB3B74D6}" type="datetime1">
              <a:rPr lang="it-IT" smtClean="0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244DC0BA-B2A2-4E23-8A8F-3F135221097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746378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500C1AE-617F-463F-949D-5AB90AEBAA90}" type="datetime1">
              <a:rPr lang="it-IT" smtClean="0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0030CC7-887B-445F-8CA9-CCA95F33EA2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899758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FFBA5EB-D5B1-4ACF-8C3F-CA46E02D259F}" type="datetime1">
              <a:rPr lang="it-IT" smtClean="0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6E7125AE-4FF7-4742-80DC-5A8CC4F33B0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372188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B3411B1-9D3F-429C-B9BC-7618199D9653}" type="datetime1">
              <a:rPr lang="it-IT" smtClean="0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0015661-4C0C-4104-B0D1-12029BE0174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333127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4CFA9EF-9B41-4141-8B70-B1438161CCD0}" type="datetime1">
              <a:rPr lang="it-IT" smtClean="0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D62C8382-9934-464B-88A0-75198ACED71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445383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6DFA98F-ED93-4381-981D-409A1B396FD5}" type="datetime1">
              <a:rPr lang="it-IT" smtClean="0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BEE7E83-F019-45FE-BB8D-F9BB7012FB0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18131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FF06A93-4E02-4C05-9DA9-A9E9756F9325}" type="datetime1">
              <a:rPr lang="it-IT" smtClean="0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994B734-7DE7-4376-8571-D377C2E118A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30985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7A94BCD-2BB8-4353-9E5F-7D3D584EF79C}" type="datetime1">
              <a:rPr lang="it-IT" smtClean="0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4D00806-87E1-4C4C-BE6D-8CF9896E242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65954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79870B9-1061-4BDB-924D-4809E7636C7E}" type="datetime1">
              <a:rPr lang="it-IT" smtClean="0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E325237A-B757-47E0-8BB2-0AE9E2ACB7A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26106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BEEE886-AC38-4C90-AC33-5A262C3492F3}" type="datetime1">
              <a:rPr lang="it-IT" smtClean="0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97A38237-2402-49F4-9D4B-1260FCD283E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13279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FCA0415-51D2-46A1-913B-A0D715413FF7}" type="datetime1">
              <a:rPr lang="it-IT" smtClean="0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2E6DD4A4-91F6-47D9-9BC7-AA8ACF61EE9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27215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F7712EF-AACD-4DF4-A88F-FB5814FF8F37}" type="datetime1">
              <a:rPr lang="it-IT" smtClean="0"/>
              <a:pPr>
                <a:defRPr/>
              </a:pPr>
              <a:t>27/10/2015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8BF7F86-950B-4D69-9C61-63C8FF06B6B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12471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Times New Roman" pitchFamily="-28" charset="0"/>
              <a:buNone/>
              <a:defRPr/>
            </a:pPr>
            <a:endParaRPr lang="en-US"/>
          </a:p>
        </p:txBody>
      </p:sp>
      <p:cxnSp>
        <p:nvCxnSpPr>
          <p:cNvPr id="9" name="Connettore 1 8"/>
          <p:cNvCxnSpPr/>
          <p:nvPr/>
        </p:nvCxnSpPr>
        <p:spPr>
          <a:xfrm>
            <a:off x="777875" y="6254750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8" name="Immagine 10" descr="marchio 2.jp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088" y="6346825"/>
            <a:ext cx="8064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8155" r:id="rId1"/>
    <p:sldLayoutId id="2147488156" r:id="rId2"/>
    <p:sldLayoutId id="2147488157" r:id="rId3"/>
    <p:sldLayoutId id="2147488158" r:id="rId4"/>
    <p:sldLayoutId id="2147488159" r:id="rId5"/>
    <p:sldLayoutId id="2147488160" r:id="rId6"/>
    <p:sldLayoutId id="2147488161" r:id="rId7"/>
    <p:sldLayoutId id="2147488162" r:id="rId8"/>
    <p:sldLayoutId id="2147488163" r:id="rId9"/>
    <p:sldLayoutId id="2147488164" r:id="rId10"/>
    <p:sldLayoutId id="214748816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Times New Roman" pitchFamily="-28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ttore 1 8"/>
          <p:cNvCxnSpPr/>
          <p:nvPr/>
        </p:nvCxnSpPr>
        <p:spPr>
          <a:xfrm>
            <a:off x="777875" y="6254750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52" name="Immagine 10" descr="marchio 2.jp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088" y="6346825"/>
            <a:ext cx="8064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8166" r:id="rId1"/>
    <p:sldLayoutId id="2147488167" r:id="rId2"/>
    <p:sldLayoutId id="2147488168" r:id="rId3"/>
    <p:sldLayoutId id="2147488169" r:id="rId4"/>
    <p:sldLayoutId id="2147488170" r:id="rId5"/>
    <p:sldLayoutId id="2147488171" r:id="rId6"/>
    <p:sldLayoutId id="2147488172" r:id="rId7"/>
    <p:sldLayoutId id="2147488173" r:id="rId8"/>
    <p:sldLayoutId id="2147488174" r:id="rId9"/>
    <p:sldLayoutId id="2147488175" r:id="rId10"/>
    <p:sldLayoutId id="2147488176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buFont typeface="Times New Roman" pitchFamily="-28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ttore 1 8"/>
          <p:cNvCxnSpPr/>
          <p:nvPr/>
        </p:nvCxnSpPr>
        <p:spPr>
          <a:xfrm>
            <a:off x="777875" y="6254750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6" name="Immagine 10" descr="marchio 2.jp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088" y="6346825"/>
            <a:ext cx="8064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8177" r:id="rId1"/>
    <p:sldLayoutId id="2147488188" r:id="rId2"/>
    <p:sldLayoutId id="2147488178" r:id="rId3"/>
    <p:sldLayoutId id="2147488179" r:id="rId4"/>
    <p:sldLayoutId id="2147488180" r:id="rId5"/>
    <p:sldLayoutId id="2147488181" r:id="rId6"/>
    <p:sldLayoutId id="2147488182" r:id="rId7"/>
    <p:sldLayoutId id="2147488183" r:id="rId8"/>
    <p:sldLayoutId id="2147488184" r:id="rId9"/>
    <p:sldLayoutId id="2147488185" r:id="rId10"/>
    <p:sldLayoutId id="2147488186" r:id="rId11"/>
    <p:sldLayoutId id="2147488187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6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3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Sottotitolo 3"/>
          <p:cNvSpPr>
            <a:spLocks noGrp="1"/>
          </p:cNvSpPr>
          <p:nvPr>
            <p:ph type="subTitle" idx="1"/>
          </p:nvPr>
        </p:nvSpPr>
        <p:spPr bwMode="auto">
          <a:xfrm>
            <a:off x="457034" y="1340768"/>
            <a:ext cx="7787374" cy="136815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it-IT" altLang="it-IT" b="1" dirty="0">
                <a:solidFill>
                  <a:schemeClr val="tx1"/>
                </a:solidFill>
                <a:latin typeface="+mj-lt"/>
              </a:rPr>
              <a:t> I progetti del sistema </a:t>
            </a:r>
            <a:r>
              <a:rPr lang="it-IT" altLang="it-IT" b="1" dirty="0" smtClean="0">
                <a:solidFill>
                  <a:schemeClr val="tx1"/>
                </a:solidFill>
                <a:latin typeface="+mj-lt"/>
              </a:rPr>
              <a:t>ARCHIMEDE:</a:t>
            </a:r>
          </a:p>
          <a:p>
            <a:pPr>
              <a:defRPr/>
            </a:pPr>
            <a:r>
              <a:rPr lang="it-IT" altLang="it-IT" b="1" dirty="0" smtClean="0">
                <a:solidFill>
                  <a:schemeClr val="tx1"/>
                </a:solidFill>
                <a:latin typeface="+mj-lt"/>
              </a:rPr>
              <a:t>obiettivi </a:t>
            </a:r>
            <a:r>
              <a:rPr lang="it-IT" altLang="it-IT" b="1" dirty="0">
                <a:solidFill>
                  <a:schemeClr val="tx1"/>
                </a:solidFill>
                <a:latin typeface="+mj-lt"/>
              </a:rPr>
              <a:t>e risultati.</a:t>
            </a:r>
          </a:p>
        </p:txBody>
      </p:sp>
      <p:sp>
        <p:nvSpPr>
          <p:cNvPr id="37894" name="Rettangolo 1"/>
          <p:cNvSpPr>
            <a:spLocks noChangeArrowheads="1"/>
          </p:cNvSpPr>
          <p:nvPr/>
        </p:nvSpPr>
        <p:spPr bwMode="auto">
          <a:xfrm>
            <a:off x="456593" y="3212976"/>
            <a:ext cx="7975600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i="1" dirty="0" smtClean="0"/>
              <a:t>Romina Filippini</a:t>
            </a:r>
          </a:p>
          <a:p>
            <a:pPr eaLnBrk="1" hangingPunct="1"/>
            <a:endParaRPr lang="it-IT" altLang="it-IT" sz="1600" i="1" dirty="0"/>
          </a:p>
          <a:p>
            <a:pPr eaLnBrk="1" hangingPunct="1"/>
            <a:r>
              <a:rPr lang="it-IT" altLang="it-IT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ISTAT</a:t>
            </a:r>
            <a:r>
              <a:rPr lang="it-IT" altLang="it-IT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it-IT" altLang="it-IT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Dipartimento </a:t>
            </a:r>
            <a:r>
              <a:rPr lang="it-IT" altLang="it-IT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 i Censimenti e gli Archivi Amministrativi e Statistici</a:t>
            </a:r>
          </a:p>
          <a:p>
            <a:pPr eaLnBrk="1" hangingPunct="1"/>
            <a:r>
              <a:rPr lang="it-IT" altLang="it-IT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Progetto ARCHIMEDE</a:t>
            </a:r>
          </a:p>
          <a:p>
            <a:pPr eaLnBrk="1" hangingPunct="1"/>
            <a:endParaRPr lang="it-IT" altLang="it-IT" sz="16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/>
            <a:endParaRPr lang="it-IT" altLang="it-IT" sz="16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908720"/>
            <a:ext cx="7012475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889105" y="-13756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Precarietà lavorativa: risultati</a:t>
            </a:r>
          </a:p>
          <a:p>
            <a:pPr algn="ctr" eaLnBrk="1" hangingPunct="1">
              <a:defRPr/>
            </a:pPr>
            <a:endParaRPr lang="it-IT" altLang="en-US" b="1" dirty="0" smtClean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10</a:t>
            </a:fld>
            <a:endParaRPr lang="it-IT" altLang="it-IT"/>
          </a:p>
        </p:txBody>
      </p:sp>
      <p:sp>
        <p:nvSpPr>
          <p:cNvPr id="14" name="Ovale 13"/>
          <p:cNvSpPr/>
          <p:nvPr/>
        </p:nvSpPr>
        <p:spPr>
          <a:xfrm rot="5400000">
            <a:off x="2339752" y="2636913"/>
            <a:ext cx="576065" cy="720080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5" name="Ovale 14"/>
          <p:cNvSpPr/>
          <p:nvPr/>
        </p:nvSpPr>
        <p:spPr>
          <a:xfrm rot="5400000">
            <a:off x="5364088" y="2852936"/>
            <a:ext cx="576064" cy="720080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6" name="CasellaDiTesto 4"/>
          <p:cNvSpPr txBox="1">
            <a:spLocks noChangeArrowheads="1"/>
          </p:cNvSpPr>
          <p:nvPr/>
        </p:nvSpPr>
        <p:spPr bwMode="auto">
          <a:xfrm>
            <a:off x="682625" y="6435725"/>
            <a:ext cx="56308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 altLang="it-IT" sz="1000" i="1" dirty="0">
                <a:solidFill>
                  <a:srgbClr val="7F7F7F"/>
                </a:solidFill>
              </a:rPr>
              <a:t>Progetto </a:t>
            </a:r>
            <a:r>
              <a:rPr lang="it-IT" altLang="it-IT" sz="1000" i="1" dirty="0" smtClean="0">
                <a:solidFill>
                  <a:srgbClr val="7F7F7F"/>
                </a:solidFill>
              </a:rPr>
              <a:t>ARCHIMEDE</a:t>
            </a:r>
            <a:endParaRPr lang="it-IT" altLang="it-IT" sz="1000" i="1" dirty="0">
              <a:solidFill>
                <a:srgbClr val="7F7F7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1392436"/>
            <a:ext cx="8991600" cy="146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9" name="Connettore 2 38"/>
          <p:cNvCxnSpPr/>
          <p:nvPr/>
        </p:nvCxnSpPr>
        <p:spPr>
          <a:xfrm>
            <a:off x="2483768" y="4365104"/>
            <a:ext cx="0" cy="1448389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Ovale 39"/>
          <p:cNvSpPr/>
          <p:nvPr/>
        </p:nvSpPr>
        <p:spPr>
          <a:xfrm rot="5400000">
            <a:off x="6493669" y="2156619"/>
            <a:ext cx="319087" cy="568325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cxnSp>
        <p:nvCxnSpPr>
          <p:cNvPr id="41" name="Connettore 2 40"/>
          <p:cNvCxnSpPr>
            <a:stCxn id="40" idx="4"/>
          </p:cNvCxnSpPr>
          <p:nvPr/>
        </p:nvCxnSpPr>
        <p:spPr>
          <a:xfrm flipH="1">
            <a:off x="5148064" y="2440782"/>
            <a:ext cx="1220986" cy="772194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521" name="Rettangolo 22"/>
          <p:cNvSpPr>
            <a:spLocks noChangeArrowheads="1"/>
          </p:cNvSpPr>
          <p:nvPr/>
        </p:nvSpPr>
        <p:spPr bwMode="auto">
          <a:xfrm>
            <a:off x="490760" y="489924"/>
            <a:ext cx="63134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b="1" dirty="0"/>
              <a:t>Analisi territoriale sugli occupati stabili e </a:t>
            </a:r>
            <a:r>
              <a:rPr lang="it-IT" altLang="it-IT" b="1" dirty="0" smtClean="0"/>
              <a:t>precari,</a:t>
            </a:r>
          </a:p>
          <a:p>
            <a:pPr eaLnBrk="1" hangingPunct="1"/>
            <a:r>
              <a:rPr lang="it-IT" altLang="it-IT" b="1" dirty="0" err="1" smtClean="0"/>
              <a:t>lavorativamente</a:t>
            </a:r>
            <a:r>
              <a:rPr lang="it-IT" altLang="it-IT" b="1" dirty="0" smtClean="0"/>
              <a:t> localizzati - ottobre </a:t>
            </a:r>
            <a:r>
              <a:rPr lang="it-IT" altLang="it-IT" b="1" dirty="0"/>
              <a:t>2011 (96,8</a:t>
            </a:r>
            <a:r>
              <a:rPr lang="it-IT" altLang="it-IT" b="1" dirty="0" smtClean="0"/>
              <a:t>%)</a:t>
            </a:r>
            <a:endParaRPr lang="it-IT" altLang="it-IT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266" y="3140968"/>
            <a:ext cx="5641312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490" y="4720594"/>
            <a:ext cx="5641311" cy="132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889105" y="-13756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Precarietà lavorativa: risultati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4A90F8-4C1C-476A-81A7-62F3F8F6C1AF}" type="slidenum">
              <a:rPr lang="it-IT" altLang="it-IT" smtClean="0"/>
              <a:pPr>
                <a:defRPr/>
              </a:pPr>
              <a:t>11</a:t>
            </a:fld>
            <a:endParaRPr lang="it-IT" altLang="it-IT"/>
          </a:p>
        </p:txBody>
      </p:sp>
      <p:sp>
        <p:nvSpPr>
          <p:cNvPr id="16" name="CasellaDiTesto 4"/>
          <p:cNvSpPr txBox="1">
            <a:spLocks noChangeArrowheads="1"/>
          </p:cNvSpPr>
          <p:nvPr/>
        </p:nvSpPr>
        <p:spPr bwMode="auto">
          <a:xfrm>
            <a:off x="682625" y="6435725"/>
            <a:ext cx="56308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 altLang="it-IT" sz="1000" i="1" dirty="0">
                <a:solidFill>
                  <a:srgbClr val="7F7F7F"/>
                </a:solidFill>
              </a:rPr>
              <a:t>Progetto </a:t>
            </a:r>
            <a:r>
              <a:rPr lang="it-IT" altLang="it-IT" sz="1000" i="1" dirty="0" smtClean="0">
                <a:solidFill>
                  <a:srgbClr val="7F7F7F"/>
                </a:solidFill>
              </a:rPr>
              <a:t>ARCHIMEDE</a:t>
            </a:r>
            <a:endParaRPr lang="it-IT" altLang="it-IT" sz="1000" i="1" dirty="0">
              <a:solidFill>
                <a:srgbClr val="7F7F7F"/>
              </a:solidFill>
            </a:endParaRPr>
          </a:p>
        </p:txBody>
      </p:sp>
      <p:sp>
        <p:nvSpPr>
          <p:cNvPr id="12" name="Ovale 11"/>
          <p:cNvSpPr/>
          <p:nvPr/>
        </p:nvSpPr>
        <p:spPr>
          <a:xfrm rot="5400000">
            <a:off x="5416699" y="2193206"/>
            <a:ext cx="319087" cy="568325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3" name="Ovale 12"/>
          <p:cNvSpPr/>
          <p:nvPr/>
        </p:nvSpPr>
        <p:spPr>
          <a:xfrm rot="5400000">
            <a:off x="4848374" y="2181860"/>
            <a:ext cx="319087" cy="568325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Segnaposto numero diapositiva 1"/>
          <p:cNvSpPr>
            <a:spLocks noGrp="1"/>
          </p:cNvSpPr>
          <p:nvPr>
            <p:ph type="sldNum" sz="quarter" idx="12"/>
          </p:nvPr>
        </p:nvSpPr>
        <p:spPr bwMode="auto"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68CDF6-65FB-43A5-8B1D-A370C4B2C131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it-IT" smtClean="0"/>
          </a:p>
        </p:txBody>
      </p:sp>
      <p:sp>
        <p:nvSpPr>
          <p:cNvPr id="6" name="Rettangolo 1"/>
          <p:cNvSpPr>
            <a:spLocks noChangeArrowheads="1"/>
          </p:cNvSpPr>
          <p:nvPr/>
        </p:nvSpPr>
        <p:spPr bwMode="auto">
          <a:xfrm>
            <a:off x="395536" y="620688"/>
            <a:ext cx="835292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r>
              <a:rPr lang="it-IT" altLang="it-IT" dirty="0">
                <a:solidFill>
                  <a:srgbClr val="505150"/>
                </a:solidFill>
                <a:latin typeface="Arial" pitchFamily="34" charset="0"/>
                <a:ea typeface="ＭＳ Ｐゴシック" pitchFamily="34" charset="-128"/>
              </a:rPr>
              <a:t>I</a:t>
            </a:r>
            <a:r>
              <a:rPr lang="it-IT" altLang="it-IT" dirty="0" smtClean="0">
                <a:solidFill>
                  <a:srgbClr val="505150"/>
                </a:solidFill>
                <a:latin typeface="Arial" pitchFamily="34" charset="0"/>
                <a:ea typeface="ＭＳ Ｐゴシック" pitchFamily="34" charset="-128"/>
              </a:rPr>
              <a:t>ndividuare </a:t>
            </a:r>
            <a:r>
              <a:rPr lang="it-IT" altLang="it-IT" dirty="0">
                <a:solidFill>
                  <a:srgbClr val="505150"/>
                </a:solidFill>
                <a:latin typeface="Arial" pitchFamily="34" charset="0"/>
                <a:ea typeface="ＭＳ Ｐゴシック" pitchFamily="34" charset="-128"/>
              </a:rPr>
              <a:t>i lavoratori </a:t>
            </a:r>
            <a:r>
              <a:rPr lang="it-IT" altLang="it-IT" dirty="0" smtClean="0">
                <a:solidFill>
                  <a:srgbClr val="505150"/>
                </a:solidFill>
                <a:latin typeface="Arial" pitchFamily="34" charset="0"/>
                <a:ea typeface="ＭＳ Ｐゴシック" pitchFamily="34" charset="-128"/>
              </a:rPr>
              <a:t>autonomi esclusivi (</a:t>
            </a:r>
            <a:r>
              <a:rPr lang="it-IT" altLang="it-IT" dirty="0">
                <a:solidFill>
                  <a:srgbClr val="505150"/>
                </a:solidFill>
                <a:latin typeface="Arial" pitchFamily="34" charset="0"/>
                <a:ea typeface="ＭＳ Ｐゴシック" pitchFamily="34" charset="-128"/>
              </a:rPr>
              <a:t>ad eccezione dei </a:t>
            </a:r>
            <a:r>
              <a:rPr lang="it-IT" altLang="it-IT" dirty="0" err="1">
                <a:solidFill>
                  <a:srgbClr val="505150"/>
                </a:solidFill>
                <a:latin typeface="Arial" pitchFamily="34" charset="0"/>
                <a:ea typeface="ＭＳ Ｐゴシック" pitchFamily="34" charset="-128"/>
              </a:rPr>
              <a:t>Co.Co.Pro</a:t>
            </a:r>
            <a:r>
              <a:rPr lang="it-IT" altLang="it-IT" dirty="0">
                <a:solidFill>
                  <a:srgbClr val="505150"/>
                </a:solidFill>
                <a:latin typeface="Arial" pitchFamily="34" charset="0"/>
                <a:ea typeface="ＭＳ Ｐゴシック" pitchFamily="34" charset="-128"/>
              </a:rPr>
              <a:t>.) aventi caratteristiche di dipendenza economica da un committente principale, descriverne gli aspetti socio-demografici e reddituali, analizzare le caratteristiche strutturali dei committenti, ed osservare le trasformazioni nel tempo.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889105" y="-13756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Focus su lavoro autonomo: obiettivo, definizione e fonti</a:t>
            </a:r>
          </a:p>
          <a:p>
            <a:pPr algn="ctr" eaLnBrk="1" hangingPunct="1">
              <a:defRPr/>
            </a:pPr>
            <a:endParaRPr lang="it-IT" altLang="en-US" b="1" dirty="0" smtClean="0">
              <a:solidFill>
                <a:srgbClr val="FFFFFF"/>
              </a:solidFill>
              <a:latin typeface="+mj-lt"/>
            </a:endParaRPr>
          </a:p>
        </p:txBody>
      </p:sp>
      <p:graphicFrame>
        <p:nvGraphicFramePr>
          <p:cNvPr id="11" name="Tabel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6430359"/>
              </p:ext>
            </p:extLst>
          </p:nvPr>
        </p:nvGraphicFramePr>
        <p:xfrm>
          <a:off x="1355833" y="4725144"/>
          <a:ext cx="6360325" cy="1364367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3071650"/>
                <a:gridCol w="3288675"/>
              </a:tblGrid>
              <a:tr h="3318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dirty="0" smtClean="0">
                          <a:solidFill>
                            <a:schemeClr val="tx1"/>
                          </a:solidFill>
                          <a:effectLst/>
                        </a:rPr>
                        <a:t>Fonti</a:t>
                      </a:r>
                      <a:r>
                        <a:rPr lang="it-IT" sz="1600" baseline="0" dirty="0" smtClean="0">
                          <a:solidFill>
                            <a:schemeClr val="tx1"/>
                          </a:solidFill>
                          <a:effectLst/>
                        </a:rPr>
                        <a:t> principali</a:t>
                      </a:r>
                      <a:endParaRPr lang="it-IT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72000" marR="1736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dirty="0" smtClean="0">
                          <a:solidFill>
                            <a:schemeClr val="tx1"/>
                          </a:solidFill>
                          <a:effectLst/>
                        </a:rPr>
                        <a:t>Contenuti informativi utilizzati</a:t>
                      </a:r>
                      <a:endParaRPr lang="it-IT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5162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 dirty="0" smtClean="0">
                          <a:solidFill>
                            <a:schemeClr val="tx1"/>
                          </a:solidFill>
                          <a:effectLst/>
                        </a:rPr>
                        <a:t>Agenzia</a:t>
                      </a:r>
                      <a:r>
                        <a:rPr lang="it-IT" sz="14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Entrate – Modello 770</a:t>
                      </a:r>
                      <a:endParaRPr lang="it-IT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72000" marR="1736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solidFill>
                            <a:schemeClr val="tx1"/>
                          </a:solidFill>
                          <a:effectLst/>
                        </a:rPr>
                        <a:t>Reddito da lavoro autonomo percepito da ciascun committente</a:t>
                      </a:r>
                      <a:endParaRPr lang="it-IT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162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 kern="1200" dirty="0" smtClean="0">
                          <a:solidFill>
                            <a:schemeClr val="tx1"/>
                          </a:solidFill>
                          <a:effectLst/>
                        </a:rPr>
                        <a:t>Agenzia</a:t>
                      </a:r>
                      <a:r>
                        <a:rPr lang="it-IT" sz="1400" b="0" kern="1200" baseline="0" dirty="0" smtClean="0">
                          <a:solidFill>
                            <a:schemeClr val="tx1"/>
                          </a:solidFill>
                          <a:effectLst/>
                        </a:rPr>
                        <a:t> Entrate – Modello Unico-730</a:t>
                      </a:r>
                      <a:endParaRPr lang="it-IT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72000" marR="1736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solidFill>
                            <a:schemeClr val="tx1"/>
                          </a:solidFill>
                          <a:effectLst/>
                        </a:rPr>
                        <a:t>Reddito da lavoro autonomo complessivo </a:t>
                      </a:r>
                      <a:endParaRPr lang="it-IT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CasellaDiTesto 7"/>
          <p:cNvSpPr txBox="1">
            <a:spLocks noChangeArrowheads="1"/>
          </p:cNvSpPr>
          <p:nvPr/>
        </p:nvSpPr>
        <p:spPr bwMode="auto">
          <a:xfrm>
            <a:off x="395536" y="2107634"/>
            <a:ext cx="835292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altLang="it-IT" sz="2000" b="1" dirty="0">
                <a:solidFill>
                  <a:srgbClr val="505150"/>
                </a:solidFill>
              </a:rPr>
              <a:t>L</a:t>
            </a:r>
            <a:r>
              <a:rPr lang="it-IT" altLang="it-IT" sz="2000" b="1" dirty="0" smtClean="0">
                <a:solidFill>
                  <a:srgbClr val="505150"/>
                </a:solidFill>
              </a:rPr>
              <a:t>avoratore </a:t>
            </a:r>
            <a:r>
              <a:rPr lang="it-IT" altLang="it-IT" sz="2000" b="1" dirty="0">
                <a:solidFill>
                  <a:srgbClr val="505150"/>
                </a:solidFill>
              </a:rPr>
              <a:t>autonomo economicamente dipendente («</a:t>
            </a:r>
            <a:r>
              <a:rPr lang="it-IT" altLang="it-IT" sz="2000" b="1" dirty="0" err="1">
                <a:solidFill>
                  <a:srgbClr val="505150"/>
                </a:solidFill>
              </a:rPr>
              <a:t>monocommittente</a:t>
            </a:r>
            <a:r>
              <a:rPr lang="it-IT" altLang="it-IT" sz="2000" b="1" dirty="0" smtClean="0">
                <a:solidFill>
                  <a:srgbClr val="505150"/>
                </a:solidFill>
              </a:rPr>
              <a:t>»)</a:t>
            </a:r>
            <a:endParaRPr lang="it-IT" altLang="it-IT" sz="2000" b="1" dirty="0">
              <a:solidFill>
                <a:srgbClr val="505150"/>
              </a:solidFill>
            </a:endParaRPr>
          </a:p>
        </p:txBody>
      </p:sp>
      <p:sp>
        <p:nvSpPr>
          <p:cNvPr id="13" name="CasellaDiTesto 5"/>
          <p:cNvSpPr txBox="1">
            <a:spLocks noChangeArrowheads="1"/>
          </p:cNvSpPr>
          <p:nvPr/>
        </p:nvSpPr>
        <p:spPr bwMode="auto">
          <a:xfrm>
            <a:off x="467544" y="2805896"/>
            <a:ext cx="8136904" cy="1631216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it-IT" altLang="it-IT" sz="1800" u="sng" dirty="0" smtClean="0">
                <a:solidFill>
                  <a:srgbClr val="505150"/>
                </a:solidFill>
              </a:rPr>
              <a:t>Definizione adottata</a:t>
            </a:r>
            <a:r>
              <a:rPr lang="it-IT" altLang="it-IT" sz="1800" dirty="0" smtClean="0">
                <a:solidFill>
                  <a:srgbClr val="505150"/>
                </a:solidFill>
              </a:rPr>
              <a:t>:</a:t>
            </a:r>
          </a:p>
          <a:p>
            <a:pPr eaLnBrk="1" hangingPunct="1">
              <a:defRPr/>
            </a:pPr>
            <a:endParaRPr lang="it-IT" altLang="it-IT" sz="1000" dirty="0" smtClean="0">
              <a:solidFill>
                <a:srgbClr val="505150"/>
              </a:solidFill>
            </a:endParaRPr>
          </a:p>
          <a:p>
            <a:pPr marL="285750" indent="-285750" eaLnBrk="1" hangingPunct="1">
              <a:buFontTx/>
              <a:buChar char="-"/>
              <a:defRPr/>
            </a:pPr>
            <a:r>
              <a:rPr lang="it-IT" altLang="it-IT" sz="1800" dirty="0">
                <a:solidFill>
                  <a:srgbClr val="505150"/>
                </a:solidFill>
              </a:rPr>
              <a:t>colui che, titolare o non di </a:t>
            </a:r>
            <a:r>
              <a:rPr lang="it-IT" altLang="it-IT" sz="1800" dirty="0" err="1">
                <a:solidFill>
                  <a:srgbClr val="505150"/>
                </a:solidFill>
              </a:rPr>
              <a:t>P.Iva</a:t>
            </a:r>
            <a:r>
              <a:rPr lang="it-IT" altLang="it-IT" sz="1800" dirty="0">
                <a:solidFill>
                  <a:srgbClr val="505150"/>
                </a:solidFill>
              </a:rPr>
              <a:t>, senza dipendenti, in un determinato periodo di tempo, ha svolto attività di lavoro esclusivamente autonome percependo dal committente principale un reddito superiore all’80% del suo guadagno da lavoro complessivo (principio dell’80%).</a:t>
            </a:r>
          </a:p>
        </p:txBody>
      </p:sp>
    </p:spTree>
    <p:extLst>
      <p:ext uri="{BB962C8B-B14F-4D97-AF65-F5344CB8AC3E}">
        <p14:creationId xmlns:p14="http://schemas.microsoft.com/office/powerpoint/2010/main" val="220770042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D2B52D-3A81-4C48-A1C7-A07FAD910AEE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794369" y="5321162"/>
            <a:ext cx="7287441" cy="84414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i="1" dirty="0" smtClean="0">
                <a:solidFill>
                  <a:srgbClr val="505150"/>
                </a:solidFill>
                <a:latin typeface="+mn-lt"/>
                <a:cs typeface="+mn-cs"/>
              </a:rPr>
              <a:t>Integrazione con fonte </a:t>
            </a:r>
            <a:r>
              <a:rPr lang="it-IT" sz="1400" b="1" i="1" dirty="0" smtClean="0">
                <a:solidFill>
                  <a:srgbClr val="505150"/>
                </a:solidFill>
                <a:latin typeface="+mn-lt"/>
                <a:cs typeface="+mn-cs"/>
              </a:rPr>
              <a:t>MIUR – Iscrizioni a corsi scolastici e universitari</a:t>
            </a:r>
            <a:r>
              <a:rPr lang="it-IT" sz="1400" i="1" dirty="0" smtClean="0">
                <a:solidFill>
                  <a:srgbClr val="505150"/>
                </a:solidFill>
                <a:latin typeface="+mn-lt"/>
                <a:cs typeface="+mn-cs"/>
              </a:rPr>
              <a:t>:</a:t>
            </a:r>
          </a:p>
          <a:p>
            <a:pPr marL="342900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1400" i="1" dirty="0">
                <a:solidFill>
                  <a:srgbClr val="505150"/>
                </a:solidFill>
                <a:latin typeface="+mn-lt"/>
                <a:cs typeface="+mn-cs"/>
              </a:rPr>
              <a:t>i</a:t>
            </a:r>
            <a:r>
              <a:rPr lang="it-IT" sz="1400" i="1" dirty="0" smtClean="0">
                <a:solidFill>
                  <a:srgbClr val="505150"/>
                </a:solidFill>
                <a:latin typeface="+mn-lt"/>
                <a:cs typeface="+mn-cs"/>
              </a:rPr>
              <a:t>l 22,5% dei percettori non titolari di </a:t>
            </a:r>
            <a:r>
              <a:rPr lang="it-IT" sz="1400" i="1" dirty="0" err="1" smtClean="0">
                <a:solidFill>
                  <a:srgbClr val="505150"/>
                </a:solidFill>
                <a:latin typeface="+mn-lt"/>
                <a:cs typeface="+mn-cs"/>
              </a:rPr>
              <a:t>P.Iva</a:t>
            </a:r>
            <a:r>
              <a:rPr lang="it-IT" sz="1400" i="1" dirty="0" smtClean="0">
                <a:solidFill>
                  <a:srgbClr val="505150"/>
                </a:solidFill>
                <a:latin typeface="+mn-lt"/>
                <a:cs typeface="+mn-cs"/>
              </a:rPr>
              <a:t> è iscritto ad un corso di istruzione;</a:t>
            </a:r>
          </a:p>
          <a:p>
            <a:pPr marL="342900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1400" i="1" dirty="0" smtClean="0">
                <a:solidFill>
                  <a:srgbClr val="505150"/>
                </a:solidFill>
                <a:latin typeface="+mn-lt"/>
                <a:cs typeface="+mn-cs"/>
              </a:rPr>
              <a:t>solo l’1,9% dei titolari di </a:t>
            </a:r>
            <a:r>
              <a:rPr lang="it-IT" sz="1400" i="1" dirty="0" err="1" smtClean="0">
                <a:solidFill>
                  <a:srgbClr val="505150"/>
                </a:solidFill>
                <a:latin typeface="+mn-lt"/>
                <a:cs typeface="+mn-cs"/>
              </a:rPr>
              <a:t>P.Iva</a:t>
            </a:r>
            <a:r>
              <a:rPr lang="it-IT" sz="1400" i="1" dirty="0" smtClean="0">
                <a:solidFill>
                  <a:srgbClr val="505150"/>
                </a:solidFill>
                <a:latin typeface="+mn-lt"/>
                <a:cs typeface="+mn-cs"/>
              </a:rPr>
              <a:t> risulta iscritto ad un corso di istruzione.</a:t>
            </a:r>
          </a:p>
        </p:txBody>
      </p:sp>
      <p:graphicFrame>
        <p:nvGraphicFramePr>
          <p:cNvPr id="9" name="Tabel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9800638"/>
              </p:ext>
            </p:extLst>
          </p:nvPr>
        </p:nvGraphicFramePr>
        <p:xfrm>
          <a:off x="467544" y="2428880"/>
          <a:ext cx="8104462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8771"/>
                <a:gridCol w="1521953"/>
                <a:gridCol w="1443170"/>
                <a:gridCol w="564145"/>
                <a:gridCol w="204629"/>
                <a:gridCol w="1500613"/>
                <a:gridCol w="1392274"/>
                <a:gridCol w="598907"/>
              </a:tblGrid>
              <a:tr h="69344">
                <a:tc>
                  <a:txBody>
                    <a:bodyPr/>
                    <a:lstStyle/>
                    <a:p>
                      <a:pPr algn="l" fontAlgn="b"/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Titolari di </a:t>
                      </a:r>
                      <a:r>
                        <a:rPr lang="it-IT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P.Iva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Non titolari di </a:t>
                      </a:r>
                      <a:r>
                        <a:rPr lang="it-IT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P.Iva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344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Monocommittenti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Pluricommittenti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Totale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Monocommittenti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Pluricommittenti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Totale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9344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Età</a:t>
                      </a:r>
                      <a:r>
                        <a:rPr lang="it-IT" sz="14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media</a:t>
                      </a:r>
                      <a:endParaRPr lang="it-IT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43,6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43,4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43,5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35,0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37,0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35,3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9"/>
          <a:stretch/>
        </p:blipFill>
        <p:spPr bwMode="auto">
          <a:xfrm>
            <a:off x="4622412" y="3119153"/>
            <a:ext cx="3333964" cy="2202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2"/>
          <a:stretch/>
        </p:blipFill>
        <p:spPr bwMode="auto">
          <a:xfrm>
            <a:off x="684554" y="3101725"/>
            <a:ext cx="3815168" cy="221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Tabel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9830586"/>
              </p:ext>
            </p:extLst>
          </p:nvPr>
        </p:nvGraphicFramePr>
        <p:xfrm>
          <a:off x="423136" y="764704"/>
          <a:ext cx="8181311" cy="108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3160"/>
                <a:gridCol w="1309960"/>
                <a:gridCol w="1251768"/>
                <a:gridCol w="1368152"/>
                <a:gridCol w="216024"/>
                <a:gridCol w="1152128"/>
                <a:gridCol w="1080119"/>
              </a:tblGrid>
              <a:tr h="216024">
                <a:tc rowSpan="2"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Lavoratori</a:t>
                      </a:r>
                      <a:r>
                        <a:rPr lang="it-IT" sz="14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autonomi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it-IT" sz="14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Popolazione analizzata</a:t>
                      </a:r>
                      <a:endParaRPr lang="it-IT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it-IT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Mono committenti</a:t>
                      </a:r>
                      <a:endParaRPr lang="it-IT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it-IT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Incidenza % </a:t>
                      </a:r>
                    </a:p>
                    <a:p>
                      <a:pPr algn="ctr" fontAlgn="b"/>
                      <a:r>
                        <a:rPr lang="it-IT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Mono committenti</a:t>
                      </a:r>
                      <a:endParaRPr lang="it-IT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endParaRPr lang="it-IT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it-IT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 cui donne</a:t>
                      </a:r>
                      <a:endParaRPr lang="it-IT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it-IT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48">
                <a:tc vMerge="1"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b="0" i="1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it-IT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it-IT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it-IT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it-IT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Popolazione analizzata</a:t>
                      </a:r>
                      <a:endParaRPr lang="it-IT" sz="1400" b="0" i="1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Mono committenti</a:t>
                      </a:r>
                      <a:endParaRPr lang="it-IT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Titolari di </a:t>
                      </a:r>
                      <a:r>
                        <a:rPr lang="it-IT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P.Iva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1.241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416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33,5%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31,9%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34,0%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Non</a:t>
                      </a:r>
                      <a:r>
                        <a:rPr lang="it-IT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</a:t>
                      </a:r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itolari di </a:t>
                      </a:r>
                      <a:r>
                        <a:rPr lang="it-IT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P.Iva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1.126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936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83,1%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56,5%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57,0%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539552" y="-13756"/>
            <a:ext cx="7920341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Focus su lavoro autonomo: risultati</a:t>
            </a:r>
          </a:p>
          <a:p>
            <a:pPr algn="ctr" eaLnBrk="1" hangingPunct="1">
              <a:defRPr/>
            </a:pPr>
            <a:endParaRPr lang="it-IT" altLang="en-US" b="1" dirty="0" smtClean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312980" y="404664"/>
            <a:ext cx="3466932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en-US" b="1" dirty="0">
                <a:solidFill>
                  <a:srgbClr val="505150"/>
                </a:solidFill>
                <a:latin typeface="+mn-lt"/>
                <a:cs typeface="+mn-cs"/>
              </a:rPr>
              <a:t>Quadro </a:t>
            </a:r>
            <a:r>
              <a:rPr lang="it-IT" altLang="en-US" b="1" dirty="0" smtClean="0">
                <a:solidFill>
                  <a:srgbClr val="505150"/>
                </a:solidFill>
                <a:latin typeface="+mn-lt"/>
                <a:cs typeface="+mn-cs"/>
              </a:rPr>
              <a:t>2012 (v.a. in migliaia)</a:t>
            </a:r>
            <a:endParaRPr lang="it-IT" b="1" dirty="0">
              <a:solidFill>
                <a:srgbClr val="505150"/>
              </a:solidFill>
              <a:latin typeface="+mn-lt"/>
              <a:cs typeface="+mn-cs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312980" y="2051556"/>
            <a:ext cx="5195124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en-US" b="1" dirty="0">
                <a:solidFill>
                  <a:srgbClr val="505150"/>
                </a:solidFill>
                <a:latin typeface="+mn-lt"/>
                <a:cs typeface="+mn-cs"/>
              </a:rPr>
              <a:t>A</a:t>
            </a:r>
            <a:r>
              <a:rPr lang="it-IT" altLang="en-US" b="1" dirty="0" smtClean="0">
                <a:solidFill>
                  <a:srgbClr val="505150"/>
                </a:solidFill>
                <a:latin typeface="+mn-lt"/>
                <a:cs typeface="+mn-cs"/>
              </a:rPr>
              <a:t>nalisi </a:t>
            </a:r>
            <a:r>
              <a:rPr lang="it-IT" altLang="en-US" b="1" dirty="0">
                <a:solidFill>
                  <a:srgbClr val="505150"/>
                </a:solidFill>
                <a:latin typeface="+mn-lt"/>
                <a:cs typeface="+mn-cs"/>
              </a:rPr>
              <a:t>per età</a:t>
            </a:r>
            <a:endParaRPr lang="it-IT" b="1" dirty="0">
              <a:solidFill>
                <a:srgbClr val="505150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2739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 animBg="1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5050E6-6816-4F4E-A273-320DA335314F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5527076"/>
              </p:ext>
            </p:extLst>
          </p:nvPr>
        </p:nvGraphicFramePr>
        <p:xfrm>
          <a:off x="467544" y="908720"/>
          <a:ext cx="8248679" cy="10831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6096"/>
                <a:gridCol w="1115948"/>
                <a:gridCol w="1169514"/>
                <a:gridCol w="708006"/>
                <a:gridCol w="336303"/>
                <a:gridCol w="1309194"/>
                <a:gridCol w="1159976"/>
                <a:gridCol w="623642"/>
              </a:tblGrid>
              <a:tr h="229669">
                <a:tc>
                  <a:txBody>
                    <a:bodyPr/>
                    <a:lstStyle/>
                    <a:p>
                      <a:pPr algn="l" fontAlgn="b"/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Titolari di </a:t>
                      </a:r>
                      <a:r>
                        <a:rPr lang="it-IT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P.Iva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Non titolari di </a:t>
                      </a:r>
                      <a:r>
                        <a:rPr lang="it-IT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P.Iva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0632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Mono</a:t>
                      </a:r>
                    </a:p>
                    <a:p>
                      <a:pPr algn="ctr" fontAlgn="b"/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committenti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Pluri</a:t>
                      </a:r>
                      <a:endParaRPr lang="it-IT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fontAlgn="b"/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committenti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Totale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Mono</a:t>
                      </a:r>
                    </a:p>
                    <a:p>
                      <a:pPr algn="ctr" fontAlgn="b"/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committenti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Pluri</a:t>
                      </a:r>
                      <a:endParaRPr lang="it-IT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fontAlgn="b"/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committenti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Totale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364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Reddito </a:t>
                      </a:r>
                      <a:r>
                        <a:rPr lang="it-IT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percepito annuo </a:t>
                      </a:r>
                    </a:p>
                    <a:p>
                      <a:pPr algn="l" fontAlgn="b"/>
                      <a:r>
                        <a:rPr lang="it-IT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mediano (in </a:t>
                      </a:r>
                      <a:r>
                        <a:rPr lang="it-IT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euro)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20.547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25.981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24.653</a:t>
                      </a:r>
                      <a:endParaRPr lang="it-IT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784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3.668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1.020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0" name="Picture 10" descr="C:\Users\ercolani\AppData\Local\Microsoft\Windows\Temporary Internet Files\Content.IE5\QODX9097\money-305364_640[1]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97274">
            <a:off x="7805689" y="2822258"/>
            <a:ext cx="873166" cy="1027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C:\Users\ercolani\AppData\Local\Microsoft\Windows\Temporary Internet Files\Content.IE5\QODX9097\money-305364_640[1]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3288">
            <a:off x="7255371" y="2945465"/>
            <a:ext cx="725900" cy="8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C:\Users\ercolani\AppData\Local\Microsoft\Windows\Temporary Internet Files\Content.IE5\QODX9097\money-305364_640[1]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1051">
            <a:off x="7655058" y="3433195"/>
            <a:ext cx="590005" cy="694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655" y="2233309"/>
            <a:ext cx="5692577" cy="3715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889105" y="-13756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Focus su lavoro autonomo: risultati</a:t>
            </a:r>
          </a:p>
          <a:p>
            <a:pPr algn="ctr" eaLnBrk="1" hangingPunct="1">
              <a:defRPr/>
            </a:pPr>
            <a:endParaRPr lang="it-IT" altLang="en-US" b="1" dirty="0" smtClean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312980" y="471570"/>
            <a:ext cx="5195124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en-US" b="1" dirty="0" smtClean="0">
                <a:solidFill>
                  <a:srgbClr val="505150"/>
                </a:solidFill>
                <a:latin typeface="+mn-lt"/>
                <a:cs typeface="+mn-cs"/>
              </a:rPr>
              <a:t>Analisi reddituale 2012</a:t>
            </a:r>
            <a:endParaRPr lang="it-IT" b="1" dirty="0">
              <a:solidFill>
                <a:srgbClr val="505150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678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Tabella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5479913"/>
              </p:ext>
            </p:extLst>
          </p:nvPr>
        </p:nvGraphicFramePr>
        <p:xfrm>
          <a:off x="133350" y="4390270"/>
          <a:ext cx="5199046" cy="17875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871"/>
                <a:gridCol w="1151571"/>
                <a:gridCol w="1155031"/>
                <a:gridCol w="1106905"/>
                <a:gridCol w="558266"/>
                <a:gridCol w="991402"/>
              </a:tblGrid>
              <a:tr h="53064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it-IT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Non titolari</a:t>
                      </a:r>
                      <a:endParaRPr lang="it-IT" sz="16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fontAlgn="ctr"/>
                      <a:r>
                        <a:rPr lang="it-IT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 </a:t>
                      </a:r>
                      <a:r>
                        <a:rPr lang="it-IT" sz="16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P.Iva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Anno 2012</a:t>
                      </a: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635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Monocommittenti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Pluricommittenti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Totale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Totale</a:t>
                      </a:r>
                    </a:p>
                    <a:p>
                      <a:pPr algn="ctr" fontAlgn="ctr"/>
                      <a:r>
                        <a:rPr lang="it-IT" sz="10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(in migliaia)</a:t>
                      </a:r>
                      <a:endParaRPr lang="it-IT" sz="10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11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Anno 2011</a:t>
                      </a:r>
                    </a:p>
                  </a:txBody>
                  <a:tcPr marL="0" marR="0" marT="0" marB="0" vert="vert27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Monocommittenti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88,5%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11,5%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100,0%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393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197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Pluricommittenti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37,5%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62,5%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100,0%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104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8989">
                <a:tc>
                  <a:txBody>
                    <a:bodyPr/>
                    <a:lstStyle/>
                    <a:p>
                      <a:pPr algn="ctr" fontAlgn="ctr"/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vert="vert27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497</a:t>
                      </a:r>
                      <a:endParaRPr lang="it-IT" sz="1000" b="1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3" name="Tabel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6563685"/>
              </p:ext>
            </p:extLst>
          </p:nvPr>
        </p:nvGraphicFramePr>
        <p:xfrm>
          <a:off x="133350" y="2292192"/>
          <a:ext cx="5038725" cy="1740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324"/>
                <a:gridCol w="1154743"/>
                <a:gridCol w="1135781"/>
                <a:gridCol w="1078029"/>
                <a:gridCol w="510139"/>
                <a:gridCol w="917709"/>
              </a:tblGrid>
              <a:tr h="37084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it-IT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Titolari di </a:t>
                      </a:r>
                      <a:r>
                        <a:rPr lang="it-IT" sz="16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P.Iva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Anno 2012</a:t>
                      </a: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Monocommittenti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Pluricommittenti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Totale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Totale</a:t>
                      </a:r>
                    </a:p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(in migliaia)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Anno 2011</a:t>
                      </a:r>
                    </a:p>
                  </a:txBody>
                  <a:tcPr marL="0" marR="0" marT="0" marB="0" vert="vert27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Monocommittenti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73,8%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26,2%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100,0%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317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968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Pluricommittenti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9,9%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90,1%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100,0%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640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1748">
                <a:tc>
                  <a:txBody>
                    <a:bodyPr/>
                    <a:lstStyle/>
                    <a:p>
                      <a:pPr algn="ctr" fontAlgn="ctr"/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vert="vert27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957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1" name="Ovale 30"/>
          <p:cNvSpPr/>
          <p:nvPr/>
        </p:nvSpPr>
        <p:spPr>
          <a:xfrm>
            <a:off x="3991988" y="4083588"/>
            <a:ext cx="1935391" cy="55561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454830-D6A9-4885-8298-85C7F3D8417C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  <p:sp>
        <p:nvSpPr>
          <p:cNvPr id="30" name="CasellaDiTesto 29"/>
          <p:cNvSpPr txBox="1"/>
          <p:nvPr/>
        </p:nvSpPr>
        <p:spPr>
          <a:xfrm>
            <a:off x="4096946" y="4120838"/>
            <a:ext cx="175800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i="1" dirty="0" smtClean="0">
                <a:solidFill>
                  <a:srgbClr val="FF0000"/>
                </a:solidFill>
                <a:latin typeface="+mn-lt"/>
                <a:cs typeface="+mn-cs"/>
              </a:rPr>
              <a:t>Continuità</a:t>
            </a:r>
            <a:endParaRPr lang="it-IT" sz="2400" i="1" dirty="0">
              <a:solidFill>
                <a:srgbClr val="FF0000"/>
              </a:solidFill>
            </a:endParaRPr>
          </a:p>
        </p:txBody>
      </p:sp>
      <p:graphicFrame>
        <p:nvGraphicFramePr>
          <p:cNvPr id="27" name="Tabel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079904"/>
              </p:ext>
            </p:extLst>
          </p:nvPr>
        </p:nvGraphicFramePr>
        <p:xfrm>
          <a:off x="7199537" y="2885623"/>
          <a:ext cx="1019175" cy="95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9175"/>
              </a:tblGrid>
              <a:tr h="58420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Reddito da</a:t>
                      </a:r>
                    </a:p>
                    <a:p>
                      <a:pPr algn="ctr" fontAlgn="ctr"/>
                      <a:r>
                        <a:rPr lang="it-IT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lavoro annuo</a:t>
                      </a:r>
                    </a:p>
                    <a:p>
                      <a:pPr algn="ctr" fontAlgn="ctr"/>
                      <a:r>
                        <a:rPr lang="it-IT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&lt; 19 mila euro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20,1%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</a:tbl>
          </a:graphicData>
        </a:graphic>
      </p:graphicFrame>
      <p:graphicFrame>
        <p:nvGraphicFramePr>
          <p:cNvPr id="28" name="Tabella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1484196"/>
              </p:ext>
            </p:extLst>
          </p:nvPr>
        </p:nvGraphicFramePr>
        <p:xfrm>
          <a:off x="5534025" y="2408623"/>
          <a:ext cx="1019175" cy="95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9175"/>
              </a:tblGrid>
              <a:tr h="58420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Stesso committente principale</a:t>
                      </a:r>
                    </a:p>
                  </a:txBody>
                  <a:tcPr marL="0" marR="0" marT="0" marB="0" anchor="ctr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67,7%</a:t>
                      </a:r>
                    </a:p>
                  </a:txBody>
                  <a:tcPr marL="0" marR="0" marT="0" marB="0" anchor="ctr">
                    <a:noFill/>
                  </a:tcPr>
                </a:tc>
              </a:tr>
            </a:tbl>
          </a:graphicData>
        </a:graphic>
      </p:graphicFrame>
      <p:graphicFrame>
        <p:nvGraphicFramePr>
          <p:cNvPr id="32" name="Tabella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3648715"/>
              </p:ext>
            </p:extLst>
          </p:nvPr>
        </p:nvGraphicFramePr>
        <p:xfrm>
          <a:off x="5481637" y="5057843"/>
          <a:ext cx="1019175" cy="95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9175"/>
              </a:tblGrid>
              <a:tr h="58420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Stesso committente principale</a:t>
                      </a:r>
                    </a:p>
                  </a:txBody>
                  <a:tcPr marL="0" marR="0" marT="0" marB="0" anchor="ctr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73,4%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</a:tbl>
          </a:graphicData>
        </a:graphic>
      </p:graphicFrame>
      <p:graphicFrame>
        <p:nvGraphicFramePr>
          <p:cNvPr id="33" name="Tabella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8675581"/>
              </p:ext>
            </p:extLst>
          </p:nvPr>
        </p:nvGraphicFramePr>
        <p:xfrm>
          <a:off x="7043897" y="4513503"/>
          <a:ext cx="1019175" cy="95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9175"/>
              </a:tblGrid>
              <a:tr h="58420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Reddito da</a:t>
                      </a:r>
                    </a:p>
                    <a:p>
                      <a:pPr algn="ctr" fontAlgn="ctr"/>
                      <a:r>
                        <a:rPr lang="it-IT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lavoro annuo</a:t>
                      </a:r>
                    </a:p>
                    <a:p>
                      <a:pPr algn="ctr" fontAlgn="ctr"/>
                      <a:r>
                        <a:rPr lang="it-IT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&lt; 19 mila euro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71,8%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</a:tbl>
          </a:graphicData>
        </a:graphic>
      </p:graphicFrame>
      <p:sp>
        <p:nvSpPr>
          <p:cNvPr id="36" name="Ovale 35"/>
          <p:cNvSpPr/>
          <p:nvPr/>
        </p:nvSpPr>
        <p:spPr>
          <a:xfrm>
            <a:off x="1778050" y="3167996"/>
            <a:ext cx="610640" cy="33845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Ovale 36"/>
          <p:cNvSpPr/>
          <p:nvPr/>
        </p:nvSpPr>
        <p:spPr>
          <a:xfrm>
            <a:off x="1764315" y="5218589"/>
            <a:ext cx="610640" cy="33845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8" name="Ovale 37"/>
          <p:cNvSpPr/>
          <p:nvPr/>
        </p:nvSpPr>
        <p:spPr>
          <a:xfrm>
            <a:off x="5617464" y="2955992"/>
            <a:ext cx="798576" cy="40767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Ovale 38"/>
          <p:cNvSpPr/>
          <p:nvPr/>
        </p:nvSpPr>
        <p:spPr>
          <a:xfrm>
            <a:off x="7137977" y="5060872"/>
            <a:ext cx="798576" cy="40767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Ovale 39"/>
          <p:cNvSpPr/>
          <p:nvPr/>
        </p:nvSpPr>
        <p:spPr>
          <a:xfrm>
            <a:off x="7297100" y="3432992"/>
            <a:ext cx="798576" cy="40767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Ovale 40"/>
          <p:cNvSpPr/>
          <p:nvPr/>
        </p:nvSpPr>
        <p:spPr>
          <a:xfrm>
            <a:off x="5576316" y="5605212"/>
            <a:ext cx="798576" cy="40767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2" name="Arco 41"/>
          <p:cNvSpPr/>
          <p:nvPr/>
        </p:nvSpPr>
        <p:spPr>
          <a:xfrm rot="21279250">
            <a:off x="2127046" y="2732260"/>
            <a:ext cx="3531646" cy="1190676"/>
          </a:xfrm>
          <a:prstGeom prst="arc">
            <a:avLst>
              <a:gd name="adj1" fmla="val 11479396"/>
              <a:gd name="adj2" fmla="val 21378372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Arco 42"/>
          <p:cNvSpPr/>
          <p:nvPr/>
        </p:nvSpPr>
        <p:spPr>
          <a:xfrm rot="10990188">
            <a:off x="2025569" y="4777948"/>
            <a:ext cx="4523368" cy="1190676"/>
          </a:xfrm>
          <a:prstGeom prst="arc">
            <a:avLst>
              <a:gd name="adj1" fmla="val 12055777"/>
              <a:gd name="adj2" fmla="val 21111500"/>
            </a:avLst>
          </a:prstGeom>
          <a:ln w="1905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Arco 44"/>
          <p:cNvSpPr/>
          <p:nvPr/>
        </p:nvSpPr>
        <p:spPr>
          <a:xfrm rot="4511547">
            <a:off x="6459980" y="4893351"/>
            <a:ext cx="632834" cy="1263331"/>
          </a:xfrm>
          <a:prstGeom prst="arc">
            <a:avLst>
              <a:gd name="adj1" fmla="val 17079229"/>
              <a:gd name="adj2" fmla="val 3499807"/>
            </a:avLst>
          </a:prstGeom>
          <a:ln w="19050">
            <a:solidFill>
              <a:srgbClr val="FF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7" name="Picture 10" descr="C:\Users\ercolani\AppData\Local\Microsoft\Windows\Temporary Internet Files\Content.IE5\QODX9097\money-305364_640[1]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11075">
            <a:off x="8184618" y="2708771"/>
            <a:ext cx="784461" cy="92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10" descr="C:\Users\ercolani\AppData\Local\Microsoft\Windows\Temporary Internet Files\Content.IE5\QODX9097\money-305364_640[1]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3966">
            <a:off x="8120467" y="4691487"/>
            <a:ext cx="585854" cy="68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Arco 52"/>
          <p:cNvSpPr/>
          <p:nvPr/>
        </p:nvSpPr>
        <p:spPr>
          <a:xfrm rot="1020788">
            <a:off x="6041295" y="3252749"/>
            <a:ext cx="1201575" cy="352778"/>
          </a:xfrm>
          <a:prstGeom prst="arc">
            <a:avLst>
              <a:gd name="adj1" fmla="val 13298708"/>
              <a:gd name="adj2" fmla="val 21170302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54" name="Tabella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1419186"/>
              </p:ext>
            </p:extLst>
          </p:nvPr>
        </p:nvGraphicFramePr>
        <p:xfrm>
          <a:off x="400975" y="764704"/>
          <a:ext cx="7583292" cy="10182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5978"/>
                <a:gridCol w="1404175"/>
                <a:gridCol w="2307930"/>
                <a:gridCol w="2375209"/>
              </a:tblGrid>
              <a:tr h="256279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b="0" i="1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Anno 2011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Quota presenti nell’anno 2012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 cui non titolari </a:t>
                      </a:r>
                      <a:r>
                        <a:rPr lang="it-IT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P.Iva</a:t>
                      </a:r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nel 2012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2814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Titolari </a:t>
                      </a:r>
                      <a:r>
                        <a:rPr lang="it-IT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P.Iva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1.255.064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76,8%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0,7%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3223">
                <a:tc>
                  <a:txBody>
                    <a:bodyPr/>
                    <a:lstStyle/>
                    <a:p>
                      <a:pPr algn="l" fontAlgn="b"/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8140">
                <a:tc>
                  <a:txBody>
                    <a:bodyPr/>
                    <a:lstStyle/>
                    <a:p>
                      <a:pPr algn="l" fontAlgn="b"/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 cui titolari </a:t>
                      </a:r>
                      <a:r>
                        <a:rPr lang="it-IT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P.Iva</a:t>
                      </a:r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nel 2012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2814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Non</a:t>
                      </a:r>
                      <a:r>
                        <a:rPr lang="it-IT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</a:t>
                      </a:r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itolari </a:t>
                      </a:r>
                      <a:r>
                        <a:rPr lang="it-IT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P.Iva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1.115.039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46,4%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3,8%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5" name="Rectangle 2"/>
          <p:cNvSpPr txBox="1">
            <a:spLocks noChangeArrowheads="1"/>
          </p:cNvSpPr>
          <p:nvPr/>
        </p:nvSpPr>
        <p:spPr bwMode="auto">
          <a:xfrm>
            <a:off x="889105" y="-13756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Focus su lavoro autonomo: analisi longitudinale</a:t>
            </a:r>
          </a:p>
        </p:txBody>
      </p:sp>
    </p:spTree>
    <p:extLst>
      <p:ext uri="{BB962C8B-B14F-4D97-AF65-F5344CB8AC3E}">
        <p14:creationId xmlns:p14="http://schemas.microsoft.com/office/powerpoint/2010/main" val="3536904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0" grpId="0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5" grpId="0" animBg="1"/>
      <p:bldP spid="5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Precarietà lavorativa: conclusioni</a:t>
            </a:r>
          </a:p>
        </p:txBody>
      </p:sp>
      <p:sp>
        <p:nvSpPr>
          <p:cNvPr id="5" name="CasellaDiTesto 31"/>
          <p:cNvSpPr txBox="1">
            <a:spLocks noChangeArrowheads="1"/>
          </p:cNvSpPr>
          <p:nvPr/>
        </p:nvSpPr>
        <p:spPr bwMode="auto">
          <a:xfrm>
            <a:off x="469826" y="1073056"/>
            <a:ext cx="8062614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2000" b="1" dirty="0" smtClean="0"/>
              <a:t>Sviluppi futuri</a:t>
            </a:r>
            <a:endParaRPr lang="it-IT" altLang="it-IT" b="1" dirty="0"/>
          </a:p>
          <a:p>
            <a:pPr eaLnBrk="1" hangingPunct="1"/>
            <a:endParaRPr lang="it-IT" altLang="it-IT" b="1" dirty="0" smtClean="0"/>
          </a:p>
          <a:p>
            <a:pPr marL="285750" indent="-285750" eaLnBrk="1" hangingPunct="1">
              <a:buFontTx/>
              <a:buChar char="-"/>
              <a:defRPr/>
            </a:pPr>
            <a:r>
              <a:rPr lang="it-IT" altLang="it-IT" b="1" dirty="0"/>
              <a:t>Confrontabilità con dati di </a:t>
            </a:r>
            <a:r>
              <a:rPr lang="it-IT" altLang="it-IT" b="1" dirty="0" smtClean="0"/>
              <a:t>indagine:</a:t>
            </a:r>
            <a:endParaRPr lang="it-IT" altLang="it-IT" b="1" dirty="0"/>
          </a:p>
          <a:p>
            <a:pPr marL="742950" lvl="2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it-IT" altLang="it-IT" dirty="0"/>
              <a:t>Aspetti definitori</a:t>
            </a:r>
          </a:p>
          <a:p>
            <a:pPr marL="742950" lvl="2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it-IT" altLang="it-IT" dirty="0"/>
              <a:t>Aspetti oggettivi </a:t>
            </a:r>
            <a:r>
              <a:rPr lang="it-IT" altLang="it-IT" i="1" dirty="0"/>
              <a:t>vs</a:t>
            </a:r>
            <a:r>
              <a:rPr lang="it-IT" altLang="it-IT" dirty="0"/>
              <a:t> </a:t>
            </a:r>
            <a:r>
              <a:rPr lang="it-IT" altLang="it-IT" dirty="0" smtClean="0"/>
              <a:t>percezione/volontarietà</a:t>
            </a:r>
            <a:endParaRPr lang="it-IT" altLang="it-IT" dirty="0"/>
          </a:p>
          <a:p>
            <a:pPr marL="285750" indent="-285750" eaLnBrk="1" hangingPunct="1">
              <a:defRPr/>
            </a:pPr>
            <a:endParaRPr lang="it-IT" altLang="it-IT" b="1" dirty="0"/>
          </a:p>
          <a:p>
            <a:pPr marL="285750" indent="-285750" eaLnBrk="1" hangingPunct="1">
              <a:buFontTx/>
              <a:buChar char="-"/>
              <a:defRPr/>
            </a:pPr>
            <a:r>
              <a:rPr lang="it-IT" altLang="it-IT" b="1" dirty="0" smtClean="0"/>
              <a:t>Integrazione con dati di indagine:</a:t>
            </a:r>
            <a:r>
              <a:rPr lang="it-IT" altLang="it-IT" dirty="0" smtClean="0"/>
              <a:t> SIMLAV</a:t>
            </a:r>
          </a:p>
          <a:p>
            <a:pPr marL="285750" indent="-285750" eaLnBrk="1" hangingPunct="1">
              <a:buFontTx/>
              <a:buChar char="-"/>
              <a:defRPr/>
            </a:pPr>
            <a:endParaRPr lang="it-IT" altLang="it-IT" dirty="0" smtClean="0"/>
          </a:p>
          <a:p>
            <a:pPr marL="285750" indent="-285750" eaLnBrk="1" hangingPunct="1">
              <a:buFontTx/>
              <a:buChar char="-"/>
              <a:defRPr/>
            </a:pPr>
            <a:r>
              <a:rPr lang="it-IT" altLang="it-IT" b="1" dirty="0" smtClean="0"/>
              <a:t>Riferimento temporale: </a:t>
            </a:r>
            <a:r>
              <a:rPr lang="it-IT" altLang="it-IT" dirty="0" smtClean="0"/>
              <a:t>tutti i mesi, limitato per alcune tipologie occupazionali (lavoro autonomo)</a:t>
            </a:r>
          </a:p>
          <a:p>
            <a:pPr marL="285750" indent="-285750" eaLnBrk="1" hangingPunct="1">
              <a:buFontTx/>
              <a:buChar char="-"/>
              <a:defRPr/>
            </a:pPr>
            <a:endParaRPr lang="it-IT" alt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16</a:t>
            </a:fld>
            <a:endParaRPr lang="it-IT" altLang="it-IT"/>
          </a:p>
        </p:txBody>
      </p:sp>
      <p:sp>
        <p:nvSpPr>
          <p:cNvPr id="6" name="CasellaDiTesto 4"/>
          <p:cNvSpPr txBox="1">
            <a:spLocks noChangeArrowheads="1"/>
          </p:cNvSpPr>
          <p:nvPr/>
        </p:nvSpPr>
        <p:spPr bwMode="auto">
          <a:xfrm>
            <a:off x="682625" y="6435725"/>
            <a:ext cx="56308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 altLang="it-IT" sz="1000" i="1" dirty="0">
                <a:solidFill>
                  <a:srgbClr val="7F7F7F"/>
                </a:solidFill>
              </a:rPr>
              <a:t>Progetto </a:t>
            </a:r>
            <a:r>
              <a:rPr lang="it-IT" altLang="it-IT" sz="1000" i="1" dirty="0" smtClean="0">
                <a:solidFill>
                  <a:srgbClr val="7F7F7F"/>
                </a:solidFill>
              </a:rPr>
              <a:t>ARCHIMEDE</a:t>
            </a:r>
            <a:endParaRPr lang="it-IT" altLang="it-IT" sz="1000" i="1" dirty="0">
              <a:solidFill>
                <a:srgbClr val="7F7F7F"/>
              </a:solidFill>
            </a:endParaRPr>
          </a:p>
        </p:txBody>
      </p:sp>
      <p:sp>
        <p:nvSpPr>
          <p:cNvPr id="7" name="CasellaDiTesto 31"/>
          <p:cNvSpPr txBox="1">
            <a:spLocks noChangeArrowheads="1"/>
          </p:cNvSpPr>
          <p:nvPr/>
        </p:nvSpPr>
        <p:spPr bwMode="auto">
          <a:xfrm>
            <a:off x="484283" y="4509120"/>
            <a:ext cx="806261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2000" b="1" dirty="0" smtClean="0"/>
              <a:t>Criticità</a:t>
            </a:r>
            <a:endParaRPr lang="it-IT" altLang="it-IT" b="1" dirty="0" smtClean="0"/>
          </a:p>
          <a:p>
            <a:pPr marL="285750" indent="-285750" eaLnBrk="1" hangingPunct="1">
              <a:defRPr/>
            </a:pPr>
            <a:endParaRPr lang="it-IT" altLang="it-IT" b="1" dirty="0"/>
          </a:p>
          <a:p>
            <a:pPr marL="285750" indent="-285750" eaLnBrk="1" hangingPunct="1">
              <a:buFontTx/>
              <a:buChar char="-"/>
              <a:defRPr/>
            </a:pPr>
            <a:r>
              <a:rPr lang="it-IT" altLang="it-IT" b="1" dirty="0" smtClean="0"/>
              <a:t>Campo di osservazione:</a:t>
            </a:r>
            <a:r>
              <a:rPr lang="it-IT" altLang="it-IT" dirty="0" smtClean="0"/>
              <a:t> Lavoro regolare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olo 1"/>
          <p:cNvSpPr>
            <a:spLocks noGrp="1"/>
          </p:cNvSpPr>
          <p:nvPr>
            <p:ph type="title"/>
          </p:nvPr>
        </p:nvSpPr>
        <p:spPr bwMode="auto">
          <a:xfrm>
            <a:off x="251520" y="347170"/>
            <a:ext cx="8229600" cy="149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dirty="0" smtClean="0"/>
              <a:t>Condizioni Socio Economiche delle famiglie</a:t>
            </a:r>
          </a:p>
        </p:txBody>
      </p:sp>
      <p:sp>
        <p:nvSpPr>
          <p:cNvPr id="70659" name="Segnaposto contenuto 3"/>
          <p:cNvSpPr txBox="1">
            <a:spLocks noGrp="1"/>
          </p:cNvSpPr>
          <p:nvPr>
            <p:ph idx="1"/>
          </p:nvPr>
        </p:nvSpPr>
        <p:spPr bwMode="auto">
          <a:xfrm>
            <a:off x="539552" y="1895921"/>
            <a:ext cx="3672408" cy="369331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200000"/>
              </a:lnSpc>
              <a:buFont typeface="Arial" charset="0"/>
              <a:buAutoNum type="arabicPeriod"/>
            </a:pPr>
            <a:r>
              <a:rPr lang="it-IT" altLang="it-IT" sz="1800" b="1" dirty="0" smtClean="0"/>
              <a:t>Obiettivo</a:t>
            </a:r>
            <a:endParaRPr lang="it-IT" altLang="it-IT" sz="1800" b="1" dirty="0"/>
          </a:p>
          <a:p>
            <a:pPr>
              <a:lnSpc>
                <a:spcPct val="200000"/>
              </a:lnSpc>
              <a:buFont typeface="Arial" charset="0"/>
              <a:buAutoNum type="arabicPeriod"/>
            </a:pPr>
            <a:r>
              <a:rPr lang="it-IT" altLang="it-IT" sz="1800" b="1" dirty="0" smtClean="0"/>
              <a:t>Fonti principali</a:t>
            </a:r>
            <a:endParaRPr lang="it-IT" altLang="it-IT" sz="1800" b="1" dirty="0"/>
          </a:p>
          <a:p>
            <a:pPr>
              <a:lnSpc>
                <a:spcPct val="200000"/>
              </a:lnSpc>
              <a:buFont typeface="Arial" charset="0"/>
              <a:buAutoNum type="arabicPeriod"/>
            </a:pPr>
            <a:r>
              <a:rPr lang="it-IT" altLang="it-IT" sz="1800" b="1" dirty="0" smtClean="0"/>
              <a:t>Processo di integrazione</a:t>
            </a:r>
          </a:p>
          <a:p>
            <a:pPr>
              <a:lnSpc>
                <a:spcPct val="200000"/>
              </a:lnSpc>
              <a:buFont typeface="Arial" charset="0"/>
              <a:buAutoNum type="arabicPeriod"/>
            </a:pPr>
            <a:r>
              <a:rPr lang="it-IT" altLang="it-IT" sz="1800" b="1" dirty="0" smtClean="0"/>
              <a:t>Sistema informativo</a:t>
            </a:r>
          </a:p>
          <a:p>
            <a:pPr>
              <a:lnSpc>
                <a:spcPct val="200000"/>
              </a:lnSpc>
              <a:buFont typeface="Arial" charset="0"/>
              <a:buAutoNum type="arabicPeriod"/>
            </a:pPr>
            <a:r>
              <a:rPr lang="it-IT" altLang="it-IT" sz="1800" b="1" dirty="0" smtClean="0"/>
              <a:t>Risultati</a:t>
            </a:r>
          </a:p>
          <a:p>
            <a:pPr>
              <a:lnSpc>
                <a:spcPct val="200000"/>
              </a:lnSpc>
              <a:buFont typeface="Arial" charset="0"/>
              <a:buAutoNum type="arabicPeriod"/>
            </a:pPr>
            <a:r>
              <a:rPr lang="it-IT" altLang="it-IT" sz="1800" b="1" dirty="0" smtClean="0"/>
              <a:t>Conclusioni</a:t>
            </a:r>
          </a:p>
        </p:txBody>
      </p:sp>
      <p:pic>
        <p:nvPicPr>
          <p:cNvPr id="70660" name="Picture 557" descr="famil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44675"/>
            <a:ext cx="3729037" cy="325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17</a:t>
            </a:fld>
            <a:endParaRPr lang="it-IT" altLang="it-IT"/>
          </a:p>
        </p:txBody>
      </p:sp>
      <p:sp>
        <p:nvSpPr>
          <p:cNvPr id="6" name="CasellaDiTesto 4"/>
          <p:cNvSpPr txBox="1">
            <a:spLocks noChangeArrowheads="1"/>
          </p:cNvSpPr>
          <p:nvPr/>
        </p:nvSpPr>
        <p:spPr bwMode="auto">
          <a:xfrm>
            <a:off x="682625" y="6435725"/>
            <a:ext cx="56308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 altLang="it-IT" sz="1000" i="1" dirty="0">
                <a:solidFill>
                  <a:srgbClr val="7F7F7F"/>
                </a:solidFill>
              </a:rPr>
              <a:t>Progetto </a:t>
            </a:r>
            <a:r>
              <a:rPr lang="it-IT" altLang="it-IT" sz="1000" i="1" dirty="0" smtClean="0">
                <a:solidFill>
                  <a:srgbClr val="7F7F7F"/>
                </a:solidFill>
              </a:rPr>
              <a:t>ARCHIMEDE</a:t>
            </a:r>
            <a:endParaRPr lang="it-IT" altLang="it-IT" sz="1000" i="1" dirty="0">
              <a:solidFill>
                <a:srgbClr val="7F7F7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CasellaDiTesto 4"/>
          <p:cNvSpPr txBox="1">
            <a:spLocks noChangeArrowheads="1"/>
          </p:cNvSpPr>
          <p:nvPr/>
        </p:nvSpPr>
        <p:spPr bwMode="auto">
          <a:xfrm>
            <a:off x="569913" y="620688"/>
            <a:ext cx="78597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it-IT" altLang="it-IT" sz="2000" dirty="0" smtClean="0">
                <a:solidFill>
                  <a:srgbClr val="404040"/>
                </a:solidFill>
                <a:latin typeface="+mj-lt"/>
              </a:rPr>
              <a:t>Integrazione di </a:t>
            </a:r>
            <a:r>
              <a:rPr lang="it-IT" altLang="it-IT" sz="2000" dirty="0" err="1" smtClean="0">
                <a:solidFill>
                  <a:srgbClr val="404040"/>
                </a:solidFill>
                <a:latin typeface="+mj-lt"/>
              </a:rPr>
              <a:t>microdati</a:t>
            </a:r>
            <a:r>
              <a:rPr lang="it-IT" altLang="it-IT" sz="2000" dirty="0" smtClean="0">
                <a:solidFill>
                  <a:srgbClr val="404040"/>
                </a:solidFill>
                <a:latin typeface="+mj-lt"/>
              </a:rPr>
              <a:t> di fonte amministrativa per consentire di classificare tutte le famiglie in un determinato territorio rispetto alle loro condizioni socio-economiche.</a:t>
            </a:r>
          </a:p>
        </p:txBody>
      </p:sp>
      <p:graphicFrame>
        <p:nvGraphicFramePr>
          <p:cNvPr id="6" name="Diagramma 5"/>
          <p:cNvGraphicFramePr/>
          <p:nvPr/>
        </p:nvGraphicFramePr>
        <p:xfrm>
          <a:off x="96836" y="2071688"/>
          <a:ext cx="4143374" cy="3981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Rettangolo 1"/>
          <p:cNvSpPr/>
          <p:nvPr/>
        </p:nvSpPr>
        <p:spPr>
          <a:xfrm>
            <a:off x="4159002" y="2403433"/>
            <a:ext cx="4572000" cy="830263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it-IT" sz="1600" b="1" dirty="0">
                <a:latin typeface="+mj-lt"/>
              </a:rPr>
              <a:t>Caratteristiche delle famiglie</a:t>
            </a:r>
            <a:r>
              <a:rPr lang="it-IT" sz="1600" dirty="0">
                <a:latin typeface="+mj-lt"/>
              </a:rPr>
              <a:t>: struttura del nucleo familiare sulla base delle relazioni parentali dei membri che </a:t>
            </a:r>
            <a:r>
              <a:rPr lang="it-IT" sz="1600" dirty="0" smtClean="0">
                <a:latin typeface="+mj-lt"/>
              </a:rPr>
              <a:t>lo </a:t>
            </a:r>
            <a:r>
              <a:rPr lang="it-IT" sz="1600" dirty="0">
                <a:latin typeface="+mj-lt"/>
              </a:rPr>
              <a:t>compongono</a:t>
            </a:r>
          </a:p>
        </p:txBody>
      </p:sp>
      <p:sp>
        <p:nvSpPr>
          <p:cNvPr id="3" name="Rettangolo 2"/>
          <p:cNvSpPr/>
          <p:nvPr/>
        </p:nvSpPr>
        <p:spPr>
          <a:xfrm>
            <a:off x="4156812" y="3409144"/>
            <a:ext cx="4572000" cy="584775"/>
          </a:xfrm>
          <a:prstGeom prst="rect">
            <a:avLst/>
          </a:prstGeom>
          <a:ln>
            <a:solidFill>
              <a:schemeClr val="accent5"/>
            </a:solidFill>
          </a:ln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it-IT" sz="1600" b="1" dirty="0">
                <a:latin typeface="+mj-lt"/>
              </a:rPr>
              <a:t>Reddito</a:t>
            </a:r>
            <a:r>
              <a:rPr lang="it-IT" sz="1600" dirty="0">
                <a:latin typeface="+mj-lt"/>
              </a:rPr>
              <a:t>: composizione e quantificazione della struttura del reddito complessivo di una famiglia</a:t>
            </a:r>
          </a:p>
        </p:txBody>
      </p:sp>
      <p:sp>
        <p:nvSpPr>
          <p:cNvPr id="4" name="Rettangolo 3"/>
          <p:cNvSpPr/>
          <p:nvPr/>
        </p:nvSpPr>
        <p:spPr>
          <a:xfrm>
            <a:off x="4149708" y="4159240"/>
            <a:ext cx="4572000" cy="58420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it-IT" sz="1600" b="1" dirty="0">
                <a:latin typeface="+mj-lt"/>
              </a:rPr>
              <a:t>Istruzione</a:t>
            </a:r>
            <a:r>
              <a:rPr lang="it-IT" sz="1600" dirty="0">
                <a:latin typeface="+mj-lt"/>
              </a:rPr>
              <a:t>: caratteristiche del percorso educativo e formativo</a:t>
            </a:r>
          </a:p>
        </p:txBody>
      </p:sp>
      <p:sp>
        <p:nvSpPr>
          <p:cNvPr id="12297" name="Rettangolo 4"/>
          <p:cNvSpPr>
            <a:spLocks noChangeArrowheads="1"/>
          </p:cNvSpPr>
          <p:nvPr/>
        </p:nvSpPr>
        <p:spPr bwMode="auto">
          <a:xfrm>
            <a:off x="4150462" y="4922796"/>
            <a:ext cx="4572000" cy="830262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r>
              <a:rPr lang="it-IT" altLang="it-IT" sz="1600" b="1" smtClean="0">
                <a:latin typeface="+mj-lt"/>
              </a:rPr>
              <a:t>Mercato del lavoro</a:t>
            </a:r>
            <a:r>
              <a:rPr lang="it-IT" altLang="it-IT" sz="1600" smtClean="0">
                <a:latin typeface="+mj-lt"/>
              </a:rPr>
              <a:t>: descrizione delle caratteristiche dell’occupazione dei componenti delle famiglie</a:t>
            </a:r>
          </a:p>
        </p:txBody>
      </p:sp>
      <p:sp>
        <p:nvSpPr>
          <p:cNvPr id="70664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Condizioni Socio Economiche delle famiglie: 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obiettivo</a:t>
            </a:r>
            <a:endParaRPr lang="it-IT" altLang="en-US" b="1" dirty="0" smtClean="0">
              <a:solidFill>
                <a:srgbClr val="FFFFFF"/>
              </a:solidFill>
              <a:latin typeface="+mj-lt"/>
            </a:endParaRPr>
          </a:p>
          <a:p>
            <a:pPr algn="ctr" eaLnBrk="1" hangingPunct="1">
              <a:defRPr/>
            </a:pPr>
            <a:endParaRPr lang="it-IT" altLang="en-US" b="1" dirty="0" smtClean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18</a:t>
            </a:fld>
            <a:endParaRPr lang="it-IT" altLang="it-IT"/>
          </a:p>
        </p:txBody>
      </p:sp>
      <p:sp>
        <p:nvSpPr>
          <p:cNvPr id="10" name="CasellaDiTesto 4"/>
          <p:cNvSpPr txBox="1">
            <a:spLocks noChangeArrowheads="1"/>
          </p:cNvSpPr>
          <p:nvPr/>
        </p:nvSpPr>
        <p:spPr bwMode="auto">
          <a:xfrm>
            <a:off x="4139952" y="1988840"/>
            <a:ext cx="37774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it-IT" altLang="it-IT" sz="1800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Dimensioni</a:t>
            </a:r>
          </a:p>
        </p:txBody>
      </p:sp>
      <p:sp>
        <p:nvSpPr>
          <p:cNvPr id="11" name="CasellaDiTesto 4"/>
          <p:cNvSpPr txBox="1">
            <a:spLocks noChangeArrowheads="1"/>
          </p:cNvSpPr>
          <p:nvPr/>
        </p:nvSpPr>
        <p:spPr bwMode="auto">
          <a:xfrm>
            <a:off x="682625" y="6435725"/>
            <a:ext cx="56308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 altLang="it-IT" sz="1000" i="1" dirty="0">
                <a:solidFill>
                  <a:srgbClr val="7F7F7F"/>
                </a:solidFill>
              </a:rPr>
              <a:t>Progetto </a:t>
            </a:r>
            <a:r>
              <a:rPr lang="it-IT" altLang="it-IT" sz="1000" i="1" dirty="0" smtClean="0">
                <a:solidFill>
                  <a:srgbClr val="7F7F7F"/>
                </a:solidFill>
              </a:rPr>
              <a:t>ARCHIMEDE</a:t>
            </a:r>
            <a:endParaRPr lang="it-IT" altLang="it-IT" sz="1000" i="1" dirty="0">
              <a:solidFill>
                <a:srgbClr val="7F7F7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Condizioni Socio Economiche delle famiglie: fonti principali</a:t>
            </a:r>
          </a:p>
          <a:p>
            <a:pPr algn="ctr" eaLnBrk="1" hangingPunct="1">
              <a:defRPr/>
            </a:pPr>
            <a:endParaRPr lang="it-IT" altLang="en-US" b="1" dirty="0" smtClean="0">
              <a:solidFill>
                <a:srgbClr val="FFFFFF"/>
              </a:solidFill>
              <a:latin typeface="+mj-lt"/>
            </a:endParaRP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1632060"/>
              </p:ext>
            </p:extLst>
          </p:nvPr>
        </p:nvGraphicFramePr>
        <p:xfrm>
          <a:off x="467544" y="620688"/>
          <a:ext cx="8280921" cy="52565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84376"/>
                <a:gridCol w="1224136"/>
                <a:gridCol w="3672409"/>
              </a:tblGrid>
              <a:tr h="7047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+mj-lt"/>
                        </a:rPr>
                        <a:t>Fonte</a:t>
                      </a:r>
                      <a:endParaRPr lang="it-IT" sz="20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+mj-lt"/>
                        </a:rPr>
                        <a:t>Ente titolare</a:t>
                      </a:r>
                      <a:endParaRPr lang="it-IT" sz="20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+mj-lt"/>
                        </a:rPr>
                        <a:t>Contenuti informativi utilizzabili</a:t>
                      </a:r>
                      <a:endParaRPr lang="it-IT" sz="20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</a:tr>
              <a:tr h="254995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+mj-lt"/>
                        </a:rPr>
                        <a:t>Liste Anagrafiche Comunali (LAC)</a:t>
                      </a:r>
                      <a:endParaRPr lang="it-IT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+mj-lt"/>
                        </a:rPr>
                        <a:t>Comuni Italiani</a:t>
                      </a:r>
                      <a:endParaRPr lang="it-IT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+mj-lt"/>
                        </a:rPr>
                        <a:t>Caratteristiche anagrafiche degli individui</a:t>
                      </a:r>
                      <a:endParaRPr lang="it-IT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499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+mj-lt"/>
                        </a:rPr>
                        <a:t>Dimensione familiare e tipo di famiglia</a:t>
                      </a:r>
                      <a:endParaRPr lang="it-IT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840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+mj-lt"/>
                        </a:rPr>
                        <a:t>Censimento Popolazione</a:t>
                      </a:r>
                      <a:endParaRPr lang="it-IT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ISTAT</a:t>
                      </a:r>
                      <a:endParaRPr lang="it-IT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7369" marR="17369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effectLst/>
                          <a:latin typeface="+mj-lt"/>
                        </a:rPr>
                        <a:t>Livello di istruzione</a:t>
                      </a:r>
                      <a:endParaRPr lang="it-IT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840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+mj-lt"/>
                        </a:rPr>
                        <a:t>Banca Dati Redditi</a:t>
                      </a:r>
                      <a:endParaRPr lang="it-IT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+mj-lt"/>
                        </a:rPr>
                        <a:t>MEF</a:t>
                      </a:r>
                      <a:endParaRPr lang="it-IT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+mj-lt"/>
                        </a:rPr>
                        <a:t>Redditi dei contribuenti Irpef</a:t>
                      </a:r>
                      <a:endParaRPr lang="it-IT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933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+mj-lt"/>
                        </a:rPr>
                        <a:t>Quadro Contribuenti Minimi (Modello Unico PF)</a:t>
                      </a:r>
                      <a:endParaRPr lang="it-IT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+mj-lt"/>
                        </a:rPr>
                        <a:t>Agenzia delle Entrate</a:t>
                      </a:r>
                      <a:endParaRPr lang="it-IT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+mj-lt"/>
                        </a:rPr>
                        <a:t>Reddito dei contribuenti minimi</a:t>
                      </a:r>
                      <a:endParaRPr lang="it-IT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46673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+mj-lt"/>
                        </a:rPr>
                        <a:t>Casellario Centrale dei Pensionati</a:t>
                      </a:r>
                      <a:endParaRPr lang="it-IT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 rowSpan="2">
                  <a:txBody>
                    <a:bodyPr/>
                    <a:lstStyle/>
                    <a:p>
                      <a:pPr marL="0" algn="l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INPS</a:t>
                      </a:r>
                      <a:endParaRPr lang="it-IT" sz="14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7369" marR="17369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4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Redditi da pensione</a:t>
                      </a:r>
                    </a:p>
                  </a:txBody>
                  <a:tcPr marL="17369" marR="17369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9334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it-IT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4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Percettori di pensioni assistenziali, condizione di disabilità</a:t>
                      </a:r>
                    </a:p>
                  </a:txBody>
                  <a:tcPr marL="17369" marR="17369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933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+mj-lt"/>
                        </a:rPr>
                        <a:t>Trattamenti Monetari Non Pensionistici</a:t>
                      </a:r>
                      <a:endParaRPr lang="it-IT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+mj-lt"/>
                        </a:rPr>
                        <a:t>INPS</a:t>
                      </a:r>
                      <a:endParaRPr lang="it-IT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+mj-lt"/>
                        </a:rPr>
                        <a:t>Indennità di Disoccupazione/Mobilità/LSU</a:t>
                      </a:r>
                      <a:r>
                        <a:rPr lang="it-IT" sz="1400" dirty="0" smtClean="0">
                          <a:effectLst/>
                          <a:latin typeface="+mj-lt"/>
                        </a:rPr>
                        <a:t>, LPU</a:t>
                      </a:r>
                      <a:endParaRPr lang="it-IT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169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+mj-lt"/>
                        </a:rPr>
                        <a:t>Anagrafe Studenti delle Scuole</a:t>
                      </a:r>
                      <a:endParaRPr lang="it-IT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+mj-lt"/>
                        </a:rPr>
                        <a:t>MIUR</a:t>
                      </a:r>
                      <a:endParaRPr lang="it-IT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+mj-lt"/>
                        </a:rPr>
                        <a:t>Iscrizione a cicli di istruzione</a:t>
                      </a:r>
                      <a:endParaRPr lang="it-IT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200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+mj-lt"/>
                        </a:rPr>
                        <a:t>Anagrafe Studenti Universitari</a:t>
                      </a:r>
                      <a:endParaRPr lang="it-IT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+mj-lt"/>
                        </a:rPr>
                        <a:t>MIUR</a:t>
                      </a:r>
                      <a:endParaRPr lang="it-IT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+mj-lt"/>
                        </a:rPr>
                        <a:t>Iscrizione a cicli di istruzione</a:t>
                      </a:r>
                      <a:endParaRPr lang="it-IT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099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effectLst/>
                          <a:latin typeface="+mj-lt"/>
                        </a:rPr>
                        <a:t>Archimede – </a:t>
                      </a:r>
                      <a:r>
                        <a:rPr lang="it-IT" sz="1400" dirty="0" err="1" smtClean="0">
                          <a:effectLst/>
                          <a:latin typeface="+mj-lt"/>
                        </a:rPr>
                        <a:t>Sottoprogetto</a:t>
                      </a:r>
                      <a:r>
                        <a:rPr lang="it-IT" sz="1400" dirty="0" smtClean="0">
                          <a:effectLst/>
                          <a:latin typeface="+mj-lt"/>
                        </a:rPr>
                        <a:t> Precarietà lavorativa</a:t>
                      </a:r>
                      <a:endParaRPr lang="it-IT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+mj-lt"/>
                        </a:rPr>
                        <a:t>ISTAT</a:t>
                      </a:r>
                      <a:endParaRPr lang="it-IT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+mj-lt"/>
                        </a:rPr>
                        <a:t>Tipologia occupati, </a:t>
                      </a:r>
                      <a:r>
                        <a:rPr lang="it-IT" sz="1400" dirty="0" smtClean="0">
                          <a:effectLst/>
                          <a:latin typeface="+mj-lt"/>
                        </a:rPr>
                        <a:t>tipologia </a:t>
                      </a:r>
                      <a:r>
                        <a:rPr lang="it-IT" sz="1400" dirty="0">
                          <a:effectLst/>
                          <a:latin typeface="+mj-lt"/>
                        </a:rPr>
                        <a:t>e durata </a:t>
                      </a:r>
                      <a:r>
                        <a:rPr lang="it-IT" sz="1400" dirty="0" smtClean="0">
                          <a:effectLst/>
                          <a:latin typeface="+mj-lt"/>
                        </a:rPr>
                        <a:t>contrattuale</a:t>
                      </a:r>
                      <a:endParaRPr lang="it-IT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4A90F8-4C1C-476A-81A7-62F3F8F6C1AF}" type="slidenum">
              <a:rPr lang="it-IT" altLang="it-IT" smtClean="0"/>
              <a:pPr>
                <a:defRPr/>
              </a:pPr>
              <a:t>19</a:t>
            </a:fld>
            <a:endParaRPr lang="it-IT" altLang="it-IT"/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682625" y="6435725"/>
            <a:ext cx="56308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 altLang="it-IT" sz="1000" i="1" dirty="0">
                <a:solidFill>
                  <a:srgbClr val="7F7F7F"/>
                </a:solidFill>
              </a:rPr>
              <a:t>Progetto </a:t>
            </a:r>
            <a:r>
              <a:rPr lang="it-IT" altLang="it-IT" sz="1000" i="1" dirty="0" smtClean="0">
                <a:solidFill>
                  <a:srgbClr val="7F7F7F"/>
                </a:solidFill>
              </a:rPr>
              <a:t>ARCHIMEDE</a:t>
            </a:r>
            <a:endParaRPr lang="it-IT" altLang="it-IT" sz="1000" i="1" dirty="0">
              <a:solidFill>
                <a:srgbClr val="7F7F7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37058" y="569635"/>
            <a:ext cx="8555037" cy="494759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marL="800100" lvl="2" indent="0">
              <a:buFont typeface="Arial" charset="0"/>
              <a:buNone/>
              <a:defRPr/>
            </a:pPr>
            <a:endParaRPr lang="it-IT" sz="2000" dirty="0" smtClean="0">
              <a:solidFill>
                <a:srgbClr val="C00000"/>
              </a:solidFill>
            </a:endParaRPr>
          </a:p>
          <a:p>
            <a:pPr marL="800100" lvl="2" indent="0">
              <a:buFont typeface="Arial" charset="0"/>
              <a:buNone/>
              <a:defRPr/>
            </a:pPr>
            <a:r>
              <a:rPr lang="it-IT" sz="2000" dirty="0" smtClean="0">
                <a:solidFill>
                  <a:srgbClr val="C00000"/>
                </a:solidFill>
              </a:rPr>
              <a:t>Progetto ARCHIMEDE</a:t>
            </a:r>
          </a:p>
          <a:p>
            <a:pPr marL="0" indent="0" algn="just">
              <a:buFont typeface="Arial" charset="0"/>
              <a:buNone/>
              <a:defRPr/>
            </a:pPr>
            <a:endParaRPr lang="it-IT" sz="2000" dirty="0" smtClean="0">
              <a:solidFill>
                <a:srgbClr val="C00000"/>
              </a:solidFill>
            </a:endParaRPr>
          </a:p>
          <a:p>
            <a:pPr marL="800100" lvl="2" indent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altLang="en-US" sz="2000" i="1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«…ampliamento </a:t>
            </a:r>
            <a:r>
              <a:rPr lang="it-IT" altLang="en-US" sz="2000" i="1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dell’offerta </a:t>
            </a:r>
            <a:r>
              <a:rPr lang="it-IT" altLang="en-US" sz="2000" i="1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informativa </a:t>
            </a:r>
            <a:r>
              <a:rPr lang="it-IT" altLang="en-US" sz="2000" i="1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dell’ISTAT </a:t>
            </a:r>
            <a:endParaRPr lang="it-IT" altLang="en-US" sz="2000" i="1" dirty="0" smtClean="0"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marL="800100" lvl="2" indent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altLang="en-US" sz="2000" i="1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mediante </a:t>
            </a:r>
            <a:r>
              <a:rPr lang="it-IT" altLang="en-US" sz="2000" i="1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produzione </a:t>
            </a:r>
            <a:r>
              <a:rPr lang="it-IT" altLang="en-US" sz="2000" i="1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di </a:t>
            </a:r>
            <a:r>
              <a:rPr lang="it-IT" altLang="en-US" sz="2000" i="1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collezioni di dati elementari </a:t>
            </a:r>
            <a:endParaRPr lang="it-IT" altLang="en-US" sz="2000" i="1" dirty="0" smtClean="0"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marL="800100" lvl="2" indent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altLang="en-US" sz="2000" i="1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da </a:t>
            </a:r>
            <a:r>
              <a:rPr lang="it-IT" altLang="en-US" sz="2000" i="1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rendere </a:t>
            </a:r>
            <a:r>
              <a:rPr lang="it-IT" altLang="en-US" sz="2000" i="1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disponibili </a:t>
            </a:r>
            <a:r>
              <a:rPr lang="it-IT" altLang="en-US" sz="2000" i="1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all’utenza, </a:t>
            </a:r>
            <a:r>
              <a:rPr lang="it-IT" altLang="en-US" sz="2000" i="1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utili </a:t>
            </a:r>
            <a:r>
              <a:rPr lang="it-IT" altLang="en-US" sz="2000" i="1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alla ricerca sociale </a:t>
            </a:r>
            <a:endParaRPr lang="it-IT" altLang="en-US" sz="2000" i="1" dirty="0" smtClean="0"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marL="800100" lvl="2" indent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altLang="en-US" sz="2000" i="1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ed </a:t>
            </a:r>
            <a:r>
              <a:rPr lang="it-IT" altLang="en-US" sz="2000" i="1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economica, alla </a:t>
            </a:r>
            <a:r>
              <a:rPr lang="it-IT" altLang="en-US" sz="2000" i="1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programmazione territoriale </a:t>
            </a:r>
          </a:p>
          <a:p>
            <a:pPr marL="800100" lvl="2" indent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altLang="en-US" sz="2000" i="1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e </a:t>
            </a:r>
            <a:r>
              <a:rPr lang="it-IT" altLang="en-US" sz="2000" i="1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settoriale, alla </a:t>
            </a:r>
            <a:r>
              <a:rPr lang="it-IT" altLang="en-US" sz="2000" i="1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valutazione </a:t>
            </a:r>
            <a:r>
              <a:rPr lang="it-IT" altLang="en-US" sz="2000" i="1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delle politiche </a:t>
            </a:r>
            <a:endParaRPr lang="it-IT" altLang="en-US" sz="2000" i="1" dirty="0" smtClean="0"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marL="800100" lvl="2" indent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altLang="en-US" sz="2000" i="1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pubbliche </a:t>
            </a:r>
            <a:r>
              <a:rPr lang="it-IT" altLang="en-US" sz="2000" i="1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a livello nazionale, regionale e </a:t>
            </a:r>
            <a:r>
              <a:rPr lang="it-IT" altLang="en-US" sz="2000" i="1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locale…»</a:t>
            </a:r>
          </a:p>
          <a:p>
            <a:pPr marL="800100" lvl="2" indent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altLang="en-US" sz="1200" i="1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(</a:t>
            </a:r>
            <a:r>
              <a:rPr lang="it-IT" sz="1200" i="1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Delibera</a:t>
            </a:r>
            <a:r>
              <a:rPr lang="it-IT" sz="2000" i="1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</a:t>
            </a:r>
            <a:r>
              <a:rPr lang="it-IT" sz="1200" i="1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12/DGEN </a:t>
            </a:r>
            <a:r>
              <a:rPr lang="it-IT" sz="1200" i="1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del </a:t>
            </a:r>
            <a:r>
              <a:rPr lang="it-IT" sz="1200" i="1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18/01/2013)</a:t>
            </a:r>
            <a:endParaRPr lang="en-US" altLang="en-US" sz="1200" i="1" dirty="0"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GB" sz="2400" dirty="0" smtClean="0"/>
          </a:p>
        </p:txBody>
      </p:sp>
      <p:sp>
        <p:nvSpPr>
          <p:cNvPr id="6" name="CasellaDiTesto 6"/>
          <p:cNvSpPr txBox="1">
            <a:spLocks noChangeArrowheads="1"/>
          </p:cNvSpPr>
          <p:nvPr/>
        </p:nvSpPr>
        <p:spPr bwMode="auto">
          <a:xfrm>
            <a:off x="682625" y="6435725"/>
            <a:ext cx="46926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000" dirty="0" smtClean="0">
                <a:solidFill>
                  <a:srgbClr val="7F7F7F"/>
                </a:solidFill>
              </a:rPr>
              <a:t>Progetto ARCHIMEDE</a:t>
            </a:r>
          </a:p>
        </p:txBody>
      </p:sp>
      <p:sp>
        <p:nvSpPr>
          <p:cNvPr id="2" name="Rettangolo 1"/>
          <p:cNvSpPr/>
          <p:nvPr/>
        </p:nvSpPr>
        <p:spPr>
          <a:xfrm>
            <a:off x="735240" y="39495"/>
            <a:ext cx="71004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600" b="1" dirty="0" smtClean="0">
                <a:solidFill>
                  <a:schemeClr val="bg1"/>
                </a:solidFill>
              </a:rPr>
              <a:t>ARCHIMEDE – </a:t>
            </a:r>
            <a:r>
              <a:rPr lang="it-IT" sz="1600" b="1" dirty="0" err="1" smtClean="0">
                <a:solidFill>
                  <a:schemeClr val="bg1"/>
                </a:solidFill>
              </a:rPr>
              <a:t>ARCHivi</a:t>
            </a:r>
            <a:r>
              <a:rPr lang="it-IT" sz="1600" b="1" dirty="0" smtClean="0">
                <a:solidFill>
                  <a:schemeClr val="bg1"/>
                </a:solidFill>
              </a:rPr>
              <a:t> </a:t>
            </a:r>
            <a:r>
              <a:rPr lang="it-IT" sz="1600" b="1" dirty="0">
                <a:solidFill>
                  <a:schemeClr val="bg1"/>
                </a:solidFill>
              </a:rPr>
              <a:t>I</a:t>
            </a:r>
            <a:r>
              <a:rPr lang="it-IT" sz="1600" b="1" dirty="0" smtClean="0">
                <a:solidFill>
                  <a:schemeClr val="bg1"/>
                </a:solidFill>
              </a:rPr>
              <a:t>ntegrati di </a:t>
            </a:r>
            <a:r>
              <a:rPr lang="it-IT" sz="1600" b="1" dirty="0" err="1" smtClean="0">
                <a:solidFill>
                  <a:schemeClr val="bg1"/>
                </a:solidFill>
              </a:rPr>
              <a:t>Microdati</a:t>
            </a:r>
            <a:r>
              <a:rPr lang="it-IT" sz="1600" b="1" dirty="0" smtClean="0">
                <a:solidFill>
                  <a:schemeClr val="bg1"/>
                </a:solidFill>
              </a:rPr>
              <a:t> </a:t>
            </a:r>
            <a:r>
              <a:rPr lang="it-IT" sz="1600" b="1" dirty="0">
                <a:solidFill>
                  <a:schemeClr val="bg1"/>
                </a:solidFill>
              </a:rPr>
              <a:t>E</a:t>
            </a:r>
            <a:r>
              <a:rPr lang="it-IT" sz="1600" b="1" dirty="0" smtClean="0">
                <a:solidFill>
                  <a:schemeClr val="bg1"/>
                </a:solidFill>
              </a:rPr>
              <a:t>conomici e </a:t>
            </a:r>
            <a:r>
              <a:rPr lang="it-IT" sz="1600" b="1" dirty="0" err="1" smtClean="0">
                <a:solidFill>
                  <a:schemeClr val="bg1"/>
                </a:solidFill>
              </a:rPr>
              <a:t>DEmosociali</a:t>
            </a:r>
            <a:endParaRPr lang="it-IT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92424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CasellaDiTesto 1"/>
          <p:cNvSpPr txBox="1">
            <a:spLocks noChangeArrowheads="1"/>
          </p:cNvSpPr>
          <p:nvPr/>
        </p:nvSpPr>
        <p:spPr bwMode="auto">
          <a:xfrm>
            <a:off x="384677" y="1207780"/>
            <a:ext cx="8108007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it-IT" altLang="it-IT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Pre-trattatamento</a:t>
            </a:r>
            <a:r>
              <a:rPr lang="it-IT" altLang="it-IT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fonti: analisi e validazione delle variabili selezionate dalle fonti amministrative (anche in accordo con procedure ISTAT già consolidate)</a:t>
            </a:r>
          </a:p>
          <a:p>
            <a:pPr algn="just" eaLnBrk="1" hangingPunct="1">
              <a:spcBef>
                <a:spcPct val="50000"/>
              </a:spcBef>
              <a:buFont typeface="Wingdings" pitchFamily="2" charset="2"/>
              <a:buChar char="ü"/>
              <a:defRPr/>
            </a:pPr>
            <a:endParaRPr lang="it-IT" altLang="it-IT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  <a:p>
            <a:pPr lvl="1" algn="just" eaLnBrk="1" hangingPunct="1"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it-IT" altLang="it-IT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Integrazione concettuale (a livello di metadati)</a:t>
            </a:r>
          </a:p>
          <a:p>
            <a:pPr lvl="1" algn="just" eaLnBrk="1" hangingPunct="1">
              <a:spcBef>
                <a:spcPct val="50000"/>
              </a:spcBef>
              <a:buFont typeface="Wingdings" pitchFamily="2" charset="2"/>
              <a:buChar char="ü"/>
              <a:defRPr/>
            </a:pPr>
            <a:endParaRPr lang="it-IT" altLang="it-IT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  <a:p>
            <a:pPr lvl="2" algn="just" eaLnBrk="1" hangingPunct="1"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it-IT" altLang="it-IT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Integrazione </a:t>
            </a:r>
            <a:r>
              <a:rPr lang="it-IT" altLang="it-IT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fisica (</a:t>
            </a:r>
            <a:r>
              <a:rPr lang="it-IT" altLang="it-IT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a livello di </a:t>
            </a:r>
            <a:r>
              <a:rPr lang="it-IT" altLang="it-IT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microdati</a:t>
            </a:r>
            <a:r>
              <a:rPr lang="it-IT" altLang="it-IT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)</a:t>
            </a:r>
          </a:p>
          <a:p>
            <a:pPr lvl="2" algn="just" eaLnBrk="1" hangingPunct="1">
              <a:spcBef>
                <a:spcPct val="50000"/>
              </a:spcBef>
              <a:buFont typeface="Wingdings" pitchFamily="2" charset="2"/>
              <a:buChar char="ü"/>
              <a:defRPr/>
            </a:pPr>
            <a:endParaRPr lang="it-IT" altLang="it-IT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  <a:p>
            <a:pPr lvl="3" algn="just" eaLnBrk="1" hangingPunct="1"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it-IT" altLang="it-IT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Definizione delle procedure: selezione, controllo e trasformazione dei </a:t>
            </a:r>
            <a:r>
              <a:rPr lang="it-IT" altLang="it-IT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microdati</a:t>
            </a:r>
            <a:r>
              <a:rPr lang="it-IT" altLang="it-IT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in output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389008" y="0"/>
            <a:ext cx="83294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Condizioni Socio Economiche delle famiglie: processo di integrazione </a:t>
            </a:r>
          </a:p>
          <a:p>
            <a:pPr algn="ctr" eaLnBrk="1" hangingPunct="1">
              <a:defRPr/>
            </a:pPr>
            <a:endParaRPr lang="it-IT" altLang="en-US" b="1" dirty="0" smtClean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4A90F8-4C1C-476A-81A7-62F3F8F6C1AF}" type="slidenum">
              <a:rPr lang="it-IT" altLang="it-IT" smtClean="0"/>
              <a:pPr>
                <a:defRPr/>
              </a:pPr>
              <a:t>20</a:t>
            </a:fld>
            <a:endParaRPr lang="it-IT" altLang="it-IT"/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682625" y="6435725"/>
            <a:ext cx="56308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 altLang="it-IT" sz="1000" i="1" dirty="0">
                <a:solidFill>
                  <a:srgbClr val="7F7F7F"/>
                </a:solidFill>
              </a:rPr>
              <a:t>Progetto </a:t>
            </a:r>
            <a:r>
              <a:rPr lang="it-IT" altLang="it-IT" sz="1000" i="1" dirty="0" smtClean="0">
                <a:solidFill>
                  <a:srgbClr val="7F7F7F"/>
                </a:solidFill>
              </a:rPr>
              <a:t>ARCHIMEDE</a:t>
            </a:r>
            <a:endParaRPr lang="it-IT" altLang="it-IT" sz="1000" i="1" dirty="0">
              <a:solidFill>
                <a:srgbClr val="7F7F7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Condizioni Socio Economiche delle famiglie: output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539552" y="692696"/>
            <a:ext cx="6912768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Sperimentazione anno 2011:</a:t>
            </a:r>
          </a:p>
          <a:p>
            <a:endParaRPr lang="it-IT" dirty="0" smtClean="0"/>
          </a:p>
          <a:p>
            <a:r>
              <a:rPr lang="it-IT" dirty="0" smtClean="0"/>
              <a:t>5 Comuni campione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it-IT" dirty="0" smtClean="0"/>
              <a:t>1.333.647 individui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it-IT" dirty="0" smtClean="0"/>
              <a:t>674.161 famiglie</a:t>
            </a:r>
          </a:p>
          <a:p>
            <a:pPr lvl="4"/>
            <a:r>
              <a:rPr lang="it-IT" dirty="0"/>
              <a:t> </a:t>
            </a:r>
            <a:r>
              <a:rPr lang="it-IT" i="1" dirty="0" smtClean="0"/>
              <a:t>di cui: </a:t>
            </a:r>
          </a:p>
          <a:p>
            <a:pPr marL="2114550" lvl="4" indent="-285750">
              <a:buFont typeface="Arial" panose="020B0604020202020204" pitchFamily="34" charset="0"/>
              <a:buChar char="→"/>
            </a:pPr>
            <a:r>
              <a:rPr lang="it-IT" b="1" dirty="0" smtClean="0">
                <a:solidFill>
                  <a:srgbClr val="C00000"/>
                </a:solidFill>
              </a:rPr>
              <a:t>204.296 a Bologna</a:t>
            </a:r>
          </a:p>
          <a:p>
            <a:pPr marL="2114550" lvl="4" indent="-285750">
              <a:buFont typeface="Arial" panose="020B0604020202020204" pitchFamily="34" charset="0"/>
              <a:buChar char="→"/>
            </a:pPr>
            <a:r>
              <a:rPr lang="it-IT" b="1" dirty="0" smtClean="0">
                <a:solidFill>
                  <a:srgbClr val="C00000"/>
                </a:solidFill>
              </a:rPr>
              <a:t>93.172 a Brescia</a:t>
            </a:r>
          </a:p>
          <a:p>
            <a:pPr marL="2114550" lvl="4" indent="-285750">
              <a:buFont typeface="Arial" panose="020B0604020202020204" pitchFamily="34" charset="0"/>
              <a:buChar char="→"/>
            </a:pPr>
            <a:r>
              <a:rPr lang="it-IT" b="1" dirty="0" smtClean="0">
                <a:solidFill>
                  <a:srgbClr val="C00000"/>
                </a:solidFill>
              </a:rPr>
              <a:t>185.023 a Firenze</a:t>
            </a:r>
          </a:p>
          <a:p>
            <a:pPr marL="2114550" lvl="4" indent="-285750">
              <a:buFont typeface="Arial" panose="020B0604020202020204" pitchFamily="34" charset="0"/>
              <a:buChar char="→"/>
            </a:pPr>
            <a:r>
              <a:rPr lang="it-IT" b="1" dirty="0" smtClean="0">
                <a:solidFill>
                  <a:srgbClr val="C00000"/>
                </a:solidFill>
              </a:rPr>
              <a:t>84.637 a Modena</a:t>
            </a:r>
          </a:p>
          <a:p>
            <a:pPr marL="2114550" lvl="4" indent="-285750">
              <a:buFont typeface="Arial" panose="020B0604020202020204" pitchFamily="34" charset="0"/>
              <a:buChar char="→"/>
            </a:pPr>
            <a:r>
              <a:rPr lang="it-IT" b="1" dirty="0" smtClean="0">
                <a:solidFill>
                  <a:srgbClr val="C00000"/>
                </a:solidFill>
              </a:rPr>
              <a:t>107.033 a Trieste</a:t>
            </a:r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8" name="Parentesi graffa chiusa 7"/>
          <p:cNvSpPr/>
          <p:nvPr/>
        </p:nvSpPr>
        <p:spPr>
          <a:xfrm>
            <a:off x="5724128" y="1484784"/>
            <a:ext cx="432048" cy="2808312"/>
          </a:xfrm>
          <a:prstGeom prst="rightBrac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1043385" y="4701009"/>
            <a:ext cx="6912768" cy="923330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r>
              <a:rPr lang="it-IT" dirty="0"/>
              <a:t>Replicazione anno 2012:</a:t>
            </a:r>
          </a:p>
          <a:p>
            <a:r>
              <a:rPr lang="it-IT" b="1" dirty="0" smtClean="0"/>
              <a:t>7.923 </a:t>
            </a:r>
            <a:r>
              <a:rPr lang="it-IT" b="1" dirty="0"/>
              <a:t>comuni con una popolazione residente di 60.430.805 (</a:t>
            </a:r>
            <a:r>
              <a:rPr lang="it-IT" b="1" dirty="0" smtClean="0"/>
              <a:t>25.689.602 famiglie)</a:t>
            </a:r>
            <a:endParaRPr lang="it-IT" dirty="0"/>
          </a:p>
        </p:txBody>
      </p:sp>
      <p:sp>
        <p:nvSpPr>
          <p:cNvPr id="10" name="Cilindro 9"/>
          <p:cNvSpPr/>
          <p:nvPr/>
        </p:nvSpPr>
        <p:spPr>
          <a:xfrm>
            <a:off x="6372200" y="1450132"/>
            <a:ext cx="2407543" cy="1152128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 smtClean="0"/>
              <a:t>db</a:t>
            </a:r>
            <a:r>
              <a:rPr lang="it-IT" dirty="0" smtClean="0"/>
              <a:t> individui </a:t>
            </a:r>
          </a:p>
          <a:p>
            <a:pPr algn="ctr"/>
            <a:r>
              <a:rPr lang="it-IT" dirty="0" smtClean="0"/>
              <a:t>200 variabili</a:t>
            </a:r>
            <a:endParaRPr lang="it-IT" dirty="0"/>
          </a:p>
        </p:txBody>
      </p:sp>
      <p:sp>
        <p:nvSpPr>
          <p:cNvPr id="12" name="Cilindro 11"/>
          <p:cNvSpPr/>
          <p:nvPr/>
        </p:nvSpPr>
        <p:spPr>
          <a:xfrm>
            <a:off x="6372199" y="2888940"/>
            <a:ext cx="2407543" cy="1152128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 smtClean="0"/>
              <a:t>db</a:t>
            </a:r>
            <a:r>
              <a:rPr lang="it-IT" dirty="0" smtClean="0"/>
              <a:t> famiglie </a:t>
            </a:r>
          </a:p>
          <a:p>
            <a:pPr algn="ctr"/>
            <a:r>
              <a:rPr lang="it-IT" dirty="0" smtClean="0"/>
              <a:t>70 variabili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125AE-4FF7-4742-80DC-5A8CC4F33B06}" type="slidenum">
              <a:rPr lang="it-IT" altLang="it-IT" smtClean="0"/>
              <a:pPr>
                <a:defRPr/>
              </a:pPr>
              <a:t>21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46373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042" name="Gruppo 14"/>
          <p:cNvGrpSpPr>
            <a:grpSpLocks/>
          </p:cNvGrpSpPr>
          <p:nvPr/>
        </p:nvGrpSpPr>
        <p:grpSpPr bwMode="auto">
          <a:xfrm>
            <a:off x="500063" y="1728788"/>
            <a:ext cx="8229600" cy="3124200"/>
            <a:chOff x="457199" y="744340"/>
            <a:chExt cx="8229601" cy="3124084"/>
          </a:xfrm>
        </p:grpSpPr>
        <p:sp>
          <p:nvSpPr>
            <p:cNvPr id="20" name="Figura a mano libera 19"/>
            <p:cNvSpPr/>
            <p:nvPr/>
          </p:nvSpPr>
          <p:spPr>
            <a:xfrm>
              <a:off x="2597149" y="744340"/>
              <a:ext cx="6089651" cy="463533"/>
            </a:xfrm>
            <a:custGeom>
              <a:avLst/>
              <a:gdLst>
                <a:gd name="connsiteX0" fmla="*/ 0 w 6089904"/>
                <a:gd name="connsiteY0" fmla="*/ 0 h 463759"/>
                <a:gd name="connsiteX1" fmla="*/ 6089904 w 6089904"/>
                <a:gd name="connsiteY1" fmla="*/ 0 h 463759"/>
                <a:gd name="connsiteX2" fmla="*/ 6089904 w 6089904"/>
                <a:gd name="connsiteY2" fmla="*/ 463759 h 463759"/>
                <a:gd name="connsiteX3" fmla="*/ 0 w 6089904"/>
                <a:gd name="connsiteY3" fmla="*/ 463759 h 463759"/>
                <a:gd name="connsiteX4" fmla="*/ 0 w 6089904"/>
                <a:gd name="connsiteY4" fmla="*/ 0 h 463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89904" h="463759">
                  <a:moveTo>
                    <a:pt x="0" y="0"/>
                  </a:moveTo>
                  <a:lnTo>
                    <a:pt x="6089904" y="0"/>
                  </a:lnTo>
                  <a:lnTo>
                    <a:pt x="6089904" y="463759"/>
                  </a:lnTo>
                  <a:lnTo>
                    <a:pt x="0" y="46375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51435" tIns="51435" rIns="51435" bIns="51435" spcCol="1270" anchor="b"/>
            <a:lstStyle/>
            <a:p>
              <a:pPr defTabSz="1200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it-IT" sz="2700" dirty="0"/>
                <a:t> </a:t>
              </a:r>
            </a:p>
          </p:txBody>
        </p:sp>
        <p:sp>
          <p:nvSpPr>
            <p:cNvPr id="22" name="Figura a mano libera 21"/>
            <p:cNvSpPr/>
            <p:nvPr/>
          </p:nvSpPr>
          <p:spPr>
            <a:xfrm>
              <a:off x="457199" y="1312644"/>
              <a:ext cx="8229601" cy="928653"/>
            </a:xfrm>
            <a:custGeom>
              <a:avLst/>
              <a:gdLst>
                <a:gd name="connsiteX0" fmla="*/ 0 w 8229600"/>
                <a:gd name="connsiteY0" fmla="*/ 0 h 927658"/>
                <a:gd name="connsiteX1" fmla="*/ 8229600 w 8229600"/>
                <a:gd name="connsiteY1" fmla="*/ 0 h 927658"/>
                <a:gd name="connsiteX2" fmla="*/ 8229600 w 8229600"/>
                <a:gd name="connsiteY2" fmla="*/ 927658 h 927658"/>
                <a:gd name="connsiteX3" fmla="*/ 0 w 8229600"/>
                <a:gd name="connsiteY3" fmla="*/ 927658 h 927658"/>
                <a:gd name="connsiteX4" fmla="*/ 0 w 8229600"/>
                <a:gd name="connsiteY4" fmla="*/ 0 h 927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29600" h="927658">
                  <a:moveTo>
                    <a:pt x="0" y="0"/>
                  </a:moveTo>
                  <a:lnTo>
                    <a:pt x="8229600" y="0"/>
                  </a:lnTo>
                  <a:lnTo>
                    <a:pt x="8229600" y="927658"/>
                  </a:lnTo>
                  <a:lnTo>
                    <a:pt x="0" y="92765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34290" tIns="34290" rIns="34290" bIns="34290" spcCol="1270"/>
            <a:lstStyle/>
            <a:p>
              <a:pPr marL="0" lvl="1" defTabSz="800100">
                <a:spcAft>
                  <a:spcPct val="15000"/>
                </a:spcAft>
                <a:defRPr/>
              </a:pPr>
              <a:endParaRPr lang="it-IT" dirty="0"/>
            </a:p>
          </p:txBody>
        </p:sp>
        <p:sp>
          <p:nvSpPr>
            <p:cNvPr id="23" name="Figura a mano libera 22"/>
            <p:cNvSpPr/>
            <p:nvPr/>
          </p:nvSpPr>
          <p:spPr>
            <a:xfrm>
              <a:off x="2597149" y="2158749"/>
              <a:ext cx="6089651" cy="463533"/>
            </a:xfrm>
            <a:custGeom>
              <a:avLst/>
              <a:gdLst>
                <a:gd name="connsiteX0" fmla="*/ 0 w 6089904"/>
                <a:gd name="connsiteY0" fmla="*/ 0 h 463759"/>
                <a:gd name="connsiteX1" fmla="*/ 6089904 w 6089904"/>
                <a:gd name="connsiteY1" fmla="*/ 0 h 463759"/>
                <a:gd name="connsiteX2" fmla="*/ 6089904 w 6089904"/>
                <a:gd name="connsiteY2" fmla="*/ 463759 h 463759"/>
                <a:gd name="connsiteX3" fmla="*/ 0 w 6089904"/>
                <a:gd name="connsiteY3" fmla="*/ 463759 h 463759"/>
                <a:gd name="connsiteX4" fmla="*/ 0 w 6089904"/>
                <a:gd name="connsiteY4" fmla="*/ 0 h 463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89904" h="463759">
                  <a:moveTo>
                    <a:pt x="0" y="0"/>
                  </a:moveTo>
                  <a:lnTo>
                    <a:pt x="6089904" y="0"/>
                  </a:lnTo>
                  <a:lnTo>
                    <a:pt x="6089904" y="463759"/>
                  </a:lnTo>
                  <a:lnTo>
                    <a:pt x="0" y="46375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51435" tIns="51435" rIns="51435" bIns="51435" spcCol="1270" anchor="b"/>
            <a:lstStyle/>
            <a:p>
              <a:pPr defTabSz="1200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it-IT" sz="2700" dirty="0"/>
                <a:t> </a:t>
              </a:r>
            </a:p>
          </p:txBody>
        </p:sp>
        <p:sp>
          <p:nvSpPr>
            <p:cNvPr id="26" name="Figura a mano libera 25"/>
            <p:cNvSpPr/>
            <p:nvPr/>
          </p:nvSpPr>
          <p:spPr>
            <a:xfrm>
              <a:off x="2597149" y="3404891"/>
              <a:ext cx="6089651" cy="463533"/>
            </a:xfrm>
            <a:custGeom>
              <a:avLst/>
              <a:gdLst>
                <a:gd name="connsiteX0" fmla="*/ 0 w 6089904"/>
                <a:gd name="connsiteY0" fmla="*/ 0 h 463759"/>
                <a:gd name="connsiteX1" fmla="*/ 6089904 w 6089904"/>
                <a:gd name="connsiteY1" fmla="*/ 0 h 463759"/>
                <a:gd name="connsiteX2" fmla="*/ 6089904 w 6089904"/>
                <a:gd name="connsiteY2" fmla="*/ 463759 h 463759"/>
                <a:gd name="connsiteX3" fmla="*/ 0 w 6089904"/>
                <a:gd name="connsiteY3" fmla="*/ 463759 h 463759"/>
                <a:gd name="connsiteX4" fmla="*/ 0 w 6089904"/>
                <a:gd name="connsiteY4" fmla="*/ 0 h 463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89904" h="463759">
                  <a:moveTo>
                    <a:pt x="0" y="0"/>
                  </a:moveTo>
                  <a:lnTo>
                    <a:pt x="6089904" y="0"/>
                  </a:lnTo>
                  <a:lnTo>
                    <a:pt x="6089904" y="463759"/>
                  </a:lnTo>
                  <a:lnTo>
                    <a:pt x="0" y="46375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51435" tIns="51435" rIns="51435" bIns="51435" spcCol="1270" anchor="b"/>
            <a:lstStyle/>
            <a:p>
              <a:pPr defTabSz="1200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it-IT" sz="2700" dirty="0"/>
                <a:t> </a:t>
              </a:r>
            </a:p>
          </p:txBody>
        </p:sp>
      </p:grpSp>
      <p:cxnSp>
        <p:nvCxnSpPr>
          <p:cNvPr id="9" name="Connettore 1 8"/>
          <p:cNvCxnSpPr/>
          <p:nvPr/>
        </p:nvCxnSpPr>
        <p:spPr>
          <a:xfrm>
            <a:off x="2411413" y="1666875"/>
            <a:ext cx="5572125" cy="0"/>
          </a:xfrm>
          <a:prstGeom prst="line">
            <a:avLst/>
          </a:prstGeom>
          <a:ln cap="sq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mbo 10"/>
          <p:cNvSpPr/>
          <p:nvPr/>
        </p:nvSpPr>
        <p:spPr>
          <a:xfrm>
            <a:off x="8129588" y="1608138"/>
            <a:ext cx="133350" cy="133350"/>
          </a:xfrm>
          <a:prstGeom prst="diamond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7045" name="CasellaDiTesto 11"/>
          <p:cNvSpPr txBox="1">
            <a:spLocks noChangeArrowheads="1"/>
          </p:cNvSpPr>
          <p:nvPr/>
        </p:nvSpPr>
        <p:spPr bwMode="auto">
          <a:xfrm>
            <a:off x="2051050" y="1495425"/>
            <a:ext cx="41433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200"/>
              <a:t>1 €</a:t>
            </a:r>
            <a:endParaRPr lang="it-IT" altLang="it-IT" sz="1400"/>
          </a:p>
        </p:txBody>
      </p:sp>
      <p:pic>
        <p:nvPicPr>
          <p:cNvPr id="87046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8825" y="1466850"/>
            <a:ext cx="7032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7" name="CasellaDiTesto 12"/>
          <p:cNvSpPr txBox="1">
            <a:spLocks noChangeArrowheads="1"/>
          </p:cNvSpPr>
          <p:nvPr/>
        </p:nvSpPr>
        <p:spPr bwMode="auto">
          <a:xfrm>
            <a:off x="8196263" y="1449388"/>
            <a:ext cx="9906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200"/>
              <a:t>500 mila €</a:t>
            </a:r>
            <a:endParaRPr lang="it-IT" altLang="it-IT" sz="1400"/>
          </a:p>
        </p:txBody>
      </p:sp>
      <p:sp>
        <p:nvSpPr>
          <p:cNvPr id="37" name="Rettangolo 36"/>
          <p:cNvSpPr/>
          <p:nvPr/>
        </p:nvSpPr>
        <p:spPr>
          <a:xfrm flipV="1">
            <a:off x="2395538" y="2017713"/>
            <a:ext cx="1671637" cy="38893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60743" tIns="60743" rIns="60743" bIns="38100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endParaRPr lang="it-IT" sz="2000"/>
          </a:p>
        </p:txBody>
      </p:sp>
      <p:sp>
        <p:nvSpPr>
          <p:cNvPr id="24592" name="CasellaDiTesto 39"/>
          <p:cNvSpPr txBox="1">
            <a:spLocks noChangeArrowheads="1"/>
          </p:cNvSpPr>
          <p:nvPr/>
        </p:nvSpPr>
        <p:spPr bwMode="auto">
          <a:xfrm>
            <a:off x="2339752" y="2112913"/>
            <a:ext cx="12842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it-IT" altLang="it-IT" sz="1400" dirty="0" smtClean="0">
                <a:solidFill>
                  <a:schemeClr val="bg1"/>
                </a:solidFill>
                <a:latin typeface="+mj-lt"/>
              </a:rPr>
              <a:t>17.9 mila €</a:t>
            </a:r>
            <a:endParaRPr lang="it-IT" altLang="it-IT" sz="1600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612" name="Text Box 51"/>
          <p:cNvSpPr txBox="1">
            <a:spLocks noChangeArrowheads="1"/>
          </p:cNvSpPr>
          <p:nvPr/>
        </p:nvSpPr>
        <p:spPr bwMode="auto">
          <a:xfrm>
            <a:off x="538163" y="476250"/>
            <a:ext cx="8153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  <a:defRPr/>
            </a:pPr>
            <a:r>
              <a:rPr lang="en-US" altLang="it-IT" sz="2000" b="1" dirty="0" err="1" smtClean="0">
                <a:solidFill>
                  <a:schemeClr val="tx1"/>
                </a:solidFill>
                <a:latin typeface="+mj-lt"/>
              </a:rPr>
              <a:t>Reddito</a:t>
            </a:r>
            <a:r>
              <a:rPr lang="en-US" altLang="it-IT" sz="20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it-IT" sz="2000" b="1" dirty="0" err="1" smtClean="0">
                <a:solidFill>
                  <a:schemeClr val="tx1"/>
                </a:solidFill>
                <a:latin typeface="+mj-lt"/>
              </a:rPr>
              <a:t>mediano</a:t>
            </a:r>
            <a:r>
              <a:rPr lang="en-US" altLang="it-IT" sz="20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it-IT" sz="2000" b="1" dirty="0" err="1" smtClean="0">
                <a:solidFill>
                  <a:schemeClr val="tx1"/>
                </a:solidFill>
                <a:latin typeface="+mj-lt"/>
              </a:rPr>
              <a:t>equivalente</a:t>
            </a:r>
            <a:r>
              <a:rPr lang="en-US" altLang="it-IT" sz="2000" b="1" dirty="0" smtClean="0">
                <a:solidFill>
                  <a:schemeClr val="tx1"/>
                </a:solidFill>
                <a:latin typeface="+mj-lt"/>
              </a:rPr>
              <a:t> (</a:t>
            </a:r>
            <a:r>
              <a:rPr lang="en-US" altLang="it-IT" sz="2000" b="1" dirty="0" err="1" smtClean="0">
                <a:solidFill>
                  <a:schemeClr val="tx1"/>
                </a:solidFill>
                <a:latin typeface="+mj-lt"/>
              </a:rPr>
              <a:t>redditi</a:t>
            </a:r>
            <a:r>
              <a:rPr lang="en-US" altLang="it-IT" sz="2000" b="1" dirty="0" smtClean="0">
                <a:solidFill>
                  <a:schemeClr val="tx1"/>
                </a:solidFill>
                <a:latin typeface="+mj-lt"/>
              </a:rPr>
              <a:t> 2012)</a:t>
            </a:r>
          </a:p>
        </p:txBody>
      </p:sp>
      <p:cxnSp>
        <p:nvCxnSpPr>
          <p:cNvPr id="3" name="Connettore 1 2"/>
          <p:cNvCxnSpPr/>
          <p:nvPr/>
        </p:nvCxnSpPr>
        <p:spPr>
          <a:xfrm>
            <a:off x="7380288" y="2100263"/>
            <a:ext cx="0" cy="393700"/>
          </a:xfrm>
          <a:prstGeom prst="line">
            <a:avLst/>
          </a:prstGeom>
          <a:ln w="28575" cap="sq">
            <a:bevel/>
            <a:headEnd type="oval"/>
            <a:tailEnd type="oval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7053" name="Rettangolo 3"/>
          <p:cNvSpPr>
            <a:spLocks noChangeArrowheads="1"/>
          </p:cNvSpPr>
          <p:nvPr/>
        </p:nvSpPr>
        <p:spPr bwMode="auto">
          <a:xfrm>
            <a:off x="7461250" y="2100263"/>
            <a:ext cx="13843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it-IT" sz="1200">
                <a:solidFill>
                  <a:srgbClr val="C00000"/>
                </a:solidFill>
              </a:rPr>
              <a:t>Reddito mediano </a:t>
            </a:r>
            <a:endParaRPr lang="it-IT" altLang="it-IT" sz="1200">
              <a:solidFill>
                <a:srgbClr val="C00000"/>
              </a:solidFill>
            </a:endParaRPr>
          </a:p>
        </p:txBody>
      </p:sp>
      <p:cxnSp>
        <p:nvCxnSpPr>
          <p:cNvPr id="47" name="Connettore 1 46"/>
          <p:cNvCxnSpPr/>
          <p:nvPr/>
        </p:nvCxnSpPr>
        <p:spPr>
          <a:xfrm>
            <a:off x="4356100" y="1989138"/>
            <a:ext cx="0" cy="393700"/>
          </a:xfrm>
          <a:prstGeom prst="line">
            <a:avLst/>
          </a:prstGeom>
          <a:ln w="28575" cap="sq">
            <a:bevel/>
            <a:headEnd type="oval"/>
            <a:tailEnd type="oval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87055" name="Picture 2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3" y="1883372"/>
            <a:ext cx="1223973" cy="657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56" name="Picture 31" descr="http://www.aab.bs.it/wp-content/uploads/2013/07/Comune-di-BRESCIA-stemma-300x27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37" y="2761456"/>
            <a:ext cx="744893" cy="69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57" name="Picture 3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72" y="3718735"/>
            <a:ext cx="614609" cy="820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59" name="Picture 36" descr="http://www.spiz.it/images/partner/comune_di_triest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72" y="5538397"/>
            <a:ext cx="869160" cy="75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4281488" y="2036763"/>
            <a:ext cx="11525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dirty="0" smtClean="0">
                <a:solidFill>
                  <a:srgbClr val="C00000"/>
                </a:solidFill>
              </a:rPr>
              <a:t>20.833€</a:t>
            </a:r>
            <a:endParaRPr lang="it-IT" altLang="it-IT" dirty="0">
              <a:solidFill>
                <a:srgbClr val="C00000"/>
              </a:solidFill>
            </a:endParaRPr>
          </a:p>
        </p:txBody>
      </p:sp>
      <p:sp>
        <p:nvSpPr>
          <p:cNvPr id="58" name="Rettangolo 57"/>
          <p:cNvSpPr/>
          <p:nvPr/>
        </p:nvSpPr>
        <p:spPr>
          <a:xfrm flipV="1">
            <a:off x="2370138" y="2852738"/>
            <a:ext cx="1481137" cy="4318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60743" tIns="60743" rIns="60743" bIns="38100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endParaRPr lang="it-IT" sz="2000"/>
          </a:p>
        </p:txBody>
      </p:sp>
      <p:sp>
        <p:nvSpPr>
          <p:cNvPr id="59" name="CasellaDiTesto 39"/>
          <p:cNvSpPr txBox="1">
            <a:spLocks noChangeArrowheads="1"/>
          </p:cNvSpPr>
          <p:nvPr/>
        </p:nvSpPr>
        <p:spPr bwMode="auto">
          <a:xfrm>
            <a:off x="2267744" y="2976563"/>
            <a:ext cx="12842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it-IT" altLang="it-IT" sz="1400" dirty="0" smtClean="0">
                <a:solidFill>
                  <a:schemeClr val="bg1"/>
                </a:solidFill>
                <a:latin typeface="+mj-lt"/>
              </a:rPr>
              <a:t>16,9 mila €</a:t>
            </a:r>
            <a:endParaRPr lang="it-IT" altLang="it-IT" sz="1600" dirty="0" smtClean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60" name="Connettore 1 59"/>
          <p:cNvCxnSpPr/>
          <p:nvPr/>
        </p:nvCxnSpPr>
        <p:spPr>
          <a:xfrm>
            <a:off x="3995738" y="2852738"/>
            <a:ext cx="0" cy="393700"/>
          </a:xfrm>
          <a:prstGeom prst="line">
            <a:avLst/>
          </a:prstGeom>
          <a:ln w="28575" cap="sq">
            <a:bevel/>
            <a:headEnd type="oval"/>
            <a:tailEnd type="oval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1" name="CasellaDiTesto 60"/>
          <p:cNvSpPr txBox="1">
            <a:spLocks noChangeArrowheads="1"/>
          </p:cNvSpPr>
          <p:nvPr/>
        </p:nvSpPr>
        <p:spPr bwMode="auto">
          <a:xfrm>
            <a:off x="3924300" y="2852738"/>
            <a:ext cx="1152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dirty="0" smtClean="0">
                <a:solidFill>
                  <a:srgbClr val="C00000"/>
                </a:solidFill>
              </a:rPr>
              <a:t>18.822€</a:t>
            </a:r>
            <a:endParaRPr lang="it-IT" altLang="it-IT" dirty="0">
              <a:solidFill>
                <a:srgbClr val="C00000"/>
              </a:solidFill>
            </a:endParaRPr>
          </a:p>
        </p:txBody>
      </p:sp>
      <p:sp>
        <p:nvSpPr>
          <p:cNvPr id="62" name="Rettangolo 61"/>
          <p:cNvSpPr/>
          <p:nvPr/>
        </p:nvSpPr>
        <p:spPr>
          <a:xfrm flipV="1">
            <a:off x="2370138" y="3860800"/>
            <a:ext cx="1671637" cy="45561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60743" tIns="60743" rIns="60743" bIns="38100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endParaRPr lang="it-IT" sz="2000"/>
          </a:p>
        </p:txBody>
      </p:sp>
      <p:sp>
        <p:nvSpPr>
          <p:cNvPr id="63" name="CasellaDiTesto 39"/>
          <p:cNvSpPr txBox="1">
            <a:spLocks noChangeArrowheads="1"/>
          </p:cNvSpPr>
          <p:nvPr/>
        </p:nvSpPr>
        <p:spPr bwMode="auto">
          <a:xfrm>
            <a:off x="2279601" y="4005263"/>
            <a:ext cx="12842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it-IT" altLang="it-IT" sz="1400" dirty="0" smtClean="0">
                <a:solidFill>
                  <a:schemeClr val="bg1"/>
                </a:solidFill>
                <a:latin typeface="+mj-lt"/>
              </a:rPr>
              <a:t>18,3 mila €</a:t>
            </a:r>
            <a:endParaRPr lang="it-IT" altLang="it-IT" sz="1600" dirty="0" smtClean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64" name="Connettore 1 63"/>
          <p:cNvCxnSpPr/>
          <p:nvPr/>
        </p:nvCxnSpPr>
        <p:spPr>
          <a:xfrm>
            <a:off x="4283968" y="3933825"/>
            <a:ext cx="0" cy="393700"/>
          </a:xfrm>
          <a:prstGeom prst="line">
            <a:avLst/>
          </a:prstGeom>
          <a:ln w="28575" cap="sq">
            <a:bevel/>
            <a:headEnd type="oval"/>
            <a:tailEnd type="oval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5" name="CasellaDiTesto 64"/>
          <p:cNvSpPr txBox="1">
            <a:spLocks noChangeArrowheads="1"/>
          </p:cNvSpPr>
          <p:nvPr/>
        </p:nvSpPr>
        <p:spPr bwMode="auto">
          <a:xfrm>
            <a:off x="4211960" y="3933825"/>
            <a:ext cx="11525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dirty="0" smtClean="0">
                <a:solidFill>
                  <a:srgbClr val="C00000"/>
                </a:solidFill>
              </a:rPr>
              <a:t>20.105€</a:t>
            </a:r>
            <a:endParaRPr lang="it-IT" altLang="it-IT" dirty="0">
              <a:solidFill>
                <a:srgbClr val="C00000"/>
              </a:solidFill>
            </a:endParaRPr>
          </a:p>
        </p:txBody>
      </p:sp>
      <p:sp>
        <p:nvSpPr>
          <p:cNvPr id="66" name="Rettangolo 65"/>
          <p:cNvSpPr/>
          <p:nvPr/>
        </p:nvSpPr>
        <p:spPr>
          <a:xfrm flipV="1">
            <a:off x="2343151" y="4852988"/>
            <a:ext cx="1004714" cy="43815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60743" tIns="60743" rIns="60743" bIns="38100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endParaRPr lang="it-IT" sz="2000"/>
          </a:p>
        </p:txBody>
      </p:sp>
      <p:sp>
        <p:nvSpPr>
          <p:cNvPr id="67" name="CasellaDiTesto 39"/>
          <p:cNvSpPr txBox="1">
            <a:spLocks noChangeArrowheads="1"/>
          </p:cNvSpPr>
          <p:nvPr/>
        </p:nvSpPr>
        <p:spPr bwMode="auto">
          <a:xfrm>
            <a:off x="2267744" y="4993233"/>
            <a:ext cx="12842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it-IT" altLang="it-IT" sz="1400" dirty="0" smtClean="0">
                <a:solidFill>
                  <a:schemeClr val="bg1"/>
                </a:solidFill>
                <a:latin typeface="+mj-lt"/>
              </a:rPr>
              <a:t>10,6 mila €</a:t>
            </a:r>
            <a:endParaRPr lang="it-IT" altLang="it-IT" sz="1600" dirty="0" smtClean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68" name="Connettore 1 67"/>
          <p:cNvCxnSpPr/>
          <p:nvPr/>
        </p:nvCxnSpPr>
        <p:spPr>
          <a:xfrm>
            <a:off x="3420889" y="4868863"/>
            <a:ext cx="0" cy="393700"/>
          </a:xfrm>
          <a:prstGeom prst="line">
            <a:avLst/>
          </a:prstGeom>
          <a:ln w="28575" cap="sq">
            <a:bevel/>
            <a:headEnd type="oval"/>
            <a:tailEnd type="oval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9" name="CasellaDiTesto 68"/>
          <p:cNvSpPr txBox="1">
            <a:spLocks noChangeArrowheads="1"/>
          </p:cNvSpPr>
          <p:nvPr/>
        </p:nvSpPr>
        <p:spPr bwMode="auto">
          <a:xfrm>
            <a:off x="3347864" y="4868863"/>
            <a:ext cx="1152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dirty="0" smtClean="0">
                <a:solidFill>
                  <a:srgbClr val="C00000"/>
                </a:solidFill>
              </a:rPr>
              <a:t>11.882€</a:t>
            </a:r>
            <a:endParaRPr lang="it-IT" altLang="it-IT" dirty="0">
              <a:solidFill>
                <a:srgbClr val="C00000"/>
              </a:solidFill>
            </a:endParaRPr>
          </a:p>
        </p:txBody>
      </p:sp>
      <p:sp>
        <p:nvSpPr>
          <p:cNvPr id="70" name="Rettangolo 69"/>
          <p:cNvSpPr/>
          <p:nvPr/>
        </p:nvSpPr>
        <p:spPr>
          <a:xfrm flipV="1">
            <a:off x="2343150" y="5661025"/>
            <a:ext cx="1289050" cy="46355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60743" tIns="60743" rIns="60743" bIns="38100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endParaRPr lang="it-IT" sz="2000"/>
          </a:p>
        </p:txBody>
      </p:sp>
      <p:sp>
        <p:nvSpPr>
          <p:cNvPr id="71" name="CasellaDiTesto 39"/>
          <p:cNvSpPr txBox="1">
            <a:spLocks noChangeArrowheads="1"/>
          </p:cNvSpPr>
          <p:nvPr/>
        </p:nvSpPr>
        <p:spPr bwMode="auto">
          <a:xfrm>
            <a:off x="2280047" y="5805488"/>
            <a:ext cx="11398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it-IT" altLang="it-IT" sz="1400" dirty="0" smtClean="0">
                <a:solidFill>
                  <a:schemeClr val="bg1"/>
                </a:solidFill>
                <a:latin typeface="+mj-lt"/>
              </a:rPr>
              <a:t>16,2 mila €</a:t>
            </a:r>
            <a:endParaRPr lang="it-IT" altLang="it-IT" sz="1600" dirty="0" smtClean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72" name="Connettore 1 71"/>
          <p:cNvCxnSpPr/>
          <p:nvPr/>
        </p:nvCxnSpPr>
        <p:spPr>
          <a:xfrm>
            <a:off x="4170363" y="5661025"/>
            <a:ext cx="0" cy="393700"/>
          </a:xfrm>
          <a:prstGeom prst="line">
            <a:avLst/>
          </a:prstGeom>
          <a:ln w="28575" cap="sq">
            <a:bevel/>
            <a:headEnd type="oval"/>
            <a:tailEnd type="oval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3" name="CasellaDiTesto 72"/>
          <p:cNvSpPr txBox="1">
            <a:spLocks noChangeArrowheads="1"/>
          </p:cNvSpPr>
          <p:nvPr/>
        </p:nvSpPr>
        <p:spPr bwMode="auto">
          <a:xfrm>
            <a:off x="4067175" y="5732463"/>
            <a:ext cx="1152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dirty="0" smtClean="0">
                <a:solidFill>
                  <a:srgbClr val="C00000"/>
                </a:solidFill>
              </a:rPr>
              <a:t>19.967€</a:t>
            </a:r>
            <a:endParaRPr lang="it-IT" altLang="it-IT" dirty="0">
              <a:solidFill>
                <a:srgbClr val="C00000"/>
              </a:solidFill>
            </a:endParaRPr>
          </a:p>
        </p:txBody>
      </p:sp>
      <p:sp>
        <p:nvSpPr>
          <p:cNvPr id="42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Condizioni Socio Economiche delle famiglie: analisi reddituale</a:t>
            </a:r>
          </a:p>
        </p:txBody>
      </p:sp>
      <p:sp>
        <p:nvSpPr>
          <p:cNvPr id="2" name="Rettangolo 1"/>
          <p:cNvSpPr/>
          <p:nvPr/>
        </p:nvSpPr>
        <p:spPr>
          <a:xfrm>
            <a:off x="1050930" y="1080056"/>
            <a:ext cx="42242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per la tipologia familiare</a:t>
            </a:r>
            <a:r>
              <a:rPr lang="it-IT" dirty="0" smtClean="0"/>
              <a:t>: </a:t>
            </a:r>
            <a:r>
              <a:rPr lang="it-IT" dirty="0" err="1" smtClean="0"/>
              <a:t>Monogenitore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22</a:t>
            </a:fld>
            <a:endParaRPr lang="it-IT" alt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05700"/>
            <a:ext cx="727402" cy="69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43870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6" grpId="0"/>
      <p:bldP spid="58" grpId="0" animBg="1"/>
      <p:bldP spid="61" grpId="0"/>
      <p:bldP spid="62" grpId="0" animBg="1"/>
      <p:bldP spid="65" grpId="0"/>
      <p:bldP spid="66" grpId="0" animBg="1"/>
      <p:bldP spid="69" grpId="0"/>
      <p:bldP spid="70" grpId="0" animBg="1"/>
      <p:bldP spid="73" grpId="0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Segnaposto piè di pagina 4"/>
          <p:cNvSpPr txBox="1">
            <a:spLocks noGrp="1"/>
          </p:cNvSpPr>
          <p:nvPr/>
        </p:nvSpPr>
        <p:spPr bwMode="auto">
          <a:xfrm>
            <a:off x="731838" y="63817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it-IT" altLang="it-IT" sz="1000">
              <a:solidFill>
                <a:srgbClr val="7F7F7F"/>
              </a:solidFill>
            </a:endParaRPr>
          </a:p>
        </p:txBody>
      </p:sp>
      <p:sp>
        <p:nvSpPr>
          <p:cNvPr id="82949" name="Rectangle 2"/>
          <p:cNvSpPr txBox="1">
            <a:spLocks noChangeArrowheads="1"/>
          </p:cNvSpPr>
          <p:nvPr/>
        </p:nvSpPr>
        <p:spPr bwMode="auto">
          <a:xfrm>
            <a:off x="610837" y="0"/>
            <a:ext cx="7890073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Condizioni Socio Economiche delle famiglie: indicatori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125AE-4FF7-4742-80DC-5A8CC4F33B06}" type="slidenum">
              <a:rPr lang="it-IT" altLang="it-IT" smtClean="0"/>
              <a:pPr>
                <a:defRPr/>
              </a:pPr>
              <a:t>23</a:t>
            </a:fld>
            <a:endParaRPr lang="it-IT" altLang="it-IT"/>
          </a:p>
        </p:txBody>
      </p:sp>
      <p:sp>
        <p:nvSpPr>
          <p:cNvPr id="11" name="Rettangolo 1"/>
          <p:cNvSpPr>
            <a:spLocks noChangeArrowheads="1"/>
          </p:cNvSpPr>
          <p:nvPr/>
        </p:nvSpPr>
        <p:spPr bwMode="auto">
          <a:xfrm>
            <a:off x="332061" y="620688"/>
            <a:ext cx="8064500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5334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5334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5334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5334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5334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533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533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533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533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Aft>
                <a:spcPct val="35000"/>
              </a:spcAft>
            </a:pPr>
            <a:r>
              <a:rPr lang="it-IT" altLang="it-IT" b="1" dirty="0" smtClean="0"/>
              <a:t>Anno 2012 </a:t>
            </a:r>
            <a:endParaRPr lang="it-IT" altLang="it-IT" dirty="0">
              <a:latin typeface="Berlin Sans FB" pitchFamily="34" charset="0"/>
            </a:endParaRPr>
          </a:p>
        </p:txBody>
      </p:sp>
      <p:sp>
        <p:nvSpPr>
          <p:cNvPr id="7" name="CasellaDiTesto 4"/>
          <p:cNvSpPr txBox="1">
            <a:spLocks noChangeArrowheads="1"/>
          </p:cNvSpPr>
          <p:nvPr/>
        </p:nvSpPr>
        <p:spPr bwMode="auto">
          <a:xfrm>
            <a:off x="682625" y="6435725"/>
            <a:ext cx="56308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 altLang="it-IT" sz="1000" i="1" dirty="0">
                <a:solidFill>
                  <a:srgbClr val="7F7F7F"/>
                </a:solidFill>
              </a:rPr>
              <a:t>Progetto </a:t>
            </a:r>
            <a:r>
              <a:rPr lang="it-IT" altLang="it-IT" sz="1000" i="1" dirty="0" smtClean="0">
                <a:solidFill>
                  <a:srgbClr val="7F7F7F"/>
                </a:solidFill>
              </a:rPr>
              <a:t>ARCHIMEDE</a:t>
            </a:r>
            <a:endParaRPr lang="it-IT" altLang="it-IT" sz="1000" i="1" dirty="0">
              <a:solidFill>
                <a:srgbClr val="7F7F7F"/>
              </a:solidFill>
            </a:endParaRPr>
          </a:p>
        </p:txBody>
      </p:sp>
      <p:graphicFrame>
        <p:nvGraphicFramePr>
          <p:cNvPr id="10" name="Gra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9147339"/>
              </p:ext>
            </p:extLst>
          </p:nvPr>
        </p:nvGraphicFramePr>
        <p:xfrm>
          <a:off x="827584" y="791344"/>
          <a:ext cx="7248475" cy="52123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168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15616" y="5290604"/>
            <a:ext cx="7199137" cy="730684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it-IT" sz="1600" i="1" dirty="0" smtClean="0"/>
              <a:t>(Polarità positiva = protezione: più è alto il valore dell’indice e minore è la condizione di vulnerabilità)</a:t>
            </a:r>
            <a:endParaRPr lang="it-IT" sz="1600" i="1" dirty="0"/>
          </a:p>
        </p:txBody>
      </p:sp>
      <p:sp>
        <p:nvSpPr>
          <p:cNvPr id="88067" name="Rettangolo 1"/>
          <p:cNvSpPr>
            <a:spLocks noChangeArrowheads="1"/>
          </p:cNvSpPr>
          <p:nvPr/>
        </p:nvSpPr>
        <p:spPr bwMode="auto">
          <a:xfrm>
            <a:off x="77185" y="580210"/>
            <a:ext cx="88979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buFont typeface="Arial" charset="0"/>
              <a:buNone/>
            </a:pPr>
            <a:r>
              <a:rPr lang="it-IT" altLang="it-IT" b="1" dirty="0"/>
              <a:t>Costruzione di indici sintetici su unità famiglia</a:t>
            </a:r>
            <a:r>
              <a:rPr lang="it-IT" altLang="it-IT" dirty="0"/>
              <a:t>: consentono di avere una misura dell’intensità del </a:t>
            </a:r>
            <a:r>
              <a:rPr lang="it-IT" altLang="it-IT" dirty="0" smtClean="0"/>
              <a:t>fenomeno «vulnerabilità»</a:t>
            </a:r>
            <a:endParaRPr lang="it-IT" altLang="it-IT" dirty="0"/>
          </a:p>
        </p:txBody>
      </p:sp>
      <p:pic>
        <p:nvPicPr>
          <p:cNvPr id="88068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390" y="1207836"/>
            <a:ext cx="5557890" cy="3589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8069" name="CasellaDiTesto 1"/>
          <p:cNvSpPr txBox="1">
            <a:spLocks noChangeArrowheads="1"/>
          </p:cNvSpPr>
          <p:nvPr/>
        </p:nvSpPr>
        <p:spPr bwMode="auto">
          <a:xfrm>
            <a:off x="1403648" y="4813433"/>
            <a:ext cx="316726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400" i="1" dirty="0" smtClean="0"/>
              <a:t>(Indicatori standardizzati tra </a:t>
            </a:r>
            <a:r>
              <a:rPr lang="it-IT" altLang="it-IT" sz="1400" i="1" dirty="0"/>
              <a:t>0 e </a:t>
            </a:r>
            <a:r>
              <a:rPr lang="it-IT" altLang="it-IT" sz="1400" i="1" dirty="0" smtClean="0"/>
              <a:t>1)</a:t>
            </a:r>
            <a:endParaRPr lang="it-IT" altLang="it-IT" sz="1400" i="1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621793" y="23604"/>
            <a:ext cx="7889627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sz="1600" b="1" dirty="0" smtClean="0">
                <a:solidFill>
                  <a:srgbClr val="FFFFFF"/>
                </a:solidFill>
                <a:latin typeface="+mj-lt"/>
              </a:rPr>
              <a:t>Condizioni Socio Economiche delle famiglie: risultati – «vulnerabilità» (1/3)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24</a:t>
            </a:fld>
            <a:endParaRPr lang="it-IT" altLang="it-IT"/>
          </a:p>
        </p:txBody>
      </p:sp>
      <p:sp>
        <p:nvSpPr>
          <p:cNvPr id="9" name="CasellaDiTesto 4"/>
          <p:cNvSpPr txBox="1">
            <a:spLocks noChangeArrowheads="1"/>
          </p:cNvSpPr>
          <p:nvPr/>
        </p:nvSpPr>
        <p:spPr bwMode="auto">
          <a:xfrm>
            <a:off x="682625" y="6435725"/>
            <a:ext cx="56308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 altLang="it-IT" sz="1000" i="1" dirty="0">
                <a:solidFill>
                  <a:srgbClr val="7F7F7F"/>
                </a:solidFill>
              </a:rPr>
              <a:t>Progetto </a:t>
            </a:r>
            <a:r>
              <a:rPr lang="it-IT" altLang="it-IT" sz="1000" i="1" dirty="0" smtClean="0">
                <a:solidFill>
                  <a:srgbClr val="7F7F7F"/>
                </a:solidFill>
              </a:rPr>
              <a:t>ARCHIMEDE</a:t>
            </a:r>
            <a:endParaRPr lang="it-IT" altLang="it-IT" sz="1000" i="1" dirty="0">
              <a:solidFill>
                <a:srgbClr val="7F7F7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490" y="2141201"/>
            <a:ext cx="4543425" cy="368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9091" name="CasellaDiTesto 2"/>
          <p:cNvSpPr txBox="1">
            <a:spLocks noChangeArrowheads="1"/>
          </p:cNvSpPr>
          <p:nvPr/>
        </p:nvSpPr>
        <p:spPr bwMode="auto">
          <a:xfrm>
            <a:off x="7515225" y="2591669"/>
            <a:ext cx="1066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400"/>
              <a:t>Brescia</a:t>
            </a:r>
          </a:p>
        </p:txBody>
      </p:sp>
      <p:pic>
        <p:nvPicPr>
          <p:cNvPr id="89092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332656"/>
            <a:ext cx="4502150" cy="357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9093" name="CasellaDiTesto 11"/>
          <p:cNvSpPr txBox="1">
            <a:spLocks noChangeArrowheads="1"/>
          </p:cNvSpPr>
          <p:nvPr/>
        </p:nvSpPr>
        <p:spPr bwMode="auto">
          <a:xfrm>
            <a:off x="809625" y="821606"/>
            <a:ext cx="1066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400"/>
              <a:t>Modena</a:t>
            </a:r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5029200" y="1637581"/>
            <a:ext cx="37052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it-IT" altLang="it-IT" sz="1400" dirty="0"/>
              <a:t>Frequenza progressivamente meno elevata per livelli di vulnerabilità minima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123239" y="5379367"/>
            <a:ext cx="4000978" cy="646331"/>
          </a:xfrm>
          <a:prstGeom prst="rect">
            <a:avLst/>
          </a:prstGeom>
          <a:noFill/>
          <a:ln w="19050"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dirty="0"/>
              <a:t>Quale «soglia» utilizzare per identificare le famiglie </a:t>
            </a:r>
            <a:r>
              <a:rPr lang="it-IT" dirty="0" smtClean="0"/>
              <a:t>«vulnerabili»?</a:t>
            </a:r>
            <a:endParaRPr lang="it-IT" dirty="0"/>
          </a:p>
        </p:txBody>
      </p:sp>
      <p:sp>
        <p:nvSpPr>
          <p:cNvPr id="9" name="Ovale 8"/>
          <p:cNvSpPr/>
          <p:nvPr/>
        </p:nvSpPr>
        <p:spPr>
          <a:xfrm rot="20618050">
            <a:off x="695325" y="3142531"/>
            <a:ext cx="1181100" cy="647700"/>
          </a:xfrm>
          <a:prstGeom prst="ellipse">
            <a:avLst/>
          </a:prstGeom>
          <a:noFill/>
          <a:ln w="158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auto">
          <a:xfrm>
            <a:off x="50812" y="3988907"/>
            <a:ext cx="1920875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altLang="it-IT" sz="1400" dirty="0"/>
              <a:t>Frequenza ridotta su livelli di vulnerabilità molto elevati</a:t>
            </a:r>
          </a:p>
        </p:txBody>
      </p:sp>
      <p:cxnSp>
        <p:nvCxnSpPr>
          <p:cNvPr id="13" name="Connettore 2 12"/>
          <p:cNvCxnSpPr>
            <a:stCxn id="9" idx="3"/>
          </p:cNvCxnSpPr>
          <p:nvPr/>
        </p:nvCxnSpPr>
        <p:spPr>
          <a:xfrm flipH="1">
            <a:off x="628001" y="3803761"/>
            <a:ext cx="321736" cy="170620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Ovale 21"/>
          <p:cNvSpPr/>
          <p:nvPr/>
        </p:nvSpPr>
        <p:spPr>
          <a:xfrm rot="157586">
            <a:off x="2647950" y="654919"/>
            <a:ext cx="1066800" cy="3108325"/>
          </a:xfrm>
          <a:prstGeom prst="ellipse">
            <a:avLst/>
          </a:prstGeom>
          <a:noFill/>
          <a:ln w="158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4" name="Rettangolo 13"/>
          <p:cNvSpPr>
            <a:spLocks noChangeArrowheads="1"/>
          </p:cNvSpPr>
          <p:nvPr/>
        </p:nvSpPr>
        <p:spPr bwMode="auto">
          <a:xfrm>
            <a:off x="2123728" y="3988669"/>
            <a:ext cx="191011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altLang="it-IT" sz="1400" dirty="0"/>
              <a:t>A</a:t>
            </a:r>
            <a:r>
              <a:rPr lang="it-IT" altLang="it-IT" sz="1400" dirty="0" smtClean="0"/>
              <a:t>ddensamento </a:t>
            </a:r>
            <a:r>
              <a:rPr lang="it-IT" altLang="it-IT" sz="1400" dirty="0"/>
              <a:t>su livelli di vulnerabilità medio-bassi </a:t>
            </a:r>
          </a:p>
        </p:txBody>
      </p:sp>
      <p:cxnSp>
        <p:nvCxnSpPr>
          <p:cNvPr id="24" name="Connettore 2 23"/>
          <p:cNvCxnSpPr>
            <a:stCxn id="22" idx="4"/>
            <a:endCxn id="14" idx="0"/>
          </p:cNvCxnSpPr>
          <p:nvPr/>
        </p:nvCxnSpPr>
        <p:spPr>
          <a:xfrm flipH="1">
            <a:off x="3078784" y="3761611"/>
            <a:ext cx="31348" cy="227058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e 25"/>
          <p:cNvSpPr/>
          <p:nvPr/>
        </p:nvSpPr>
        <p:spPr>
          <a:xfrm rot="3461650">
            <a:off x="3790950" y="2383706"/>
            <a:ext cx="1200150" cy="655638"/>
          </a:xfrm>
          <a:prstGeom prst="ellipse">
            <a:avLst/>
          </a:prstGeom>
          <a:noFill/>
          <a:ln w="15875">
            <a:solidFill>
              <a:srgbClr val="0068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cxnSp>
        <p:nvCxnSpPr>
          <p:cNvPr id="27" name="Connettore 2 26"/>
          <p:cNvCxnSpPr>
            <a:stCxn id="26" idx="0"/>
          </p:cNvCxnSpPr>
          <p:nvPr/>
        </p:nvCxnSpPr>
        <p:spPr>
          <a:xfrm flipV="1">
            <a:off x="4668100" y="2159870"/>
            <a:ext cx="418250" cy="376456"/>
          </a:xfrm>
          <a:prstGeom prst="straightConnector1">
            <a:avLst/>
          </a:prstGeom>
          <a:ln w="15875">
            <a:solidFill>
              <a:srgbClr val="00682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25</a:t>
            </a:fld>
            <a:endParaRPr lang="it-IT" altLang="it-IT"/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621793" y="23604"/>
            <a:ext cx="7889627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sz="1600" b="1" dirty="0" smtClean="0">
                <a:solidFill>
                  <a:srgbClr val="FFFFFF"/>
                </a:solidFill>
                <a:latin typeface="+mj-lt"/>
              </a:rPr>
              <a:t>Condizioni Socio Economiche delle famiglie: risultati – «vulnerabilità» (2/3)</a:t>
            </a:r>
          </a:p>
        </p:txBody>
      </p:sp>
      <p:sp>
        <p:nvSpPr>
          <p:cNvPr id="20" name="CasellaDiTesto 4"/>
          <p:cNvSpPr txBox="1">
            <a:spLocks noChangeArrowheads="1"/>
          </p:cNvSpPr>
          <p:nvPr/>
        </p:nvSpPr>
        <p:spPr bwMode="auto">
          <a:xfrm>
            <a:off x="682625" y="6435725"/>
            <a:ext cx="56308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 altLang="it-IT" sz="1000" i="1" dirty="0">
                <a:solidFill>
                  <a:srgbClr val="7F7F7F"/>
                </a:solidFill>
              </a:rPr>
              <a:t>Progetto </a:t>
            </a:r>
            <a:r>
              <a:rPr lang="it-IT" altLang="it-IT" sz="1000" i="1" dirty="0" smtClean="0">
                <a:solidFill>
                  <a:srgbClr val="7F7F7F"/>
                </a:solidFill>
              </a:rPr>
              <a:t>ARCHIMEDE</a:t>
            </a:r>
            <a:endParaRPr lang="it-IT" altLang="it-IT" sz="1000" i="1" dirty="0">
              <a:solidFill>
                <a:srgbClr val="7F7F7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9" grpId="0" animBg="1"/>
      <p:bldP spid="10" grpId="0"/>
      <p:bldP spid="22" grpId="0" animBg="1"/>
      <p:bldP spid="14" grpId="0"/>
      <p:bldP spid="2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Rettangolo 6"/>
          <p:cNvSpPr>
            <a:spLocks noChangeArrowheads="1"/>
          </p:cNvSpPr>
          <p:nvPr/>
        </p:nvSpPr>
        <p:spPr bwMode="auto">
          <a:xfrm>
            <a:off x="6588224" y="1412776"/>
            <a:ext cx="2303462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altLang="it-IT" b="1" dirty="0" smtClean="0"/>
              <a:t>Famiglie </a:t>
            </a:r>
            <a:r>
              <a:rPr lang="it-IT" altLang="it-IT" b="1" dirty="0"/>
              <a:t>con </a:t>
            </a:r>
            <a:r>
              <a:rPr lang="it-IT" altLang="it-IT" b="1" dirty="0" smtClean="0"/>
              <a:t>figli</a:t>
            </a:r>
            <a:r>
              <a:rPr lang="it-IT" altLang="it-IT" dirty="0" smtClean="0"/>
              <a:t>: più </a:t>
            </a:r>
            <a:r>
              <a:rPr lang="it-IT" altLang="it-IT" dirty="0"/>
              <a:t>alta </a:t>
            </a:r>
            <a:r>
              <a:rPr lang="it-IT" altLang="it-IT" dirty="0" smtClean="0"/>
              <a:t>la quota con </a:t>
            </a:r>
            <a:r>
              <a:rPr lang="it-IT" altLang="it-IT" dirty="0"/>
              <a:t>un minor livello di vulnerabilità</a:t>
            </a:r>
          </a:p>
          <a:p>
            <a:pPr algn="ctr" eaLnBrk="1" hangingPunct="1"/>
            <a:endParaRPr lang="it-IT" altLang="it-IT" dirty="0"/>
          </a:p>
          <a:p>
            <a:pPr algn="ctr" eaLnBrk="1" hangingPunct="1"/>
            <a:endParaRPr lang="it-IT" altLang="it-IT" dirty="0" smtClean="0"/>
          </a:p>
          <a:p>
            <a:pPr algn="ctr" eaLnBrk="1" hangingPunct="1"/>
            <a:endParaRPr lang="it-IT" altLang="it-IT" dirty="0" smtClean="0"/>
          </a:p>
          <a:p>
            <a:pPr algn="ctr" eaLnBrk="1" hangingPunct="1"/>
            <a:endParaRPr lang="it-IT" altLang="it-IT" dirty="0"/>
          </a:p>
          <a:p>
            <a:pPr algn="ctr" eaLnBrk="1" hangingPunct="1"/>
            <a:r>
              <a:rPr lang="it-IT" altLang="it-IT" b="1" dirty="0"/>
              <a:t>F</a:t>
            </a:r>
            <a:r>
              <a:rPr lang="it-IT" altLang="it-IT" b="1" dirty="0" smtClean="0"/>
              <a:t>amiglie </a:t>
            </a:r>
            <a:r>
              <a:rPr lang="it-IT" altLang="it-IT" b="1" dirty="0" err="1" smtClean="0"/>
              <a:t>monogenitore</a:t>
            </a:r>
            <a:r>
              <a:rPr lang="it-IT" altLang="it-IT" dirty="0" smtClean="0"/>
              <a:t>: </a:t>
            </a:r>
            <a:r>
              <a:rPr lang="it-IT" altLang="it-IT" dirty="0"/>
              <a:t>maggior </a:t>
            </a:r>
            <a:r>
              <a:rPr lang="it-IT" altLang="it-IT" dirty="0" smtClean="0"/>
              <a:t>incidenza di vulnerabilità </a:t>
            </a:r>
            <a:endParaRPr lang="it-IT" altLang="it-IT" dirty="0"/>
          </a:p>
          <a:p>
            <a:pPr algn="ctr" eaLnBrk="1" hangingPunct="1"/>
            <a:endParaRPr lang="it-IT" altLang="it-IT" dirty="0" smtClean="0"/>
          </a:p>
        </p:txBody>
      </p:sp>
      <p:graphicFrame>
        <p:nvGraphicFramePr>
          <p:cNvPr id="10" name="Gra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3491333"/>
              </p:ext>
            </p:extLst>
          </p:nvPr>
        </p:nvGraphicFramePr>
        <p:xfrm>
          <a:off x="107504" y="1196752"/>
          <a:ext cx="6336704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vale 1"/>
          <p:cNvSpPr/>
          <p:nvPr/>
        </p:nvSpPr>
        <p:spPr>
          <a:xfrm>
            <a:off x="2285206" y="3305870"/>
            <a:ext cx="2430809" cy="1800225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2" name="Ovale 11"/>
          <p:cNvSpPr/>
          <p:nvPr/>
        </p:nvSpPr>
        <p:spPr>
          <a:xfrm>
            <a:off x="3851920" y="1124744"/>
            <a:ext cx="2592288" cy="1800225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544030" y="692696"/>
            <a:ext cx="35231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it-IT" altLang="it-IT" dirty="0"/>
              <a:t>Tipologie </a:t>
            </a:r>
            <a:r>
              <a:rPr lang="it-IT" altLang="it-IT" dirty="0" smtClean="0"/>
              <a:t>familiari e vulnerabilità</a:t>
            </a:r>
            <a:endParaRPr lang="it-IT" alt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26</a:t>
            </a:fld>
            <a:endParaRPr lang="it-IT" altLang="it-IT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621793" y="23604"/>
            <a:ext cx="7889627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sz="1600" b="1" dirty="0" smtClean="0">
                <a:solidFill>
                  <a:srgbClr val="FFFFFF"/>
                </a:solidFill>
                <a:latin typeface="+mj-lt"/>
              </a:rPr>
              <a:t>Condizioni Socio Economiche delle famiglie: risultati – «vulnerabilità» (3/3)</a:t>
            </a:r>
          </a:p>
        </p:txBody>
      </p:sp>
      <p:sp>
        <p:nvSpPr>
          <p:cNvPr id="11" name="CasellaDiTesto 4"/>
          <p:cNvSpPr txBox="1">
            <a:spLocks noChangeArrowheads="1"/>
          </p:cNvSpPr>
          <p:nvPr/>
        </p:nvSpPr>
        <p:spPr bwMode="auto">
          <a:xfrm>
            <a:off x="682625" y="6435725"/>
            <a:ext cx="56308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 altLang="it-IT" sz="1000" i="1" dirty="0">
                <a:solidFill>
                  <a:srgbClr val="7F7F7F"/>
                </a:solidFill>
              </a:rPr>
              <a:t>Progetto </a:t>
            </a:r>
            <a:r>
              <a:rPr lang="it-IT" altLang="it-IT" sz="1000" i="1" dirty="0" smtClean="0">
                <a:solidFill>
                  <a:srgbClr val="7F7F7F"/>
                </a:solidFill>
              </a:rPr>
              <a:t>ARCHIMEDE</a:t>
            </a:r>
            <a:endParaRPr lang="it-IT" altLang="it-IT" sz="1000" i="1" dirty="0">
              <a:solidFill>
                <a:srgbClr val="7F7F7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Condizioni Socio Economiche delle famiglie: conclusioni</a:t>
            </a:r>
          </a:p>
          <a:p>
            <a:pPr algn="ctr" eaLnBrk="1" hangingPunct="1">
              <a:defRPr/>
            </a:pPr>
            <a:endParaRPr lang="it-IT" altLang="en-US" b="1" dirty="0" smtClean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" name="CasellaDiTesto 31"/>
          <p:cNvSpPr txBox="1">
            <a:spLocks noChangeArrowheads="1"/>
          </p:cNvSpPr>
          <p:nvPr/>
        </p:nvSpPr>
        <p:spPr bwMode="auto">
          <a:xfrm>
            <a:off x="683568" y="1244947"/>
            <a:ext cx="7666037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2000" b="1" dirty="0" smtClean="0"/>
              <a:t>Criticità e sviluppi futuri</a:t>
            </a:r>
            <a:endParaRPr lang="it-IT" altLang="it-IT" sz="2000" b="1" i="1" dirty="0" smtClean="0"/>
          </a:p>
          <a:p>
            <a:pPr eaLnBrk="1" hangingPunct="1"/>
            <a:endParaRPr lang="it-IT" altLang="it-IT" b="1" dirty="0"/>
          </a:p>
          <a:p>
            <a:pPr eaLnBrk="1" hangingPunct="1"/>
            <a:endParaRPr lang="it-IT" altLang="it-IT" b="1" dirty="0" smtClean="0"/>
          </a:p>
          <a:p>
            <a:pPr marL="285750" indent="-285750" eaLnBrk="1" hangingPunct="1">
              <a:buFontTx/>
              <a:buChar char="-"/>
            </a:pPr>
            <a:r>
              <a:rPr lang="it-IT" altLang="it-IT" b="1" dirty="0" smtClean="0"/>
              <a:t>Tempestività nella </a:t>
            </a:r>
            <a:r>
              <a:rPr lang="it-IT" altLang="it-IT" b="1" dirty="0"/>
              <a:t>produzione del </a:t>
            </a:r>
            <a:r>
              <a:rPr lang="it-IT" altLang="it-IT" b="1" dirty="0" smtClean="0"/>
              <a:t>dato </a:t>
            </a:r>
            <a:r>
              <a:rPr lang="it-IT" altLang="it-IT" dirty="0" smtClean="0"/>
              <a:t>(tempi di acquisizione fonti)</a:t>
            </a:r>
            <a:endParaRPr lang="it-IT" altLang="it-IT" dirty="0"/>
          </a:p>
          <a:p>
            <a:pPr marL="285750" indent="-285750" eaLnBrk="1" hangingPunct="1">
              <a:buFontTx/>
              <a:buChar char="-"/>
              <a:defRPr/>
            </a:pPr>
            <a:endParaRPr lang="it-IT" altLang="it-IT" b="1" dirty="0"/>
          </a:p>
          <a:p>
            <a:pPr marL="285750" indent="-285750" eaLnBrk="1" hangingPunct="1">
              <a:buFontTx/>
              <a:buChar char="-"/>
              <a:defRPr/>
            </a:pPr>
            <a:r>
              <a:rPr lang="it-IT" altLang="it-IT" b="1" dirty="0"/>
              <a:t>Confrontabilità con le indagini sociali</a:t>
            </a:r>
            <a:r>
              <a:rPr lang="it-IT" altLang="it-IT" dirty="0"/>
              <a:t> (definizioni, </a:t>
            </a:r>
            <a:r>
              <a:rPr lang="it-IT" altLang="it-IT" dirty="0" smtClean="0"/>
              <a:t>aggregati)</a:t>
            </a:r>
          </a:p>
          <a:p>
            <a:pPr marL="285750" indent="-285750" eaLnBrk="1" hangingPunct="1">
              <a:buFontTx/>
              <a:buChar char="-"/>
              <a:defRPr/>
            </a:pPr>
            <a:endParaRPr lang="it-IT" altLang="it-IT" b="1" dirty="0"/>
          </a:p>
          <a:p>
            <a:pPr marL="285750" indent="-285750" eaLnBrk="1" hangingPunct="1">
              <a:buFontTx/>
              <a:buChar char="-"/>
              <a:defRPr/>
            </a:pPr>
            <a:r>
              <a:rPr lang="it-IT" altLang="it-IT" b="1" dirty="0" smtClean="0"/>
              <a:t>Necessità </a:t>
            </a:r>
            <a:r>
              <a:rPr lang="it-IT" altLang="it-IT" b="1" dirty="0"/>
              <a:t>di un sistema informativo «condiviso» sul </a:t>
            </a:r>
            <a:r>
              <a:rPr lang="it-IT" altLang="it-IT" b="1" dirty="0" smtClean="0"/>
              <a:t>reddito</a:t>
            </a:r>
          </a:p>
          <a:p>
            <a:pPr marL="285750" indent="-285750" eaLnBrk="1" hangingPunct="1">
              <a:buFontTx/>
              <a:buChar char="-"/>
              <a:defRPr/>
            </a:pPr>
            <a:endParaRPr lang="it-IT" altLang="it-IT" b="1" dirty="0"/>
          </a:p>
          <a:p>
            <a:pPr marL="285750" indent="-285750" eaLnBrk="1" hangingPunct="1">
              <a:buFontTx/>
              <a:buChar char="-"/>
              <a:defRPr/>
            </a:pPr>
            <a:r>
              <a:rPr lang="it-IT" altLang="it-IT" b="1" dirty="0" smtClean="0"/>
              <a:t>Arricchimento della base dati </a:t>
            </a:r>
            <a:r>
              <a:rPr lang="it-IT" altLang="it-IT" dirty="0" smtClean="0"/>
              <a:t>(abitazioni)</a:t>
            </a:r>
            <a:endParaRPr lang="it-IT" altLang="it-IT" dirty="0"/>
          </a:p>
          <a:p>
            <a:pPr eaLnBrk="1" hangingPunct="1"/>
            <a:endParaRPr lang="it-IT" alt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27</a:t>
            </a:fld>
            <a:endParaRPr lang="it-IT" altLang="it-IT"/>
          </a:p>
        </p:txBody>
      </p:sp>
      <p:sp>
        <p:nvSpPr>
          <p:cNvPr id="6" name="CasellaDiTesto 4"/>
          <p:cNvSpPr txBox="1">
            <a:spLocks noChangeArrowheads="1"/>
          </p:cNvSpPr>
          <p:nvPr/>
        </p:nvSpPr>
        <p:spPr bwMode="auto">
          <a:xfrm>
            <a:off x="682625" y="6435725"/>
            <a:ext cx="56308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 altLang="it-IT" sz="1000" i="1" dirty="0">
                <a:solidFill>
                  <a:srgbClr val="7F7F7F"/>
                </a:solidFill>
              </a:rPr>
              <a:t>Progetto </a:t>
            </a:r>
            <a:r>
              <a:rPr lang="it-IT" altLang="it-IT" sz="1000" i="1" dirty="0" smtClean="0">
                <a:solidFill>
                  <a:srgbClr val="7F7F7F"/>
                </a:solidFill>
              </a:rPr>
              <a:t>ARCHIMEDE</a:t>
            </a:r>
            <a:endParaRPr lang="it-IT" altLang="it-IT" sz="1000" i="1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74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214811" y="1772816"/>
            <a:ext cx="4104456" cy="286232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Obiettivi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it-IT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Esigenze conoscitive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it-IT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Fonti </a:t>
            </a:r>
            <a:r>
              <a:rPr lang="it-IT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e variabili principali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it-IT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Risultati</a:t>
            </a:r>
            <a:endParaRPr lang="it-IT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it-IT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Conclusioni</a:t>
            </a:r>
            <a:endParaRPr lang="it-IT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9939" name="Titolo 1"/>
          <p:cNvSpPr>
            <a:spLocks noGrp="1"/>
          </p:cNvSpPr>
          <p:nvPr>
            <p:ph type="title"/>
          </p:nvPr>
        </p:nvSpPr>
        <p:spPr bwMode="auto">
          <a:xfrm>
            <a:off x="827584" y="404813"/>
            <a:ext cx="7056784" cy="93595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dirty="0" err="1" smtClean="0"/>
              <a:t>Persons</a:t>
            </a:r>
            <a:r>
              <a:rPr lang="it-IT" altLang="it-IT" dirty="0" smtClean="0"/>
              <a:t> &amp; </a:t>
            </a:r>
            <a:r>
              <a:rPr lang="it-IT" altLang="it-IT" dirty="0" err="1" smtClean="0"/>
              <a:t>Places</a:t>
            </a:r>
            <a:endParaRPr lang="it-IT" altLang="it-IT" dirty="0" smtClean="0"/>
          </a:p>
        </p:txBody>
      </p:sp>
      <p:pic>
        <p:nvPicPr>
          <p:cNvPr id="8" name="Picture 8" descr="http://thirdcontactmovie.com/blog/wp-content/uploads/2013/11/poster-gross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57" r="41570"/>
          <a:stretch/>
        </p:blipFill>
        <p:spPr bwMode="auto">
          <a:xfrm>
            <a:off x="3755305" y="1550005"/>
            <a:ext cx="5041379" cy="2365053"/>
          </a:xfrm>
          <a:prstGeom prst="rect">
            <a:avLst/>
          </a:prstGeom>
          <a:noFill/>
          <a:ln>
            <a:noFill/>
          </a:ln>
          <a:effectLst>
            <a:reflection stA="24000" endPos="65000" dist="508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28</a:t>
            </a:fld>
            <a:endParaRPr lang="it-IT" altLang="it-IT"/>
          </a:p>
        </p:txBody>
      </p:sp>
      <p:sp>
        <p:nvSpPr>
          <p:cNvPr id="7" name="CasellaDiTesto 4"/>
          <p:cNvSpPr txBox="1">
            <a:spLocks noChangeArrowheads="1"/>
          </p:cNvSpPr>
          <p:nvPr/>
        </p:nvSpPr>
        <p:spPr bwMode="auto">
          <a:xfrm>
            <a:off x="682625" y="6435725"/>
            <a:ext cx="56308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 altLang="it-IT" sz="1000" i="1" dirty="0">
                <a:solidFill>
                  <a:srgbClr val="7F7F7F"/>
                </a:solidFill>
              </a:rPr>
              <a:t>Progetto </a:t>
            </a:r>
            <a:r>
              <a:rPr lang="it-IT" altLang="it-IT" sz="1000" i="1" dirty="0" smtClean="0">
                <a:solidFill>
                  <a:srgbClr val="7F7F7F"/>
                </a:solidFill>
              </a:rPr>
              <a:t>ARCHIMEDE</a:t>
            </a:r>
            <a:endParaRPr lang="it-IT" altLang="it-IT" sz="1000" i="1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26504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1520" y="1124744"/>
            <a:ext cx="8712968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 eaLnBrk="1" hangingPunct="1">
              <a:buFontTx/>
              <a:buChar char="-"/>
              <a:defRPr/>
            </a:pPr>
            <a:r>
              <a:rPr lang="it-IT" altLang="it-IT" dirty="0" smtClean="0">
                <a:latin typeface="+mn-lt"/>
                <a:cs typeface="Times New Roman" panose="02020603050405020304" pitchFamily="18" charset="0"/>
              </a:rPr>
              <a:t>Costruire </a:t>
            </a:r>
            <a:r>
              <a:rPr lang="it-IT" altLang="it-IT" b="1" dirty="0" smtClean="0">
                <a:latin typeface="+mn-lt"/>
                <a:cs typeface="Times New Roman" panose="02020603050405020304" pitchFamily="18" charset="0"/>
              </a:rPr>
              <a:t>matrici comunali origini/destinazioni </a:t>
            </a:r>
            <a:r>
              <a:rPr lang="it-IT" altLang="it-IT" dirty="0" smtClean="0">
                <a:latin typeface="+mn-lt"/>
                <a:cs typeface="Times New Roman" panose="02020603050405020304" pitchFamily="18" charset="0"/>
              </a:rPr>
              <a:t>della mobilità della popolazione per </a:t>
            </a:r>
            <a:r>
              <a:rPr lang="it-IT" altLang="it-IT" b="1" dirty="0" smtClean="0">
                <a:latin typeface="+mn-lt"/>
                <a:cs typeface="Times New Roman" panose="02020603050405020304" pitchFamily="18" charset="0"/>
              </a:rPr>
              <a:t>lavoro e studio </a:t>
            </a:r>
            <a:r>
              <a:rPr lang="it-IT" altLang="it-IT" sz="1200" dirty="0" smtClean="0">
                <a:latin typeface="+mn-lt"/>
                <a:cs typeface="Times New Roman" panose="02020603050405020304" pitchFamily="18" charset="0"/>
              </a:rPr>
              <a:t>(con obiettivo ultimo di non usare la rilevazione censuaria)</a:t>
            </a:r>
          </a:p>
          <a:p>
            <a:pPr marL="285750" indent="-285750" eaLnBrk="1" hangingPunct="1">
              <a:buFontTx/>
              <a:buChar char="-"/>
              <a:defRPr/>
            </a:pPr>
            <a:endParaRPr lang="it-IT" altLang="it-IT" dirty="0">
              <a:latin typeface="+mn-lt"/>
              <a:cs typeface="Times New Roman" panose="02020603050405020304" pitchFamily="18" charset="0"/>
            </a:endParaRPr>
          </a:p>
          <a:p>
            <a:pPr marL="285750" indent="-285750" eaLnBrk="1" hangingPunct="1">
              <a:buFontTx/>
              <a:buChar char="-"/>
              <a:defRPr/>
            </a:pPr>
            <a:endParaRPr lang="it-IT" altLang="it-IT" dirty="0">
              <a:latin typeface="+mn-lt"/>
              <a:cs typeface="Times New Roman" panose="02020603050405020304" pitchFamily="18" charset="0"/>
            </a:endParaRPr>
          </a:p>
          <a:p>
            <a:pPr marL="285750" indent="-285750" eaLnBrk="1" hangingPunct="1">
              <a:buFontTx/>
              <a:buChar char="-"/>
              <a:defRPr/>
            </a:pPr>
            <a:r>
              <a:rPr lang="it-IT" altLang="it-IT" dirty="0" smtClean="0">
                <a:cs typeface="Times New Roman" panose="02020603050405020304" pitchFamily="18" charset="0"/>
              </a:rPr>
              <a:t>Quantificare </a:t>
            </a:r>
            <a:r>
              <a:rPr lang="it-IT" altLang="it-IT" dirty="0">
                <a:cs typeface="Times New Roman" panose="02020603050405020304" pitchFamily="18" charset="0"/>
              </a:rPr>
              <a:t>le </a:t>
            </a:r>
            <a:r>
              <a:rPr lang="it-IT" altLang="it-IT" b="1" dirty="0" smtClean="0">
                <a:cs typeface="Times New Roman" panose="02020603050405020304" pitchFamily="18" charset="0"/>
              </a:rPr>
              <a:t>popolazioni </a:t>
            </a:r>
            <a:r>
              <a:rPr lang="it-IT" altLang="it-IT" b="1" dirty="0">
                <a:cs typeface="Times New Roman" panose="02020603050405020304" pitchFamily="18" charset="0"/>
              </a:rPr>
              <a:t>di un territorio </a:t>
            </a:r>
            <a:r>
              <a:rPr lang="it-IT" altLang="it-IT" b="1" dirty="0" smtClean="0">
                <a:cs typeface="Times New Roman" panose="02020603050405020304" pitchFamily="18" charset="0"/>
              </a:rPr>
              <a:t>e i city </a:t>
            </a:r>
            <a:r>
              <a:rPr lang="it-IT" altLang="it-IT" b="1" dirty="0" err="1" smtClean="0">
                <a:cs typeface="Times New Roman" panose="02020603050405020304" pitchFamily="18" charset="0"/>
              </a:rPr>
              <a:t>users</a:t>
            </a:r>
            <a:r>
              <a:rPr lang="it-IT" altLang="it-IT" dirty="0" smtClean="0">
                <a:cs typeface="Times New Roman" panose="02020603050405020304" pitchFamily="18" charset="0"/>
              </a:rPr>
              <a:t>:</a:t>
            </a:r>
            <a:endParaRPr lang="it-IT" altLang="it-IT" dirty="0">
              <a:cs typeface="Times New Roman" panose="02020603050405020304" pitchFamily="18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dirty="0" err="1">
                <a:cs typeface="Times New Roman" panose="02020603050405020304" pitchFamily="18" charset="0"/>
              </a:rPr>
              <a:t>Popolazione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cs typeface="Times New Roman" panose="02020603050405020304" pitchFamily="18" charset="0"/>
              </a:rPr>
              <a:t>insistente</a:t>
            </a:r>
            <a:r>
              <a:rPr lang="en-US" dirty="0" smtClean="0">
                <a:cs typeface="Times New Roman" panose="02020603050405020304" pitchFamily="18" charset="0"/>
              </a:rPr>
              <a:t>  </a:t>
            </a:r>
            <a:endParaRPr lang="en-US" dirty="0">
              <a:cs typeface="Times New Roman" panose="02020603050405020304" pitchFamily="18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dirty="0" err="1">
                <a:cs typeface="Times New Roman" panose="02020603050405020304" pitchFamily="18" charset="0"/>
              </a:rPr>
              <a:t>Popolazione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dinamica</a:t>
            </a:r>
            <a:r>
              <a:rPr lang="en-US" dirty="0">
                <a:cs typeface="Times New Roman" panose="02020603050405020304" pitchFamily="18" charset="0"/>
              </a:rPr>
              <a:t> in </a:t>
            </a:r>
            <a:r>
              <a:rPr lang="en-US" dirty="0" err="1">
                <a:cs typeface="Times New Roman" panose="02020603050405020304" pitchFamily="18" charset="0"/>
              </a:rPr>
              <a:t>ingresso</a:t>
            </a:r>
            <a:r>
              <a:rPr lang="en-US" dirty="0">
                <a:cs typeface="Times New Roman" panose="02020603050405020304" pitchFamily="18" charset="0"/>
              </a:rPr>
              <a:t> / in </a:t>
            </a:r>
            <a:r>
              <a:rPr lang="en-US" dirty="0" err="1">
                <a:cs typeface="Times New Roman" panose="02020603050405020304" pitchFamily="18" charset="0"/>
              </a:rPr>
              <a:t>uscita</a:t>
            </a:r>
            <a:r>
              <a:rPr lang="en-US" dirty="0">
                <a:cs typeface="Times New Roman" panose="02020603050405020304" pitchFamily="18" charset="0"/>
              </a:rPr>
              <a:t>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dirty="0" err="1">
                <a:cs typeface="Times New Roman" panose="02020603050405020304" pitchFamily="18" charset="0"/>
              </a:rPr>
              <a:t>Popolazione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cs typeface="Times New Roman" panose="02020603050405020304" pitchFamily="18" charset="0"/>
              </a:rPr>
              <a:t>statica</a:t>
            </a:r>
            <a:endParaRPr lang="en-US" dirty="0" smtClean="0">
              <a:cs typeface="Times New Roman" panose="02020603050405020304" pitchFamily="18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dirty="0" err="1" smtClean="0">
                <a:cs typeface="Times New Roman" panose="02020603050405020304" pitchFamily="18" charset="0"/>
              </a:rPr>
              <a:t>Lavoratori</a:t>
            </a:r>
            <a:r>
              <a:rPr lang="en-US" dirty="0" smtClean="0"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cs typeface="Times New Roman" panose="02020603050405020304" pitchFamily="18" charset="0"/>
              </a:rPr>
              <a:t>studenti</a:t>
            </a:r>
            <a:r>
              <a:rPr lang="en-US" dirty="0" smtClean="0"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cs typeface="Times New Roman" panose="02020603050405020304" pitchFamily="18" charset="0"/>
              </a:rPr>
              <a:t>residenti</a:t>
            </a:r>
            <a:endParaRPr lang="en-US" dirty="0">
              <a:cs typeface="Times New Roman" panose="02020603050405020304" pitchFamily="18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endParaRPr lang="en-US" dirty="0" smtClean="0">
              <a:cs typeface="Times New Roman" panose="02020603050405020304" pitchFamily="18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endParaRPr lang="en-US" dirty="0" smtClean="0">
              <a:cs typeface="Times New Roman" panose="02020603050405020304" pitchFamily="18" charset="0"/>
            </a:endParaRPr>
          </a:p>
          <a:p>
            <a:pPr marL="285750" indent="-285750" eaLnBrk="1" hangingPunct="1">
              <a:buFontTx/>
              <a:buChar char="-"/>
              <a:defRPr/>
            </a:pPr>
            <a:r>
              <a:rPr lang="it-IT" altLang="it-IT" dirty="0" smtClean="0">
                <a:cs typeface="Times New Roman" panose="02020603050405020304" pitchFamily="18" charset="0"/>
              </a:rPr>
              <a:t>Costruire </a:t>
            </a:r>
            <a:r>
              <a:rPr lang="it-IT" altLang="it-IT" b="1" dirty="0" smtClean="0">
                <a:cs typeface="Times New Roman" panose="02020603050405020304" pitchFamily="18" charset="0"/>
              </a:rPr>
              <a:t>indicatori</a:t>
            </a:r>
            <a:r>
              <a:rPr lang="it-IT" altLang="it-IT" dirty="0" smtClean="0">
                <a:cs typeface="Times New Roman" panose="02020603050405020304" pitchFamily="18" charset="0"/>
              </a:rPr>
              <a:t> di utilizzo del territorio</a:t>
            </a:r>
            <a:endParaRPr lang="it-IT" altLang="it-IT" i="1" dirty="0"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853827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Persons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 &amp; </a:t>
            </a: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Places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: obiettivi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29</a:t>
            </a:fld>
            <a:endParaRPr lang="it-IT" altLang="it-IT"/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682625" y="6435725"/>
            <a:ext cx="56308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 altLang="it-IT" sz="1000" i="1" dirty="0">
                <a:solidFill>
                  <a:srgbClr val="7F7F7F"/>
                </a:solidFill>
              </a:rPr>
              <a:t>Progetto </a:t>
            </a:r>
            <a:r>
              <a:rPr lang="it-IT" altLang="it-IT" sz="1000" i="1" dirty="0" smtClean="0">
                <a:solidFill>
                  <a:srgbClr val="7F7F7F"/>
                </a:solidFill>
              </a:rPr>
              <a:t>ARCHIMEDE</a:t>
            </a:r>
            <a:endParaRPr lang="it-IT" altLang="it-IT" sz="1000" i="1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02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Sottotitolo 3"/>
          <p:cNvSpPr>
            <a:spLocks noGrp="1"/>
          </p:cNvSpPr>
          <p:nvPr>
            <p:ph type="subTitle" idx="1"/>
          </p:nvPr>
        </p:nvSpPr>
        <p:spPr bwMode="auto">
          <a:xfrm>
            <a:off x="682625" y="692696"/>
            <a:ext cx="7761287" cy="1296144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>
              <a:defRPr/>
            </a:pPr>
            <a:r>
              <a:rPr lang="it-IT" altLang="it-IT" sz="2800" b="1" i="1" dirty="0" smtClean="0">
                <a:solidFill>
                  <a:schemeClr val="tx1"/>
                </a:solidFill>
                <a:latin typeface="+mj-lt"/>
              </a:rPr>
              <a:t>I </a:t>
            </a:r>
            <a:r>
              <a:rPr lang="it-IT" altLang="it-IT" sz="2800" b="1" i="1" dirty="0">
                <a:solidFill>
                  <a:schemeClr val="tx1"/>
                </a:solidFill>
                <a:latin typeface="+mj-lt"/>
              </a:rPr>
              <a:t>progetti </a:t>
            </a:r>
            <a:r>
              <a:rPr lang="it-IT" altLang="it-IT" sz="2800" b="1" i="1" dirty="0" smtClean="0">
                <a:solidFill>
                  <a:schemeClr val="tx1"/>
                </a:solidFill>
                <a:latin typeface="+mj-lt"/>
              </a:rPr>
              <a:t>sperimentali del</a:t>
            </a:r>
          </a:p>
          <a:p>
            <a:pPr algn="l">
              <a:defRPr/>
            </a:pPr>
            <a:r>
              <a:rPr lang="it-IT" altLang="it-IT" sz="2800" b="1" i="1" dirty="0" smtClean="0">
                <a:solidFill>
                  <a:schemeClr val="tx1"/>
                </a:solidFill>
                <a:latin typeface="+mj-lt"/>
              </a:rPr>
              <a:t>sistema ARCHIMEDE</a:t>
            </a:r>
            <a:r>
              <a:rPr lang="it-IT" altLang="it-IT" sz="2800" b="1" i="1" dirty="0">
                <a:solidFill>
                  <a:schemeClr val="tx1"/>
                </a:solidFill>
                <a:latin typeface="+mj-lt"/>
              </a:rPr>
              <a:t>:</a:t>
            </a:r>
            <a:endParaRPr lang="it-IT" altLang="it-IT" sz="2800" b="1" i="1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 bwMode="auto">
          <a:xfrm>
            <a:off x="671513" y="4622800"/>
            <a:ext cx="7772400" cy="14700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it-IT" altLang="it-IT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erlin Sans FB" panose="020E0602020502020306" pitchFamily="34" charset="0"/>
              </a:rPr>
              <a:t/>
            </a:r>
            <a:br>
              <a:rPr lang="it-IT" altLang="it-IT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erlin Sans FB" panose="020E0602020502020306" pitchFamily="34" charset="0"/>
              </a:rPr>
            </a:br>
            <a:endParaRPr lang="it-IT" altLang="it-IT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37894" name="Rettangolo 1"/>
          <p:cNvSpPr>
            <a:spLocks noChangeArrowheads="1"/>
          </p:cNvSpPr>
          <p:nvPr/>
        </p:nvSpPr>
        <p:spPr bwMode="auto">
          <a:xfrm>
            <a:off x="569913" y="2276872"/>
            <a:ext cx="79756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342900" indent="-342900" eaLnBrk="1" hangingPunct="1">
              <a:buAutoNum type="arabicPeriod"/>
            </a:pPr>
            <a:r>
              <a:rPr lang="it-IT" altLang="it-IT" sz="2800" i="1" dirty="0" smtClean="0"/>
              <a:t>Precarietà lavorativa</a:t>
            </a:r>
          </a:p>
          <a:p>
            <a:pPr marL="342900" indent="-342900" eaLnBrk="1" hangingPunct="1">
              <a:buAutoNum type="arabicPeriod"/>
            </a:pPr>
            <a:endParaRPr lang="it-IT" altLang="it-IT" sz="2800" i="1" dirty="0" smtClean="0"/>
          </a:p>
          <a:p>
            <a:pPr marL="342900" indent="-342900" eaLnBrk="1" hangingPunct="1">
              <a:buAutoNum type="arabicPeriod"/>
            </a:pPr>
            <a:r>
              <a:rPr lang="it-IT" altLang="it-IT" sz="2800" i="1" dirty="0" smtClean="0"/>
              <a:t>Condizioni socio </a:t>
            </a:r>
            <a:r>
              <a:rPr lang="it-IT" altLang="it-IT" sz="2800" i="1" dirty="0"/>
              <a:t>e</a:t>
            </a:r>
            <a:r>
              <a:rPr lang="it-IT" altLang="it-IT" sz="2800" i="1" dirty="0" smtClean="0"/>
              <a:t>conomiche </a:t>
            </a:r>
            <a:r>
              <a:rPr lang="it-IT" altLang="it-IT" sz="2800" i="1" dirty="0"/>
              <a:t>delle </a:t>
            </a:r>
            <a:r>
              <a:rPr lang="it-IT" altLang="it-IT" sz="2800" i="1" dirty="0" smtClean="0"/>
              <a:t>famiglie</a:t>
            </a:r>
          </a:p>
          <a:p>
            <a:pPr marL="342900" indent="-342900" eaLnBrk="1" hangingPunct="1">
              <a:buAutoNum type="arabicPeriod"/>
            </a:pPr>
            <a:endParaRPr lang="it-IT" altLang="it-IT" sz="2800" i="1" dirty="0"/>
          </a:p>
          <a:p>
            <a:pPr marL="342900" indent="-342900" eaLnBrk="1" hangingPunct="1">
              <a:buAutoNum type="arabicPeriod"/>
            </a:pPr>
            <a:r>
              <a:rPr lang="it-IT" altLang="it-IT" sz="2800" i="1" dirty="0" err="1"/>
              <a:t>Persons</a:t>
            </a:r>
            <a:r>
              <a:rPr lang="it-IT" altLang="it-IT" sz="2800" i="1" dirty="0"/>
              <a:t> &amp; </a:t>
            </a:r>
            <a:r>
              <a:rPr lang="it-IT" altLang="it-IT" sz="2800" i="1" dirty="0" err="1" smtClean="0"/>
              <a:t>Places</a:t>
            </a:r>
            <a:endParaRPr lang="it-IT" altLang="it-IT" sz="2800" i="1" dirty="0" smtClean="0"/>
          </a:p>
          <a:p>
            <a:pPr marL="342900" indent="-342900" eaLnBrk="1" hangingPunct="1">
              <a:buAutoNum type="arabicPeriod"/>
            </a:pPr>
            <a:endParaRPr lang="it-IT" altLang="it-IT" sz="2800" i="1" dirty="0"/>
          </a:p>
          <a:p>
            <a:pPr marL="342900" indent="-342900" eaLnBrk="1" hangingPunct="1">
              <a:buFontTx/>
              <a:buAutoNum type="arabicPeriod"/>
            </a:pPr>
            <a:r>
              <a:rPr lang="it-IT" altLang="it-IT" sz="2800" i="1" dirty="0"/>
              <a:t>Percorsi di istruzione/formazione/abbandono scolastico e inserimento </a:t>
            </a:r>
            <a:r>
              <a:rPr lang="it-IT" altLang="it-IT" sz="2800" i="1" dirty="0" smtClean="0"/>
              <a:t>lavorativo</a:t>
            </a:r>
            <a:endParaRPr lang="it-IT" altLang="it-IT" sz="2800" i="1" dirty="0"/>
          </a:p>
          <a:p>
            <a:pPr marL="342900" indent="-342900" eaLnBrk="1" hangingPunct="1">
              <a:buAutoNum type="arabicPeriod"/>
            </a:pPr>
            <a:endParaRPr lang="it-IT" altLang="it-IT" sz="2800" i="1" dirty="0"/>
          </a:p>
        </p:txBody>
      </p:sp>
      <p:sp>
        <p:nvSpPr>
          <p:cNvPr id="7" name="Segnaposto numero diapositiva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z="2000" smtClean="0"/>
              <a:pPr>
                <a:defRPr/>
              </a:pPr>
              <a:t>3</a:t>
            </a:fld>
            <a:endParaRPr lang="it-IT" altLang="it-IT" sz="2000" dirty="0"/>
          </a:p>
        </p:txBody>
      </p:sp>
      <p:sp>
        <p:nvSpPr>
          <p:cNvPr id="6" name="CasellaDiTesto 4"/>
          <p:cNvSpPr txBox="1">
            <a:spLocks noChangeArrowheads="1"/>
          </p:cNvSpPr>
          <p:nvPr/>
        </p:nvSpPr>
        <p:spPr bwMode="auto">
          <a:xfrm>
            <a:off x="682625" y="6435725"/>
            <a:ext cx="56308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 altLang="it-IT" sz="1000" i="1" dirty="0">
                <a:solidFill>
                  <a:srgbClr val="7F7F7F"/>
                </a:solidFill>
              </a:rPr>
              <a:t>Progetto </a:t>
            </a:r>
            <a:r>
              <a:rPr lang="it-IT" altLang="it-IT" sz="1000" i="1" dirty="0" smtClean="0">
                <a:solidFill>
                  <a:srgbClr val="7F7F7F"/>
                </a:solidFill>
              </a:rPr>
              <a:t>ARCHIMEDE</a:t>
            </a:r>
            <a:endParaRPr lang="it-IT" altLang="it-IT" sz="1000" i="1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4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ccia in giù 5"/>
          <p:cNvSpPr/>
          <p:nvPr/>
        </p:nvSpPr>
        <p:spPr bwMode="auto">
          <a:xfrm>
            <a:off x="6201841" y="3339207"/>
            <a:ext cx="457200" cy="377825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t-IT"/>
          </a:p>
        </p:txBody>
      </p:sp>
      <p:sp>
        <p:nvSpPr>
          <p:cNvPr id="8" name="Freccia in giù 7"/>
          <p:cNvSpPr/>
          <p:nvPr/>
        </p:nvSpPr>
        <p:spPr bwMode="auto">
          <a:xfrm>
            <a:off x="2228726" y="3280470"/>
            <a:ext cx="457200" cy="401637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t-IT"/>
          </a:p>
        </p:txBody>
      </p:sp>
      <p:sp>
        <p:nvSpPr>
          <p:cNvPr id="9" name="Freccia in giù 8"/>
          <p:cNvSpPr/>
          <p:nvPr/>
        </p:nvSpPr>
        <p:spPr bwMode="auto">
          <a:xfrm>
            <a:off x="712664" y="3280470"/>
            <a:ext cx="460375" cy="388937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t-IT"/>
          </a:p>
        </p:txBody>
      </p:sp>
      <p:sp>
        <p:nvSpPr>
          <p:cNvPr id="12" name="Figura a mano libera 11"/>
          <p:cNvSpPr/>
          <p:nvPr/>
        </p:nvSpPr>
        <p:spPr bwMode="auto">
          <a:xfrm>
            <a:off x="3934438" y="5674882"/>
            <a:ext cx="3092367" cy="504056"/>
          </a:xfrm>
          <a:custGeom>
            <a:avLst/>
            <a:gdLst>
              <a:gd name="connsiteX0" fmla="*/ 0 w 2622375"/>
              <a:gd name="connsiteY0" fmla="*/ 107613 h 645668"/>
              <a:gd name="connsiteX1" fmla="*/ 107613 w 2622375"/>
              <a:gd name="connsiteY1" fmla="*/ 0 h 645668"/>
              <a:gd name="connsiteX2" fmla="*/ 2514762 w 2622375"/>
              <a:gd name="connsiteY2" fmla="*/ 0 h 645668"/>
              <a:gd name="connsiteX3" fmla="*/ 2622375 w 2622375"/>
              <a:gd name="connsiteY3" fmla="*/ 107613 h 645668"/>
              <a:gd name="connsiteX4" fmla="*/ 2622375 w 2622375"/>
              <a:gd name="connsiteY4" fmla="*/ 538055 h 645668"/>
              <a:gd name="connsiteX5" fmla="*/ 2514762 w 2622375"/>
              <a:gd name="connsiteY5" fmla="*/ 645668 h 645668"/>
              <a:gd name="connsiteX6" fmla="*/ 107613 w 2622375"/>
              <a:gd name="connsiteY6" fmla="*/ 645668 h 645668"/>
              <a:gd name="connsiteX7" fmla="*/ 0 w 2622375"/>
              <a:gd name="connsiteY7" fmla="*/ 538055 h 645668"/>
              <a:gd name="connsiteX8" fmla="*/ 0 w 2622375"/>
              <a:gd name="connsiteY8" fmla="*/ 107613 h 645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22375" h="645668">
                <a:moveTo>
                  <a:pt x="0" y="107613"/>
                </a:moveTo>
                <a:cubicBezTo>
                  <a:pt x="0" y="48180"/>
                  <a:pt x="48180" y="0"/>
                  <a:pt x="107613" y="0"/>
                </a:cubicBezTo>
                <a:lnTo>
                  <a:pt x="2514762" y="0"/>
                </a:lnTo>
                <a:cubicBezTo>
                  <a:pt x="2574195" y="0"/>
                  <a:pt x="2622375" y="48180"/>
                  <a:pt x="2622375" y="107613"/>
                </a:cubicBezTo>
                <a:lnTo>
                  <a:pt x="2622375" y="538055"/>
                </a:lnTo>
                <a:cubicBezTo>
                  <a:pt x="2622375" y="597488"/>
                  <a:pt x="2574195" y="645668"/>
                  <a:pt x="2514762" y="645668"/>
                </a:cubicBezTo>
                <a:lnTo>
                  <a:pt x="107613" y="645668"/>
                </a:lnTo>
                <a:cubicBezTo>
                  <a:pt x="48180" y="645668"/>
                  <a:pt x="0" y="597488"/>
                  <a:pt x="0" y="538055"/>
                </a:cubicBezTo>
                <a:lnTo>
                  <a:pt x="0" y="107613"/>
                </a:lnTo>
                <a:close/>
              </a:path>
            </a:pathLst>
          </a:cu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11529" tIns="71524" rIns="111529" bIns="71524" anchor="ctr"/>
          <a:lstStyle>
            <a:lvl1pPr defTabSz="9334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34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34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34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34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it-IT" sz="1400" b="1" dirty="0" smtClean="0"/>
              <a:t>Popolazione INSISTENTE in </a:t>
            </a:r>
            <a:r>
              <a:rPr lang="it-IT" sz="1400" b="1" dirty="0" err="1" smtClean="0"/>
              <a:t>C</a:t>
            </a:r>
            <a:r>
              <a:rPr lang="it-IT" sz="1400" b="1" baseline="-25000" dirty="0" err="1" smtClean="0"/>
              <a:t>k</a:t>
            </a:r>
            <a:r>
              <a:rPr lang="it-IT" sz="1200" dirty="0" smtClean="0"/>
              <a:t> </a:t>
            </a:r>
          </a:p>
        </p:txBody>
      </p:sp>
      <p:sp>
        <p:nvSpPr>
          <p:cNvPr id="15" name="Figura a mano libera 14"/>
          <p:cNvSpPr/>
          <p:nvPr/>
        </p:nvSpPr>
        <p:spPr bwMode="auto">
          <a:xfrm>
            <a:off x="96127" y="1847591"/>
            <a:ext cx="1509629" cy="1278886"/>
          </a:xfrm>
          <a:custGeom>
            <a:avLst/>
            <a:gdLst>
              <a:gd name="connsiteX0" fmla="*/ 0 w 2622375"/>
              <a:gd name="connsiteY0" fmla="*/ 107613 h 645668"/>
              <a:gd name="connsiteX1" fmla="*/ 107613 w 2622375"/>
              <a:gd name="connsiteY1" fmla="*/ 0 h 645668"/>
              <a:gd name="connsiteX2" fmla="*/ 2514762 w 2622375"/>
              <a:gd name="connsiteY2" fmla="*/ 0 h 645668"/>
              <a:gd name="connsiteX3" fmla="*/ 2622375 w 2622375"/>
              <a:gd name="connsiteY3" fmla="*/ 107613 h 645668"/>
              <a:gd name="connsiteX4" fmla="*/ 2622375 w 2622375"/>
              <a:gd name="connsiteY4" fmla="*/ 538055 h 645668"/>
              <a:gd name="connsiteX5" fmla="*/ 2514762 w 2622375"/>
              <a:gd name="connsiteY5" fmla="*/ 645668 h 645668"/>
              <a:gd name="connsiteX6" fmla="*/ 107613 w 2622375"/>
              <a:gd name="connsiteY6" fmla="*/ 645668 h 645668"/>
              <a:gd name="connsiteX7" fmla="*/ 0 w 2622375"/>
              <a:gd name="connsiteY7" fmla="*/ 538055 h 645668"/>
              <a:gd name="connsiteX8" fmla="*/ 0 w 2622375"/>
              <a:gd name="connsiteY8" fmla="*/ 107613 h 645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22375" h="645668">
                <a:moveTo>
                  <a:pt x="0" y="107613"/>
                </a:moveTo>
                <a:cubicBezTo>
                  <a:pt x="0" y="48180"/>
                  <a:pt x="48180" y="0"/>
                  <a:pt x="107613" y="0"/>
                </a:cubicBezTo>
                <a:lnTo>
                  <a:pt x="2514762" y="0"/>
                </a:lnTo>
                <a:cubicBezTo>
                  <a:pt x="2574195" y="0"/>
                  <a:pt x="2622375" y="48180"/>
                  <a:pt x="2622375" y="107613"/>
                </a:cubicBezTo>
                <a:lnTo>
                  <a:pt x="2622375" y="538055"/>
                </a:lnTo>
                <a:cubicBezTo>
                  <a:pt x="2622375" y="597488"/>
                  <a:pt x="2574195" y="645668"/>
                  <a:pt x="2514762" y="645668"/>
                </a:cubicBezTo>
                <a:lnTo>
                  <a:pt x="107613" y="645668"/>
                </a:lnTo>
                <a:cubicBezTo>
                  <a:pt x="48180" y="645668"/>
                  <a:pt x="0" y="597488"/>
                  <a:pt x="0" y="538055"/>
                </a:cubicBezTo>
                <a:lnTo>
                  <a:pt x="0" y="107613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lIns="111529" tIns="71524" rIns="111529" bIns="71524" spcCol="127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it-IT" dirty="0" smtClean="0">
                <a:solidFill>
                  <a:schemeClr val="tx1"/>
                </a:solidFill>
              </a:rPr>
              <a:t>Popolazione pendolare periodica di </a:t>
            </a:r>
            <a:r>
              <a:rPr lang="it-IT" dirty="0" err="1" smtClean="0">
                <a:solidFill>
                  <a:schemeClr val="tx1"/>
                </a:solidFill>
              </a:rPr>
              <a:t>C</a:t>
            </a:r>
            <a:r>
              <a:rPr lang="it-IT" baseline="-25000" dirty="0" err="1" smtClean="0">
                <a:solidFill>
                  <a:schemeClr val="tx1"/>
                </a:solidFill>
              </a:rPr>
              <a:t>k</a:t>
            </a:r>
            <a:r>
              <a:rPr lang="it-IT" dirty="0" smtClean="0">
                <a:solidFill>
                  <a:schemeClr val="tx1"/>
                </a:solidFill>
              </a:rPr>
              <a:t> che è temporaneamente </a:t>
            </a:r>
            <a:r>
              <a:rPr lang="it-IT" dirty="0">
                <a:solidFill>
                  <a:schemeClr val="tx1"/>
                </a:solidFill>
              </a:rPr>
              <a:t>d</a:t>
            </a:r>
            <a:r>
              <a:rPr lang="it-IT" dirty="0" smtClean="0">
                <a:solidFill>
                  <a:schemeClr val="tx1"/>
                </a:solidFill>
              </a:rPr>
              <a:t>imorante </a:t>
            </a:r>
            <a:r>
              <a:rPr lang="it-IT" dirty="0">
                <a:solidFill>
                  <a:schemeClr val="tx1"/>
                </a:solidFill>
              </a:rPr>
              <a:t>in </a:t>
            </a:r>
            <a:r>
              <a:rPr lang="it-IT" dirty="0" smtClean="0">
                <a:solidFill>
                  <a:schemeClr val="tx1"/>
                </a:solidFill>
              </a:rPr>
              <a:t>C</a:t>
            </a:r>
            <a:r>
              <a:rPr lang="it-IT" baseline="-25000" dirty="0" smtClean="0">
                <a:solidFill>
                  <a:schemeClr val="tx1"/>
                </a:solidFill>
              </a:rPr>
              <a:t>i</a:t>
            </a:r>
            <a:r>
              <a:rPr lang="it-IT" sz="1200" b="1" dirty="0" smtClean="0"/>
              <a:t> </a:t>
            </a:r>
            <a:endParaRPr lang="it-IT" sz="1200" b="1" dirty="0"/>
          </a:p>
        </p:txBody>
      </p:sp>
      <p:sp>
        <p:nvSpPr>
          <p:cNvPr id="16" name="Figura a mano libera 15"/>
          <p:cNvSpPr/>
          <p:nvPr/>
        </p:nvSpPr>
        <p:spPr bwMode="auto">
          <a:xfrm>
            <a:off x="58615" y="3806710"/>
            <a:ext cx="1547812" cy="1238250"/>
          </a:xfrm>
          <a:custGeom>
            <a:avLst/>
            <a:gdLst>
              <a:gd name="connsiteX0" fmla="*/ 86091 w 516534"/>
              <a:gd name="connsiteY0" fmla="*/ 0 h 4662000"/>
              <a:gd name="connsiteX1" fmla="*/ 430443 w 516534"/>
              <a:gd name="connsiteY1" fmla="*/ 0 h 4662000"/>
              <a:gd name="connsiteX2" fmla="*/ 516534 w 516534"/>
              <a:gd name="connsiteY2" fmla="*/ 86091 h 4662000"/>
              <a:gd name="connsiteX3" fmla="*/ 516534 w 516534"/>
              <a:gd name="connsiteY3" fmla="*/ 4662000 h 4662000"/>
              <a:gd name="connsiteX4" fmla="*/ 516534 w 516534"/>
              <a:gd name="connsiteY4" fmla="*/ 4662000 h 4662000"/>
              <a:gd name="connsiteX5" fmla="*/ 0 w 516534"/>
              <a:gd name="connsiteY5" fmla="*/ 4662000 h 4662000"/>
              <a:gd name="connsiteX6" fmla="*/ 0 w 516534"/>
              <a:gd name="connsiteY6" fmla="*/ 4662000 h 4662000"/>
              <a:gd name="connsiteX7" fmla="*/ 0 w 516534"/>
              <a:gd name="connsiteY7" fmla="*/ 86091 h 4662000"/>
              <a:gd name="connsiteX8" fmla="*/ 86091 w 516534"/>
              <a:gd name="connsiteY8" fmla="*/ 0 h 46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6534" h="4662000">
                <a:moveTo>
                  <a:pt x="516534" y="777021"/>
                </a:moveTo>
                <a:lnTo>
                  <a:pt x="516534" y="3884979"/>
                </a:lnTo>
                <a:cubicBezTo>
                  <a:pt x="516534" y="4314116"/>
                  <a:pt x="512263" y="4661995"/>
                  <a:pt x="506995" y="4661995"/>
                </a:cubicBezTo>
                <a:lnTo>
                  <a:pt x="0" y="4661995"/>
                </a:lnTo>
                <a:lnTo>
                  <a:pt x="0" y="4661995"/>
                </a:lnTo>
                <a:lnTo>
                  <a:pt x="0" y="5"/>
                </a:lnTo>
                <a:lnTo>
                  <a:pt x="0" y="5"/>
                </a:lnTo>
                <a:lnTo>
                  <a:pt x="506995" y="5"/>
                </a:lnTo>
                <a:cubicBezTo>
                  <a:pt x="512263" y="5"/>
                  <a:pt x="516534" y="347884"/>
                  <a:pt x="516534" y="777021"/>
                </a:cubicBezTo>
                <a:close/>
              </a:path>
            </a:pathLst>
          </a:custGeom>
        </p:spPr>
        <p:style>
          <a:ln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33351" tIns="91889" rIns="158564" bIns="91891" anchor="ctr"/>
          <a:lstStyle/>
          <a:p>
            <a:pPr algn="ctr">
              <a:defRPr/>
            </a:pPr>
            <a:r>
              <a:rPr lang="it-IT" sz="1200" dirty="0" smtClean="0">
                <a:solidFill>
                  <a:srgbClr val="000000"/>
                </a:solidFill>
                <a:cs typeface="Arial" pitchFamily="34" charset="0"/>
              </a:rPr>
              <a:t>…</a:t>
            </a:r>
            <a:r>
              <a:rPr lang="it-IT" sz="1200" dirty="0">
                <a:solidFill>
                  <a:srgbClr val="000000"/>
                </a:solidFill>
                <a:cs typeface="Arial" pitchFamily="34" charset="0"/>
              </a:rPr>
              <a:t>che per </a:t>
            </a:r>
            <a:r>
              <a:rPr lang="it-IT" sz="1200" dirty="0" smtClean="0">
                <a:solidFill>
                  <a:srgbClr val="000000"/>
                </a:solidFill>
                <a:cs typeface="Arial" pitchFamily="34" charset="0"/>
              </a:rPr>
              <a:t>lavoro/studio </a:t>
            </a:r>
            <a:r>
              <a:rPr lang="it-IT" sz="1200" dirty="0">
                <a:solidFill>
                  <a:srgbClr val="000000"/>
                </a:solidFill>
                <a:cs typeface="Arial" pitchFamily="34" charset="0"/>
              </a:rPr>
              <a:t>alloggia </a:t>
            </a:r>
            <a:r>
              <a:rPr lang="it-IT" sz="1200" dirty="0" smtClean="0">
                <a:solidFill>
                  <a:srgbClr val="000000"/>
                </a:solidFill>
                <a:cs typeface="Arial" pitchFamily="34" charset="0"/>
              </a:rPr>
              <a:t>per periodi </a:t>
            </a:r>
            <a:r>
              <a:rPr lang="it-IT" sz="1200" dirty="0">
                <a:solidFill>
                  <a:srgbClr val="000000"/>
                </a:solidFill>
                <a:cs typeface="Arial" pitchFamily="34" charset="0"/>
              </a:rPr>
              <a:t>più o meno lunghi </a:t>
            </a:r>
            <a:r>
              <a:rPr lang="it-IT" sz="1200" dirty="0" smtClean="0">
                <a:solidFill>
                  <a:srgbClr val="000000"/>
                </a:solidFill>
                <a:cs typeface="Arial" pitchFamily="34" charset="0"/>
              </a:rPr>
              <a:t>in </a:t>
            </a:r>
            <a:r>
              <a:rPr lang="it-IT" sz="1200" dirty="0">
                <a:solidFill>
                  <a:srgbClr val="000000"/>
                </a:solidFill>
                <a:cs typeface="Arial" pitchFamily="34" charset="0"/>
              </a:rPr>
              <a:t>C</a:t>
            </a:r>
            <a:r>
              <a:rPr lang="it-IT" sz="1200" baseline="-25000" dirty="0">
                <a:solidFill>
                  <a:srgbClr val="000000"/>
                </a:solidFill>
                <a:cs typeface="Arial" pitchFamily="34" charset="0"/>
              </a:rPr>
              <a:t>i</a:t>
            </a:r>
            <a:endParaRPr lang="it-IT" sz="12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7" name="Figura a mano libera 16"/>
          <p:cNvSpPr/>
          <p:nvPr/>
        </p:nvSpPr>
        <p:spPr bwMode="auto">
          <a:xfrm>
            <a:off x="1749759" y="1891492"/>
            <a:ext cx="1560427" cy="1234985"/>
          </a:xfrm>
          <a:custGeom>
            <a:avLst/>
            <a:gdLst>
              <a:gd name="connsiteX0" fmla="*/ 0 w 2622375"/>
              <a:gd name="connsiteY0" fmla="*/ 107613 h 645668"/>
              <a:gd name="connsiteX1" fmla="*/ 107613 w 2622375"/>
              <a:gd name="connsiteY1" fmla="*/ 0 h 645668"/>
              <a:gd name="connsiteX2" fmla="*/ 2514762 w 2622375"/>
              <a:gd name="connsiteY2" fmla="*/ 0 h 645668"/>
              <a:gd name="connsiteX3" fmla="*/ 2622375 w 2622375"/>
              <a:gd name="connsiteY3" fmla="*/ 107613 h 645668"/>
              <a:gd name="connsiteX4" fmla="*/ 2622375 w 2622375"/>
              <a:gd name="connsiteY4" fmla="*/ 538055 h 645668"/>
              <a:gd name="connsiteX5" fmla="*/ 2514762 w 2622375"/>
              <a:gd name="connsiteY5" fmla="*/ 645668 h 645668"/>
              <a:gd name="connsiteX6" fmla="*/ 107613 w 2622375"/>
              <a:gd name="connsiteY6" fmla="*/ 645668 h 645668"/>
              <a:gd name="connsiteX7" fmla="*/ 0 w 2622375"/>
              <a:gd name="connsiteY7" fmla="*/ 538055 h 645668"/>
              <a:gd name="connsiteX8" fmla="*/ 0 w 2622375"/>
              <a:gd name="connsiteY8" fmla="*/ 107613 h 645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22375" h="645668">
                <a:moveTo>
                  <a:pt x="0" y="107613"/>
                </a:moveTo>
                <a:cubicBezTo>
                  <a:pt x="0" y="48180"/>
                  <a:pt x="48180" y="0"/>
                  <a:pt x="107613" y="0"/>
                </a:cubicBezTo>
                <a:lnTo>
                  <a:pt x="2514762" y="0"/>
                </a:lnTo>
                <a:cubicBezTo>
                  <a:pt x="2574195" y="0"/>
                  <a:pt x="2622375" y="48180"/>
                  <a:pt x="2622375" y="107613"/>
                </a:cubicBezTo>
                <a:lnTo>
                  <a:pt x="2622375" y="538055"/>
                </a:lnTo>
                <a:cubicBezTo>
                  <a:pt x="2622375" y="597488"/>
                  <a:pt x="2574195" y="645668"/>
                  <a:pt x="2514762" y="645668"/>
                </a:cubicBezTo>
                <a:lnTo>
                  <a:pt x="107613" y="645668"/>
                </a:lnTo>
                <a:cubicBezTo>
                  <a:pt x="48180" y="645668"/>
                  <a:pt x="0" y="597488"/>
                  <a:pt x="0" y="538055"/>
                </a:cubicBezTo>
                <a:lnTo>
                  <a:pt x="0" y="107613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lIns="111529" tIns="71524" rIns="111529" bIns="71524" spcCol="127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it-IT" dirty="0" smtClean="0">
                <a:solidFill>
                  <a:schemeClr val="tx1"/>
                </a:solidFill>
              </a:rPr>
              <a:t>Popolazione </a:t>
            </a:r>
            <a:r>
              <a:rPr lang="it-IT" dirty="0">
                <a:solidFill>
                  <a:schemeClr val="tx1"/>
                </a:solidFill>
              </a:rPr>
              <a:t>Pendolare </a:t>
            </a:r>
            <a:r>
              <a:rPr lang="it-IT" dirty="0" smtClean="0">
                <a:solidFill>
                  <a:schemeClr val="tx1"/>
                </a:solidFill>
              </a:rPr>
              <a:t>giornaliera di </a:t>
            </a:r>
            <a:r>
              <a:rPr lang="it-IT" dirty="0" err="1" smtClean="0">
                <a:solidFill>
                  <a:schemeClr val="tx1"/>
                </a:solidFill>
              </a:rPr>
              <a:t>C</a:t>
            </a:r>
            <a:r>
              <a:rPr lang="it-IT" baseline="-25000" dirty="0" err="1" smtClean="0">
                <a:solidFill>
                  <a:schemeClr val="tx1"/>
                </a:solidFill>
              </a:rPr>
              <a:t>k</a:t>
            </a:r>
            <a:r>
              <a:rPr lang="it-IT" dirty="0" smtClean="0">
                <a:solidFill>
                  <a:schemeClr val="tx1"/>
                </a:solidFill>
              </a:rPr>
              <a:t> che </a:t>
            </a:r>
            <a:r>
              <a:rPr lang="it-IT" dirty="0">
                <a:solidFill>
                  <a:schemeClr val="tx1"/>
                </a:solidFill>
              </a:rPr>
              <a:t>è </a:t>
            </a:r>
            <a:r>
              <a:rPr lang="it-IT" dirty="0" smtClean="0">
                <a:solidFill>
                  <a:schemeClr val="tx1"/>
                </a:solidFill>
              </a:rPr>
              <a:t>Giornalmente Presente </a:t>
            </a:r>
            <a:r>
              <a:rPr lang="it-IT" dirty="0">
                <a:solidFill>
                  <a:schemeClr val="tx1"/>
                </a:solidFill>
              </a:rPr>
              <a:t>in </a:t>
            </a:r>
            <a:r>
              <a:rPr lang="it-IT" dirty="0" smtClean="0">
                <a:solidFill>
                  <a:schemeClr val="tx1"/>
                </a:solidFill>
              </a:rPr>
              <a:t>C</a:t>
            </a:r>
            <a:r>
              <a:rPr lang="it-IT" baseline="-25000" dirty="0" smtClean="0">
                <a:solidFill>
                  <a:schemeClr val="tx1"/>
                </a:solidFill>
              </a:rPr>
              <a:t>i</a:t>
            </a:r>
            <a:endParaRPr lang="it-IT" baseline="-25000" dirty="0">
              <a:solidFill>
                <a:schemeClr val="tx1"/>
              </a:solidFill>
            </a:endParaRPr>
          </a:p>
        </p:txBody>
      </p:sp>
      <p:sp>
        <p:nvSpPr>
          <p:cNvPr id="18" name="Figura a mano libera 17"/>
          <p:cNvSpPr/>
          <p:nvPr/>
        </p:nvSpPr>
        <p:spPr bwMode="auto">
          <a:xfrm>
            <a:off x="1758826" y="3833698"/>
            <a:ext cx="1574800" cy="1211262"/>
          </a:xfrm>
          <a:custGeom>
            <a:avLst/>
            <a:gdLst>
              <a:gd name="connsiteX0" fmla="*/ 86091 w 516534"/>
              <a:gd name="connsiteY0" fmla="*/ 0 h 4662000"/>
              <a:gd name="connsiteX1" fmla="*/ 430443 w 516534"/>
              <a:gd name="connsiteY1" fmla="*/ 0 h 4662000"/>
              <a:gd name="connsiteX2" fmla="*/ 516534 w 516534"/>
              <a:gd name="connsiteY2" fmla="*/ 86091 h 4662000"/>
              <a:gd name="connsiteX3" fmla="*/ 516534 w 516534"/>
              <a:gd name="connsiteY3" fmla="*/ 4662000 h 4662000"/>
              <a:gd name="connsiteX4" fmla="*/ 516534 w 516534"/>
              <a:gd name="connsiteY4" fmla="*/ 4662000 h 4662000"/>
              <a:gd name="connsiteX5" fmla="*/ 0 w 516534"/>
              <a:gd name="connsiteY5" fmla="*/ 4662000 h 4662000"/>
              <a:gd name="connsiteX6" fmla="*/ 0 w 516534"/>
              <a:gd name="connsiteY6" fmla="*/ 4662000 h 4662000"/>
              <a:gd name="connsiteX7" fmla="*/ 0 w 516534"/>
              <a:gd name="connsiteY7" fmla="*/ 86091 h 4662000"/>
              <a:gd name="connsiteX8" fmla="*/ 86091 w 516534"/>
              <a:gd name="connsiteY8" fmla="*/ 0 h 46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6534" h="4662000">
                <a:moveTo>
                  <a:pt x="516534" y="777021"/>
                </a:moveTo>
                <a:lnTo>
                  <a:pt x="516534" y="3884979"/>
                </a:lnTo>
                <a:cubicBezTo>
                  <a:pt x="516534" y="4314116"/>
                  <a:pt x="512263" y="4661995"/>
                  <a:pt x="506995" y="4661995"/>
                </a:cubicBezTo>
                <a:lnTo>
                  <a:pt x="0" y="4661995"/>
                </a:lnTo>
                <a:lnTo>
                  <a:pt x="0" y="4661995"/>
                </a:lnTo>
                <a:lnTo>
                  <a:pt x="0" y="5"/>
                </a:lnTo>
                <a:lnTo>
                  <a:pt x="0" y="5"/>
                </a:lnTo>
                <a:lnTo>
                  <a:pt x="506995" y="5"/>
                </a:lnTo>
                <a:cubicBezTo>
                  <a:pt x="512263" y="5"/>
                  <a:pt x="516534" y="347884"/>
                  <a:pt x="516534" y="777021"/>
                </a:cubicBezTo>
                <a:close/>
              </a:path>
            </a:pathLst>
          </a:custGeom>
        </p:spPr>
        <p:style>
          <a:lnRef idx="1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33351" tIns="91889" rIns="158564" bIns="91891" anchor="ctr"/>
          <a:lstStyle/>
          <a:p>
            <a:pPr algn="ctr">
              <a:defRPr/>
            </a:pPr>
            <a:r>
              <a:rPr lang="it-IT" sz="1200" dirty="0" smtClean="0">
                <a:solidFill>
                  <a:srgbClr val="000000"/>
                </a:solidFill>
                <a:cs typeface="Arial" pitchFamily="34" charset="0"/>
              </a:rPr>
              <a:t>…che </a:t>
            </a:r>
            <a:r>
              <a:rPr lang="it-IT" sz="1200" dirty="0">
                <a:solidFill>
                  <a:srgbClr val="000000"/>
                </a:solidFill>
                <a:cs typeface="Arial" pitchFamily="34" charset="0"/>
              </a:rPr>
              <a:t>per </a:t>
            </a:r>
            <a:r>
              <a:rPr lang="it-IT" sz="1200" dirty="0" smtClean="0">
                <a:solidFill>
                  <a:srgbClr val="000000"/>
                </a:solidFill>
                <a:cs typeface="Arial" pitchFamily="34" charset="0"/>
              </a:rPr>
              <a:t>lavoro/studio </a:t>
            </a:r>
            <a:r>
              <a:rPr lang="it-IT" sz="1200" dirty="0">
                <a:solidFill>
                  <a:srgbClr val="000000"/>
                </a:solidFill>
                <a:cs typeface="Arial" pitchFamily="34" charset="0"/>
              </a:rPr>
              <a:t>si reca giornalmente in C</a:t>
            </a:r>
            <a:r>
              <a:rPr lang="it-IT" sz="1200" baseline="-25000" dirty="0">
                <a:solidFill>
                  <a:srgbClr val="000000"/>
                </a:solidFill>
                <a:cs typeface="Arial" pitchFamily="34" charset="0"/>
              </a:rPr>
              <a:t>i</a:t>
            </a:r>
            <a:endParaRPr lang="it-IT" sz="12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0982" name="CasellaDiTesto 3"/>
          <p:cNvSpPr txBox="1">
            <a:spLocks noChangeArrowheads="1"/>
          </p:cNvSpPr>
          <p:nvPr/>
        </p:nvSpPr>
        <p:spPr bwMode="auto">
          <a:xfrm>
            <a:off x="644401" y="603250"/>
            <a:ext cx="38893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altLang="it-IT" sz="1400" b="1" dirty="0"/>
              <a:t>Popolazione ISCRITTA in anagrafe di </a:t>
            </a:r>
            <a:r>
              <a:rPr lang="it-IT" altLang="it-IT" sz="1400" b="1" dirty="0" err="1"/>
              <a:t>C</a:t>
            </a:r>
            <a:r>
              <a:rPr lang="it-IT" altLang="it-IT" sz="1400" b="1" baseline="-25000" dirty="0" err="1"/>
              <a:t>k</a:t>
            </a:r>
            <a:endParaRPr lang="it-IT" altLang="it-IT" sz="1400" b="1" baseline="-25000" dirty="0"/>
          </a:p>
        </p:txBody>
      </p:sp>
      <p:sp>
        <p:nvSpPr>
          <p:cNvPr id="40983" name="Rettangolo 1"/>
          <p:cNvSpPr>
            <a:spLocks noChangeArrowheads="1"/>
          </p:cNvSpPr>
          <p:nvPr/>
        </p:nvSpPr>
        <p:spPr bwMode="auto">
          <a:xfrm>
            <a:off x="5421620" y="465138"/>
            <a:ext cx="36358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altLang="it-IT" sz="1200" b="1" dirty="0" smtClean="0"/>
              <a:t>Pop.ne NON ISCRITTA in anagrafe di</a:t>
            </a:r>
          </a:p>
          <a:p>
            <a:pPr algn="ctr" eaLnBrk="1" hangingPunct="1"/>
            <a:r>
              <a:rPr lang="it-IT" altLang="it-IT" sz="1200" b="1" dirty="0" err="1" smtClean="0"/>
              <a:t>Ck</a:t>
            </a:r>
            <a:r>
              <a:rPr lang="it-IT" altLang="it-IT" sz="1200" b="1" baseline="-25000" dirty="0" smtClean="0"/>
              <a:t> </a:t>
            </a:r>
            <a:r>
              <a:rPr lang="it-IT" altLang="it-IT" sz="1200" b="1" dirty="0" smtClean="0"/>
              <a:t> (altri comuni, estero)</a:t>
            </a:r>
            <a:endParaRPr lang="it-IT" altLang="it-IT" sz="1200" baseline="-25000" dirty="0"/>
          </a:p>
        </p:txBody>
      </p:sp>
      <p:sp>
        <p:nvSpPr>
          <p:cNvPr id="30" name="Figura a mano libera 29"/>
          <p:cNvSpPr/>
          <p:nvPr/>
        </p:nvSpPr>
        <p:spPr bwMode="auto">
          <a:xfrm>
            <a:off x="3635896" y="3851478"/>
            <a:ext cx="1599558" cy="1201737"/>
          </a:xfrm>
          <a:custGeom>
            <a:avLst/>
            <a:gdLst>
              <a:gd name="connsiteX0" fmla="*/ 86091 w 516534"/>
              <a:gd name="connsiteY0" fmla="*/ 0 h 4662000"/>
              <a:gd name="connsiteX1" fmla="*/ 430443 w 516534"/>
              <a:gd name="connsiteY1" fmla="*/ 0 h 4662000"/>
              <a:gd name="connsiteX2" fmla="*/ 516534 w 516534"/>
              <a:gd name="connsiteY2" fmla="*/ 86091 h 4662000"/>
              <a:gd name="connsiteX3" fmla="*/ 516534 w 516534"/>
              <a:gd name="connsiteY3" fmla="*/ 4662000 h 4662000"/>
              <a:gd name="connsiteX4" fmla="*/ 516534 w 516534"/>
              <a:gd name="connsiteY4" fmla="*/ 4662000 h 4662000"/>
              <a:gd name="connsiteX5" fmla="*/ 0 w 516534"/>
              <a:gd name="connsiteY5" fmla="*/ 4662000 h 4662000"/>
              <a:gd name="connsiteX6" fmla="*/ 0 w 516534"/>
              <a:gd name="connsiteY6" fmla="*/ 4662000 h 4662000"/>
              <a:gd name="connsiteX7" fmla="*/ 0 w 516534"/>
              <a:gd name="connsiteY7" fmla="*/ 86091 h 4662000"/>
              <a:gd name="connsiteX8" fmla="*/ 86091 w 516534"/>
              <a:gd name="connsiteY8" fmla="*/ 0 h 46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6534" h="4662000">
                <a:moveTo>
                  <a:pt x="516534" y="777021"/>
                </a:moveTo>
                <a:lnTo>
                  <a:pt x="516534" y="3884979"/>
                </a:lnTo>
                <a:cubicBezTo>
                  <a:pt x="516534" y="4314116"/>
                  <a:pt x="512263" y="4661995"/>
                  <a:pt x="506995" y="4661995"/>
                </a:cubicBezTo>
                <a:lnTo>
                  <a:pt x="0" y="4661995"/>
                </a:lnTo>
                <a:lnTo>
                  <a:pt x="0" y="4661995"/>
                </a:lnTo>
                <a:lnTo>
                  <a:pt x="0" y="5"/>
                </a:lnTo>
                <a:lnTo>
                  <a:pt x="0" y="5"/>
                </a:lnTo>
                <a:lnTo>
                  <a:pt x="506995" y="5"/>
                </a:lnTo>
                <a:cubicBezTo>
                  <a:pt x="512263" y="5"/>
                  <a:pt x="516534" y="347884"/>
                  <a:pt x="516534" y="777021"/>
                </a:cubicBezTo>
                <a:close/>
              </a:path>
            </a:pathLst>
          </a:custGeom>
        </p:spPr>
        <p:style>
          <a:ln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33351" tIns="91889" rIns="158564" bIns="91891" spcCol="1270" anchor="ctr"/>
          <a:lstStyle>
            <a:lvl1pPr marL="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it-IT" sz="1200" dirty="0" smtClean="0"/>
              <a:t>…che risiede e/o lavora/studia nel comune </a:t>
            </a:r>
            <a:r>
              <a:rPr lang="it-IT" sz="1200" dirty="0"/>
              <a:t>di residenza </a:t>
            </a:r>
            <a:r>
              <a:rPr lang="it-IT" sz="1200" dirty="0" smtClean="0"/>
              <a:t>anagrafica </a:t>
            </a:r>
            <a:r>
              <a:rPr lang="it-IT" sz="1200" dirty="0" err="1" smtClean="0">
                <a:solidFill>
                  <a:schemeClr val="tx1"/>
                </a:solidFill>
              </a:rPr>
              <a:t>C</a:t>
            </a:r>
            <a:r>
              <a:rPr lang="it-IT" sz="1200" baseline="-25000" dirty="0" err="1" smtClean="0">
                <a:solidFill>
                  <a:schemeClr val="tx1"/>
                </a:solidFill>
              </a:rPr>
              <a:t>k</a:t>
            </a:r>
            <a:endParaRPr lang="it-IT" sz="1200" dirty="0">
              <a:solidFill>
                <a:schemeClr val="tx1"/>
              </a:solidFill>
            </a:endParaRPr>
          </a:p>
        </p:txBody>
      </p:sp>
      <p:sp>
        <p:nvSpPr>
          <p:cNvPr id="40986" name="CasellaDiTesto 1"/>
          <p:cNvSpPr txBox="1">
            <a:spLocks noChangeArrowheads="1"/>
          </p:cNvSpPr>
          <p:nvPr/>
        </p:nvSpPr>
        <p:spPr bwMode="auto">
          <a:xfrm>
            <a:off x="644401" y="1126580"/>
            <a:ext cx="21637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400" dirty="0"/>
              <a:t>Dinamica in uscita da </a:t>
            </a:r>
            <a:r>
              <a:rPr lang="it-IT" altLang="it-IT" sz="1400" dirty="0" err="1"/>
              <a:t>C</a:t>
            </a:r>
            <a:r>
              <a:rPr lang="it-IT" altLang="it-IT" sz="1400" baseline="-25000" dirty="0" err="1"/>
              <a:t>k</a:t>
            </a:r>
            <a:endParaRPr lang="it-IT" altLang="it-IT" sz="1400" dirty="0"/>
          </a:p>
        </p:txBody>
      </p:sp>
      <p:sp>
        <p:nvSpPr>
          <p:cNvPr id="40987" name="CasellaDiTesto 2"/>
          <p:cNvSpPr txBox="1">
            <a:spLocks noChangeArrowheads="1"/>
          </p:cNvSpPr>
          <p:nvPr/>
        </p:nvSpPr>
        <p:spPr bwMode="auto">
          <a:xfrm>
            <a:off x="4037976" y="1147600"/>
            <a:ext cx="8223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400" dirty="0" smtClean="0"/>
              <a:t>Statica</a:t>
            </a:r>
            <a:endParaRPr lang="it-IT" altLang="it-IT" sz="1400" dirty="0"/>
          </a:p>
        </p:txBody>
      </p:sp>
      <p:cxnSp>
        <p:nvCxnSpPr>
          <p:cNvPr id="5" name="Connettore 1 4"/>
          <p:cNvCxnSpPr/>
          <p:nvPr/>
        </p:nvCxnSpPr>
        <p:spPr>
          <a:xfrm>
            <a:off x="5445044" y="974563"/>
            <a:ext cx="0" cy="41370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989" name="CasellaDiTesto 31"/>
          <p:cNvSpPr txBox="1">
            <a:spLocks noChangeArrowheads="1"/>
          </p:cNvSpPr>
          <p:nvPr/>
        </p:nvSpPr>
        <p:spPr bwMode="auto">
          <a:xfrm>
            <a:off x="5622404" y="1126580"/>
            <a:ext cx="1814512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100" dirty="0"/>
              <a:t>Dinamica in uscita da </a:t>
            </a:r>
            <a:r>
              <a:rPr lang="it-IT" altLang="it-IT" sz="1100" dirty="0">
                <a:solidFill>
                  <a:srgbClr val="000000"/>
                </a:solidFill>
              </a:rPr>
              <a:t>C</a:t>
            </a:r>
            <a:r>
              <a:rPr lang="it-IT" altLang="it-IT" sz="1100" baseline="-25000" dirty="0">
                <a:solidFill>
                  <a:srgbClr val="000000"/>
                </a:solidFill>
              </a:rPr>
              <a:t>i</a:t>
            </a:r>
            <a:r>
              <a:rPr lang="it-IT" altLang="it-IT" sz="1100" dirty="0"/>
              <a:t> </a:t>
            </a:r>
            <a:r>
              <a:rPr lang="it-IT" altLang="it-IT" sz="1100" dirty="0" smtClean="0"/>
              <a:t>in </a:t>
            </a:r>
            <a:r>
              <a:rPr lang="it-IT" altLang="it-IT" sz="1100" dirty="0"/>
              <a:t>entrata </a:t>
            </a:r>
            <a:r>
              <a:rPr lang="it-IT" altLang="it-IT" sz="1100" dirty="0" smtClean="0"/>
              <a:t>in </a:t>
            </a:r>
            <a:r>
              <a:rPr lang="it-IT" altLang="it-IT" sz="1100" dirty="0" err="1"/>
              <a:t>C</a:t>
            </a:r>
            <a:r>
              <a:rPr lang="it-IT" altLang="it-IT" sz="1100" baseline="-25000" dirty="0" err="1"/>
              <a:t>k</a:t>
            </a:r>
            <a:endParaRPr lang="it-IT" altLang="it-IT" sz="1100" dirty="0"/>
          </a:p>
        </p:txBody>
      </p:sp>
      <p:cxnSp>
        <p:nvCxnSpPr>
          <p:cNvPr id="23" name="Connettore 1 22"/>
          <p:cNvCxnSpPr/>
          <p:nvPr/>
        </p:nvCxnSpPr>
        <p:spPr>
          <a:xfrm>
            <a:off x="96127" y="1010692"/>
            <a:ext cx="519595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1 24"/>
          <p:cNvCxnSpPr/>
          <p:nvPr/>
        </p:nvCxnSpPr>
        <p:spPr>
          <a:xfrm>
            <a:off x="5543029" y="1010692"/>
            <a:ext cx="34934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Parentesi graffa chiusa 25"/>
          <p:cNvSpPr/>
          <p:nvPr/>
        </p:nvSpPr>
        <p:spPr>
          <a:xfrm rot="16200000">
            <a:off x="1542133" y="37971"/>
            <a:ext cx="287338" cy="3254375"/>
          </a:xfrm>
          <a:prstGeom prst="rightBrace">
            <a:avLst>
              <a:gd name="adj1" fmla="val 8333"/>
              <a:gd name="adj2" fmla="val 49112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8" name="Parentesi graffa chiusa 37"/>
          <p:cNvSpPr/>
          <p:nvPr/>
        </p:nvSpPr>
        <p:spPr>
          <a:xfrm rot="16200000">
            <a:off x="4274222" y="863471"/>
            <a:ext cx="287338" cy="1635126"/>
          </a:xfrm>
          <a:prstGeom prst="rightBrace">
            <a:avLst>
              <a:gd name="adj1" fmla="val 8333"/>
              <a:gd name="adj2" fmla="val 49112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9" name="Figura a mano libera 38"/>
          <p:cNvSpPr/>
          <p:nvPr/>
        </p:nvSpPr>
        <p:spPr bwMode="auto">
          <a:xfrm>
            <a:off x="3635896" y="1895148"/>
            <a:ext cx="1558976" cy="1247826"/>
          </a:xfrm>
          <a:custGeom>
            <a:avLst/>
            <a:gdLst>
              <a:gd name="connsiteX0" fmla="*/ 0 w 2622375"/>
              <a:gd name="connsiteY0" fmla="*/ 107613 h 645668"/>
              <a:gd name="connsiteX1" fmla="*/ 107613 w 2622375"/>
              <a:gd name="connsiteY1" fmla="*/ 0 h 645668"/>
              <a:gd name="connsiteX2" fmla="*/ 2514762 w 2622375"/>
              <a:gd name="connsiteY2" fmla="*/ 0 h 645668"/>
              <a:gd name="connsiteX3" fmla="*/ 2622375 w 2622375"/>
              <a:gd name="connsiteY3" fmla="*/ 107613 h 645668"/>
              <a:gd name="connsiteX4" fmla="*/ 2622375 w 2622375"/>
              <a:gd name="connsiteY4" fmla="*/ 538055 h 645668"/>
              <a:gd name="connsiteX5" fmla="*/ 2514762 w 2622375"/>
              <a:gd name="connsiteY5" fmla="*/ 645668 h 645668"/>
              <a:gd name="connsiteX6" fmla="*/ 107613 w 2622375"/>
              <a:gd name="connsiteY6" fmla="*/ 645668 h 645668"/>
              <a:gd name="connsiteX7" fmla="*/ 0 w 2622375"/>
              <a:gd name="connsiteY7" fmla="*/ 538055 h 645668"/>
              <a:gd name="connsiteX8" fmla="*/ 0 w 2622375"/>
              <a:gd name="connsiteY8" fmla="*/ 107613 h 645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22375" h="645668">
                <a:moveTo>
                  <a:pt x="0" y="107613"/>
                </a:moveTo>
                <a:cubicBezTo>
                  <a:pt x="0" y="48180"/>
                  <a:pt x="48180" y="0"/>
                  <a:pt x="107613" y="0"/>
                </a:cubicBezTo>
                <a:lnTo>
                  <a:pt x="2514762" y="0"/>
                </a:lnTo>
                <a:cubicBezTo>
                  <a:pt x="2574195" y="0"/>
                  <a:pt x="2622375" y="48180"/>
                  <a:pt x="2622375" y="107613"/>
                </a:cubicBezTo>
                <a:lnTo>
                  <a:pt x="2622375" y="538055"/>
                </a:lnTo>
                <a:cubicBezTo>
                  <a:pt x="2622375" y="597488"/>
                  <a:pt x="2574195" y="645668"/>
                  <a:pt x="2514762" y="645668"/>
                </a:cubicBezTo>
                <a:lnTo>
                  <a:pt x="107613" y="645668"/>
                </a:lnTo>
                <a:cubicBezTo>
                  <a:pt x="48180" y="645668"/>
                  <a:pt x="0" y="597488"/>
                  <a:pt x="0" y="538055"/>
                </a:cubicBezTo>
                <a:lnTo>
                  <a:pt x="0" y="107613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lIns="111529" tIns="71524" rIns="111529" bIns="71524" spcCol="127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it-IT" sz="1200" dirty="0">
                <a:solidFill>
                  <a:schemeClr val="tx1"/>
                </a:solidFill>
              </a:rPr>
              <a:t>Popolazione </a:t>
            </a:r>
            <a:r>
              <a:rPr lang="it-IT" sz="1200" dirty="0" smtClean="0">
                <a:solidFill>
                  <a:schemeClr val="tx1"/>
                </a:solidFill>
              </a:rPr>
              <a:t>statica in </a:t>
            </a:r>
            <a:r>
              <a:rPr lang="it-IT" sz="1200" dirty="0" err="1" smtClean="0">
                <a:solidFill>
                  <a:schemeClr val="tx1"/>
                </a:solidFill>
              </a:rPr>
              <a:t>C</a:t>
            </a:r>
            <a:r>
              <a:rPr lang="it-IT" sz="1200" baseline="-25000" dirty="0" err="1" smtClean="0">
                <a:solidFill>
                  <a:schemeClr val="tx1"/>
                </a:solidFill>
              </a:rPr>
              <a:t>k</a:t>
            </a:r>
            <a:endParaRPr lang="it-IT" sz="1200" dirty="0">
              <a:solidFill>
                <a:schemeClr val="tx1"/>
              </a:solidFill>
            </a:endParaRPr>
          </a:p>
        </p:txBody>
      </p:sp>
      <p:sp>
        <p:nvSpPr>
          <p:cNvPr id="40" name="Freccia in giù 39"/>
          <p:cNvSpPr/>
          <p:nvPr/>
        </p:nvSpPr>
        <p:spPr bwMode="auto">
          <a:xfrm>
            <a:off x="4166121" y="3320157"/>
            <a:ext cx="457200" cy="390525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t-IT"/>
          </a:p>
        </p:txBody>
      </p:sp>
      <p:sp>
        <p:nvSpPr>
          <p:cNvPr id="42" name="Parentesi graffa chiusa 41"/>
          <p:cNvSpPr/>
          <p:nvPr/>
        </p:nvSpPr>
        <p:spPr>
          <a:xfrm rot="5400000">
            <a:off x="5302075" y="3535147"/>
            <a:ext cx="281086" cy="3710351"/>
          </a:xfrm>
          <a:prstGeom prst="rightBrace">
            <a:avLst>
              <a:gd name="adj1" fmla="val 8333"/>
              <a:gd name="adj2" fmla="val 49112"/>
            </a:avLst>
          </a:prstGeom>
          <a:ln w="5715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3" name="Figura a mano libera 32"/>
          <p:cNvSpPr/>
          <p:nvPr/>
        </p:nvSpPr>
        <p:spPr bwMode="auto">
          <a:xfrm>
            <a:off x="5650682" y="1869542"/>
            <a:ext cx="1509629" cy="1278886"/>
          </a:xfrm>
          <a:custGeom>
            <a:avLst/>
            <a:gdLst>
              <a:gd name="connsiteX0" fmla="*/ 0 w 2622375"/>
              <a:gd name="connsiteY0" fmla="*/ 107613 h 645668"/>
              <a:gd name="connsiteX1" fmla="*/ 107613 w 2622375"/>
              <a:gd name="connsiteY1" fmla="*/ 0 h 645668"/>
              <a:gd name="connsiteX2" fmla="*/ 2514762 w 2622375"/>
              <a:gd name="connsiteY2" fmla="*/ 0 h 645668"/>
              <a:gd name="connsiteX3" fmla="*/ 2622375 w 2622375"/>
              <a:gd name="connsiteY3" fmla="*/ 107613 h 645668"/>
              <a:gd name="connsiteX4" fmla="*/ 2622375 w 2622375"/>
              <a:gd name="connsiteY4" fmla="*/ 538055 h 645668"/>
              <a:gd name="connsiteX5" fmla="*/ 2514762 w 2622375"/>
              <a:gd name="connsiteY5" fmla="*/ 645668 h 645668"/>
              <a:gd name="connsiteX6" fmla="*/ 107613 w 2622375"/>
              <a:gd name="connsiteY6" fmla="*/ 645668 h 645668"/>
              <a:gd name="connsiteX7" fmla="*/ 0 w 2622375"/>
              <a:gd name="connsiteY7" fmla="*/ 538055 h 645668"/>
              <a:gd name="connsiteX8" fmla="*/ 0 w 2622375"/>
              <a:gd name="connsiteY8" fmla="*/ 107613 h 645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22375" h="645668">
                <a:moveTo>
                  <a:pt x="0" y="107613"/>
                </a:moveTo>
                <a:cubicBezTo>
                  <a:pt x="0" y="48180"/>
                  <a:pt x="48180" y="0"/>
                  <a:pt x="107613" y="0"/>
                </a:cubicBezTo>
                <a:lnTo>
                  <a:pt x="2514762" y="0"/>
                </a:lnTo>
                <a:cubicBezTo>
                  <a:pt x="2574195" y="0"/>
                  <a:pt x="2622375" y="48180"/>
                  <a:pt x="2622375" y="107613"/>
                </a:cubicBezTo>
                <a:lnTo>
                  <a:pt x="2622375" y="538055"/>
                </a:lnTo>
                <a:cubicBezTo>
                  <a:pt x="2622375" y="597488"/>
                  <a:pt x="2574195" y="645668"/>
                  <a:pt x="2514762" y="645668"/>
                </a:cubicBezTo>
                <a:lnTo>
                  <a:pt x="107613" y="645668"/>
                </a:lnTo>
                <a:cubicBezTo>
                  <a:pt x="48180" y="645668"/>
                  <a:pt x="0" y="597488"/>
                  <a:pt x="0" y="538055"/>
                </a:cubicBezTo>
                <a:lnTo>
                  <a:pt x="0" y="107613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lIns="111529" tIns="71524" rIns="111529" bIns="71524" spcCol="127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it-IT" sz="1000" dirty="0" smtClean="0">
                <a:solidFill>
                  <a:schemeClr val="tx1"/>
                </a:solidFill>
              </a:rPr>
              <a:t>Popolazione pendolare periodica/</a:t>
            </a:r>
            <a:r>
              <a:rPr lang="it-IT" sz="1000" dirty="0">
                <a:solidFill>
                  <a:schemeClr val="tx1"/>
                </a:solidFill>
              </a:rPr>
              <a:t> giornaliera</a:t>
            </a:r>
            <a:r>
              <a:rPr lang="it-IT" sz="1000" dirty="0" smtClean="0">
                <a:solidFill>
                  <a:schemeClr val="tx1"/>
                </a:solidFill>
              </a:rPr>
              <a:t> di </a:t>
            </a:r>
            <a:r>
              <a:rPr lang="it-IT" sz="1000" dirty="0" smtClean="0">
                <a:solidFill>
                  <a:srgbClr val="000000"/>
                </a:solidFill>
                <a:cs typeface="Arial" pitchFamily="34" charset="0"/>
              </a:rPr>
              <a:t>C</a:t>
            </a:r>
            <a:r>
              <a:rPr lang="it-IT" sz="1000" baseline="-25000" dirty="0" smtClean="0">
                <a:solidFill>
                  <a:srgbClr val="000000"/>
                </a:solidFill>
                <a:cs typeface="Arial" pitchFamily="34" charset="0"/>
              </a:rPr>
              <a:t>i</a:t>
            </a:r>
            <a:r>
              <a:rPr lang="it-IT" sz="1000" dirty="0" smtClean="0">
                <a:solidFill>
                  <a:schemeClr val="tx1"/>
                </a:solidFill>
              </a:rPr>
              <a:t>  che è temporaneamente </a:t>
            </a:r>
            <a:r>
              <a:rPr lang="it-IT" sz="1000" dirty="0">
                <a:solidFill>
                  <a:schemeClr val="tx1"/>
                </a:solidFill>
              </a:rPr>
              <a:t>d</a:t>
            </a:r>
            <a:r>
              <a:rPr lang="it-IT" sz="1000" dirty="0" smtClean="0">
                <a:solidFill>
                  <a:schemeClr val="tx1"/>
                </a:solidFill>
              </a:rPr>
              <a:t>imorante/</a:t>
            </a:r>
            <a:r>
              <a:rPr lang="it-IT" sz="1000" dirty="0">
                <a:solidFill>
                  <a:schemeClr val="tx1"/>
                </a:solidFill>
              </a:rPr>
              <a:t> </a:t>
            </a:r>
            <a:r>
              <a:rPr lang="it-IT" sz="1000" dirty="0" smtClean="0">
                <a:solidFill>
                  <a:schemeClr val="tx1"/>
                </a:solidFill>
              </a:rPr>
              <a:t>giornalmente </a:t>
            </a:r>
            <a:r>
              <a:rPr lang="it-IT" sz="1000" dirty="0">
                <a:solidFill>
                  <a:schemeClr val="tx1"/>
                </a:solidFill>
              </a:rPr>
              <a:t>p</a:t>
            </a:r>
            <a:r>
              <a:rPr lang="it-IT" sz="1000" dirty="0" smtClean="0">
                <a:solidFill>
                  <a:schemeClr val="tx1"/>
                </a:solidFill>
              </a:rPr>
              <a:t>resente </a:t>
            </a:r>
            <a:r>
              <a:rPr lang="it-IT" sz="1000" dirty="0">
                <a:solidFill>
                  <a:schemeClr val="tx1"/>
                </a:solidFill>
              </a:rPr>
              <a:t>in </a:t>
            </a:r>
            <a:r>
              <a:rPr lang="it-IT" sz="1000" dirty="0" err="1" smtClean="0">
                <a:solidFill>
                  <a:schemeClr val="tx1"/>
                </a:solidFill>
              </a:rPr>
              <a:t>C</a:t>
            </a:r>
            <a:r>
              <a:rPr lang="it-IT" sz="1000" baseline="-25000" dirty="0" err="1" smtClean="0">
                <a:solidFill>
                  <a:schemeClr val="tx1"/>
                </a:solidFill>
              </a:rPr>
              <a:t>k</a:t>
            </a:r>
            <a:endParaRPr lang="it-IT" sz="1000" baseline="-25000" dirty="0" smtClean="0">
              <a:solidFill>
                <a:schemeClr val="tx1"/>
              </a:solidFill>
            </a:endParaRPr>
          </a:p>
        </p:txBody>
      </p:sp>
      <p:sp>
        <p:nvSpPr>
          <p:cNvPr id="34" name="Figura a mano libera 33"/>
          <p:cNvSpPr/>
          <p:nvPr/>
        </p:nvSpPr>
        <p:spPr bwMode="auto">
          <a:xfrm>
            <a:off x="5663045" y="3839413"/>
            <a:ext cx="1537906" cy="1195387"/>
          </a:xfrm>
          <a:custGeom>
            <a:avLst/>
            <a:gdLst>
              <a:gd name="connsiteX0" fmla="*/ 86091 w 516534"/>
              <a:gd name="connsiteY0" fmla="*/ 0 h 4662000"/>
              <a:gd name="connsiteX1" fmla="*/ 430443 w 516534"/>
              <a:gd name="connsiteY1" fmla="*/ 0 h 4662000"/>
              <a:gd name="connsiteX2" fmla="*/ 516534 w 516534"/>
              <a:gd name="connsiteY2" fmla="*/ 86091 h 4662000"/>
              <a:gd name="connsiteX3" fmla="*/ 516534 w 516534"/>
              <a:gd name="connsiteY3" fmla="*/ 4662000 h 4662000"/>
              <a:gd name="connsiteX4" fmla="*/ 516534 w 516534"/>
              <a:gd name="connsiteY4" fmla="*/ 4662000 h 4662000"/>
              <a:gd name="connsiteX5" fmla="*/ 0 w 516534"/>
              <a:gd name="connsiteY5" fmla="*/ 4662000 h 4662000"/>
              <a:gd name="connsiteX6" fmla="*/ 0 w 516534"/>
              <a:gd name="connsiteY6" fmla="*/ 4662000 h 4662000"/>
              <a:gd name="connsiteX7" fmla="*/ 0 w 516534"/>
              <a:gd name="connsiteY7" fmla="*/ 86091 h 4662000"/>
              <a:gd name="connsiteX8" fmla="*/ 86091 w 516534"/>
              <a:gd name="connsiteY8" fmla="*/ 0 h 46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6534" h="4662000">
                <a:moveTo>
                  <a:pt x="516534" y="777021"/>
                </a:moveTo>
                <a:lnTo>
                  <a:pt x="516534" y="3884979"/>
                </a:lnTo>
                <a:cubicBezTo>
                  <a:pt x="516534" y="4314116"/>
                  <a:pt x="512263" y="4661995"/>
                  <a:pt x="506995" y="4661995"/>
                </a:cubicBezTo>
                <a:lnTo>
                  <a:pt x="0" y="4661995"/>
                </a:lnTo>
                <a:lnTo>
                  <a:pt x="0" y="4661995"/>
                </a:lnTo>
                <a:lnTo>
                  <a:pt x="0" y="5"/>
                </a:lnTo>
                <a:lnTo>
                  <a:pt x="0" y="5"/>
                </a:lnTo>
                <a:lnTo>
                  <a:pt x="506995" y="5"/>
                </a:lnTo>
                <a:cubicBezTo>
                  <a:pt x="512263" y="5"/>
                  <a:pt x="516534" y="347884"/>
                  <a:pt x="516534" y="777021"/>
                </a:cubicBezTo>
                <a:close/>
              </a:path>
            </a:pathLst>
          </a:custGeom>
        </p:spPr>
        <p:style>
          <a:ln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33351" tIns="91889" rIns="158564" bIns="91891" anchor="ctr"/>
          <a:lstStyle/>
          <a:p>
            <a:pPr algn="ctr">
              <a:defRPr/>
            </a:pPr>
            <a:r>
              <a:rPr lang="it-IT" sz="1200" dirty="0" smtClean="0">
                <a:solidFill>
                  <a:srgbClr val="000000"/>
                </a:solidFill>
                <a:cs typeface="Arial" pitchFamily="34" charset="0"/>
              </a:rPr>
              <a:t>…che per </a:t>
            </a:r>
            <a:r>
              <a:rPr lang="it-IT" sz="1200" dirty="0">
                <a:solidFill>
                  <a:srgbClr val="000000"/>
                </a:solidFill>
                <a:cs typeface="Arial" pitchFamily="34" charset="0"/>
              </a:rPr>
              <a:t>periodi più o meno lunghi </a:t>
            </a:r>
          </a:p>
          <a:p>
            <a:pPr algn="ctr">
              <a:defRPr/>
            </a:pPr>
            <a:r>
              <a:rPr lang="it-IT" sz="1200" dirty="0" smtClean="0">
                <a:solidFill>
                  <a:srgbClr val="000000"/>
                </a:solidFill>
                <a:cs typeface="Arial" pitchFamily="34" charset="0"/>
              </a:rPr>
              <a:t>per lavoro/studio </a:t>
            </a:r>
            <a:r>
              <a:rPr lang="it-IT" sz="1200" dirty="0">
                <a:solidFill>
                  <a:srgbClr val="000000"/>
                </a:solidFill>
                <a:cs typeface="Arial" pitchFamily="34" charset="0"/>
              </a:rPr>
              <a:t>si reca </a:t>
            </a:r>
            <a:r>
              <a:rPr lang="it-IT" sz="1200" dirty="0" smtClean="0">
                <a:solidFill>
                  <a:srgbClr val="000000"/>
                </a:solidFill>
                <a:cs typeface="Arial" pitchFamily="34" charset="0"/>
              </a:rPr>
              <a:t>in </a:t>
            </a:r>
            <a:r>
              <a:rPr lang="it-IT" sz="1200" dirty="0" err="1">
                <a:solidFill>
                  <a:srgbClr val="000000"/>
                </a:solidFill>
                <a:cs typeface="Arial" pitchFamily="34" charset="0"/>
              </a:rPr>
              <a:t>C</a:t>
            </a:r>
            <a:r>
              <a:rPr lang="it-IT" sz="1200" baseline="-25000" dirty="0" err="1">
                <a:solidFill>
                  <a:srgbClr val="000000"/>
                </a:solidFill>
                <a:cs typeface="Arial" pitchFamily="34" charset="0"/>
              </a:rPr>
              <a:t>k</a:t>
            </a:r>
            <a:endParaRPr lang="it-IT" sz="12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2" name="Rectangle 2"/>
          <p:cNvSpPr txBox="1">
            <a:spLocks noChangeArrowheads="1"/>
          </p:cNvSpPr>
          <p:nvPr/>
        </p:nvSpPr>
        <p:spPr bwMode="auto">
          <a:xfrm>
            <a:off x="853827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Persons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 &amp; </a:t>
            </a: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Places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: esigenze conoscitive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7740352" y="3012624"/>
            <a:ext cx="8282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…</a:t>
            </a:r>
            <a:endParaRPr lang="it-IT" sz="3200" b="1" dirty="0"/>
          </a:p>
        </p:txBody>
      </p:sp>
      <p:sp>
        <p:nvSpPr>
          <p:cNvPr id="14" name="Segnaposto numero diapositiva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125AE-4FF7-4742-80DC-5A8CC4F33B06}" type="slidenum">
              <a:rPr lang="it-IT" altLang="it-IT" smtClean="0"/>
              <a:pPr>
                <a:defRPr/>
              </a:pPr>
              <a:t>30</a:t>
            </a:fld>
            <a:endParaRPr lang="it-IT" altLang="it-IT"/>
          </a:p>
        </p:txBody>
      </p:sp>
      <p:sp>
        <p:nvSpPr>
          <p:cNvPr id="31" name="CasellaDiTesto 4"/>
          <p:cNvSpPr txBox="1">
            <a:spLocks noChangeArrowheads="1"/>
          </p:cNvSpPr>
          <p:nvPr/>
        </p:nvSpPr>
        <p:spPr bwMode="auto">
          <a:xfrm>
            <a:off x="682625" y="6435725"/>
            <a:ext cx="56308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 altLang="it-IT" sz="1000" i="1" dirty="0">
                <a:solidFill>
                  <a:srgbClr val="7F7F7F"/>
                </a:solidFill>
              </a:rPr>
              <a:t>Progetto </a:t>
            </a:r>
            <a:r>
              <a:rPr lang="it-IT" altLang="it-IT" sz="1000" i="1" dirty="0" smtClean="0">
                <a:solidFill>
                  <a:srgbClr val="7F7F7F"/>
                </a:solidFill>
              </a:rPr>
              <a:t>ARCHIMEDE</a:t>
            </a:r>
            <a:endParaRPr lang="it-IT" altLang="it-IT" sz="1000" i="1" dirty="0">
              <a:solidFill>
                <a:srgbClr val="7F7F7F"/>
              </a:solidFill>
            </a:endParaRPr>
          </a:p>
        </p:txBody>
      </p:sp>
      <p:sp>
        <p:nvSpPr>
          <p:cNvPr id="35" name="Figura a mano libera 34"/>
          <p:cNvSpPr/>
          <p:nvPr/>
        </p:nvSpPr>
        <p:spPr bwMode="auto">
          <a:xfrm>
            <a:off x="3923928" y="5661248"/>
            <a:ext cx="3092367" cy="504056"/>
          </a:xfrm>
          <a:custGeom>
            <a:avLst/>
            <a:gdLst>
              <a:gd name="connsiteX0" fmla="*/ 0 w 2622375"/>
              <a:gd name="connsiteY0" fmla="*/ 107613 h 645668"/>
              <a:gd name="connsiteX1" fmla="*/ 107613 w 2622375"/>
              <a:gd name="connsiteY1" fmla="*/ 0 h 645668"/>
              <a:gd name="connsiteX2" fmla="*/ 2514762 w 2622375"/>
              <a:gd name="connsiteY2" fmla="*/ 0 h 645668"/>
              <a:gd name="connsiteX3" fmla="*/ 2622375 w 2622375"/>
              <a:gd name="connsiteY3" fmla="*/ 107613 h 645668"/>
              <a:gd name="connsiteX4" fmla="*/ 2622375 w 2622375"/>
              <a:gd name="connsiteY4" fmla="*/ 538055 h 645668"/>
              <a:gd name="connsiteX5" fmla="*/ 2514762 w 2622375"/>
              <a:gd name="connsiteY5" fmla="*/ 645668 h 645668"/>
              <a:gd name="connsiteX6" fmla="*/ 107613 w 2622375"/>
              <a:gd name="connsiteY6" fmla="*/ 645668 h 645668"/>
              <a:gd name="connsiteX7" fmla="*/ 0 w 2622375"/>
              <a:gd name="connsiteY7" fmla="*/ 538055 h 645668"/>
              <a:gd name="connsiteX8" fmla="*/ 0 w 2622375"/>
              <a:gd name="connsiteY8" fmla="*/ 107613 h 645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22375" h="645668">
                <a:moveTo>
                  <a:pt x="0" y="107613"/>
                </a:moveTo>
                <a:cubicBezTo>
                  <a:pt x="0" y="48180"/>
                  <a:pt x="48180" y="0"/>
                  <a:pt x="107613" y="0"/>
                </a:cubicBezTo>
                <a:lnTo>
                  <a:pt x="2514762" y="0"/>
                </a:lnTo>
                <a:cubicBezTo>
                  <a:pt x="2574195" y="0"/>
                  <a:pt x="2622375" y="48180"/>
                  <a:pt x="2622375" y="107613"/>
                </a:cubicBezTo>
                <a:lnTo>
                  <a:pt x="2622375" y="538055"/>
                </a:lnTo>
                <a:cubicBezTo>
                  <a:pt x="2622375" y="597488"/>
                  <a:pt x="2574195" y="645668"/>
                  <a:pt x="2514762" y="645668"/>
                </a:cubicBezTo>
                <a:lnTo>
                  <a:pt x="107613" y="645668"/>
                </a:lnTo>
                <a:cubicBezTo>
                  <a:pt x="48180" y="645668"/>
                  <a:pt x="0" y="597488"/>
                  <a:pt x="0" y="538055"/>
                </a:cubicBezTo>
                <a:lnTo>
                  <a:pt x="0" y="107613"/>
                </a:lnTo>
                <a:close/>
              </a:path>
            </a:pathLst>
          </a:cu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11529" tIns="71524" rIns="111529" bIns="71524" anchor="ctr"/>
          <a:lstStyle>
            <a:lvl1pPr defTabSz="9334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34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34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34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34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it-IT" sz="1400" b="1" dirty="0" smtClean="0"/>
              <a:t>Popolazione INSISTENTE in </a:t>
            </a:r>
            <a:r>
              <a:rPr lang="it-IT" sz="1400" b="1" dirty="0" err="1" smtClean="0"/>
              <a:t>C</a:t>
            </a:r>
            <a:r>
              <a:rPr lang="it-IT" sz="1400" b="1" baseline="-25000" dirty="0" err="1" smtClean="0"/>
              <a:t>k</a:t>
            </a:r>
            <a:r>
              <a:rPr lang="it-IT" sz="12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03709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2" grpId="0" animBg="1"/>
      <p:bldP spid="15" grpId="0" animBg="1"/>
      <p:bldP spid="16" grpId="0" animBg="1"/>
      <p:bldP spid="17" grpId="0" animBg="1"/>
      <p:bldP spid="18" grpId="0" animBg="1"/>
      <p:bldP spid="40983" grpId="0"/>
      <p:bldP spid="30" grpId="0" animBg="1"/>
      <p:bldP spid="40986" grpId="0"/>
      <p:bldP spid="40987" grpId="0"/>
      <p:bldP spid="40989" grpId="0"/>
      <p:bldP spid="26" grpId="0" animBg="1"/>
      <p:bldP spid="38" grpId="0" animBg="1"/>
      <p:bldP spid="39" grpId="0" animBg="1"/>
      <p:bldP spid="40" grpId="0" animBg="1"/>
      <p:bldP spid="42" grpId="0" animBg="1"/>
      <p:bldP spid="33" grpId="0" animBg="1"/>
      <p:bldP spid="34" grpId="0" animBg="1"/>
      <p:bldP spid="11" grpId="0"/>
      <p:bldP spid="3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Segnaposto contenuto 2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8630254"/>
              </p:ext>
            </p:extLst>
          </p:nvPr>
        </p:nvGraphicFramePr>
        <p:xfrm>
          <a:off x="179512" y="548680"/>
          <a:ext cx="8712968" cy="59046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853827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Persons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 &amp; </a:t>
            </a: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Places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: fonti e variabili principali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31</a:t>
            </a:fld>
            <a:endParaRPr lang="it-IT" altLang="it-IT"/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682625" y="6435725"/>
            <a:ext cx="56308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 altLang="it-IT" sz="1000" i="1" dirty="0">
                <a:solidFill>
                  <a:srgbClr val="7F7F7F"/>
                </a:solidFill>
              </a:rPr>
              <a:t>Progetto </a:t>
            </a:r>
            <a:r>
              <a:rPr lang="it-IT" altLang="it-IT" sz="1000" i="1" dirty="0" smtClean="0">
                <a:solidFill>
                  <a:srgbClr val="7F7F7F"/>
                </a:solidFill>
              </a:rPr>
              <a:t>ARCHIMEDE</a:t>
            </a:r>
            <a:endParaRPr lang="it-IT" altLang="it-IT" sz="1000" i="1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23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61514" y="743218"/>
            <a:ext cx="8414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err="1" smtClean="0"/>
              <a:t>Persons</a:t>
            </a:r>
            <a:r>
              <a:rPr lang="it-IT" sz="1600" dirty="0" smtClean="0"/>
              <a:t> &amp; </a:t>
            </a:r>
            <a:r>
              <a:rPr lang="it-IT" sz="1600" dirty="0" err="1" smtClean="0"/>
              <a:t>Places</a:t>
            </a:r>
            <a:r>
              <a:rPr lang="it-IT" sz="1600" dirty="0"/>
              <a:t>. </a:t>
            </a:r>
            <a:r>
              <a:rPr lang="it-IT" sz="1600" dirty="0" smtClean="0"/>
              <a:t>Italia, dicembre 2012 (v.a. in migliaia)</a:t>
            </a:r>
            <a:endParaRPr lang="it-IT" sz="1600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Persons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 &amp; </a:t>
            </a: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Places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: risultati – luogo di origine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125AE-4FF7-4742-80DC-5A8CC4F33B06}" type="slidenum">
              <a:rPr lang="it-IT" altLang="it-IT" smtClean="0"/>
              <a:pPr>
                <a:defRPr/>
              </a:pPr>
              <a:t>32</a:t>
            </a:fld>
            <a:endParaRPr lang="it-IT" altLang="it-IT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7481707"/>
              </p:ext>
            </p:extLst>
          </p:nvPr>
        </p:nvGraphicFramePr>
        <p:xfrm>
          <a:off x="161175" y="1484784"/>
          <a:ext cx="8677188" cy="3792997"/>
        </p:xfrm>
        <a:graphic>
          <a:graphicData uri="http://schemas.openxmlformats.org/drawingml/2006/table">
            <a:tbl>
              <a:tblPr/>
              <a:tblGrid>
                <a:gridCol w="1746529"/>
                <a:gridCol w="864096"/>
                <a:gridCol w="778449"/>
                <a:gridCol w="949743"/>
                <a:gridCol w="850457"/>
                <a:gridCol w="733719"/>
                <a:gridCol w="864096"/>
                <a:gridCol w="1152128"/>
                <a:gridCol w="737971"/>
              </a:tblGrid>
              <a:tr h="60229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Localizzazione</a:t>
                      </a:r>
                      <a:r>
                        <a:rPr lang="it-IT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principale degli individui  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Occupati</a:t>
                      </a:r>
                    </a:p>
                    <a:p>
                      <a:pPr algn="ctr" fontAlgn="ctr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(segnale</a:t>
                      </a:r>
                      <a:r>
                        <a:rPr lang="it-IT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dicembre 2012)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Universitari</a:t>
                      </a:r>
                    </a:p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(segnale</a:t>
                      </a:r>
                      <a:r>
                        <a:rPr lang="it-IT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dicembre 2012)</a:t>
                      </a:r>
                      <a:endParaRPr lang="it-IT" sz="13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Studenti</a:t>
                      </a:r>
                    </a:p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(segnale</a:t>
                      </a:r>
                      <a:r>
                        <a:rPr lang="it-IT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dicembre 2012)</a:t>
                      </a:r>
                      <a:endParaRPr lang="it-IT" sz="13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Assenza di segnali Lavoro/Studio</a:t>
                      </a:r>
                    </a:p>
                    <a:p>
                      <a:pPr algn="ctr" fontAlgn="ctr"/>
                      <a:r>
                        <a:rPr lang="it-IT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 dicembre 2012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Totale 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101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Totale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Incidenza</a:t>
                      </a:r>
                    </a:p>
                    <a:p>
                      <a:pPr algn="ctr" fontAlgn="ctr"/>
                      <a:r>
                        <a:rPr lang="it-IT" sz="13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 pop.ne dinamica</a:t>
                      </a:r>
                      <a:endParaRPr lang="it-IT" sz="1300" b="1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Totale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Incidenza</a:t>
                      </a:r>
                    </a:p>
                    <a:p>
                      <a:pPr algn="ctr" fontAlgn="ctr"/>
                      <a:r>
                        <a:rPr lang="it-IT" sz="13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 pop.ne dinamica</a:t>
                      </a:r>
                      <a:endParaRPr lang="it-IT" sz="1300" b="1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Totale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Incidenza</a:t>
                      </a:r>
                    </a:p>
                    <a:p>
                      <a:pPr algn="ctr" fontAlgn="ctr"/>
                      <a:r>
                        <a:rPr lang="it-IT" sz="13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 pop.ne dinamica</a:t>
                      </a:r>
                      <a:endParaRPr lang="it-IT" sz="1300" b="1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619702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Residenza Anagrafica</a:t>
                      </a:r>
                      <a:r>
                        <a:rPr lang="it-I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</a:t>
                      </a:r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(iscritti</a:t>
                      </a:r>
                      <a:r>
                        <a:rPr lang="it-I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in anagrafe)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20.490 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</a:t>
                      </a:r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51,2 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1.439 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</a:t>
                      </a:r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79,7 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</a:t>
                      </a:r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7,032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</a:t>
                      </a:r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26,6 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</a:t>
                      </a:r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32.020 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</a:t>
                      </a:r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60.981 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30574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Domicilio </a:t>
                      </a:r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fiscale (non</a:t>
                      </a:r>
                      <a:r>
                        <a:rPr lang="it-I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iscritti in anagrafe</a:t>
                      </a:r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204 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50,3 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23 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29,7 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</a:t>
                      </a:r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 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32,2 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       </a:t>
                      </a:r>
                      <a:r>
                        <a:rPr lang="it-IT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571 </a:t>
                      </a:r>
                      <a:endParaRPr lang="it-IT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     </a:t>
                      </a:r>
                      <a:r>
                        <a:rPr lang="it-IT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842 </a:t>
                      </a:r>
                      <a:endParaRPr lang="it-IT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702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Altri soggetti (residui</a:t>
                      </a:r>
                      <a:r>
                        <a:rPr lang="it-I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del processo)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81 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</a:t>
                      </a:r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 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7 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</a:t>
                      </a:r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 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</a:t>
                      </a:r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 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</a:t>
                      </a:r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 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         </a:t>
                      </a:r>
                      <a:r>
                        <a:rPr lang="it-IT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90</a:t>
                      </a:r>
                      <a:endParaRPr lang="it-IT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     </a:t>
                      </a:r>
                      <a:r>
                        <a:rPr lang="it-IT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194 </a:t>
                      </a:r>
                      <a:endParaRPr lang="it-IT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702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Totale 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20.775 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51,4 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1.469 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79,0 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</a:t>
                      </a:r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7.092 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26,8 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</a:t>
                      </a:r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32.681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62.018 </a:t>
                      </a:r>
                      <a:endParaRPr lang="it-IT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CasellaDiTesto 4"/>
          <p:cNvSpPr txBox="1">
            <a:spLocks noChangeArrowheads="1"/>
          </p:cNvSpPr>
          <p:nvPr/>
        </p:nvSpPr>
        <p:spPr bwMode="auto">
          <a:xfrm>
            <a:off x="682625" y="6435725"/>
            <a:ext cx="56308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 altLang="it-IT" sz="1000" i="1" dirty="0">
                <a:solidFill>
                  <a:srgbClr val="7F7F7F"/>
                </a:solidFill>
              </a:rPr>
              <a:t>Progetto </a:t>
            </a:r>
            <a:r>
              <a:rPr lang="it-IT" altLang="it-IT" sz="1000" i="1" dirty="0" smtClean="0">
                <a:solidFill>
                  <a:srgbClr val="7F7F7F"/>
                </a:solidFill>
              </a:rPr>
              <a:t>ARCHIMEDE</a:t>
            </a:r>
            <a:endParaRPr lang="it-IT" altLang="it-IT" sz="1000" i="1" dirty="0">
              <a:solidFill>
                <a:srgbClr val="7F7F7F"/>
              </a:solidFill>
            </a:endParaRPr>
          </a:p>
        </p:txBody>
      </p:sp>
      <p:sp>
        <p:nvSpPr>
          <p:cNvPr id="4" name="Ovale 3"/>
          <p:cNvSpPr/>
          <p:nvPr/>
        </p:nvSpPr>
        <p:spPr>
          <a:xfrm>
            <a:off x="4851575" y="4797152"/>
            <a:ext cx="576064" cy="38519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0675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igura a mano libera 11"/>
          <p:cNvSpPr/>
          <p:nvPr/>
        </p:nvSpPr>
        <p:spPr bwMode="auto">
          <a:xfrm>
            <a:off x="3525995" y="4725144"/>
            <a:ext cx="3952722" cy="648072"/>
          </a:xfrm>
          <a:custGeom>
            <a:avLst/>
            <a:gdLst>
              <a:gd name="connsiteX0" fmla="*/ 0 w 2622375"/>
              <a:gd name="connsiteY0" fmla="*/ 107613 h 645668"/>
              <a:gd name="connsiteX1" fmla="*/ 107613 w 2622375"/>
              <a:gd name="connsiteY1" fmla="*/ 0 h 645668"/>
              <a:gd name="connsiteX2" fmla="*/ 2514762 w 2622375"/>
              <a:gd name="connsiteY2" fmla="*/ 0 h 645668"/>
              <a:gd name="connsiteX3" fmla="*/ 2622375 w 2622375"/>
              <a:gd name="connsiteY3" fmla="*/ 107613 h 645668"/>
              <a:gd name="connsiteX4" fmla="*/ 2622375 w 2622375"/>
              <a:gd name="connsiteY4" fmla="*/ 538055 h 645668"/>
              <a:gd name="connsiteX5" fmla="*/ 2514762 w 2622375"/>
              <a:gd name="connsiteY5" fmla="*/ 645668 h 645668"/>
              <a:gd name="connsiteX6" fmla="*/ 107613 w 2622375"/>
              <a:gd name="connsiteY6" fmla="*/ 645668 h 645668"/>
              <a:gd name="connsiteX7" fmla="*/ 0 w 2622375"/>
              <a:gd name="connsiteY7" fmla="*/ 538055 h 645668"/>
              <a:gd name="connsiteX8" fmla="*/ 0 w 2622375"/>
              <a:gd name="connsiteY8" fmla="*/ 107613 h 645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22375" h="645668">
                <a:moveTo>
                  <a:pt x="0" y="107613"/>
                </a:moveTo>
                <a:cubicBezTo>
                  <a:pt x="0" y="48180"/>
                  <a:pt x="48180" y="0"/>
                  <a:pt x="107613" y="0"/>
                </a:cubicBezTo>
                <a:lnTo>
                  <a:pt x="2514762" y="0"/>
                </a:lnTo>
                <a:cubicBezTo>
                  <a:pt x="2574195" y="0"/>
                  <a:pt x="2622375" y="48180"/>
                  <a:pt x="2622375" y="107613"/>
                </a:cubicBezTo>
                <a:lnTo>
                  <a:pt x="2622375" y="538055"/>
                </a:lnTo>
                <a:cubicBezTo>
                  <a:pt x="2622375" y="597488"/>
                  <a:pt x="2574195" y="645668"/>
                  <a:pt x="2514762" y="645668"/>
                </a:cubicBezTo>
                <a:lnTo>
                  <a:pt x="107613" y="645668"/>
                </a:lnTo>
                <a:cubicBezTo>
                  <a:pt x="48180" y="645668"/>
                  <a:pt x="0" y="597488"/>
                  <a:pt x="0" y="538055"/>
                </a:cubicBezTo>
                <a:lnTo>
                  <a:pt x="0" y="107613"/>
                </a:lnTo>
                <a:close/>
              </a:path>
            </a:pathLst>
          </a:cu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11529" tIns="71524" rIns="111529" bIns="71524" anchor="ctr"/>
          <a:lstStyle>
            <a:lvl1pPr defTabSz="9334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34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34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34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34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it-IT" sz="1400" b="1" dirty="0" smtClean="0">
                <a:solidFill>
                  <a:srgbClr val="C00000"/>
                </a:solidFill>
              </a:rPr>
              <a:t>1.200.524</a:t>
            </a:r>
            <a:endParaRPr lang="it-IT" sz="1400" b="1" dirty="0">
              <a:solidFill>
                <a:srgbClr val="C00000"/>
              </a:solidFill>
            </a:endParaRPr>
          </a:p>
          <a:p>
            <a:pPr algn="ctr" eaLnBrk="1" hangingPunct="1">
              <a:defRPr/>
            </a:pPr>
            <a:r>
              <a:rPr lang="it-IT" sz="1400" b="1" dirty="0" smtClean="0">
                <a:solidFill>
                  <a:srgbClr val="C00000"/>
                </a:solidFill>
              </a:rPr>
              <a:t>Popolazione INSISTENTE su NAPOLI</a:t>
            </a:r>
            <a:endParaRPr lang="it-IT" sz="1200" b="1" dirty="0" smtClean="0">
              <a:solidFill>
                <a:srgbClr val="000000"/>
              </a:solidFill>
            </a:endParaRPr>
          </a:p>
        </p:txBody>
      </p:sp>
      <p:sp>
        <p:nvSpPr>
          <p:cNvPr id="16" name="Figura a mano libera 15"/>
          <p:cNvSpPr/>
          <p:nvPr/>
        </p:nvSpPr>
        <p:spPr bwMode="auto">
          <a:xfrm>
            <a:off x="816836" y="2636890"/>
            <a:ext cx="1924102" cy="1445959"/>
          </a:xfrm>
          <a:custGeom>
            <a:avLst/>
            <a:gdLst>
              <a:gd name="connsiteX0" fmla="*/ 86091 w 516534"/>
              <a:gd name="connsiteY0" fmla="*/ 0 h 4662000"/>
              <a:gd name="connsiteX1" fmla="*/ 430443 w 516534"/>
              <a:gd name="connsiteY1" fmla="*/ 0 h 4662000"/>
              <a:gd name="connsiteX2" fmla="*/ 516534 w 516534"/>
              <a:gd name="connsiteY2" fmla="*/ 86091 h 4662000"/>
              <a:gd name="connsiteX3" fmla="*/ 516534 w 516534"/>
              <a:gd name="connsiteY3" fmla="*/ 4662000 h 4662000"/>
              <a:gd name="connsiteX4" fmla="*/ 516534 w 516534"/>
              <a:gd name="connsiteY4" fmla="*/ 4662000 h 4662000"/>
              <a:gd name="connsiteX5" fmla="*/ 0 w 516534"/>
              <a:gd name="connsiteY5" fmla="*/ 4662000 h 4662000"/>
              <a:gd name="connsiteX6" fmla="*/ 0 w 516534"/>
              <a:gd name="connsiteY6" fmla="*/ 4662000 h 4662000"/>
              <a:gd name="connsiteX7" fmla="*/ 0 w 516534"/>
              <a:gd name="connsiteY7" fmla="*/ 86091 h 4662000"/>
              <a:gd name="connsiteX8" fmla="*/ 86091 w 516534"/>
              <a:gd name="connsiteY8" fmla="*/ 0 h 46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6534" h="4662000">
                <a:moveTo>
                  <a:pt x="516534" y="777021"/>
                </a:moveTo>
                <a:lnTo>
                  <a:pt x="516534" y="3884979"/>
                </a:lnTo>
                <a:cubicBezTo>
                  <a:pt x="516534" y="4314116"/>
                  <a:pt x="512263" y="4661995"/>
                  <a:pt x="506995" y="4661995"/>
                </a:cubicBezTo>
                <a:lnTo>
                  <a:pt x="0" y="4661995"/>
                </a:lnTo>
                <a:lnTo>
                  <a:pt x="0" y="4661995"/>
                </a:lnTo>
                <a:lnTo>
                  <a:pt x="0" y="5"/>
                </a:lnTo>
                <a:lnTo>
                  <a:pt x="0" y="5"/>
                </a:lnTo>
                <a:lnTo>
                  <a:pt x="506995" y="5"/>
                </a:lnTo>
                <a:cubicBezTo>
                  <a:pt x="512263" y="5"/>
                  <a:pt x="516534" y="347884"/>
                  <a:pt x="516534" y="777021"/>
                </a:cubicBezTo>
                <a:close/>
              </a:path>
            </a:pathLst>
          </a:custGeom>
        </p:spPr>
        <p:style>
          <a:ln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33351" tIns="91889" rIns="158564" bIns="91891" anchor="ctr"/>
          <a:lstStyle/>
          <a:p>
            <a:pPr algn="ctr">
              <a:defRPr/>
            </a:pPr>
            <a:r>
              <a:rPr lang="it-IT" sz="1400" b="1" dirty="0" smtClean="0"/>
              <a:t>73.875</a:t>
            </a:r>
          </a:p>
          <a:p>
            <a:pPr algn="ctr">
              <a:defRPr/>
            </a:pPr>
            <a:r>
              <a:rPr lang="it-IT" sz="1200" dirty="0">
                <a:solidFill>
                  <a:srgbClr val="000000"/>
                </a:solidFill>
                <a:cs typeface="Arial" pitchFamily="34" charset="0"/>
              </a:rPr>
              <a:t>di </a:t>
            </a:r>
            <a:r>
              <a:rPr lang="it-IT" sz="1200" dirty="0" smtClean="0">
                <a:solidFill>
                  <a:srgbClr val="000000"/>
                </a:solidFill>
                <a:cs typeface="Arial" pitchFamily="34" charset="0"/>
              </a:rPr>
              <a:t>cui:</a:t>
            </a:r>
          </a:p>
          <a:p>
            <a:pPr algn="ctr">
              <a:defRPr/>
            </a:pPr>
            <a:endParaRPr lang="it-IT" sz="1200" dirty="0">
              <a:solidFill>
                <a:srgbClr val="000000"/>
              </a:solidFill>
              <a:cs typeface="Arial" pitchFamily="34" charset="0"/>
            </a:endParaRPr>
          </a:p>
          <a:p>
            <a:pPr algn="ctr">
              <a:defRPr/>
            </a:pPr>
            <a:r>
              <a:rPr lang="it-IT" sz="1200" dirty="0" smtClean="0">
                <a:solidFill>
                  <a:srgbClr val="000000"/>
                </a:solidFill>
                <a:cs typeface="Arial" pitchFamily="34" charset="0"/>
              </a:rPr>
              <a:t>Studenti</a:t>
            </a:r>
            <a:r>
              <a:rPr lang="it-IT" sz="1200" dirty="0">
                <a:solidFill>
                  <a:srgbClr val="000000"/>
                </a:solidFill>
                <a:cs typeface="Arial" pitchFamily="34" charset="0"/>
              </a:rPr>
              <a:t>: </a:t>
            </a:r>
            <a:r>
              <a:rPr lang="it-IT" sz="1200" b="1" dirty="0" smtClean="0"/>
              <a:t>9.878</a:t>
            </a:r>
            <a:endParaRPr lang="it-IT" sz="1200" b="1" dirty="0">
              <a:solidFill>
                <a:srgbClr val="000000"/>
              </a:solidFill>
              <a:cs typeface="Arial" pitchFamily="34" charset="0"/>
            </a:endParaRPr>
          </a:p>
          <a:p>
            <a:pPr algn="ctr">
              <a:defRPr/>
            </a:pPr>
            <a:r>
              <a:rPr lang="it-IT" sz="1200" dirty="0">
                <a:solidFill>
                  <a:srgbClr val="000000"/>
                </a:solidFill>
                <a:cs typeface="Arial" pitchFamily="34" charset="0"/>
              </a:rPr>
              <a:t>Universitari: </a:t>
            </a:r>
            <a:r>
              <a:rPr lang="it-IT" sz="1200" b="1" dirty="0" smtClean="0">
                <a:solidFill>
                  <a:srgbClr val="000000"/>
                </a:solidFill>
                <a:cs typeface="Arial" pitchFamily="34" charset="0"/>
              </a:rPr>
              <a:t>2.978</a:t>
            </a:r>
            <a:endParaRPr lang="it-IT" sz="1200" b="1" dirty="0">
              <a:solidFill>
                <a:srgbClr val="000000"/>
              </a:solidFill>
              <a:cs typeface="Arial" pitchFamily="34" charset="0"/>
            </a:endParaRPr>
          </a:p>
          <a:p>
            <a:pPr algn="ctr">
              <a:defRPr/>
            </a:pPr>
            <a:r>
              <a:rPr lang="it-IT" sz="1200" dirty="0">
                <a:solidFill>
                  <a:srgbClr val="000000"/>
                </a:solidFill>
                <a:cs typeface="Arial" pitchFamily="34" charset="0"/>
              </a:rPr>
              <a:t>Occupati</a:t>
            </a:r>
            <a:r>
              <a:rPr lang="it-IT" sz="1200" dirty="0" smtClean="0">
                <a:solidFill>
                  <a:srgbClr val="000000"/>
                </a:solidFill>
                <a:cs typeface="Arial" pitchFamily="34" charset="0"/>
              </a:rPr>
              <a:t>: </a:t>
            </a:r>
            <a:r>
              <a:rPr lang="it-IT" sz="1200" b="1" dirty="0" smtClean="0"/>
              <a:t>61.019</a:t>
            </a:r>
            <a:endParaRPr lang="it-IT" sz="12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0982" name="CasellaDiTesto 3"/>
          <p:cNvSpPr txBox="1">
            <a:spLocks noChangeArrowheads="1"/>
          </p:cNvSpPr>
          <p:nvPr/>
        </p:nvSpPr>
        <p:spPr bwMode="auto">
          <a:xfrm>
            <a:off x="539553" y="1052736"/>
            <a:ext cx="465532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altLang="it-IT" sz="1400" b="1" dirty="0" smtClean="0">
                <a:solidFill>
                  <a:srgbClr val="C00000"/>
                </a:solidFill>
              </a:rPr>
              <a:t>Popolazione con segnali di residenza a NAPOLI</a:t>
            </a:r>
            <a:endParaRPr lang="it-IT" altLang="it-IT" sz="1400" b="1" baseline="-25000" dirty="0">
              <a:solidFill>
                <a:srgbClr val="C00000"/>
              </a:solidFill>
            </a:endParaRPr>
          </a:p>
        </p:txBody>
      </p:sp>
      <p:sp>
        <p:nvSpPr>
          <p:cNvPr id="40983" name="Rettangolo 1"/>
          <p:cNvSpPr>
            <a:spLocks noChangeArrowheads="1"/>
          </p:cNvSpPr>
          <p:nvPr/>
        </p:nvSpPr>
        <p:spPr bwMode="auto">
          <a:xfrm>
            <a:off x="5652120" y="836712"/>
            <a:ext cx="338437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altLang="it-IT" sz="1200" b="1" dirty="0" smtClean="0">
                <a:solidFill>
                  <a:srgbClr val="C00000"/>
                </a:solidFill>
              </a:rPr>
              <a:t>Pop.ne con segnali di residenza</a:t>
            </a:r>
          </a:p>
          <a:p>
            <a:pPr algn="ctr" eaLnBrk="1" hangingPunct="1"/>
            <a:r>
              <a:rPr lang="it-IT" altLang="it-IT" sz="1200" b="1" dirty="0" smtClean="0">
                <a:solidFill>
                  <a:srgbClr val="C00000"/>
                </a:solidFill>
              </a:rPr>
              <a:t>in altri Comuni C</a:t>
            </a:r>
            <a:r>
              <a:rPr lang="it-IT" altLang="it-IT" sz="1200" b="1" baseline="-25000" dirty="0" smtClean="0">
                <a:solidFill>
                  <a:srgbClr val="C00000"/>
                </a:solidFill>
              </a:rPr>
              <a:t>i </a:t>
            </a:r>
            <a:r>
              <a:rPr lang="it-IT" altLang="it-IT" sz="1200" b="1" dirty="0" smtClean="0">
                <a:solidFill>
                  <a:srgbClr val="C00000"/>
                </a:solidFill>
              </a:rPr>
              <a:t>(o estero)</a:t>
            </a:r>
          </a:p>
          <a:p>
            <a:pPr algn="ctr" eaLnBrk="1" hangingPunct="1"/>
            <a:endParaRPr lang="it-IT" altLang="it-IT" sz="1200" b="1" baseline="-25000" dirty="0">
              <a:solidFill>
                <a:srgbClr val="C00000"/>
              </a:solidFill>
            </a:endParaRPr>
          </a:p>
        </p:txBody>
      </p:sp>
      <p:sp>
        <p:nvSpPr>
          <p:cNvPr id="30" name="Figura a mano libera 29"/>
          <p:cNvSpPr/>
          <p:nvPr/>
        </p:nvSpPr>
        <p:spPr bwMode="auto">
          <a:xfrm>
            <a:off x="3285074" y="2643559"/>
            <a:ext cx="1909798" cy="1439291"/>
          </a:xfrm>
          <a:custGeom>
            <a:avLst/>
            <a:gdLst>
              <a:gd name="connsiteX0" fmla="*/ 86091 w 516534"/>
              <a:gd name="connsiteY0" fmla="*/ 0 h 4662000"/>
              <a:gd name="connsiteX1" fmla="*/ 430443 w 516534"/>
              <a:gd name="connsiteY1" fmla="*/ 0 h 4662000"/>
              <a:gd name="connsiteX2" fmla="*/ 516534 w 516534"/>
              <a:gd name="connsiteY2" fmla="*/ 86091 h 4662000"/>
              <a:gd name="connsiteX3" fmla="*/ 516534 w 516534"/>
              <a:gd name="connsiteY3" fmla="*/ 4662000 h 4662000"/>
              <a:gd name="connsiteX4" fmla="*/ 516534 w 516534"/>
              <a:gd name="connsiteY4" fmla="*/ 4662000 h 4662000"/>
              <a:gd name="connsiteX5" fmla="*/ 0 w 516534"/>
              <a:gd name="connsiteY5" fmla="*/ 4662000 h 4662000"/>
              <a:gd name="connsiteX6" fmla="*/ 0 w 516534"/>
              <a:gd name="connsiteY6" fmla="*/ 4662000 h 4662000"/>
              <a:gd name="connsiteX7" fmla="*/ 0 w 516534"/>
              <a:gd name="connsiteY7" fmla="*/ 86091 h 4662000"/>
              <a:gd name="connsiteX8" fmla="*/ 86091 w 516534"/>
              <a:gd name="connsiteY8" fmla="*/ 0 h 46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6534" h="4662000">
                <a:moveTo>
                  <a:pt x="516534" y="777021"/>
                </a:moveTo>
                <a:lnTo>
                  <a:pt x="516534" y="3884979"/>
                </a:lnTo>
                <a:cubicBezTo>
                  <a:pt x="516534" y="4314116"/>
                  <a:pt x="512263" y="4661995"/>
                  <a:pt x="506995" y="4661995"/>
                </a:cubicBezTo>
                <a:lnTo>
                  <a:pt x="0" y="4661995"/>
                </a:lnTo>
                <a:lnTo>
                  <a:pt x="0" y="4661995"/>
                </a:lnTo>
                <a:lnTo>
                  <a:pt x="0" y="5"/>
                </a:lnTo>
                <a:lnTo>
                  <a:pt x="0" y="5"/>
                </a:lnTo>
                <a:lnTo>
                  <a:pt x="506995" y="5"/>
                </a:lnTo>
                <a:cubicBezTo>
                  <a:pt x="512263" y="5"/>
                  <a:pt x="516534" y="347884"/>
                  <a:pt x="516534" y="777021"/>
                </a:cubicBezTo>
                <a:close/>
              </a:path>
            </a:pathLst>
          </a:custGeom>
        </p:spPr>
        <p:style>
          <a:ln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33351" tIns="91889" rIns="158564" bIns="91891" spcCol="1270" anchor="ctr"/>
          <a:lstStyle>
            <a:lvl1pPr marL="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it-IT" sz="1400" b="1" dirty="0" smtClean="0"/>
              <a:t>936.107 </a:t>
            </a:r>
          </a:p>
          <a:p>
            <a:pPr algn="ctr">
              <a:defRPr/>
            </a:pPr>
            <a:r>
              <a:rPr lang="it-IT" sz="1200" dirty="0" smtClean="0">
                <a:solidFill>
                  <a:srgbClr val="000000"/>
                </a:solidFill>
                <a:cs typeface="Arial" pitchFamily="34" charset="0"/>
              </a:rPr>
              <a:t>di cui:</a:t>
            </a:r>
          </a:p>
          <a:p>
            <a:pPr algn="ctr">
              <a:defRPr/>
            </a:pPr>
            <a:endParaRPr lang="it-IT" sz="1200" dirty="0">
              <a:solidFill>
                <a:srgbClr val="000000"/>
              </a:solidFill>
              <a:cs typeface="Arial" pitchFamily="34" charset="0"/>
            </a:endParaRPr>
          </a:p>
          <a:p>
            <a:pPr algn="ctr">
              <a:defRPr/>
            </a:pPr>
            <a:r>
              <a:rPr lang="it-IT" sz="1200" dirty="0">
                <a:solidFill>
                  <a:srgbClr val="000000"/>
                </a:solidFill>
                <a:cs typeface="Arial" pitchFamily="34" charset="0"/>
              </a:rPr>
              <a:t>Studenti: </a:t>
            </a:r>
            <a:r>
              <a:rPr lang="it-IT" sz="1200" b="1" dirty="0" smtClean="0"/>
              <a:t>123.763</a:t>
            </a:r>
          </a:p>
          <a:p>
            <a:pPr algn="ctr">
              <a:defRPr/>
            </a:pPr>
            <a:r>
              <a:rPr lang="it-IT" sz="1200" dirty="0" smtClean="0">
                <a:solidFill>
                  <a:srgbClr val="000000"/>
                </a:solidFill>
                <a:cs typeface="Arial" pitchFamily="34" charset="0"/>
              </a:rPr>
              <a:t>Universitari</a:t>
            </a:r>
            <a:r>
              <a:rPr lang="it-IT" sz="1200" dirty="0">
                <a:solidFill>
                  <a:srgbClr val="000000"/>
                </a:solidFill>
                <a:cs typeface="Arial" pitchFamily="34" charset="0"/>
              </a:rPr>
              <a:t>: </a:t>
            </a:r>
            <a:r>
              <a:rPr lang="it-IT" sz="1200" b="1" dirty="0" smtClean="0"/>
              <a:t>25.362</a:t>
            </a:r>
            <a:endParaRPr lang="it-IT" sz="1200" b="1" dirty="0">
              <a:solidFill>
                <a:srgbClr val="000000"/>
              </a:solidFill>
              <a:cs typeface="Arial" pitchFamily="34" charset="0"/>
            </a:endParaRPr>
          </a:p>
          <a:p>
            <a:pPr algn="ctr">
              <a:defRPr/>
            </a:pPr>
            <a:r>
              <a:rPr lang="it-IT" sz="1200" dirty="0">
                <a:solidFill>
                  <a:srgbClr val="000000"/>
                </a:solidFill>
                <a:cs typeface="Arial" pitchFamily="34" charset="0"/>
              </a:rPr>
              <a:t>Occupati: </a:t>
            </a:r>
            <a:r>
              <a:rPr lang="it-IT" sz="1200" b="1" dirty="0" smtClean="0"/>
              <a:t>169.586</a:t>
            </a:r>
          </a:p>
          <a:p>
            <a:pPr algn="ctr">
              <a:defRPr/>
            </a:pPr>
            <a:endParaRPr lang="it-IT" sz="400" b="1" dirty="0" smtClean="0"/>
          </a:p>
          <a:p>
            <a:pPr algn="ctr">
              <a:defRPr/>
            </a:pPr>
            <a:r>
              <a:rPr lang="it-IT" sz="1200" dirty="0" smtClean="0">
                <a:solidFill>
                  <a:srgbClr val="000000"/>
                </a:solidFill>
                <a:cs typeface="Arial" pitchFamily="34" charset="0"/>
              </a:rPr>
              <a:t>Altri:</a:t>
            </a:r>
            <a:r>
              <a:rPr lang="it-IT" sz="1200" b="1" dirty="0" smtClean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it-IT" sz="1200" b="1" dirty="0" smtClean="0"/>
              <a:t>617.396</a:t>
            </a:r>
            <a:endParaRPr lang="it-IT" sz="12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0986" name="CasellaDiTesto 1"/>
          <p:cNvSpPr txBox="1">
            <a:spLocks noChangeArrowheads="1"/>
          </p:cNvSpPr>
          <p:nvPr/>
        </p:nvSpPr>
        <p:spPr bwMode="auto">
          <a:xfrm>
            <a:off x="514440" y="1562808"/>
            <a:ext cx="27706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altLang="it-IT" sz="1400" dirty="0"/>
              <a:t>Dinamica in uscita </a:t>
            </a:r>
            <a:endParaRPr lang="it-IT" altLang="it-IT" sz="1400" dirty="0" smtClean="0"/>
          </a:p>
          <a:p>
            <a:pPr algn="ctr" eaLnBrk="1" hangingPunct="1"/>
            <a:r>
              <a:rPr lang="it-IT" altLang="it-IT" sz="1400" dirty="0" smtClean="0"/>
              <a:t>da NAPOLI</a:t>
            </a:r>
            <a:endParaRPr lang="it-IT" altLang="it-IT" sz="1400" dirty="0"/>
          </a:p>
        </p:txBody>
      </p:sp>
      <p:sp>
        <p:nvSpPr>
          <p:cNvPr id="40987" name="CasellaDiTesto 2"/>
          <p:cNvSpPr txBox="1">
            <a:spLocks noChangeArrowheads="1"/>
          </p:cNvSpPr>
          <p:nvPr/>
        </p:nvSpPr>
        <p:spPr bwMode="auto">
          <a:xfrm>
            <a:off x="3821683" y="1662165"/>
            <a:ext cx="8223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400" dirty="0"/>
              <a:t>Statica </a:t>
            </a:r>
          </a:p>
        </p:txBody>
      </p:sp>
      <p:cxnSp>
        <p:nvCxnSpPr>
          <p:cNvPr id="5" name="Connettore 1 4"/>
          <p:cNvCxnSpPr/>
          <p:nvPr/>
        </p:nvCxnSpPr>
        <p:spPr>
          <a:xfrm>
            <a:off x="5502356" y="954224"/>
            <a:ext cx="0" cy="333887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1 22"/>
          <p:cNvCxnSpPr/>
          <p:nvPr/>
        </p:nvCxnSpPr>
        <p:spPr>
          <a:xfrm>
            <a:off x="467544" y="1432521"/>
            <a:ext cx="462164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1 24"/>
          <p:cNvCxnSpPr/>
          <p:nvPr/>
        </p:nvCxnSpPr>
        <p:spPr>
          <a:xfrm>
            <a:off x="5652120" y="1432521"/>
            <a:ext cx="309634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Parentesi graffa chiusa 41"/>
          <p:cNvSpPr/>
          <p:nvPr/>
        </p:nvSpPr>
        <p:spPr>
          <a:xfrm rot="5400000">
            <a:off x="5341685" y="2578464"/>
            <a:ext cx="281086" cy="3710351"/>
          </a:xfrm>
          <a:prstGeom prst="rightBrace">
            <a:avLst>
              <a:gd name="adj1" fmla="val 8333"/>
              <a:gd name="adj2" fmla="val 49112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43" name="Parentesi graffa chiusa 42"/>
          <p:cNvSpPr/>
          <p:nvPr/>
        </p:nvSpPr>
        <p:spPr>
          <a:xfrm rot="16200000">
            <a:off x="7041736" y="634530"/>
            <a:ext cx="287338" cy="3126058"/>
          </a:xfrm>
          <a:prstGeom prst="rightBrace">
            <a:avLst>
              <a:gd name="adj1" fmla="val 8333"/>
              <a:gd name="adj2" fmla="val 49112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4" name="Figura a mano libera 33"/>
          <p:cNvSpPr/>
          <p:nvPr/>
        </p:nvSpPr>
        <p:spPr bwMode="auto">
          <a:xfrm>
            <a:off x="5864363" y="2643559"/>
            <a:ext cx="2721246" cy="1439290"/>
          </a:xfrm>
          <a:custGeom>
            <a:avLst/>
            <a:gdLst>
              <a:gd name="connsiteX0" fmla="*/ 86091 w 516534"/>
              <a:gd name="connsiteY0" fmla="*/ 0 h 4662000"/>
              <a:gd name="connsiteX1" fmla="*/ 430443 w 516534"/>
              <a:gd name="connsiteY1" fmla="*/ 0 h 4662000"/>
              <a:gd name="connsiteX2" fmla="*/ 516534 w 516534"/>
              <a:gd name="connsiteY2" fmla="*/ 86091 h 4662000"/>
              <a:gd name="connsiteX3" fmla="*/ 516534 w 516534"/>
              <a:gd name="connsiteY3" fmla="*/ 4662000 h 4662000"/>
              <a:gd name="connsiteX4" fmla="*/ 516534 w 516534"/>
              <a:gd name="connsiteY4" fmla="*/ 4662000 h 4662000"/>
              <a:gd name="connsiteX5" fmla="*/ 0 w 516534"/>
              <a:gd name="connsiteY5" fmla="*/ 4662000 h 4662000"/>
              <a:gd name="connsiteX6" fmla="*/ 0 w 516534"/>
              <a:gd name="connsiteY6" fmla="*/ 4662000 h 4662000"/>
              <a:gd name="connsiteX7" fmla="*/ 0 w 516534"/>
              <a:gd name="connsiteY7" fmla="*/ 86091 h 4662000"/>
              <a:gd name="connsiteX8" fmla="*/ 86091 w 516534"/>
              <a:gd name="connsiteY8" fmla="*/ 0 h 46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6534" h="4662000">
                <a:moveTo>
                  <a:pt x="516534" y="777021"/>
                </a:moveTo>
                <a:lnTo>
                  <a:pt x="516534" y="3884979"/>
                </a:lnTo>
                <a:cubicBezTo>
                  <a:pt x="516534" y="4314116"/>
                  <a:pt x="512263" y="4661995"/>
                  <a:pt x="506995" y="4661995"/>
                </a:cubicBezTo>
                <a:lnTo>
                  <a:pt x="0" y="4661995"/>
                </a:lnTo>
                <a:lnTo>
                  <a:pt x="0" y="4661995"/>
                </a:lnTo>
                <a:lnTo>
                  <a:pt x="0" y="5"/>
                </a:lnTo>
                <a:lnTo>
                  <a:pt x="0" y="5"/>
                </a:lnTo>
                <a:lnTo>
                  <a:pt x="506995" y="5"/>
                </a:lnTo>
                <a:cubicBezTo>
                  <a:pt x="512263" y="5"/>
                  <a:pt x="516534" y="347884"/>
                  <a:pt x="516534" y="777021"/>
                </a:cubicBezTo>
                <a:close/>
              </a:path>
            </a:pathLst>
          </a:custGeom>
        </p:spPr>
        <p:style>
          <a:ln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33351" tIns="91889" rIns="158564" bIns="91891" anchor="ctr"/>
          <a:lstStyle/>
          <a:p>
            <a:pPr algn="ctr">
              <a:defRPr/>
            </a:pPr>
            <a:r>
              <a:rPr lang="it-IT" sz="1400" b="1" dirty="0" smtClean="0"/>
              <a:t>264.417</a:t>
            </a:r>
          </a:p>
          <a:p>
            <a:pPr algn="ctr">
              <a:defRPr/>
            </a:pPr>
            <a:r>
              <a:rPr lang="it-IT" sz="1200" dirty="0">
                <a:solidFill>
                  <a:srgbClr val="000000"/>
                </a:solidFill>
                <a:cs typeface="Arial" pitchFamily="34" charset="0"/>
              </a:rPr>
              <a:t>di cui</a:t>
            </a:r>
            <a:r>
              <a:rPr lang="it-IT" sz="1200" dirty="0" smtClean="0">
                <a:solidFill>
                  <a:srgbClr val="000000"/>
                </a:solidFill>
                <a:cs typeface="Arial" pitchFamily="34" charset="0"/>
              </a:rPr>
              <a:t>:</a:t>
            </a:r>
          </a:p>
          <a:p>
            <a:pPr algn="ctr">
              <a:defRPr/>
            </a:pPr>
            <a:endParaRPr lang="it-IT" sz="1200" dirty="0">
              <a:solidFill>
                <a:srgbClr val="000000"/>
              </a:solidFill>
              <a:cs typeface="Arial" pitchFamily="34" charset="0"/>
            </a:endParaRPr>
          </a:p>
          <a:p>
            <a:pPr algn="ctr">
              <a:defRPr/>
            </a:pPr>
            <a:r>
              <a:rPr lang="it-IT" sz="1200" dirty="0" smtClean="0">
                <a:solidFill>
                  <a:srgbClr val="000000"/>
                </a:solidFill>
                <a:cs typeface="Arial" pitchFamily="34" charset="0"/>
              </a:rPr>
              <a:t>Studenti</a:t>
            </a:r>
            <a:r>
              <a:rPr lang="it-IT" sz="1200" dirty="0">
                <a:solidFill>
                  <a:srgbClr val="000000"/>
                </a:solidFill>
                <a:cs typeface="Arial" pitchFamily="34" charset="0"/>
              </a:rPr>
              <a:t>: </a:t>
            </a:r>
            <a:r>
              <a:rPr lang="it-IT" sz="1200" b="1" dirty="0" smtClean="0"/>
              <a:t>20.047</a:t>
            </a:r>
            <a:r>
              <a:rPr lang="it-IT" sz="1200" dirty="0" smtClean="0"/>
              <a:t> </a:t>
            </a:r>
            <a:endParaRPr lang="it-IT" sz="1200" dirty="0">
              <a:solidFill>
                <a:srgbClr val="000000"/>
              </a:solidFill>
              <a:cs typeface="Arial" pitchFamily="34" charset="0"/>
            </a:endParaRPr>
          </a:p>
          <a:p>
            <a:pPr algn="ctr">
              <a:defRPr/>
            </a:pPr>
            <a:r>
              <a:rPr lang="it-IT" sz="1200" dirty="0">
                <a:solidFill>
                  <a:srgbClr val="000000"/>
                </a:solidFill>
                <a:cs typeface="Arial" pitchFamily="34" charset="0"/>
              </a:rPr>
              <a:t>Universitari: </a:t>
            </a:r>
            <a:r>
              <a:rPr lang="it-IT" sz="1200" b="1" dirty="0" smtClean="0"/>
              <a:t>82.625</a:t>
            </a:r>
            <a:endParaRPr lang="it-IT" sz="1200" dirty="0">
              <a:solidFill>
                <a:srgbClr val="000000"/>
              </a:solidFill>
              <a:cs typeface="Arial" pitchFamily="34" charset="0"/>
            </a:endParaRPr>
          </a:p>
          <a:p>
            <a:pPr algn="ctr">
              <a:defRPr/>
            </a:pPr>
            <a:r>
              <a:rPr lang="it-IT" sz="1200" dirty="0">
                <a:solidFill>
                  <a:srgbClr val="000000"/>
                </a:solidFill>
                <a:cs typeface="Arial" pitchFamily="34" charset="0"/>
              </a:rPr>
              <a:t>Occupati: </a:t>
            </a:r>
            <a:r>
              <a:rPr lang="it-IT" sz="1200" b="1" dirty="0"/>
              <a:t> </a:t>
            </a:r>
            <a:r>
              <a:rPr lang="it-IT" sz="1200" b="1" dirty="0" smtClean="0"/>
              <a:t>161.745</a:t>
            </a:r>
            <a:endParaRPr lang="it-IT" sz="12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1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Persons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 &amp; </a:t>
            </a: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Places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: risultati - scomposizione residenti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125AE-4FF7-4742-80DC-5A8CC4F33B06}" type="slidenum">
              <a:rPr lang="it-IT" altLang="it-IT" smtClean="0"/>
              <a:pPr>
                <a:defRPr/>
              </a:pPr>
              <a:t>33</a:t>
            </a:fld>
            <a:endParaRPr lang="it-IT" altLang="it-IT"/>
          </a:p>
        </p:txBody>
      </p:sp>
      <p:sp>
        <p:nvSpPr>
          <p:cNvPr id="28" name="CasellaDiTesto 4"/>
          <p:cNvSpPr txBox="1">
            <a:spLocks noChangeArrowheads="1"/>
          </p:cNvSpPr>
          <p:nvPr/>
        </p:nvSpPr>
        <p:spPr bwMode="auto">
          <a:xfrm>
            <a:off x="682625" y="6435725"/>
            <a:ext cx="56308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 altLang="it-IT" sz="1000" i="1" dirty="0">
                <a:solidFill>
                  <a:srgbClr val="7F7F7F"/>
                </a:solidFill>
              </a:rPr>
              <a:t>Progetto </a:t>
            </a:r>
            <a:r>
              <a:rPr lang="it-IT" altLang="it-IT" sz="1000" i="1" dirty="0" smtClean="0">
                <a:solidFill>
                  <a:srgbClr val="7F7F7F"/>
                </a:solidFill>
              </a:rPr>
              <a:t>ARCHIMEDE</a:t>
            </a:r>
            <a:endParaRPr lang="it-IT" altLang="it-IT" sz="1000" i="1" dirty="0">
              <a:solidFill>
                <a:srgbClr val="7F7F7F"/>
              </a:solidFill>
            </a:endParaRPr>
          </a:p>
        </p:txBody>
      </p:sp>
      <p:sp>
        <p:nvSpPr>
          <p:cNvPr id="29" name="Parentesi graffa chiusa 28"/>
          <p:cNvSpPr/>
          <p:nvPr/>
        </p:nvSpPr>
        <p:spPr>
          <a:xfrm rot="16200000">
            <a:off x="1625693" y="1337909"/>
            <a:ext cx="306388" cy="1924102"/>
          </a:xfrm>
          <a:prstGeom prst="rightBrace">
            <a:avLst>
              <a:gd name="adj1" fmla="val 8333"/>
              <a:gd name="adj2" fmla="val 49112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2" name="Parentesi graffa chiusa 31"/>
          <p:cNvSpPr/>
          <p:nvPr/>
        </p:nvSpPr>
        <p:spPr>
          <a:xfrm rot="16200000">
            <a:off x="4079628" y="1289273"/>
            <a:ext cx="306388" cy="1924102"/>
          </a:xfrm>
          <a:prstGeom prst="rightBrace">
            <a:avLst>
              <a:gd name="adj1" fmla="val 8333"/>
              <a:gd name="adj2" fmla="val 49112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5" name="CasellaDiTesto 3"/>
          <p:cNvSpPr txBox="1">
            <a:spLocks noChangeArrowheads="1"/>
          </p:cNvSpPr>
          <p:nvPr/>
        </p:nvSpPr>
        <p:spPr bwMode="auto">
          <a:xfrm>
            <a:off x="467544" y="456927"/>
            <a:ext cx="151216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altLang="it-IT" sz="1400" b="1" dirty="0" smtClean="0"/>
              <a:t>Anno 2012 </a:t>
            </a:r>
          </a:p>
        </p:txBody>
      </p:sp>
      <p:sp>
        <p:nvSpPr>
          <p:cNvPr id="36" name="CasellaDiTesto 1"/>
          <p:cNvSpPr txBox="1">
            <a:spLocks noChangeArrowheads="1"/>
          </p:cNvSpPr>
          <p:nvPr/>
        </p:nvSpPr>
        <p:spPr bwMode="auto">
          <a:xfrm>
            <a:off x="5814975" y="1609636"/>
            <a:ext cx="27706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altLang="it-IT" sz="1400" dirty="0"/>
              <a:t>Dinamica in </a:t>
            </a:r>
            <a:r>
              <a:rPr lang="it-IT" altLang="it-IT" sz="1400" dirty="0" smtClean="0"/>
              <a:t>entrata</a:t>
            </a:r>
          </a:p>
          <a:p>
            <a:pPr algn="ctr" eaLnBrk="1" hangingPunct="1"/>
            <a:r>
              <a:rPr lang="it-IT" altLang="it-IT" sz="1400" dirty="0" smtClean="0"/>
              <a:t>a NAPOLI</a:t>
            </a:r>
            <a:endParaRPr lang="it-IT" altLang="it-IT" sz="1400" dirty="0"/>
          </a:p>
        </p:txBody>
      </p:sp>
    </p:spTree>
    <p:extLst>
      <p:ext uri="{BB962C8B-B14F-4D97-AF65-F5344CB8AC3E}">
        <p14:creationId xmlns:p14="http://schemas.microsoft.com/office/powerpoint/2010/main" val="425094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61" y="706731"/>
            <a:ext cx="8316416" cy="5885062"/>
          </a:xfrm>
          <a:prstGeom prst="rect">
            <a:avLst/>
          </a:prstGeom>
        </p:spPr>
      </p:pic>
      <p:sp>
        <p:nvSpPr>
          <p:cNvPr id="49156" name="CasellaDiTesto 5"/>
          <p:cNvSpPr txBox="1">
            <a:spLocks noChangeArrowheads="1"/>
          </p:cNvSpPr>
          <p:nvPr/>
        </p:nvSpPr>
        <p:spPr bwMode="auto">
          <a:xfrm>
            <a:off x="46052" y="446504"/>
            <a:ext cx="8064500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dirty="0"/>
              <a:t>Lavoratori in entrata nel </a:t>
            </a:r>
            <a:r>
              <a:rPr lang="it-IT" altLang="it-IT" b="1" dirty="0"/>
              <a:t>Comune di </a:t>
            </a:r>
            <a:r>
              <a:rPr lang="it-IT" altLang="it-IT" b="1" dirty="0" smtClean="0"/>
              <a:t>NAPOLI</a:t>
            </a:r>
            <a:r>
              <a:rPr lang="it-IT" altLang="it-IT" dirty="0" smtClean="0"/>
              <a:t>. </a:t>
            </a:r>
            <a:r>
              <a:rPr lang="it-IT" altLang="it-IT" dirty="0"/>
              <a:t>Anno 2012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Persons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 &amp; </a:t>
            </a: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Places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: risultati - dinamismo in entrata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125AE-4FF7-4742-80DC-5A8CC4F33B06}" type="slidenum">
              <a:rPr lang="it-IT" altLang="it-IT" smtClean="0"/>
              <a:pPr>
                <a:defRPr/>
              </a:pPr>
              <a:t>34</a:t>
            </a:fld>
            <a:endParaRPr lang="it-IT" altLang="it-IT"/>
          </a:p>
        </p:txBody>
      </p:sp>
      <p:sp>
        <p:nvSpPr>
          <p:cNvPr id="8" name="CasellaDiTesto 4"/>
          <p:cNvSpPr txBox="1">
            <a:spLocks noChangeArrowheads="1"/>
          </p:cNvSpPr>
          <p:nvPr/>
        </p:nvSpPr>
        <p:spPr bwMode="auto">
          <a:xfrm>
            <a:off x="682625" y="6435725"/>
            <a:ext cx="56308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 altLang="it-IT" sz="1000" i="1" dirty="0">
                <a:solidFill>
                  <a:srgbClr val="7F7F7F"/>
                </a:solidFill>
              </a:rPr>
              <a:t>Progetto </a:t>
            </a:r>
            <a:r>
              <a:rPr lang="it-IT" altLang="it-IT" sz="1000" i="1" dirty="0" smtClean="0">
                <a:solidFill>
                  <a:srgbClr val="7F7F7F"/>
                </a:solidFill>
              </a:rPr>
              <a:t>ARCHIMEDE</a:t>
            </a:r>
            <a:endParaRPr lang="it-IT" altLang="it-IT" sz="1000" i="1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26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CasellaDiTesto 2"/>
          <p:cNvSpPr txBox="1">
            <a:spLocks noChangeArrowheads="1"/>
          </p:cNvSpPr>
          <p:nvPr/>
        </p:nvSpPr>
        <p:spPr bwMode="auto">
          <a:xfrm>
            <a:off x="113114" y="447553"/>
            <a:ext cx="6769883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dirty="0"/>
              <a:t>Lavoratori in uscita dal </a:t>
            </a:r>
            <a:r>
              <a:rPr lang="it-IT" altLang="it-IT" b="1" dirty="0"/>
              <a:t>Comune di </a:t>
            </a:r>
            <a:r>
              <a:rPr lang="it-IT" altLang="it-IT" b="1" dirty="0" smtClean="0"/>
              <a:t>NAPOLI</a:t>
            </a:r>
            <a:r>
              <a:rPr lang="it-IT" altLang="it-IT" dirty="0" smtClean="0"/>
              <a:t>. </a:t>
            </a:r>
            <a:r>
              <a:rPr lang="it-IT" altLang="it-IT" dirty="0"/>
              <a:t>Anno 2012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Persons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 &amp; </a:t>
            </a: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Places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: </a:t>
            </a:r>
            <a:r>
              <a:rPr lang="it-IT" altLang="en-US" b="1" dirty="0">
                <a:solidFill>
                  <a:srgbClr val="FFFFFF"/>
                </a:solidFill>
              </a:rPr>
              <a:t>risultati - </a:t>
            </a:r>
            <a:r>
              <a:rPr lang="it-IT" altLang="en-US" b="1" dirty="0" smtClean="0">
                <a:solidFill>
                  <a:srgbClr val="FFFFFF"/>
                </a:solidFill>
              </a:rPr>
              <a:t>dinamismo </a:t>
            </a:r>
            <a:r>
              <a:rPr lang="it-IT" altLang="en-US" b="1" dirty="0">
                <a:solidFill>
                  <a:srgbClr val="FFFFFF"/>
                </a:solidFill>
              </a:rPr>
              <a:t>in </a:t>
            </a:r>
            <a:r>
              <a:rPr lang="it-IT" altLang="en-US" b="1" dirty="0" smtClean="0">
                <a:solidFill>
                  <a:srgbClr val="FFFFFF"/>
                </a:solidFill>
              </a:rPr>
              <a:t>uscita</a:t>
            </a:r>
            <a:endParaRPr lang="it-IT" altLang="en-US" b="1" dirty="0" smtClean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125AE-4FF7-4742-80DC-5A8CC4F33B06}" type="slidenum">
              <a:rPr lang="it-IT" altLang="it-IT" smtClean="0"/>
              <a:pPr>
                <a:defRPr/>
              </a:pPr>
              <a:t>35</a:t>
            </a:fld>
            <a:endParaRPr lang="it-IT" altLang="it-IT"/>
          </a:p>
        </p:txBody>
      </p:sp>
      <p:sp>
        <p:nvSpPr>
          <p:cNvPr id="8" name="CasellaDiTesto 4"/>
          <p:cNvSpPr txBox="1">
            <a:spLocks noChangeArrowheads="1"/>
          </p:cNvSpPr>
          <p:nvPr/>
        </p:nvSpPr>
        <p:spPr bwMode="auto">
          <a:xfrm>
            <a:off x="682625" y="6435725"/>
            <a:ext cx="56308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 altLang="it-IT" sz="1000" i="1" dirty="0">
                <a:solidFill>
                  <a:srgbClr val="7F7F7F"/>
                </a:solidFill>
              </a:rPr>
              <a:t>Progetto </a:t>
            </a:r>
            <a:r>
              <a:rPr lang="it-IT" altLang="it-IT" sz="1000" i="1" dirty="0" smtClean="0">
                <a:solidFill>
                  <a:srgbClr val="7F7F7F"/>
                </a:solidFill>
              </a:rPr>
              <a:t>ARCHIMEDE</a:t>
            </a:r>
            <a:endParaRPr lang="it-IT" altLang="it-IT" sz="1000" i="1" dirty="0">
              <a:solidFill>
                <a:srgbClr val="7F7F7F"/>
              </a:solidFill>
            </a:endParaRPr>
          </a:p>
        </p:txBody>
      </p:sp>
      <p:pic>
        <p:nvPicPr>
          <p:cNvPr id="1026" name="Picture 2" descr="\\nas-balbo\PROGETTO ARCHIMEDE\Ciambelle\Cartogrammi Vari\napoli_ou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80" y="742538"/>
            <a:ext cx="8184578" cy="579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320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CasellaDiTesto 31"/>
          <p:cNvSpPr txBox="1">
            <a:spLocks noChangeArrowheads="1"/>
          </p:cNvSpPr>
          <p:nvPr/>
        </p:nvSpPr>
        <p:spPr bwMode="auto">
          <a:xfrm>
            <a:off x="866403" y="1124744"/>
            <a:ext cx="7418760" cy="233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2000" b="1" dirty="0" smtClean="0"/>
              <a:t>Sviluppi futuri</a:t>
            </a:r>
            <a:endParaRPr lang="it-IT" altLang="it-IT" sz="2000" b="1" i="1" dirty="0" smtClean="0"/>
          </a:p>
          <a:p>
            <a:pPr eaLnBrk="1" hangingPunct="1"/>
            <a:endParaRPr lang="it-IT" altLang="it-IT" dirty="0"/>
          </a:p>
          <a:p>
            <a:pPr eaLnBrk="1" hangingPunct="1"/>
            <a:endParaRPr lang="it-IT" altLang="it-IT" dirty="0" smtClean="0"/>
          </a:p>
          <a:p>
            <a:pPr marL="285750" indent="-285750" eaLnBrk="1" hangingPunct="1">
              <a:buFontTx/>
              <a:buChar char="-"/>
            </a:pPr>
            <a:endParaRPr lang="it-IT" altLang="it-IT" dirty="0"/>
          </a:p>
          <a:p>
            <a:pPr eaLnBrk="1" hangingPunct="1"/>
            <a:r>
              <a:rPr lang="it-IT" altLang="it-IT" b="1" dirty="0"/>
              <a:t>Dettaglio </a:t>
            </a:r>
            <a:r>
              <a:rPr lang="it-IT" altLang="it-IT" b="1" dirty="0" smtClean="0"/>
              <a:t>territoriale sub-comunale</a:t>
            </a:r>
            <a:r>
              <a:rPr lang="it-IT" altLang="it-IT" dirty="0" smtClean="0"/>
              <a:t>: </a:t>
            </a:r>
            <a:r>
              <a:rPr lang="it-IT" altLang="it-IT" dirty="0"/>
              <a:t>informazione non sufficiente sui grandi comuni per l’analisi della mobilità</a:t>
            </a:r>
          </a:p>
          <a:p>
            <a:pPr eaLnBrk="1" hangingPunct="1"/>
            <a:endParaRPr lang="it-IT" altLang="it-IT" dirty="0"/>
          </a:p>
          <a:p>
            <a:pPr marL="285750" indent="-285750" eaLnBrk="1" hangingPunct="1">
              <a:buFontTx/>
              <a:buChar char="-"/>
            </a:pPr>
            <a:endParaRPr lang="it-IT" altLang="it-IT" b="1" dirty="0" smtClean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6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Persons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 &amp; </a:t>
            </a: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Places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: 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conclusioni</a:t>
            </a:r>
            <a:endParaRPr lang="it-IT" altLang="en-US" b="1" dirty="0" smtClean="0">
              <a:solidFill>
                <a:srgbClr val="FFFFFF"/>
              </a:solidFill>
              <a:latin typeface="+mj-lt"/>
            </a:endParaRPr>
          </a:p>
          <a:p>
            <a:pPr algn="ctr" eaLnBrk="1" hangingPunct="1">
              <a:defRPr/>
            </a:pPr>
            <a:endParaRPr lang="it-IT" altLang="en-US" b="1" dirty="0" smtClean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36</a:t>
            </a:fld>
            <a:endParaRPr lang="it-IT" altLang="it-IT"/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682625" y="6435725"/>
            <a:ext cx="56308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 altLang="it-IT" sz="1000" i="1" dirty="0">
                <a:solidFill>
                  <a:srgbClr val="7F7F7F"/>
                </a:solidFill>
              </a:rPr>
              <a:t>Progetto </a:t>
            </a:r>
            <a:r>
              <a:rPr lang="it-IT" altLang="it-IT" sz="1000" i="1" dirty="0" smtClean="0">
                <a:solidFill>
                  <a:srgbClr val="7F7F7F"/>
                </a:solidFill>
              </a:rPr>
              <a:t>ARCHIMEDE</a:t>
            </a:r>
            <a:endParaRPr lang="it-IT" altLang="it-IT" sz="1000" i="1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41828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olo 1"/>
          <p:cNvSpPr>
            <a:spLocks noGrp="1"/>
          </p:cNvSpPr>
          <p:nvPr>
            <p:ph type="title"/>
          </p:nvPr>
        </p:nvSpPr>
        <p:spPr bwMode="auto">
          <a:xfrm>
            <a:off x="251520" y="347170"/>
            <a:ext cx="8229600" cy="149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sz="3600" dirty="0" smtClean="0"/>
              <a:t>Percorsi di istruzione / formazione / abbandono / inserimento lavorativo</a:t>
            </a:r>
          </a:p>
        </p:txBody>
      </p:sp>
      <p:sp>
        <p:nvSpPr>
          <p:cNvPr id="70659" name="Segnaposto contenuto 3"/>
          <p:cNvSpPr txBox="1">
            <a:spLocks noGrp="1"/>
          </p:cNvSpPr>
          <p:nvPr>
            <p:ph idx="1"/>
          </p:nvPr>
        </p:nvSpPr>
        <p:spPr bwMode="auto">
          <a:xfrm>
            <a:off x="755576" y="2776860"/>
            <a:ext cx="4752528" cy="230832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altLang="it-IT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Obiettivo</a:t>
            </a:r>
          </a:p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altLang="it-IT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Fonti principali</a:t>
            </a:r>
          </a:p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altLang="it-IT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Risultati sperimentazione Lombardia</a:t>
            </a:r>
            <a:endParaRPr lang="it-IT" altLang="it-IT" sz="1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altLang="it-IT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Conclusioni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37</a:t>
            </a:fld>
            <a:endParaRPr lang="it-IT" altLang="it-IT"/>
          </a:p>
        </p:txBody>
      </p:sp>
      <p:sp>
        <p:nvSpPr>
          <p:cNvPr id="6" name="CasellaDiTesto 4"/>
          <p:cNvSpPr txBox="1">
            <a:spLocks noChangeArrowheads="1"/>
          </p:cNvSpPr>
          <p:nvPr/>
        </p:nvSpPr>
        <p:spPr bwMode="auto">
          <a:xfrm>
            <a:off x="682625" y="6435725"/>
            <a:ext cx="56308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 altLang="it-IT" sz="1000" i="1" dirty="0">
                <a:solidFill>
                  <a:srgbClr val="7F7F7F"/>
                </a:solidFill>
              </a:rPr>
              <a:t>Progetto </a:t>
            </a:r>
            <a:r>
              <a:rPr lang="it-IT" altLang="it-IT" sz="1000" i="1" dirty="0" smtClean="0">
                <a:solidFill>
                  <a:srgbClr val="7F7F7F"/>
                </a:solidFill>
              </a:rPr>
              <a:t>ARCHIMEDE</a:t>
            </a:r>
            <a:endParaRPr lang="it-IT" altLang="it-IT" sz="1000" i="1" dirty="0">
              <a:solidFill>
                <a:srgbClr val="7F7F7F"/>
              </a:solidFill>
            </a:endParaRPr>
          </a:p>
        </p:txBody>
      </p:sp>
      <p:pic>
        <p:nvPicPr>
          <p:cNvPr id="3074" name="Picture 2" descr="\\nas-balbo\PROGETTO ARCHIMEDE\Ciambelle\immagini\scuola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696" y="1628800"/>
            <a:ext cx="2268656" cy="236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791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1208" name="Rectangle 3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1211" name="Text Box 21"/>
          <p:cNvSpPr txBox="1">
            <a:spLocks noChangeArrowheads="1"/>
          </p:cNvSpPr>
          <p:nvPr/>
        </p:nvSpPr>
        <p:spPr bwMode="auto">
          <a:xfrm>
            <a:off x="806824" y="1588"/>
            <a:ext cx="7613422" cy="338554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en-US" sz="1600" b="1" dirty="0" smtClean="0">
                <a:solidFill>
                  <a:prstClr val="white"/>
                </a:solidFill>
              </a:rPr>
              <a:t>Percorsi formativi</a:t>
            </a:r>
            <a:r>
              <a:rPr lang="it-IT" altLang="en-US" sz="1600" b="1" dirty="0">
                <a:solidFill>
                  <a:prstClr val="white"/>
                </a:solidFill>
              </a:rPr>
              <a:t> / inserimento </a:t>
            </a:r>
            <a:r>
              <a:rPr lang="it-IT" altLang="en-US" sz="1600" b="1" dirty="0" smtClean="0">
                <a:solidFill>
                  <a:prstClr val="white"/>
                </a:solidFill>
              </a:rPr>
              <a:t>lavorativo: Obiettivi</a:t>
            </a:r>
            <a:endParaRPr lang="it-IT" altLang="en-US" sz="1600" b="1" dirty="0">
              <a:solidFill>
                <a:prstClr val="white"/>
              </a:solidFill>
            </a:endParaRP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1FB41B-EEDA-4FE0-9E6E-087E921FF973}" type="slidenum">
              <a:rPr lang="it-IT" smtClean="0">
                <a:solidFill>
                  <a:prstClr val="black"/>
                </a:solidFill>
              </a:rPr>
              <a:pPr>
                <a:defRPr/>
              </a:pPr>
              <a:t>38</a:t>
            </a:fld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23" name="Segnaposto contenuto 2"/>
          <p:cNvSpPr txBox="1">
            <a:spLocks/>
          </p:cNvSpPr>
          <p:nvPr/>
        </p:nvSpPr>
        <p:spPr bwMode="auto">
          <a:xfrm>
            <a:off x="480522" y="1268760"/>
            <a:ext cx="793972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it-IT" sz="1800" dirty="0">
                <a:solidFill>
                  <a:srgbClr val="505150"/>
                </a:solidFill>
                <a:latin typeface="Arial" pitchFamily="34" charset="0"/>
                <a:ea typeface="ＭＳ Ｐゴシック" pitchFamily="34" charset="-128"/>
                <a:cs typeface="Arial" charset="0"/>
              </a:rPr>
              <a:t>Tracciare tutti gli eventi di istruzione/formazione e lavoro registrati nelle fonti amministrative disponibili in modo da poter ricostruire la storia di ciascuna unità a partire dal suo status iniziale</a:t>
            </a:r>
          </a:p>
        </p:txBody>
      </p:sp>
      <p:sp>
        <p:nvSpPr>
          <p:cNvPr id="10" name="Rettangolo 9"/>
          <p:cNvSpPr/>
          <p:nvPr/>
        </p:nvSpPr>
        <p:spPr>
          <a:xfrm>
            <a:off x="522553" y="3573016"/>
            <a:ext cx="7793863" cy="129614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>
                <a:solidFill>
                  <a:srgbClr val="505150"/>
                </a:solidFill>
                <a:latin typeface="Arial" pitchFamily="34" charset="0"/>
                <a:ea typeface="ＭＳ Ｐゴシック" pitchFamily="34" charset="-128"/>
                <a:cs typeface="Arial" charset="0"/>
              </a:rPr>
              <a:t>Giovani di età 14-29 anni, residenti in Italia o non residenti ma con segnali di studio e/o lavoro in Italia</a:t>
            </a:r>
          </a:p>
        </p:txBody>
      </p:sp>
      <p:sp>
        <p:nvSpPr>
          <p:cNvPr id="9" name="CasellaDiTesto 7"/>
          <p:cNvSpPr txBox="1">
            <a:spLocks noChangeArrowheads="1"/>
          </p:cNvSpPr>
          <p:nvPr/>
        </p:nvSpPr>
        <p:spPr bwMode="auto">
          <a:xfrm>
            <a:off x="416382" y="3185486"/>
            <a:ext cx="835292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altLang="it-IT" b="1" dirty="0" smtClean="0">
                <a:solidFill>
                  <a:srgbClr val="505150"/>
                </a:solidFill>
              </a:rPr>
              <a:t>Popolazione di riferimento</a:t>
            </a:r>
            <a:endParaRPr lang="it-IT" altLang="it-IT" b="1" dirty="0">
              <a:solidFill>
                <a:srgbClr val="5051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11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e 10"/>
          <p:cNvSpPr/>
          <p:nvPr/>
        </p:nvSpPr>
        <p:spPr>
          <a:xfrm>
            <a:off x="3491880" y="692696"/>
            <a:ext cx="1800200" cy="1029816"/>
          </a:xfrm>
          <a:prstGeom prst="ellipse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algn="r"/>
            <a:r>
              <a:rPr lang="it-IT" sz="1600" dirty="0" smtClean="0"/>
              <a:t>Formazione</a:t>
            </a:r>
            <a:endParaRPr lang="it-IT" sz="1600" dirty="0"/>
          </a:p>
        </p:txBody>
      </p:sp>
      <p:sp>
        <p:nvSpPr>
          <p:cNvPr id="12" name="Ovale 11"/>
          <p:cNvSpPr/>
          <p:nvPr/>
        </p:nvSpPr>
        <p:spPr>
          <a:xfrm>
            <a:off x="3468239" y="1309669"/>
            <a:ext cx="1823841" cy="1039211"/>
          </a:xfrm>
          <a:prstGeom prst="ellipse">
            <a:avLst/>
          </a:prstGeom>
          <a:noFill/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b"/>
          <a:lstStyle/>
          <a:p>
            <a:pPr algn="r"/>
            <a:r>
              <a:rPr lang="it-IT" sz="1600" dirty="0" smtClean="0"/>
              <a:t>Lavoro</a:t>
            </a:r>
            <a:endParaRPr lang="it-IT" sz="1600" dirty="0"/>
          </a:p>
        </p:txBody>
      </p:sp>
      <p:sp>
        <p:nvSpPr>
          <p:cNvPr id="51204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1208" name="Rectangle 3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1211" name="Text Box 21"/>
          <p:cNvSpPr txBox="1">
            <a:spLocks noChangeArrowheads="1"/>
          </p:cNvSpPr>
          <p:nvPr/>
        </p:nvSpPr>
        <p:spPr bwMode="auto">
          <a:xfrm>
            <a:off x="806824" y="1588"/>
            <a:ext cx="7613422" cy="338554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en-US" sz="1600" b="1" dirty="0" smtClean="0">
                <a:solidFill>
                  <a:prstClr val="white"/>
                </a:solidFill>
              </a:rPr>
              <a:t>Percorsi formativi</a:t>
            </a:r>
            <a:r>
              <a:rPr lang="it-IT" altLang="en-US" sz="1600" b="1" dirty="0">
                <a:solidFill>
                  <a:prstClr val="white"/>
                </a:solidFill>
              </a:rPr>
              <a:t> / inserimento </a:t>
            </a:r>
            <a:r>
              <a:rPr lang="it-IT" altLang="en-US" sz="1600" b="1" dirty="0" smtClean="0">
                <a:solidFill>
                  <a:prstClr val="white"/>
                </a:solidFill>
              </a:rPr>
              <a:t>lavorativo: Fonti</a:t>
            </a:r>
            <a:endParaRPr lang="it-IT" altLang="en-US" sz="1600" b="1" dirty="0">
              <a:solidFill>
                <a:prstClr val="white"/>
              </a:solidFill>
            </a:endParaRP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1FB41B-EEDA-4FE0-9E6E-087E921FF973}" type="slidenum">
              <a:rPr lang="it-IT" smtClean="0">
                <a:solidFill>
                  <a:prstClr val="black"/>
                </a:solidFill>
              </a:rPr>
              <a:pPr>
                <a:defRPr/>
              </a:pPr>
              <a:t>39</a:t>
            </a:fld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2" name="Ovale 1"/>
          <p:cNvSpPr/>
          <p:nvPr/>
        </p:nvSpPr>
        <p:spPr>
          <a:xfrm>
            <a:off x="2267744" y="916460"/>
            <a:ext cx="1782459" cy="1391511"/>
          </a:xfrm>
          <a:prstGeom prst="ellipse">
            <a:avLst/>
          </a:prstGeom>
          <a:noFill/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sz="1600" dirty="0" smtClean="0"/>
              <a:t>Residenti</a:t>
            </a:r>
            <a:endParaRPr lang="it-IT" sz="1600" dirty="0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1644040"/>
              </p:ext>
            </p:extLst>
          </p:nvPr>
        </p:nvGraphicFramePr>
        <p:xfrm>
          <a:off x="217646" y="2132856"/>
          <a:ext cx="2986202" cy="1347805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2986202"/>
              </a:tblGrid>
              <a:tr h="81031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kern="1200" dirty="0" smtClean="0">
                          <a:effectLst/>
                        </a:rPr>
                        <a:t>Caratteristiche </a:t>
                      </a:r>
                      <a:r>
                        <a:rPr lang="it-IT" sz="1400" kern="1200" baseline="0" dirty="0" smtClean="0">
                          <a:effectLst/>
                        </a:rPr>
                        <a:t>demografiche: genere, età, residenza, cittadinanza, titolo di studio</a:t>
                      </a:r>
                      <a:endParaRPr lang="it-IT" sz="1400" b="0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369" marR="17369" marT="0" marB="0" anchor="ctr"/>
                </a:tc>
              </a:tr>
              <a:tr h="72082">
                <a:tc>
                  <a:txBody>
                    <a:bodyPr/>
                    <a:lstStyle/>
                    <a:p>
                      <a:pPr marL="144000" indent="-144000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it-IT" sz="1400" kern="1200" dirty="0" smtClean="0">
                          <a:effectLst/>
                        </a:rPr>
                        <a:t>Archimede –</a:t>
                      </a:r>
                      <a:r>
                        <a:rPr lang="it-IT" sz="1400" kern="1200" baseline="0" dirty="0" smtClean="0">
                          <a:effectLst/>
                        </a:rPr>
                        <a:t> </a:t>
                      </a:r>
                      <a:r>
                        <a:rPr lang="it-IT" sz="1400" kern="1200" dirty="0" err="1" smtClean="0">
                          <a:effectLst/>
                        </a:rPr>
                        <a:t>Persons</a:t>
                      </a:r>
                      <a:r>
                        <a:rPr lang="it-IT" sz="1400" kern="1200" dirty="0" smtClean="0">
                          <a:effectLst/>
                        </a:rPr>
                        <a:t> &amp; </a:t>
                      </a:r>
                      <a:r>
                        <a:rPr lang="it-IT" sz="1400" kern="1200" dirty="0" err="1" smtClean="0">
                          <a:effectLst/>
                        </a:rPr>
                        <a:t>Places</a:t>
                      </a:r>
                      <a:endParaRPr lang="it-IT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7369" marR="17369" marT="0" marB="0" anchor="ctr"/>
                </a:tc>
              </a:tr>
              <a:tr h="324127">
                <a:tc>
                  <a:txBody>
                    <a:bodyPr/>
                    <a:lstStyle/>
                    <a:p>
                      <a:pPr marL="144000" indent="-144000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it-IT" sz="1400" dirty="0" smtClean="0">
                          <a:effectLst/>
                        </a:rPr>
                        <a:t>Censimento Popolazione 2011</a:t>
                      </a:r>
                      <a:endParaRPr lang="it-IT" sz="14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</a:tr>
            </a:tbl>
          </a:graphicData>
        </a:graphic>
      </p:graphicFrame>
      <p:graphicFrame>
        <p:nvGraphicFramePr>
          <p:cNvPr id="15" name="Tabel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8416995"/>
              </p:ext>
            </p:extLst>
          </p:nvPr>
        </p:nvGraphicFramePr>
        <p:xfrm>
          <a:off x="3923928" y="2420888"/>
          <a:ext cx="3888432" cy="1532557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3888432"/>
              </a:tblGrid>
              <a:tr h="73288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kern="1200" dirty="0" smtClean="0">
                          <a:effectLst/>
                        </a:rPr>
                        <a:t>Tipo di occupazione, tipologia e durata contrattuale, regime orario, numero posizioni, intensità lavorativa mensile, redditi</a:t>
                      </a:r>
                      <a:endParaRPr lang="it-IT" sz="1400" b="1" kern="120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369" marR="17369" marT="0" marB="0" anchor="ctr"/>
                </a:tc>
              </a:tr>
              <a:tr h="192972">
                <a:tc>
                  <a:txBody>
                    <a:bodyPr/>
                    <a:lstStyle/>
                    <a:p>
                      <a:pPr marL="144000" indent="-144000" algn="l" defTabSz="457200" rtl="0" eaLnBrk="1" latinLnBrk="0" hangingPunct="1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it-IT" sz="1400" kern="1200" dirty="0" smtClean="0">
                          <a:effectLst/>
                        </a:rPr>
                        <a:t>Archimede – Precarietà lavorativa</a:t>
                      </a:r>
                      <a:endParaRPr lang="it-IT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369" marR="17369" marT="0" marB="0" anchor="ctr"/>
                </a:tc>
              </a:tr>
              <a:tr h="293155">
                <a:tc>
                  <a:txBody>
                    <a:bodyPr/>
                    <a:lstStyle/>
                    <a:p>
                      <a:pPr marL="144000" indent="-144000" algn="l" defTabSz="457200" rtl="0" eaLnBrk="1" latinLnBrk="0" hangingPunct="1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it-IT" sz="1400" kern="1200" dirty="0" smtClean="0">
                          <a:effectLst/>
                        </a:rPr>
                        <a:t>Banca dati reddituale</a:t>
                      </a:r>
                      <a:endParaRPr lang="it-IT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369" marR="17369" marT="0" marB="0" anchor="ctr"/>
                </a:tc>
              </a:tr>
              <a:tr h="293155">
                <a:tc>
                  <a:txBody>
                    <a:bodyPr/>
                    <a:lstStyle/>
                    <a:p>
                      <a:pPr marL="144000" indent="-144000" algn="l" defTabSz="457200" rtl="0" eaLnBrk="1" latinLnBrk="0" hangingPunct="1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it-IT" sz="14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REGIONI</a:t>
                      </a:r>
                      <a:endParaRPr lang="it-IT" sz="14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369" marR="17369" marT="0" marB="0" anchor="ctr"/>
                </a:tc>
              </a:tr>
            </a:tbl>
          </a:graphicData>
        </a:graphic>
      </p:graphicFrame>
      <p:graphicFrame>
        <p:nvGraphicFramePr>
          <p:cNvPr id="16" name="Tabel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0137035"/>
              </p:ext>
            </p:extLst>
          </p:nvPr>
        </p:nvGraphicFramePr>
        <p:xfrm>
          <a:off x="5436096" y="548680"/>
          <a:ext cx="3240360" cy="1493520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3240360"/>
              </a:tblGrid>
              <a:tr h="54155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kern="1200" dirty="0" smtClean="0">
                          <a:effectLst/>
                        </a:rPr>
                        <a:t>Iscrizione a corsi di istruzione: tipo di scuola/</a:t>
                      </a:r>
                      <a:r>
                        <a:rPr lang="it-IT" sz="1400" kern="1200" baseline="0" dirty="0" smtClean="0">
                          <a:effectLst/>
                        </a:rPr>
                        <a:t>corso, </a:t>
                      </a:r>
                      <a:r>
                        <a:rPr lang="it-IT" sz="1400" kern="1200" dirty="0" smtClean="0">
                          <a:effectLst/>
                        </a:rPr>
                        <a:t>frequenza/abbandono,</a:t>
                      </a:r>
                      <a:r>
                        <a:rPr lang="it-IT" sz="1400" kern="1200" baseline="0" dirty="0" smtClean="0">
                          <a:effectLst/>
                        </a:rPr>
                        <a:t> esito esame finale</a:t>
                      </a:r>
                      <a:endParaRPr lang="it-IT" sz="1400" dirty="0" smtClean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</a:tr>
              <a:tr h="541553">
                <a:tc>
                  <a:txBody>
                    <a:bodyPr/>
                    <a:lstStyle/>
                    <a:p>
                      <a:pPr marL="144000" indent="-144000" algn="l" defTabSz="457200" rtl="0" eaLnBrk="1" latinLnBrk="0" hangingPunct="1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it-IT" sz="1400" kern="1200" dirty="0" smtClean="0">
                          <a:effectLst/>
                        </a:rPr>
                        <a:t>MIUR - Anagrafe Studenti delle Scuole, Esiti, Anagrafe Studenti Universitari, Lauree</a:t>
                      </a:r>
                      <a:endParaRPr lang="it-IT" sz="14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369" marR="17369" marT="0" marB="0" anchor="ctr"/>
                </a:tc>
              </a:tr>
              <a:tr h="200167">
                <a:tc>
                  <a:txBody>
                    <a:bodyPr/>
                    <a:lstStyle/>
                    <a:p>
                      <a:pPr marL="144000" indent="-144000" algn="l" defTabSz="457200" rtl="0" eaLnBrk="1" latinLnBrk="0" hangingPunct="1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it-IT" sz="140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REGIONI </a:t>
                      </a:r>
                      <a:endParaRPr lang="it-IT" sz="1400" b="1" kern="1200" dirty="0" smtClean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369" marR="17369" marT="0" marB="0" anchor="ctr"/>
                </a:tc>
              </a:tr>
            </a:tbl>
          </a:graphicData>
        </a:graphic>
      </p:graphicFrame>
      <p:sp>
        <p:nvSpPr>
          <p:cNvPr id="18" name="Segnaposto contenuto 2"/>
          <p:cNvSpPr txBox="1">
            <a:spLocks/>
          </p:cNvSpPr>
          <p:nvPr/>
        </p:nvSpPr>
        <p:spPr bwMode="auto">
          <a:xfrm>
            <a:off x="217646" y="4149080"/>
            <a:ext cx="8229600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lvl="1" indent="0">
              <a:buNone/>
            </a:pPr>
            <a:r>
              <a:rPr lang="it-IT" sz="1600" u="sng" dirty="0" smtClean="0"/>
              <a:t>Dati forniti dalle </a:t>
            </a:r>
            <a:r>
              <a:rPr lang="it-IT" sz="1600" u="sng" dirty="0"/>
              <a:t> </a:t>
            </a:r>
            <a:r>
              <a:rPr lang="it-IT" sz="1600" b="1" u="sng" dirty="0" smtClean="0"/>
              <a:t>REGIONI</a:t>
            </a:r>
            <a:r>
              <a:rPr lang="it-IT" sz="1600" dirty="0" smtClean="0"/>
              <a:t>:</a:t>
            </a:r>
          </a:p>
          <a:p>
            <a:pPr lvl="1" indent="-342900">
              <a:buFont typeface="Arial" pitchFamily="34" charset="0"/>
              <a:buChar char="•"/>
            </a:pPr>
            <a:r>
              <a:rPr lang="it-IT" sz="1600" dirty="0" smtClean="0"/>
              <a:t>Corsi d’Istruzione e Formazione professionale (</a:t>
            </a:r>
            <a:r>
              <a:rPr lang="it-IT" sz="1600" dirty="0" err="1" smtClean="0"/>
              <a:t>IeFP</a:t>
            </a:r>
            <a:r>
              <a:rPr lang="it-IT" sz="1600" dirty="0" smtClean="0"/>
              <a:t>)</a:t>
            </a:r>
          </a:p>
          <a:p>
            <a:pPr lvl="1" indent="-342900">
              <a:buFont typeface="Arial" pitchFamily="34" charset="0"/>
              <a:buChar char="•"/>
            </a:pPr>
            <a:r>
              <a:rPr lang="it-IT" sz="1600" dirty="0" smtClean="0"/>
              <a:t>Corsi d’Istruzione e Formazione Tecnica Superiore (IFTS)</a:t>
            </a:r>
          </a:p>
          <a:p>
            <a:pPr lvl="1" indent="-342900">
              <a:buFont typeface="Arial" pitchFamily="34" charset="0"/>
              <a:buChar char="•"/>
            </a:pPr>
            <a:r>
              <a:rPr lang="it-IT" sz="1600" dirty="0" smtClean="0"/>
              <a:t>Corsi </a:t>
            </a:r>
            <a:r>
              <a:rPr lang="it-IT" sz="1600" dirty="0"/>
              <a:t>d’Istruzione </a:t>
            </a:r>
            <a:r>
              <a:rPr lang="it-IT" sz="1600" dirty="0" smtClean="0"/>
              <a:t>Tecnica </a:t>
            </a:r>
            <a:r>
              <a:rPr lang="it-IT" sz="1600" dirty="0"/>
              <a:t>Superiore </a:t>
            </a:r>
            <a:r>
              <a:rPr lang="it-IT" sz="1600" dirty="0" smtClean="0"/>
              <a:t>(ITS)</a:t>
            </a:r>
          </a:p>
          <a:p>
            <a:pPr lvl="1" indent="-342900">
              <a:buFont typeface="Arial" pitchFamily="34" charset="0"/>
              <a:buChar char="•"/>
            </a:pPr>
            <a:endParaRPr lang="it-IT" sz="900" dirty="0" smtClean="0"/>
          </a:p>
          <a:p>
            <a:pPr lvl="1" indent="-342900">
              <a:buFont typeface="Arial" pitchFamily="34" charset="0"/>
              <a:buChar char="•"/>
            </a:pPr>
            <a:r>
              <a:rPr lang="it-IT" sz="1600" dirty="0" smtClean="0"/>
              <a:t>Tirocini extra-curriculari</a:t>
            </a:r>
          </a:p>
          <a:p>
            <a:pPr lvl="1" indent="-342900">
              <a:buFont typeface="Arial" pitchFamily="34" charset="0"/>
              <a:buChar char="•"/>
            </a:pPr>
            <a:r>
              <a:rPr lang="it-IT" sz="1600" dirty="0" smtClean="0"/>
              <a:t>Apprendistato</a:t>
            </a:r>
            <a:endParaRPr lang="it-IT" sz="1400" dirty="0" smtClean="0"/>
          </a:p>
        </p:txBody>
      </p:sp>
      <p:sp>
        <p:nvSpPr>
          <p:cNvPr id="4" name="Parentesi graffa chiusa 3"/>
          <p:cNvSpPr/>
          <p:nvPr/>
        </p:nvSpPr>
        <p:spPr>
          <a:xfrm>
            <a:off x="3540246" y="5517232"/>
            <a:ext cx="141369" cy="648072"/>
          </a:xfrm>
          <a:prstGeom prst="rightBrace">
            <a:avLst/>
          </a:prstGeom>
          <a:ln w="190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792053" y="5671991"/>
            <a:ext cx="2688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smtClean="0"/>
              <a:t>Comunicazioni Obbligatorie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3226437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4" grpId="0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251520" y="1988840"/>
            <a:ext cx="7459662" cy="341632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Obiettivo e definizioni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it-IT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Contenuti e fonti</a:t>
            </a:r>
            <a:endParaRPr lang="it-IT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it-IT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Output</a:t>
            </a:r>
            <a:endParaRPr lang="it-IT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it-IT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Risultati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it-IT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Focus su lavoro autonomo e dipendenza economica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it-IT" b="1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Conclusioni</a:t>
            </a:r>
            <a:endParaRPr lang="it-IT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3252" name="Titolo 1"/>
          <p:cNvSpPr>
            <a:spLocks noGrp="1"/>
          </p:cNvSpPr>
          <p:nvPr>
            <p:ph type="title"/>
          </p:nvPr>
        </p:nvSpPr>
        <p:spPr bwMode="auto">
          <a:xfrm>
            <a:off x="539750" y="404664"/>
            <a:ext cx="8229600" cy="79193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dirty="0" smtClean="0"/>
              <a:t>Precarietà lavorativa</a:t>
            </a:r>
          </a:p>
        </p:txBody>
      </p:sp>
      <p:pic>
        <p:nvPicPr>
          <p:cNvPr id="53253" name="Picture 2" descr="\\nelson128\ARCHIMEDE\Ciambelle\Precarietà_lavorativa\pres_firenze\precariat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442" y="1268760"/>
            <a:ext cx="4253709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4</a:t>
            </a:fld>
            <a:endParaRPr lang="it-IT" altLang="it-IT" dirty="0"/>
          </a:p>
        </p:txBody>
      </p:sp>
      <p:sp>
        <p:nvSpPr>
          <p:cNvPr id="7" name="CasellaDiTesto 4"/>
          <p:cNvSpPr txBox="1">
            <a:spLocks noChangeArrowheads="1"/>
          </p:cNvSpPr>
          <p:nvPr/>
        </p:nvSpPr>
        <p:spPr bwMode="auto">
          <a:xfrm>
            <a:off x="682625" y="6435725"/>
            <a:ext cx="56308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 altLang="it-IT" sz="1000" i="1" dirty="0">
                <a:solidFill>
                  <a:srgbClr val="7F7F7F"/>
                </a:solidFill>
              </a:rPr>
              <a:t>Progetto </a:t>
            </a:r>
            <a:r>
              <a:rPr lang="it-IT" altLang="it-IT" sz="1000" i="1" dirty="0" smtClean="0">
                <a:solidFill>
                  <a:srgbClr val="7F7F7F"/>
                </a:solidFill>
              </a:rPr>
              <a:t>ARCHIMEDE</a:t>
            </a:r>
            <a:endParaRPr lang="it-IT" altLang="it-IT" sz="1000" i="1" dirty="0">
              <a:solidFill>
                <a:srgbClr val="7F7F7F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1FB41B-EEDA-4FE0-9E6E-087E921FF973}" type="slidenum">
              <a:rPr lang="it-IT" smtClean="0">
                <a:solidFill>
                  <a:prstClr val="black"/>
                </a:solidFill>
              </a:rPr>
              <a:pPr>
                <a:defRPr/>
              </a:pPr>
              <a:t>40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23" name="Segnaposto contenuto 2"/>
          <p:cNvSpPr txBox="1">
            <a:spLocks/>
          </p:cNvSpPr>
          <p:nvPr/>
        </p:nvSpPr>
        <p:spPr bwMode="auto">
          <a:xfrm>
            <a:off x="457200" y="1216608"/>
            <a:ext cx="8229600" cy="458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endParaRPr lang="it-IT" altLang="it-IT" sz="2200" b="1" dirty="0" smtClean="0">
              <a:solidFill>
                <a:srgbClr val="C00000"/>
              </a:solidFill>
              <a:sym typeface="Symbol"/>
            </a:endParaRPr>
          </a:p>
        </p:txBody>
      </p:sp>
      <p:sp>
        <p:nvSpPr>
          <p:cNvPr id="7" name="Text Box 21"/>
          <p:cNvSpPr txBox="1">
            <a:spLocks noChangeArrowheads="1"/>
          </p:cNvSpPr>
          <p:nvPr/>
        </p:nvSpPr>
        <p:spPr bwMode="auto">
          <a:xfrm>
            <a:off x="806824" y="1588"/>
            <a:ext cx="7613422" cy="338554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en-US" sz="1600" b="1" dirty="0" smtClean="0">
                <a:solidFill>
                  <a:prstClr val="white"/>
                </a:solidFill>
              </a:rPr>
              <a:t>Percorsi formativi / inserimento lavorativo: informazioni mancanti</a:t>
            </a:r>
            <a:endParaRPr lang="it-IT" altLang="en-US" sz="1600" b="1" dirty="0">
              <a:solidFill>
                <a:prstClr val="white"/>
              </a:solidFill>
            </a:endParaRPr>
          </a:p>
        </p:txBody>
      </p:sp>
      <p:sp>
        <p:nvSpPr>
          <p:cNvPr id="6" name="Segnaposto contenuto 2"/>
          <p:cNvSpPr txBox="1">
            <a:spLocks/>
          </p:cNvSpPr>
          <p:nvPr/>
        </p:nvSpPr>
        <p:spPr bwMode="auto">
          <a:xfrm>
            <a:off x="457200" y="876424"/>
            <a:ext cx="8229600" cy="528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spcBef>
                <a:spcPts val="0"/>
              </a:spcBef>
              <a:buNone/>
            </a:pPr>
            <a:r>
              <a:rPr lang="it-IT" sz="1800" dirty="0" smtClean="0"/>
              <a:t>Lacune informative:</a:t>
            </a:r>
          </a:p>
          <a:p>
            <a:pPr marL="400050" lvl="1" indent="0">
              <a:buNone/>
            </a:pPr>
            <a:endParaRPr lang="it-IT" sz="1800" dirty="0" smtClean="0"/>
          </a:p>
          <a:p>
            <a:pPr marL="400050" lvl="1" indent="0">
              <a:buNone/>
            </a:pPr>
            <a:endParaRPr lang="it-IT" sz="900" dirty="0" smtClean="0"/>
          </a:p>
          <a:p>
            <a:pPr marL="457200" lvl="1" indent="-457200">
              <a:buFont typeface="Arial" charset="0"/>
              <a:buAutoNum type="arabicPeriod"/>
            </a:pPr>
            <a:r>
              <a:rPr lang="it-IT" sz="1800" u="sng" dirty="0" smtClean="0"/>
              <a:t>Istruzione scolastica</a:t>
            </a:r>
            <a:r>
              <a:rPr lang="it-IT" sz="1800" dirty="0" smtClean="0"/>
              <a:t>: studenti delle scuole non paritarie, straniere, militari e che usufruiscono dell’istruzione parentale</a:t>
            </a:r>
          </a:p>
          <a:p>
            <a:pPr marL="457200" lvl="1" indent="-457200">
              <a:buFont typeface="Arial" charset="0"/>
              <a:buAutoNum type="arabicPeriod"/>
            </a:pPr>
            <a:endParaRPr lang="it-IT" altLang="it-IT" sz="1800" dirty="0" smtClean="0">
              <a:sym typeface="Symbol"/>
            </a:endParaRPr>
          </a:p>
          <a:p>
            <a:pPr marL="457200" lvl="1" indent="-457200">
              <a:buFont typeface="Arial" charset="0"/>
              <a:buAutoNum type="arabicPeriod"/>
            </a:pPr>
            <a:r>
              <a:rPr lang="it-IT" altLang="it-IT" sz="1800" u="sng" dirty="0" smtClean="0">
                <a:sym typeface="Symbol"/>
              </a:rPr>
              <a:t>Formazione post-laurea</a:t>
            </a:r>
            <a:r>
              <a:rPr lang="it-IT" altLang="it-IT" sz="1800" dirty="0" smtClean="0">
                <a:sym typeface="Symbol"/>
              </a:rPr>
              <a:t>: </a:t>
            </a:r>
            <a:r>
              <a:rPr lang="it-IT" sz="1800" dirty="0" smtClean="0"/>
              <a:t>m</a:t>
            </a:r>
            <a:r>
              <a:rPr lang="it-IT" altLang="it-IT" sz="1800" dirty="0" smtClean="0">
                <a:sym typeface="Symbol"/>
              </a:rPr>
              <a:t>aster </a:t>
            </a:r>
            <a:r>
              <a:rPr lang="it-IT" altLang="it-IT" sz="1800" dirty="0">
                <a:sym typeface="Symbol"/>
              </a:rPr>
              <a:t>di I e II livello, corsi di perfezionamento e di specializzazione, dottorati </a:t>
            </a:r>
            <a:r>
              <a:rPr lang="it-IT" altLang="it-IT" sz="1800" dirty="0" smtClean="0">
                <a:sym typeface="Symbol"/>
              </a:rPr>
              <a:t>(</a:t>
            </a:r>
            <a:r>
              <a:rPr lang="it-IT" altLang="it-IT" sz="1800" dirty="0" smtClean="0"/>
              <a:t>nell’A.A</a:t>
            </a:r>
            <a:r>
              <a:rPr lang="it-IT" altLang="it-IT" sz="1800" dirty="0"/>
              <a:t>. </a:t>
            </a:r>
            <a:r>
              <a:rPr lang="it-IT" altLang="it-IT" sz="1800" dirty="0" smtClean="0"/>
              <a:t>2011/2012 circa </a:t>
            </a:r>
            <a:r>
              <a:rPr lang="it-IT" altLang="it-IT" sz="1800" dirty="0"/>
              <a:t>110 mila </a:t>
            </a:r>
            <a:r>
              <a:rPr lang="it-IT" altLang="it-IT" sz="1800" dirty="0" smtClean="0"/>
              <a:t>unità)</a:t>
            </a:r>
            <a:endParaRPr lang="it-IT" altLang="it-IT" sz="1800" dirty="0">
              <a:sym typeface="Symbol"/>
            </a:endParaRPr>
          </a:p>
          <a:p>
            <a:pPr marL="457200" lvl="1" indent="-457200">
              <a:buFont typeface="Arial" charset="0"/>
              <a:buAutoNum type="arabicPeriod"/>
            </a:pPr>
            <a:endParaRPr lang="it-IT" altLang="it-IT" sz="1800" dirty="0">
              <a:sym typeface="Symbol"/>
            </a:endParaRPr>
          </a:p>
          <a:p>
            <a:pPr marL="457200" lvl="1" indent="-457200">
              <a:buFont typeface="Arial" charset="0"/>
              <a:buAutoNum type="arabicPeriod"/>
            </a:pPr>
            <a:r>
              <a:rPr lang="it-IT" altLang="it-IT" sz="1800" u="sng" dirty="0"/>
              <a:t>AFAM</a:t>
            </a:r>
            <a:r>
              <a:rPr lang="it-IT" altLang="it-IT" sz="1800" dirty="0"/>
              <a:t> (nell’A.A. </a:t>
            </a:r>
            <a:r>
              <a:rPr lang="it-IT" altLang="it-IT" sz="1800" dirty="0" smtClean="0"/>
              <a:t>2011/2012 </a:t>
            </a:r>
            <a:r>
              <a:rPr lang="it-IT" altLang="it-IT" sz="1800" dirty="0"/>
              <a:t>circa 80 mila </a:t>
            </a:r>
            <a:r>
              <a:rPr lang="it-IT" altLang="it-IT" sz="1800" dirty="0" smtClean="0"/>
              <a:t>unità)</a:t>
            </a:r>
            <a:endParaRPr lang="it-IT" altLang="it-IT" sz="1800" dirty="0"/>
          </a:p>
          <a:p>
            <a:pPr marL="457200" lvl="1" indent="-457200">
              <a:buFont typeface="Arial" charset="0"/>
              <a:buAutoNum type="arabicPeriod"/>
            </a:pPr>
            <a:endParaRPr lang="it-IT" altLang="it-IT" sz="1800" dirty="0"/>
          </a:p>
          <a:p>
            <a:pPr marL="457200" lvl="1" indent="-457200">
              <a:buFont typeface="Arial" charset="0"/>
              <a:buAutoNum type="arabicPeriod"/>
            </a:pPr>
            <a:r>
              <a:rPr lang="it-IT" altLang="it-IT" sz="1800" u="sng" dirty="0">
                <a:sym typeface="Symbol"/>
              </a:rPr>
              <a:t>Tirocini non soggetti a CO</a:t>
            </a:r>
            <a:r>
              <a:rPr lang="it-IT" altLang="it-IT" sz="1800" dirty="0">
                <a:sym typeface="Symbol"/>
              </a:rPr>
              <a:t> (ad es. curriculari, per l’accesso alle professioni </a:t>
            </a:r>
            <a:r>
              <a:rPr lang="it-IT" altLang="it-IT" sz="1800" dirty="0" err="1" smtClean="0">
                <a:sym typeface="Symbol"/>
              </a:rPr>
              <a:t>ordinistiche</a:t>
            </a:r>
            <a:r>
              <a:rPr lang="it-IT" altLang="it-IT" sz="1800" dirty="0" smtClean="0">
                <a:sym typeface="Symbol"/>
              </a:rPr>
              <a:t>)</a:t>
            </a:r>
            <a:endParaRPr lang="it-IT" altLang="it-IT" sz="1800" dirty="0">
              <a:sym typeface="Symbol"/>
            </a:endParaRPr>
          </a:p>
          <a:p>
            <a:pPr marL="0" lvl="1" indent="0">
              <a:buNone/>
            </a:pPr>
            <a:endParaRPr lang="it-IT" altLang="it-IT" sz="1800" dirty="0"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359978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1FB41B-EEDA-4FE0-9E6E-087E921FF973}" type="slidenum">
              <a:rPr lang="it-IT" smtClean="0">
                <a:solidFill>
                  <a:prstClr val="black"/>
                </a:solidFill>
              </a:rPr>
              <a:pPr>
                <a:defRPr/>
              </a:pPr>
              <a:t>41</a:t>
            </a:fld>
            <a:endParaRPr lang="it-IT">
              <a:solidFill>
                <a:prstClr val="black"/>
              </a:solidFill>
            </a:endParaRP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9419351"/>
              </p:ext>
            </p:extLst>
          </p:nvPr>
        </p:nvGraphicFramePr>
        <p:xfrm>
          <a:off x="634071" y="692696"/>
          <a:ext cx="7682345" cy="41064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71999"/>
                <a:gridCol w="1394599"/>
                <a:gridCol w="1715747"/>
              </a:tblGrid>
              <a:tr h="590166">
                <a:tc>
                  <a:txBody>
                    <a:bodyPr/>
                    <a:lstStyle/>
                    <a:p>
                      <a:pPr marL="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it-IT" sz="2000" b="1" dirty="0" smtClean="0">
                          <a:solidFill>
                            <a:schemeClr val="tx1"/>
                          </a:solidFill>
                        </a:rPr>
                        <a:t>Popolazione 14-29 anni</a:t>
                      </a:r>
                      <a:r>
                        <a:rPr lang="it-IT" altLang="it-IT" sz="2000" b="0" i="1" dirty="0" smtClean="0">
                          <a:solidFill>
                            <a:schemeClr val="tx1"/>
                          </a:solidFill>
                        </a:rPr>
                        <a:t>, di cui:</a:t>
                      </a:r>
                      <a:r>
                        <a:rPr lang="it-IT" altLang="it-IT" sz="20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it-IT" sz="2000" b="1" dirty="0" smtClean="0">
                          <a:solidFill>
                            <a:schemeClr val="tx1"/>
                          </a:solidFill>
                        </a:rPr>
                        <a:t>      10.215</a:t>
                      </a:r>
                      <a:endParaRPr lang="it-IT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it-IT" dirty="0"/>
                    </a:p>
                  </a:txBody>
                  <a:tcPr/>
                </a:tc>
              </a:tr>
              <a:tr h="59016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dirty="0" smtClean="0">
                          <a:solidFill>
                            <a:schemeClr val="tx1"/>
                          </a:solidFill>
                        </a:rPr>
                        <a:t> - Residenti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it-IT" sz="2000" i="1" dirty="0" smtClean="0">
                          <a:solidFill>
                            <a:schemeClr val="tx1"/>
                          </a:solidFill>
                        </a:rPr>
                        <a:t>fonte</a:t>
                      </a:r>
                      <a:r>
                        <a:rPr lang="it-IT" sz="2000" i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2000" i="1" dirty="0" smtClean="0">
                          <a:solidFill>
                            <a:schemeClr val="tx1"/>
                          </a:solidFill>
                        </a:rPr>
                        <a:t>censimento</a:t>
                      </a:r>
                      <a:r>
                        <a:rPr lang="it-IT" sz="20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baseline="0" dirty="0" smtClean="0">
                          <a:solidFill>
                            <a:schemeClr val="tx1"/>
                          </a:solidFill>
                        </a:rPr>
                        <a:t>        </a:t>
                      </a:r>
                      <a:r>
                        <a:rPr lang="it-IT" sz="2000" dirty="0" smtClean="0">
                          <a:solidFill>
                            <a:schemeClr val="tx1"/>
                          </a:solidFill>
                        </a:rPr>
                        <a:t>9.890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it-IT" dirty="0"/>
                    </a:p>
                  </a:txBody>
                  <a:tcPr anchor="ctr"/>
                </a:tc>
              </a:tr>
              <a:tr h="590166">
                <a:tc rowSpan="2">
                  <a:txBody>
                    <a:bodyPr/>
                    <a:lstStyle/>
                    <a:p>
                      <a:r>
                        <a:rPr lang="it-IT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Con segnali di istruzione e/o lavoro nel corso dell’anno, </a:t>
                      </a:r>
                      <a:r>
                        <a:rPr lang="it-IT" sz="20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 cui</a:t>
                      </a:r>
                      <a:r>
                        <a:rPr lang="it-IT" sz="200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it-IT" sz="20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it-IT" sz="2000" dirty="0" smtClean="0">
                          <a:solidFill>
                            <a:schemeClr val="tx1"/>
                          </a:solidFill>
                        </a:rPr>
                        <a:t>        7.180</a:t>
                      </a:r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093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endParaRPr lang="it-IT" sz="20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 smtClean="0">
                          <a:solidFill>
                            <a:schemeClr val="tx1"/>
                          </a:solidFill>
                        </a:rPr>
                        <a:t>Individui</a:t>
                      </a:r>
                      <a:r>
                        <a:rPr lang="it-IT" sz="2000" baseline="0" dirty="0" smtClean="0">
                          <a:solidFill>
                            <a:schemeClr val="tx1"/>
                          </a:solidFill>
                        </a:rPr>
                        <a:t> con segnali di istruzione e occupazione:</a:t>
                      </a:r>
                      <a:endParaRPr lang="it-IT" sz="20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 smtClean="0">
                          <a:solidFill>
                            <a:schemeClr val="tx1"/>
                          </a:solidFill>
                        </a:rPr>
                        <a:t>223</a:t>
                      </a: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dirty="0" smtClean="0">
                          <a:solidFill>
                            <a:schemeClr val="tx1"/>
                          </a:solidFill>
                        </a:rPr>
                        <a:t>  - - </a:t>
                      </a:r>
                      <a:r>
                        <a:rPr lang="it-IT" sz="2000" i="1" dirty="0" smtClean="0">
                          <a:solidFill>
                            <a:schemeClr val="tx1"/>
                          </a:solidFill>
                        </a:rPr>
                        <a:t>Studenti Scuola </a:t>
                      </a:r>
                      <a:r>
                        <a:rPr lang="it-IT" sz="18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(fonte MIUR)</a:t>
                      </a:r>
                      <a:endParaRPr lang="it-IT" sz="2000" i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i="1" smtClean="0">
                          <a:solidFill>
                            <a:schemeClr val="tx1"/>
                          </a:solidFill>
                        </a:rPr>
                        <a:t>2.675</a:t>
                      </a:r>
                      <a:endParaRPr lang="it-IT" sz="2000" i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772999"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solidFill>
                            <a:schemeClr val="tx1"/>
                          </a:solidFill>
                        </a:rPr>
                        <a:t>  - - </a:t>
                      </a:r>
                      <a:r>
                        <a:rPr lang="it-IT" sz="2000" i="1" dirty="0" smtClean="0">
                          <a:solidFill>
                            <a:schemeClr val="tx1"/>
                          </a:solidFill>
                        </a:rPr>
                        <a:t>Studenti Università </a:t>
                      </a:r>
                      <a:r>
                        <a:rPr lang="it-IT" sz="18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(fonte MIUR)</a:t>
                      </a:r>
                      <a:endParaRPr lang="it-IT" sz="2000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i="1" dirty="0" smtClean="0">
                          <a:solidFill>
                            <a:schemeClr val="tx1"/>
                          </a:solidFill>
                        </a:rPr>
                        <a:t>1.552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r"/>
                      <a:endParaRPr lang="it-IT" dirty="0"/>
                    </a:p>
                  </a:txBody>
                  <a:tcPr/>
                </a:tc>
              </a:tr>
              <a:tr h="590166"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solidFill>
                            <a:schemeClr val="tx1"/>
                          </a:solidFill>
                        </a:rPr>
                        <a:t>  - - </a:t>
                      </a:r>
                      <a:r>
                        <a:rPr lang="it-IT" sz="18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Occupati (fonte</a:t>
                      </a:r>
                      <a:r>
                        <a:rPr lang="it-IT" sz="18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DB precarietà)</a:t>
                      </a:r>
                      <a:endParaRPr lang="it-IT" sz="2000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i="1" dirty="0" smtClean="0">
                          <a:solidFill>
                            <a:schemeClr val="tx1"/>
                          </a:solidFill>
                        </a:rPr>
                        <a:t>3.176</a:t>
                      </a:r>
                      <a:endParaRPr lang="it-IT" sz="2000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Parentesi graffa chiusa 2"/>
          <p:cNvSpPr/>
          <p:nvPr/>
        </p:nvSpPr>
        <p:spPr>
          <a:xfrm>
            <a:off x="6514754" y="2636912"/>
            <a:ext cx="114300" cy="2119745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Text Box 21"/>
          <p:cNvSpPr txBox="1">
            <a:spLocks noChangeArrowheads="1"/>
          </p:cNvSpPr>
          <p:nvPr/>
        </p:nvSpPr>
        <p:spPr bwMode="auto">
          <a:xfrm>
            <a:off x="806824" y="1588"/>
            <a:ext cx="7613422" cy="338554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en-US" sz="1600" b="1" dirty="0" smtClean="0">
                <a:solidFill>
                  <a:prstClr val="white"/>
                </a:solidFill>
              </a:rPr>
              <a:t>Percorsi formativi / inserimento lavorativo: risultati Italia 2011</a:t>
            </a:r>
            <a:endParaRPr lang="it-IT" altLang="en-US" sz="1600" b="1" dirty="0">
              <a:solidFill>
                <a:prstClr val="white"/>
              </a:solidFill>
            </a:endParaRPr>
          </a:p>
        </p:txBody>
      </p:sp>
      <p:sp>
        <p:nvSpPr>
          <p:cNvPr id="11" name="Segnaposto contenuto 2"/>
          <p:cNvSpPr txBox="1">
            <a:spLocks/>
          </p:cNvSpPr>
          <p:nvPr/>
        </p:nvSpPr>
        <p:spPr bwMode="auto">
          <a:xfrm>
            <a:off x="808784" y="5013176"/>
            <a:ext cx="7615688" cy="1152128"/>
          </a:xfrm>
          <a:prstGeom prst="rect">
            <a:avLst/>
          </a:prstGeom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it-IT" altLang="it-IT" sz="1800" dirty="0" smtClean="0">
                <a:sym typeface="Symbol"/>
              </a:rPr>
              <a:t>Sperimentazione regione Lombardia: selezione di tutti </a:t>
            </a:r>
            <a:r>
              <a:rPr lang="it-IT" altLang="it-IT" sz="1800" dirty="0">
                <a:sym typeface="Symbol"/>
              </a:rPr>
              <a:t>coloro che risiedono in Lombardia o, </a:t>
            </a:r>
            <a:r>
              <a:rPr lang="it-IT" altLang="it-IT" sz="1800" dirty="0" smtClean="0">
                <a:sym typeface="Symbol"/>
              </a:rPr>
              <a:t>che pur </a:t>
            </a:r>
            <a:r>
              <a:rPr lang="it-IT" altLang="it-IT" sz="1800" dirty="0">
                <a:sym typeface="Symbol"/>
              </a:rPr>
              <a:t>essendo residenti altrove, hanno segnali di studio/lavoro in </a:t>
            </a:r>
            <a:r>
              <a:rPr lang="it-IT" altLang="it-IT" sz="1800" dirty="0" smtClean="0">
                <a:sym typeface="Symbol"/>
              </a:rPr>
              <a:t>Lombardia (1,7 mln di individui)</a:t>
            </a:r>
          </a:p>
        </p:txBody>
      </p:sp>
      <p:sp>
        <p:nvSpPr>
          <p:cNvPr id="4" name="Freccia a destra 3"/>
          <p:cNvSpPr/>
          <p:nvPr/>
        </p:nvSpPr>
        <p:spPr>
          <a:xfrm>
            <a:off x="317620" y="5373216"/>
            <a:ext cx="489204" cy="360040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1080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8680"/>
            <a:ext cx="4354503" cy="2852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04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1208" name="Rectangle 31"/>
          <p:cNvSpPr>
            <a:spLocks noChangeArrowheads="1"/>
          </p:cNvSpPr>
          <p:nvPr/>
        </p:nvSpPr>
        <p:spPr bwMode="auto">
          <a:xfrm>
            <a:off x="-180528" y="385192"/>
            <a:ext cx="9144000" cy="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1FB41B-EEDA-4FE0-9E6E-087E921FF973}" type="slidenum">
              <a:rPr lang="it-IT" smtClean="0">
                <a:solidFill>
                  <a:prstClr val="black"/>
                </a:solidFill>
              </a:rPr>
              <a:pPr>
                <a:defRPr/>
              </a:pPr>
              <a:t>42</a:t>
            </a:fld>
            <a:endParaRPr lang="it-IT">
              <a:solidFill>
                <a:prstClr val="black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8" b="1647"/>
          <a:stretch/>
        </p:blipFill>
        <p:spPr bwMode="auto">
          <a:xfrm>
            <a:off x="1554160" y="1340768"/>
            <a:ext cx="7203423" cy="4860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tangolo 8"/>
          <p:cNvSpPr/>
          <p:nvPr/>
        </p:nvSpPr>
        <p:spPr>
          <a:xfrm>
            <a:off x="2483768" y="4112645"/>
            <a:ext cx="652200" cy="28882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 smtClean="0">
                <a:latin typeface="Arial Narrow" panose="020B0606020202030204" pitchFamily="34" charset="0"/>
              </a:rPr>
              <a:t>8%</a:t>
            </a:r>
            <a:endParaRPr lang="it-IT" sz="1600" b="1" dirty="0">
              <a:latin typeface="Arial Narrow" panose="020B0606020202030204" pitchFamily="34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6588224" y="3175749"/>
            <a:ext cx="652200" cy="28882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 smtClean="0">
                <a:latin typeface="Arial Narrow" panose="020B0606020202030204" pitchFamily="34" charset="0"/>
              </a:rPr>
              <a:t>49%</a:t>
            </a:r>
            <a:endParaRPr lang="it-IT" sz="1600" b="1" dirty="0">
              <a:latin typeface="Arial Narrow" panose="020B0606020202030204" pitchFamily="34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6594757" y="5156761"/>
            <a:ext cx="504056" cy="21602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 smtClean="0">
                <a:latin typeface="Arial Narrow" panose="020B0606020202030204" pitchFamily="34" charset="0"/>
              </a:rPr>
              <a:t>1%</a:t>
            </a:r>
            <a:endParaRPr lang="it-IT" sz="1600" b="1" dirty="0">
              <a:latin typeface="Arial Narrow" panose="020B0606020202030204" pitchFamily="34" charset="0"/>
            </a:endParaRPr>
          </a:p>
        </p:txBody>
      </p:sp>
      <p:sp>
        <p:nvSpPr>
          <p:cNvPr id="18" name="Text Box 21"/>
          <p:cNvSpPr txBox="1">
            <a:spLocks noChangeArrowheads="1"/>
          </p:cNvSpPr>
          <p:nvPr/>
        </p:nvSpPr>
        <p:spPr bwMode="auto">
          <a:xfrm>
            <a:off x="806824" y="1588"/>
            <a:ext cx="7613422" cy="338554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en-US" sz="1600" b="1" dirty="0" smtClean="0">
                <a:solidFill>
                  <a:prstClr val="white"/>
                </a:solidFill>
              </a:rPr>
              <a:t>Percorsi formativi / inserimento lavorativo: risultati Lombardia</a:t>
            </a:r>
            <a:endParaRPr lang="it-IT" altLang="en-US" sz="1600" b="1" dirty="0">
              <a:solidFill>
                <a:prstClr val="white"/>
              </a:solidFill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600452" y="3536581"/>
            <a:ext cx="576064" cy="2880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 smtClean="0">
                <a:latin typeface="Arial Narrow" panose="020B0606020202030204" pitchFamily="34" charset="0"/>
              </a:rPr>
              <a:t>19%</a:t>
            </a:r>
            <a:endParaRPr lang="it-IT" sz="1600" b="1" dirty="0">
              <a:latin typeface="Arial Narrow" panose="020B0606020202030204" pitchFamily="34" charset="0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4531259" y="3363911"/>
            <a:ext cx="432048" cy="2880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 smtClean="0">
                <a:latin typeface="Arial Narrow" panose="020B0606020202030204" pitchFamily="34" charset="0"/>
              </a:rPr>
              <a:t>8%</a:t>
            </a:r>
            <a:endParaRPr lang="it-IT" sz="1600" b="1" dirty="0">
              <a:latin typeface="Arial Narrow" panose="020B0606020202030204" pitchFamily="34" charset="0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4576560" y="5264773"/>
            <a:ext cx="432048" cy="21681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 smtClean="0">
                <a:latin typeface="Arial Narrow" panose="020B0606020202030204" pitchFamily="34" charset="0"/>
              </a:rPr>
              <a:t>2%</a:t>
            </a:r>
            <a:endParaRPr lang="it-IT" sz="1600" b="1" dirty="0">
              <a:latin typeface="Arial Narrow" panose="020B0606020202030204" pitchFamily="34" charset="0"/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2625473" y="1880397"/>
            <a:ext cx="504056" cy="21602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 smtClean="0">
                <a:latin typeface="Arial Narrow" panose="020B0606020202030204" pitchFamily="34" charset="0"/>
              </a:rPr>
              <a:t>3%</a:t>
            </a:r>
            <a:endParaRPr lang="it-IT" sz="1600" b="1" dirty="0">
              <a:latin typeface="Arial Narrow" panose="020B0606020202030204" pitchFamily="34" charset="0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4552252" y="1581770"/>
            <a:ext cx="432048" cy="21602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 smtClean="0">
                <a:latin typeface="Arial Narrow" panose="020B0606020202030204" pitchFamily="34" charset="0"/>
              </a:rPr>
              <a:t>1%</a:t>
            </a:r>
            <a:endParaRPr lang="it-IT" sz="1600" b="1" dirty="0">
              <a:latin typeface="Arial Narrow" panose="020B0606020202030204" pitchFamily="34" charset="0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2483768" y="4112645"/>
            <a:ext cx="720080" cy="36004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 smtClean="0">
                <a:latin typeface="Arial Narrow" panose="020B0606020202030204" pitchFamily="34" charset="0"/>
              </a:rPr>
              <a:t>8%</a:t>
            </a:r>
            <a:endParaRPr lang="it-IT" sz="1600" b="1" dirty="0">
              <a:latin typeface="Arial Narrow" panose="020B0606020202030204" pitchFamily="34" charset="0"/>
            </a:endParaRPr>
          </a:p>
        </p:txBody>
      </p:sp>
      <p:sp>
        <p:nvSpPr>
          <p:cNvPr id="25" name="Rettangolo 24"/>
          <p:cNvSpPr/>
          <p:nvPr/>
        </p:nvSpPr>
        <p:spPr>
          <a:xfrm>
            <a:off x="6516216" y="5120757"/>
            <a:ext cx="576064" cy="2880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 smtClean="0">
                <a:latin typeface="Arial Narrow" panose="020B0606020202030204" pitchFamily="34" charset="0"/>
              </a:rPr>
              <a:t>1%</a:t>
            </a:r>
            <a:endParaRPr lang="it-IT" sz="1600" b="1" dirty="0">
              <a:latin typeface="Arial Narrow" panose="020B0606020202030204" pitchFamily="34" charset="0"/>
            </a:endParaRPr>
          </a:p>
        </p:txBody>
      </p:sp>
      <p:sp>
        <p:nvSpPr>
          <p:cNvPr id="26" name="Rettangolo 25"/>
          <p:cNvSpPr/>
          <p:nvPr/>
        </p:nvSpPr>
        <p:spPr>
          <a:xfrm>
            <a:off x="6588224" y="5490644"/>
            <a:ext cx="504056" cy="21602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 smtClean="0">
                <a:latin typeface="Arial Narrow" panose="020B0606020202030204" pitchFamily="34" charset="0"/>
              </a:rPr>
              <a:t>3%</a:t>
            </a:r>
            <a:endParaRPr lang="it-IT" sz="1600" b="1" dirty="0">
              <a:latin typeface="Arial Narrow" panose="020B0606020202030204" pitchFamily="34" charset="0"/>
            </a:endParaRPr>
          </a:p>
        </p:txBody>
      </p:sp>
      <p:sp>
        <p:nvSpPr>
          <p:cNvPr id="28" name="Rettangolo 27"/>
          <p:cNvSpPr/>
          <p:nvPr/>
        </p:nvSpPr>
        <p:spPr>
          <a:xfrm>
            <a:off x="1763688" y="3116868"/>
            <a:ext cx="2232248" cy="6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altLang="it-IT" sz="1100" u="sng" dirty="0" smtClean="0">
                <a:sym typeface="Symbol"/>
              </a:rPr>
              <a:t>Focus 1</a:t>
            </a:r>
            <a:r>
              <a:rPr lang="it-IT" altLang="it-IT" sz="1100" dirty="0" smtClean="0">
                <a:sym typeface="Symbol"/>
              </a:rPr>
              <a:t>: individui </a:t>
            </a:r>
            <a:r>
              <a:rPr lang="it-IT" altLang="it-IT" sz="1100" b="1" dirty="0" smtClean="0">
                <a:sym typeface="Symbol"/>
              </a:rPr>
              <a:t>senza segnali </a:t>
            </a:r>
            <a:r>
              <a:rPr lang="it-IT" altLang="it-IT" sz="1100" dirty="0" smtClean="0">
                <a:sym typeface="Symbol"/>
              </a:rPr>
              <a:t>di istruzione/formazione e lavoro in entrambi gli anni </a:t>
            </a:r>
            <a:endParaRPr lang="it-IT" sz="1100" dirty="0"/>
          </a:p>
        </p:txBody>
      </p:sp>
      <p:cxnSp>
        <p:nvCxnSpPr>
          <p:cNvPr id="30" name="Connettore 2 29"/>
          <p:cNvCxnSpPr>
            <a:stCxn id="28" idx="2"/>
            <a:endCxn id="24" idx="0"/>
          </p:cNvCxnSpPr>
          <p:nvPr/>
        </p:nvCxnSpPr>
        <p:spPr>
          <a:xfrm flipH="1">
            <a:off x="2843808" y="3717032"/>
            <a:ext cx="36004" cy="3956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4" name="Rettangolo 33"/>
          <p:cNvSpPr/>
          <p:nvPr/>
        </p:nvSpPr>
        <p:spPr>
          <a:xfrm>
            <a:off x="5652120" y="3680597"/>
            <a:ext cx="2376264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altLang="it-IT" sz="1100" u="sng" dirty="0" smtClean="0">
                <a:sym typeface="Symbol"/>
              </a:rPr>
              <a:t>Focus 2</a:t>
            </a:r>
            <a:r>
              <a:rPr lang="it-IT" altLang="it-IT" sz="1100" dirty="0" smtClean="0">
                <a:sym typeface="Symbol"/>
              </a:rPr>
              <a:t>: individui con segnali di </a:t>
            </a:r>
            <a:r>
              <a:rPr lang="it-IT" altLang="it-IT" sz="1100" b="1" dirty="0" smtClean="0">
                <a:sym typeface="Symbol"/>
              </a:rPr>
              <a:t>studio</a:t>
            </a:r>
            <a:r>
              <a:rPr lang="it-IT" altLang="it-IT" sz="1100" dirty="0" smtClean="0">
                <a:sym typeface="Symbol"/>
              </a:rPr>
              <a:t> nel 2011, con segnali di </a:t>
            </a:r>
            <a:r>
              <a:rPr lang="it-IT" altLang="it-IT" sz="1100" b="1" dirty="0" smtClean="0">
                <a:sym typeface="Symbol"/>
              </a:rPr>
              <a:t>lavoro</a:t>
            </a:r>
            <a:r>
              <a:rPr lang="it-IT" altLang="it-IT" sz="1100" dirty="0" smtClean="0">
                <a:sym typeface="Symbol"/>
              </a:rPr>
              <a:t> nel 2012 (4% di chi studia nel 2011);</a:t>
            </a:r>
          </a:p>
        </p:txBody>
      </p:sp>
      <p:cxnSp>
        <p:nvCxnSpPr>
          <p:cNvPr id="35" name="Connettore 2 34"/>
          <p:cNvCxnSpPr>
            <a:stCxn id="34" idx="2"/>
            <a:endCxn id="25" idx="0"/>
          </p:cNvCxnSpPr>
          <p:nvPr/>
        </p:nvCxnSpPr>
        <p:spPr>
          <a:xfrm flipH="1">
            <a:off x="6804248" y="4450038"/>
            <a:ext cx="36004" cy="67071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6" name="Rettangolo 45"/>
          <p:cNvSpPr/>
          <p:nvPr/>
        </p:nvSpPr>
        <p:spPr>
          <a:xfrm>
            <a:off x="5724128" y="2239645"/>
            <a:ext cx="2376264" cy="4308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altLang="it-IT" sz="1100" u="sng" dirty="0" smtClean="0">
                <a:sym typeface="Symbol"/>
              </a:rPr>
              <a:t>Focus </a:t>
            </a:r>
            <a:r>
              <a:rPr lang="it-IT" altLang="it-IT" sz="1100" u="sng" dirty="0">
                <a:sym typeface="Symbol"/>
              </a:rPr>
              <a:t>3</a:t>
            </a:r>
            <a:r>
              <a:rPr lang="it-IT" altLang="it-IT" sz="1100" dirty="0" smtClean="0">
                <a:sym typeface="Symbol"/>
              </a:rPr>
              <a:t>: Individui che lavorano sia nel 2011 sia nel 2012 - Redditi</a:t>
            </a:r>
          </a:p>
        </p:txBody>
      </p:sp>
      <p:cxnSp>
        <p:nvCxnSpPr>
          <p:cNvPr id="47" name="Connettore 2 46"/>
          <p:cNvCxnSpPr>
            <a:stCxn id="46" idx="2"/>
            <a:endCxn id="50" idx="0"/>
          </p:cNvCxnSpPr>
          <p:nvPr/>
        </p:nvCxnSpPr>
        <p:spPr>
          <a:xfrm>
            <a:off x="6912260" y="2670532"/>
            <a:ext cx="0" cy="5060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0" name="Rettangolo 49"/>
          <p:cNvSpPr/>
          <p:nvPr/>
        </p:nvSpPr>
        <p:spPr>
          <a:xfrm>
            <a:off x="6588224" y="3176541"/>
            <a:ext cx="648072" cy="36004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 smtClean="0">
                <a:latin typeface="Arial Narrow" panose="020B0606020202030204" pitchFamily="34" charset="0"/>
              </a:rPr>
              <a:t>49%</a:t>
            </a:r>
            <a:endParaRPr lang="it-IT" sz="1600" b="1" dirty="0">
              <a:latin typeface="Arial Narrow" panose="020B0606020202030204" pitchFamily="34" charset="0"/>
            </a:endParaRPr>
          </a:p>
        </p:txBody>
      </p:sp>
      <p:sp>
        <p:nvSpPr>
          <p:cNvPr id="73" name="Rettangolo 72"/>
          <p:cNvSpPr/>
          <p:nvPr/>
        </p:nvSpPr>
        <p:spPr>
          <a:xfrm>
            <a:off x="4362607" y="100228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it-IT" altLang="it-IT" dirty="0" smtClean="0">
                <a:sym typeface="Symbol"/>
              </a:rPr>
              <a:t>Transizioni 2011/2012</a:t>
            </a:r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2170478" y="4869160"/>
            <a:ext cx="385298" cy="886397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r>
              <a:rPr lang="it-IT" sz="1200" b="1" dirty="0" smtClean="0"/>
              <a:t>2011</a:t>
            </a:r>
            <a:endParaRPr lang="it-IT" sz="1200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7956376" y="5661248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2012</a:t>
            </a:r>
            <a:endParaRPr lang="it-IT" sz="1200" b="1" dirty="0"/>
          </a:p>
        </p:txBody>
      </p:sp>
    </p:spTree>
    <p:extLst>
      <p:ext uri="{BB962C8B-B14F-4D97-AF65-F5344CB8AC3E}">
        <p14:creationId xmlns:p14="http://schemas.microsoft.com/office/powerpoint/2010/main" val="2566871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8" grpId="0" animBg="1"/>
      <p:bldP spid="34" grpId="0" animBg="1"/>
      <p:bldP spid="46" grpId="0" animBg="1"/>
      <p:bldP spid="50" grpId="0" animBg="1"/>
      <p:bldP spid="73" grpId="0"/>
      <p:bldP spid="2" grpId="0"/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1208" name="Rectangle 3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1FB41B-EEDA-4FE0-9E6E-087E921FF973}" type="slidenum">
              <a:rPr lang="it-IT" smtClean="0">
                <a:solidFill>
                  <a:prstClr val="black"/>
                </a:solidFill>
              </a:rPr>
              <a:pPr>
                <a:defRPr/>
              </a:pPr>
              <a:t>43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23" name="Segnaposto contenuto 2"/>
          <p:cNvSpPr txBox="1">
            <a:spLocks/>
          </p:cNvSpPr>
          <p:nvPr/>
        </p:nvSpPr>
        <p:spPr bwMode="auto">
          <a:xfrm>
            <a:off x="365760" y="579120"/>
            <a:ext cx="8229600" cy="546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sz="20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33" y="1055217"/>
            <a:ext cx="7273159" cy="431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Segnaposto contenuto 2"/>
          <p:cNvSpPr txBox="1">
            <a:spLocks/>
          </p:cNvSpPr>
          <p:nvPr/>
        </p:nvSpPr>
        <p:spPr bwMode="auto">
          <a:xfrm>
            <a:off x="827233" y="1124744"/>
            <a:ext cx="772160" cy="43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</a:pPr>
            <a:r>
              <a:rPr lang="it-IT" altLang="it-IT" sz="1800" dirty="0" smtClean="0">
                <a:sym typeface="Symbol"/>
              </a:rPr>
              <a:t>%</a:t>
            </a:r>
            <a:endParaRPr lang="it-IT" sz="1600" dirty="0" smtClean="0"/>
          </a:p>
        </p:txBody>
      </p:sp>
      <p:sp>
        <p:nvSpPr>
          <p:cNvPr id="9" name="Segnaposto contenuto 2"/>
          <p:cNvSpPr txBox="1">
            <a:spLocks/>
          </p:cNvSpPr>
          <p:nvPr/>
        </p:nvSpPr>
        <p:spPr bwMode="auto">
          <a:xfrm>
            <a:off x="3871848" y="5368384"/>
            <a:ext cx="772160" cy="43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</a:pPr>
            <a:r>
              <a:rPr lang="it-IT" altLang="it-IT" sz="1800" dirty="0" smtClean="0">
                <a:sym typeface="Symbol"/>
              </a:rPr>
              <a:t>Età</a:t>
            </a:r>
            <a:endParaRPr lang="it-IT" sz="1600" dirty="0" smtClean="0"/>
          </a:p>
        </p:txBody>
      </p:sp>
      <p:sp>
        <p:nvSpPr>
          <p:cNvPr id="10" name="Text Box 21"/>
          <p:cNvSpPr txBox="1">
            <a:spLocks noChangeArrowheads="1"/>
          </p:cNvSpPr>
          <p:nvPr/>
        </p:nvSpPr>
        <p:spPr bwMode="auto">
          <a:xfrm>
            <a:off x="806824" y="1588"/>
            <a:ext cx="7613422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en-US" sz="1600" b="1" dirty="0" smtClean="0">
                <a:solidFill>
                  <a:prstClr val="white"/>
                </a:solidFill>
              </a:rPr>
              <a:t>Percorsi formativi / inserimento lavorativo: risultati Lombardia - Focus 1</a:t>
            </a:r>
          </a:p>
          <a:p>
            <a:pPr eaLnBrk="1" hangingPunct="1"/>
            <a:endParaRPr lang="it-IT" altLang="en-US" sz="1600" b="1" dirty="0">
              <a:solidFill>
                <a:prstClr val="white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4860032" y="332657"/>
            <a:ext cx="345638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1600" dirty="0" smtClean="0"/>
              <a:t>Senza segnali nel 2011 e nel 2012</a:t>
            </a:r>
          </a:p>
          <a:p>
            <a:pPr algn="ctr"/>
            <a:r>
              <a:rPr lang="it-IT" sz="1600" dirty="0" smtClean="0"/>
              <a:t>(137 mila individui)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307458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1208" name="Rectangle 3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1FB41B-EEDA-4FE0-9E6E-087E921FF973}" type="slidenum">
              <a:rPr lang="it-IT" smtClean="0">
                <a:solidFill>
                  <a:prstClr val="black"/>
                </a:solidFill>
              </a:rPr>
              <a:pPr>
                <a:defRPr/>
              </a:pPr>
              <a:t>44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23" name="Segnaposto contenuto 2"/>
          <p:cNvSpPr txBox="1">
            <a:spLocks/>
          </p:cNvSpPr>
          <p:nvPr/>
        </p:nvSpPr>
        <p:spPr bwMode="auto">
          <a:xfrm>
            <a:off x="365760" y="579120"/>
            <a:ext cx="8229600" cy="546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sz="2000" dirty="0" smtClean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7230" y="986780"/>
            <a:ext cx="7871194" cy="4514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Segnaposto contenuto 2"/>
          <p:cNvSpPr txBox="1">
            <a:spLocks/>
          </p:cNvSpPr>
          <p:nvPr/>
        </p:nvSpPr>
        <p:spPr bwMode="auto">
          <a:xfrm>
            <a:off x="755576" y="1005928"/>
            <a:ext cx="772160" cy="43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</a:pPr>
            <a:r>
              <a:rPr lang="it-IT" altLang="it-IT" sz="1800" dirty="0" smtClean="0">
                <a:sym typeface="Symbol"/>
              </a:rPr>
              <a:t>%</a:t>
            </a:r>
            <a:endParaRPr lang="it-IT" sz="1600" dirty="0" smtClean="0"/>
          </a:p>
        </p:txBody>
      </p:sp>
      <p:sp>
        <p:nvSpPr>
          <p:cNvPr id="9" name="Segnaposto contenuto 2"/>
          <p:cNvSpPr txBox="1">
            <a:spLocks/>
          </p:cNvSpPr>
          <p:nvPr/>
        </p:nvSpPr>
        <p:spPr bwMode="auto">
          <a:xfrm>
            <a:off x="3837492" y="5491478"/>
            <a:ext cx="772160" cy="43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</a:pPr>
            <a:r>
              <a:rPr lang="it-IT" altLang="it-IT" sz="1800" dirty="0" smtClean="0">
                <a:sym typeface="Symbol"/>
              </a:rPr>
              <a:t>Età</a:t>
            </a:r>
            <a:endParaRPr lang="it-IT" sz="1600" dirty="0" smtClean="0"/>
          </a:p>
        </p:txBody>
      </p:sp>
      <p:sp>
        <p:nvSpPr>
          <p:cNvPr id="10" name="Segnaposto contenuto 2"/>
          <p:cNvSpPr txBox="1">
            <a:spLocks/>
          </p:cNvSpPr>
          <p:nvPr/>
        </p:nvSpPr>
        <p:spPr bwMode="auto">
          <a:xfrm>
            <a:off x="477520" y="5897876"/>
            <a:ext cx="8046720" cy="43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</a:pPr>
            <a:r>
              <a:rPr lang="it-IT" altLang="it-IT" sz="1400" b="1" i="1" dirty="0" smtClean="0">
                <a:sym typeface="Symbol"/>
              </a:rPr>
              <a:t>Nota:</a:t>
            </a:r>
            <a:r>
              <a:rPr lang="it-IT" altLang="it-IT" sz="1400" i="1" dirty="0" smtClean="0">
                <a:sym typeface="Symbol"/>
              </a:rPr>
              <a:t> la quota di stranieri sui «senza segnali» corrisponde a circa il 37% (sul totale è circa il 18%).</a:t>
            </a:r>
          </a:p>
        </p:txBody>
      </p:sp>
      <p:sp>
        <p:nvSpPr>
          <p:cNvPr id="11" name="Text Box 21"/>
          <p:cNvSpPr txBox="1">
            <a:spLocks noChangeArrowheads="1"/>
          </p:cNvSpPr>
          <p:nvPr/>
        </p:nvSpPr>
        <p:spPr bwMode="auto">
          <a:xfrm>
            <a:off x="806824" y="1588"/>
            <a:ext cx="7613422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en-US" sz="1600" b="1" dirty="0" smtClean="0">
                <a:solidFill>
                  <a:prstClr val="white"/>
                </a:solidFill>
              </a:rPr>
              <a:t>Percorsi formativi / inserimento lavorativo: risultati Lombardia - Focus 1</a:t>
            </a:r>
          </a:p>
          <a:p>
            <a:pPr eaLnBrk="1" hangingPunct="1"/>
            <a:endParaRPr lang="it-IT" altLang="en-US" sz="1600" b="1" dirty="0">
              <a:solidFill>
                <a:prstClr val="white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4860032" y="332657"/>
            <a:ext cx="345638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1600" dirty="0" smtClean="0"/>
              <a:t>Senza segnali nel 2011 e nel 2012</a:t>
            </a:r>
          </a:p>
          <a:p>
            <a:pPr algn="ctr"/>
            <a:r>
              <a:rPr lang="it-IT" sz="1600" dirty="0" smtClean="0"/>
              <a:t>(137 mila individui)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125261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8" name="Rectangle 3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1FB41B-EEDA-4FE0-9E6E-087E921FF973}" type="slidenum">
              <a:rPr lang="it-IT" smtClean="0">
                <a:solidFill>
                  <a:prstClr val="black"/>
                </a:solidFill>
              </a:rPr>
              <a:pPr>
                <a:defRPr/>
              </a:pPr>
              <a:t>45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23" name="Segnaposto contenuto 2"/>
          <p:cNvSpPr txBox="1">
            <a:spLocks/>
          </p:cNvSpPr>
          <p:nvPr/>
        </p:nvSpPr>
        <p:spPr bwMode="auto">
          <a:xfrm>
            <a:off x="457200" y="579120"/>
            <a:ext cx="8229600" cy="546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sz="2000" dirty="0" smtClean="0"/>
          </a:p>
        </p:txBody>
      </p:sp>
      <p:graphicFrame>
        <p:nvGraphicFramePr>
          <p:cNvPr id="14" name="Tabel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0460717"/>
              </p:ext>
            </p:extLst>
          </p:nvPr>
        </p:nvGraphicFramePr>
        <p:xfrm>
          <a:off x="1282890" y="1405723"/>
          <a:ext cx="6250673" cy="4094323"/>
        </p:xfrm>
        <a:graphic>
          <a:graphicData uri="http://schemas.openxmlformats.org/drawingml/2006/table">
            <a:tbl>
              <a:tblPr/>
              <a:tblGrid>
                <a:gridCol w="2197289"/>
                <a:gridCol w="4053384"/>
              </a:tblGrid>
              <a:tr h="1228299"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i="0" u="none" strike="noStrike" dirty="0">
                          <a:latin typeface="Arial Narrow"/>
                        </a:rPr>
                        <a:t>Tipo di formazione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i="0" u="none" strike="noStrike" dirty="0">
                          <a:latin typeface="Arial Narrow"/>
                        </a:rPr>
                        <a:t> Incidenza delle transizioni studio-lavoro sul totale degli studenti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432"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b="0" i="0" u="none" strike="noStrike" dirty="0">
                          <a:latin typeface="Arial Narrow"/>
                        </a:rPr>
                        <a:t>Scuola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0" i="0" u="none" strike="noStrike" dirty="0" smtClean="0">
                          <a:latin typeface="Arial Narrow"/>
                        </a:rPr>
                        <a:t>2,5 </a:t>
                      </a:r>
                      <a:endParaRPr lang="it-IT" sz="2400" b="0" i="0" u="none" strike="noStrike" dirty="0">
                        <a:latin typeface="Arial Narrow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09432"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b="0" i="0" u="none" strike="noStrike" dirty="0" err="1">
                          <a:latin typeface="Arial Narrow"/>
                        </a:rPr>
                        <a:t>IeFP</a:t>
                      </a:r>
                      <a:endParaRPr lang="it-IT" sz="2400" b="0" i="0" u="none" strike="noStrike" dirty="0">
                        <a:latin typeface="Arial Narrow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0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6,2 </a:t>
                      </a:r>
                      <a:endParaRPr lang="it-IT" sz="2400" b="0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9432"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b="0" i="0" u="none" strike="noStrike" dirty="0">
                          <a:latin typeface="Arial Narrow"/>
                        </a:rPr>
                        <a:t>Università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0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5,1 </a:t>
                      </a:r>
                      <a:endParaRPr lang="it-IT" sz="2400" b="0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9432"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b="0" i="0" u="none" strike="noStrike" dirty="0">
                          <a:latin typeface="Arial Narrow"/>
                        </a:rPr>
                        <a:t>Tirocinio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23,8 </a:t>
                      </a:r>
                      <a:endParaRPr lang="it-IT" sz="2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9432"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b="0" i="0" u="none" strike="noStrike" dirty="0" smtClean="0">
                          <a:latin typeface="Arial Narrow"/>
                        </a:rPr>
                        <a:t>Mista</a:t>
                      </a:r>
                      <a:endParaRPr lang="it-IT" sz="2400" b="0" i="0" u="none" strike="noStrike" dirty="0">
                        <a:latin typeface="Arial Narrow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10,9</a:t>
                      </a:r>
                      <a:r>
                        <a:rPr lang="it-IT" sz="2400" b="0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 </a:t>
                      </a:r>
                      <a:endParaRPr lang="it-IT" sz="2400" b="0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432"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b="1" i="0" u="none" strike="noStrike" dirty="0" smtClean="0">
                          <a:latin typeface="Arial Narrow"/>
                        </a:rPr>
                        <a:t>Media</a:t>
                      </a:r>
                      <a:endParaRPr lang="it-IT" sz="2400" b="1" i="0" u="none" strike="noStrike" dirty="0">
                        <a:latin typeface="Arial Narrow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i="0" u="none" strike="noStrike" dirty="0" smtClean="0">
                          <a:latin typeface="Arial Narrow"/>
                        </a:rPr>
                        <a:t>  3,9</a:t>
                      </a:r>
                      <a:endParaRPr lang="it-IT" sz="2400" b="1" i="0" u="none" strike="noStrike" dirty="0">
                        <a:latin typeface="Arial Narrow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432">
                <a:tc>
                  <a:txBody>
                    <a:bodyPr/>
                    <a:lstStyle/>
                    <a:p>
                      <a:pPr algn="l" fontAlgn="b"/>
                      <a:endParaRPr lang="it-IT" sz="2400" b="0" i="0" u="none" strike="noStrike">
                        <a:latin typeface="Arial Narrow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2400" b="0" i="0" u="none" strike="noStrike" dirty="0">
                        <a:latin typeface="Arial Narrow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" name="Text Box 21"/>
          <p:cNvSpPr txBox="1">
            <a:spLocks noChangeArrowheads="1"/>
          </p:cNvSpPr>
          <p:nvPr/>
        </p:nvSpPr>
        <p:spPr bwMode="auto">
          <a:xfrm>
            <a:off x="806824" y="1588"/>
            <a:ext cx="7613422" cy="338554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en-US" sz="1600" b="1" dirty="0" smtClean="0">
                <a:solidFill>
                  <a:prstClr val="white"/>
                </a:solidFill>
              </a:rPr>
              <a:t>Percorsi formativi / inserimento lavorativo: risultati Lombardia - Focus 2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076056" y="332657"/>
            <a:ext cx="324036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1600" dirty="0" smtClean="0"/>
              <a:t>Transizioni formazione – lavoro </a:t>
            </a:r>
          </a:p>
          <a:p>
            <a:pPr algn="ctr"/>
            <a:r>
              <a:rPr lang="it-IT" sz="1600" dirty="0" smtClean="0"/>
              <a:t>(23 mila individui)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331874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3" t="4508" r="985" b="10959"/>
          <a:stretch/>
        </p:blipFill>
        <p:spPr bwMode="auto">
          <a:xfrm>
            <a:off x="433753" y="1137138"/>
            <a:ext cx="8534401" cy="1582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63C8A-A27A-4F40-984F-774B0E17B875}" type="slidenum">
              <a:rPr lang="it-IT" smtClean="0"/>
              <a:pPr/>
              <a:t>46</a:t>
            </a:fld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6724839" y="328592"/>
            <a:ext cx="208823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1600" dirty="0" smtClean="0"/>
              <a:t>Lavoro – </a:t>
            </a:r>
            <a:r>
              <a:rPr lang="it-IT" sz="1600" dirty="0"/>
              <a:t>L</a:t>
            </a:r>
            <a:r>
              <a:rPr lang="it-IT" sz="1600" dirty="0" smtClean="0"/>
              <a:t>avoro </a:t>
            </a:r>
          </a:p>
          <a:p>
            <a:pPr algn="ctr"/>
            <a:r>
              <a:rPr lang="it-IT" sz="1600" dirty="0" smtClean="0"/>
              <a:t>(</a:t>
            </a:r>
            <a:r>
              <a:rPr lang="it-IT" sz="1600" dirty="0" smtClean="0">
                <a:solidFill>
                  <a:schemeClr val="tx1"/>
                </a:solidFill>
              </a:rPr>
              <a:t>672 mila individui</a:t>
            </a:r>
            <a:r>
              <a:rPr lang="it-IT" sz="1600" dirty="0" smtClean="0"/>
              <a:t>)</a:t>
            </a:r>
            <a:endParaRPr lang="it-IT" sz="1600" dirty="0"/>
          </a:p>
        </p:txBody>
      </p:sp>
      <p:sp>
        <p:nvSpPr>
          <p:cNvPr id="9" name="Text Box 21"/>
          <p:cNvSpPr txBox="1">
            <a:spLocks noChangeArrowheads="1"/>
          </p:cNvSpPr>
          <p:nvPr/>
        </p:nvSpPr>
        <p:spPr bwMode="auto">
          <a:xfrm>
            <a:off x="806824" y="1588"/>
            <a:ext cx="7613422" cy="338554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en-US" sz="1600" b="1" dirty="0" smtClean="0">
                <a:solidFill>
                  <a:prstClr val="white"/>
                </a:solidFill>
              </a:rPr>
              <a:t>Percorsi formativi / inserimento lavorativo: risultati Lombardia - Focus 3</a:t>
            </a:r>
          </a:p>
        </p:txBody>
      </p:sp>
      <p:sp>
        <p:nvSpPr>
          <p:cNvPr id="10" name="Rettangolo 9"/>
          <p:cNvSpPr/>
          <p:nvPr/>
        </p:nvSpPr>
        <p:spPr>
          <a:xfrm>
            <a:off x="1322909" y="5723964"/>
            <a:ext cx="31719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Mediana: € 14.746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4860032" y="5723964"/>
            <a:ext cx="31158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Mediana: € </a:t>
            </a:r>
            <a:r>
              <a:rPr lang="it-IT" dirty="0"/>
              <a:t>16.210</a:t>
            </a: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3" t="50620" r="2729" b="5222"/>
          <a:stretch/>
        </p:blipFill>
        <p:spPr bwMode="auto">
          <a:xfrm>
            <a:off x="4860033" y="3927956"/>
            <a:ext cx="2983143" cy="1796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3" t="50502" r="2670" b="5443"/>
          <a:stretch/>
        </p:blipFill>
        <p:spPr bwMode="auto">
          <a:xfrm>
            <a:off x="1265340" y="3927956"/>
            <a:ext cx="2986416" cy="1796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ttangolo 13"/>
          <p:cNvSpPr/>
          <p:nvPr/>
        </p:nvSpPr>
        <p:spPr>
          <a:xfrm>
            <a:off x="1265522" y="3563724"/>
            <a:ext cx="34504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u="sng" dirty="0" smtClean="0"/>
              <a:t>Reddito 2011</a:t>
            </a:r>
          </a:p>
        </p:txBody>
      </p:sp>
      <p:sp>
        <p:nvSpPr>
          <p:cNvPr id="15" name="Rettangolo 14"/>
          <p:cNvSpPr/>
          <p:nvPr/>
        </p:nvSpPr>
        <p:spPr>
          <a:xfrm>
            <a:off x="4860032" y="3530641"/>
            <a:ext cx="34504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u="sng" dirty="0" smtClean="0"/>
              <a:t>Reddito 2012</a:t>
            </a:r>
          </a:p>
        </p:txBody>
      </p:sp>
      <p:sp>
        <p:nvSpPr>
          <p:cNvPr id="17" name="Rettangolo 16"/>
          <p:cNvSpPr/>
          <p:nvPr/>
        </p:nvSpPr>
        <p:spPr>
          <a:xfrm>
            <a:off x="411691" y="683404"/>
            <a:ext cx="34504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Reddito 2011</a:t>
            </a:r>
          </a:p>
        </p:txBody>
      </p:sp>
      <p:sp>
        <p:nvSpPr>
          <p:cNvPr id="18" name="Rettangolo 17"/>
          <p:cNvSpPr/>
          <p:nvPr/>
        </p:nvSpPr>
        <p:spPr>
          <a:xfrm>
            <a:off x="3708600" y="2719754"/>
            <a:ext cx="16065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 smtClean="0"/>
              <a:t>Titolo di studio</a:t>
            </a:r>
          </a:p>
        </p:txBody>
      </p:sp>
    </p:spTree>
    <p:extLst>
      <p:ext uri="{BB962C8B-B14F-4D97-AF65-F5344CB8AC3E}">
        <p14:creationId xmlns:p14="http://schemas.microsoft.com/office/powerpoint/2010/main" val="250956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1"/>
          <p:cNvSpPr txBox="1">
            <a:spLocks noChangeArrowheads="1"/>
          </p:cNvSpPr>
          <p:nvPr/>
        </p:nvSpPr>
        <p:spPr bwMode="auto">
          <a:xfrm>
            <a:off x="683568" y="1244947"/>
            <a:ext cx="7666037" cy="372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2000" b="1" dirty="0" smtClean="0"/>
              <a:t>Criticità e sviluppi futuri</a:t>
            </a:r>
            <a:endParaRPr lang="it-IT" altLang="it-IT" sz="2000" b="1" i="1" dirty="0" smtClean="0"/>
          </a:p>
          <a:p>
            <a:pPr eaLnBrk="1" hangingPunct="1"/>
            <a:endParaRPr lang="it-IT" altLang="it-IT" b="1" dirty="0"/>
          </a:p>
          <a:p>
            <a:pPr eaLnBrk="1" hangingPunct="1"/>
            <a:endParaRPr lang="it-IT" altLang="it-IT" b="1" dirty="0" smtClean="0"/>
          </a:p>
          <a:p>
            <a:pPr marL="285750" indent="-285750" eaLnBrk="1" hangingPunct="1">
              <a:buFontTx/>
              <a:buChar char="-"/>
            </a:pPr>
            <a:r>
              <a:rPr lang="it-IT" altLang="it-IT" b="1" dirty="0"/>
              <a:t>Campo di osservazione: </a:t>
            </a:r>
            <a:r>
              <a:rPr lang="it-IT" altLang="it-IT" dirty="0"/>
              <a:t>lavoro regolare, lacune informative sulla formazione </a:t>
            </a:r>
          </a:p>
          <a:p>
            <a:pPr marL="285750" indent="-285750" eaLnBrk="1" hangingPunct="1">
              <a:buFontTx/>
              <a:buChar char="-"/>
            </a:pPr>
            <a:endParaRPr lang="it-IT" altLang="it-IT" b="1" dirty="0" smtClean="0"/>
          </a:p>
          <a:p>
            <a:pPr marL="285750" indent="-285750" eaLnBrk="1" hangingPunct="1">
              <a:buFontTx/>
              <a:buChar char="-"/>
            </a:pPr>
            <a:endParaRPr lang="it-IT" altLang="it-IT" b="1" dirty="0"/>
          </a:p>
          <a:p>
            <a:pPr marL="285750" indent="-285750" eaLnBrk="1" hangingPunct="1">
              <a:buFontTx/>
              <a:buChar char="-"/>
            </a:pPr>
            <a:r>
              <a:rPr lang="it-IT" altLang="it-IT" b="1" dirty="0" smtClean="0"/>
              <a:t>Acquisizione di dati relativi ai dottori di ricerca</a:t>
            </a:r>
          </a:p>
          <a:p>
            <a:pPr marL="285750" indent="-285750" eaLnBrk="1" hangingPunct="1">
              <a:buFontTx/>
              <a:buChar char="-"/>
            </a:pPr>
            <a:endParaRPr lang="it-IT" altLang="it-IT" b="1" dirty="0" smtClean="0"/>
          </a:p>
          <a:p>
            <a:pPr marL="285750" indent="-285750" eaLnBrk="1" hangingPunct="1">
              <a:buFontTx/>
              <a:buChar char="-"/>
            </a:pPr>
            <a:r>
              <a:rPr lang="it-IT" altLang="it-IT" b="1" dirty="0" smtClean="0"/>
              <a:t>Definizione di standard per l’acquisizione di dati presso le regioni</a:t>
            </a:r>
          </a:p>
          <a:p>
            <a:pPr marL="285750" indent="-285750" eaLnBrk="1" hangingPunct="1">
              <a:buFontTx/>
              <a:buChar char="-"/>
              <a:defRPr/>
            </a:pPr>
            <a:endParaRPr lang="it-IT" altLang="it-IT" b="1" dirty="0" smtClean="0"/>
          </a:p>
          <a:p>
            <a:pPr marL="285750" indent="-285750" eaLnBrk="1" hangingPunct="1">
              <a:buFontTx/>
              <a:buChar char="-"/>
              <a:defRPr/>
            </a:pPr>
            <a:endParaRPr lang="it-IT" altLang="it-IT" b="1" dirty="0"/>
          </a:p>
          <a:p>
            <a:pPr marL="285750" indent="-285750" eaLnBrk="1" hangingPunct="1">
              <a:buFontTx/>
              <a:buChar char="-"/>
              <a:defRPr/>
            </a:pPr>
            <a:endParaRPr lang="it-IT" altLang="it-IT" b="1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47</a:t>
            </a:fld>
            <a:endParaRPr lang="it-IT" altLang="it-IT"/>
          </a:p>
        </p:txBody>
      </p:sp>
      <p:sp>
        <p:nvSpPr>
          <p:cNvPr id="6" name="CasellaDiTesto 4"/>
          <p:cNvSpPr txBox="1">
            <a:spLocks noChangeArrowheads="1"/>
          </p:cNvSpPr>
          <p:nvPr/>
        </p:nvSpPr>
        <p:spPr bwMode="auto">
          <a:xfrm>
            <a:off x="682625" y="6435725"/>
            <a:ext cx="56308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 altLang="it-IT" sz="1000" i="1" dirty="0">
                <a:solidFill>
                  <a:srgbClr val="7F7F7F"/>
                </a:solidFill>
              </a:rPr>
              <a:t>Progetto </a:t>
            </a:r>
            <a:r>
              <a:rPr lang="it-IT" altLang="it-IT" sz="1000" i="1" dirty="0" smtClean="0">
                <a:solidFill>
                  <a:srgbClr val="7F7F7F"/>
                </a:solidFill>
              </a:rPr>
              <a:t>ARCHIMEDE</a:t>
            </a:r>
            <a:endParaRPr lang="it-IT" altLang="it-IT" sz="1000" i="1" dirty="0">
              <a:solidFill>
                <a:srgbClr val="7F7F7F"/>
              </a:solidFill>
            </a:endParaRPr>
          </a:p>
        </p:txBody>
      </p:sp>
      <p:sp>
        <p:nvSpPr>
          <p:cNvPr id="7" name="Text Box 21"/>
          <p:cNvSpPr txBox="1">
            <a:spLocks noChangeArrowheads="1"/>
          </p:cNvSpPr>
          <p:nvPr/>
        </p:nvSpPr>
        <p:spPr bwMode="auto">
          <a:xfrm>
            <a:off x="806824" y="1588"/>
            <a:ext cx="7613422" cy="338554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en-US" sz="1600" b="1" dirty="0" smtClean="0">
                <a:solidFill>
                  <a:prstClr val="white"/>
                </a:solidFill>
              </a:rPr>
              <a:t>Percorsi formativi / inserimento lavorativo: conclusioni</a:t>
            </a:r>
          </a:p>
        </p:txBody>
      </p:sp>
    </p:spTree>
    <p:extLst>
      <p:ext uri="{BB962C8B-B14F-4D97-AF65-F5344CB8AC3E}">
        <p14:creationId xmlns:p14="http://schemas.microsoft.com/office/powerpoint/2010/main" val="27428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3"/>
          <p:cNvSpPr>
            <a:spLocks noChangeArrowheads="1"/>
          </p:cNvSpPr>
          <p:nvPr/>
        </p:nvSpPr>
        <p:spPr bwMode="auto">
          <a:xfrm>
            <a:off x="6400800" y="6369050"/>
            <a:ext cx="595313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it-IT"/>
          </a:p>
        </p:txBody>
      </p:sp>
      <p:sp>
        <p:nvSpPr>
          <p:cNvPr id="94212" name="Rectangle 4"/>
          <p:cNvSpPr>
            <a:spLocks noChangeArrowheads="1"/>
          </p:cNvSpPr>
          <p:nvPr/>
        </p:nvSpPr>
        <p:spPr bwMode="auto">
          <a:xfrm>
            <a:off x="6400800" y="6369050"/>
            <a:ext cx="595313" cy="330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it-IT"/>
          </a:p>
        </p:txBody>
      </p:sp>
      <p:sp>
        <p:nvSpPr>
          <p:cNvPr id="7" name="CasellaDiTesto 2"/>
          <p:cNvSpPr txBox="1">
            <a:spLocks noChangeArrowheads="1"/>
          </p:cNvSpPr>
          <p:nvPr/>
        </p:nvSpPr>
        <p:spPr bwMode="auto">
          <a:xfrm>
            <a:off x="336550" y="2772792"/>
            <a:ext cx="79787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altLang="it-IT" sz="3200" b="1" i="1" dirty="0">
                <a:solidFill>
                  <a:srgbClr val="404040"/>
                </a:solidFill>
              </a:rPr>
              <a:t>Grazie per </a:t>
            </a:r>
            <a:r>
              <a:rPr lang="it-IT" altLang="it-IT" sz="3200" b="1" i="1" dirty="0" smtClean="0">
                <a:solidFill>
                  <a:srgbClr val="404040"/>
                </a:solidFill>
              </a:rPr>
              <a:t>l’attenzione</a:t>
            </a:r>
            <a:endParaRPr lang="it-IT" altLang="it-IT" sz="3200" b="1" i="1" dirty="0">
              <a:solidFill>
                <a:srgbClr val="40404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921114" y="0"/>
            <a:ext cx="3424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it-IT" altLang="it-IT" b="1" dirty="0" smtClean="0">
                <a:solidFill>
                  <a:schemeClr val="bg1"/>
                </a:solidFill>
              </a:rPr>
              <a:t>ISTAT - Progetto </a:t>
            </a:r>
            <a:r>
              <a:rPr lang="it-IT" altLang="it-IT" b="1" dirty="0">
                <a:solidFill>
                  <a:schemeClr val="bg1"/>
                </a:solidFill>
              </a:rPr>
              <a:t>ARCHIMEDE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Segnaposto numero diapositiva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41F7AE2E-1510-419E-8BF2-43F43EBA04E1}" type="slidenum">
              <a:rPr lang="it-IT" altLang="it-IT" smtClean="0"/>
              <a:pPr eaLnBrk="1" hangingPunct="1"/>
              <a:t>5</a:t>
            </a:fld>
            <a:endParaRPr lang="it-IT" altLang="it-IT" smtClean="0"/>
          </a:p>
        </p:txBody>
      </p:sp>
      <p:sp>
        <p:nvSpPr>
          <p:cNvPr id="9" name="Rettangolo 8"/>
          <p:cNvSpPr/>
          <p:nvPr/>
        </p:nvSpPr>
        <p:spPr>
          <a:xfrm>
            <a:off x="735240" y="39495"/>
            <a:ext cx="75811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600" b="1" dirty="0" smtClean="0">
                <a:solidFill>
                  <a:schemeClr val="bg1"/>
                </a:solidFill>
              </a:rPr>
              <a:t>Precarietà lavorativa: obiettivo e definizioni</a:t>
            </a:r>
            <a:endParaRPr lang="it-IT" sz="1600" dirty="0">
              <a:solidFill>
                <a:schemeClr val="bg1"/>
              </a:solidFill>
            </a:endParaRPr>
          </a:p>
        </p:txBody>
      </p:sp>
      <p:sp>
        <p:nvSpPr>
          <p:cNvPr id="12" name="CasellaDiTesto 5"/>
          <p:cNvSpPr txBox="1">
            <a:spLocks noChangeArrowheads="1"/>
          </p:cNvSpPr>
          <p:nvPr/>
        </p:nvSpPr>
        <p:spPr bwMode="auto">
          <a:xfrm>
            <a:off x="216024" y="764704"/>
            <a:ext cx="856895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it-IT" altLang="it-IT" sz="1800" dirty="0" smtClean="0">
                <a:solidFill>
                  <a:srgbClr val="505150"/>
                </a:solidFill>
              </a:rPr>
              <a:t>Sistema informativo </a:t>
            </a:r>
            <a:r>
              <a:rPr lang="it-IT" altLang="it-IT" sz="1800" dirty="0" smtClean="0">
                <a:solidFill>
                  <a:srgbClr val="505150"/>
                </a:solidFill>
              </a:rPr>
              <a:t>per </a:t>
            </a:r>
            <a:r>
              <a:rPr lang="it-IT" altLang="it-IT" sz="1800" dirty="0" smtClean="0">
                <a:solidFill>
                  <a:srgbClr val="505150"/>
                </a:solidFill>
              </a:rPr>
              <a:t>l’analisi </a:t>
            </a:r>
            <a:r>
              <a:rPr lang="it-IT" altLang="it-IT" sz="1800" dirty="0">
                <a:solidFill>
                  <a:srgbClr val="505150"/>
                </a:solidFill>
              </a:rPr>
              <a:t>delle caratteristiche economico-lavorative e aspetti socio-demografici </a:t>
            </a:r>
            <a:r>
              <a:rPr lang="it-IT" altLang="it-IT" sz="1800" dirty="0" smtClean="0">
                <a:solidFill>
                  <a:srgbClr val="505150"/>
                </a:solidFill>
              </a:rPr>
              <a:t>dei </a:t>
            </a:r>
            <a:r>
              <a:rPr lang="it-IT" altLang="it-IT" sz="1800" b="1" dirty="0" smtClean="0">
                <a:solidFill>
                  <a:srgbClr val="505150"/>
                </a:solidFill>
              </a:rPr>
              <a:t>«lavoratori </a:t>
            </a:r>
            <a:r>
              <a:rPr lang="it-IT" altLang="it-IT" sz="1800" b="1" dirty="0">
                <a:solidFill>
                  <a:srgbClr val="505150"/>
                </a:solidFill>
              </a:rPr>
              <a:t>precari</a:t>
            </a:r>
            <a:r>
              <a:rPr lang="it-IT" altLang="it-IT" sz="1800" b="1" dirty="0">
                <a:solidFill>
                  <a:srgbClr val="505150"/>
                </a:solidFill>
              </a:rPr>
              <a:t>» </a:t>
            </a:r>
            <a:r>
              <a:rPr lang="it-IT" altLang="it-IT" sz="1800" dirty="0" smtClean="0">
                <a:solidFill>
                  <a:srgbClr val="505150"/>
                </a:solidFill>
              </a:rPr>
              <a:t>e osservarne </a:t>
            </a:r>
            <a:r>
              <a:rPr lang="it-IT" altLang="it-IT" sz="1800" dirty="0">
                <a:solidFill>
                  <a:srgbClr val="505150"/>
                </a:solidFill>
              </a:rPr>
              <a:t>le trasformazioni nel tempo</a:t>
            </a:r>
            <a:endParaRPr lang="it-IT" altLang="it-IT" sz="1800" dirty="0" smtClean="0">
              <a:solidFill>
                <a:srgbClr val="505150"/>
              </a:solidFill>
            </a:endParaRPr>
          </a:p>
          <a:p>
            <a:pPr eaLnBrk="1" hangingPunct="1">
              <a:defRPr/>
            </a:pPr>
            <a:endParaRPr lang="it-IT" altLang="it-IT" sz="1800" dirty="0" smtClean="0">
              <a:solidFill>
                <a:srgbClr val="505150"/>
              </a:solidFill>
            </a:endParaRPr>
          </a:p>
        </p:txBody>
      </p:sp>
      <p:sp>
        <p:nvSpPr>
          <p:cNvPr id="13" name="CasellaDiTesto 7"/>
          <p:cNvSpPr txBox="1">
            <a:spLocks noChangeArrowheads="1"/>
          </p:cNvSpPr>
          <p:nvPr/>
        </p:nvSpPr>
        <p:spPr bwMode="auto">
          <a:xfrm>
            <a:off x="179512" y="2092846"/>
            <a:ext cx="43878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altLang="it-IT" sz="2000" b="1" dirty="0">
                <a:solidFill>
                  <a:srgbClr val="505150"/>
                </a:solidFill>
              </a:rPr>
              <a:t>Precarietà lavorativa</a:t>
            </a:r>
          </a:p>
        </p:txBody>
      </p:sp>
      <p:sp>
        <p:nvSpPr>
          <p:cNvPr id="14" name="CasellaDiTesto 5"/>
          <p:cNvSpPr txBox="1">
            <a:spLocks noChangeArrowheads="1"/>
          </p:cNvSpPr>
          <p:nvPr/>
        </p:nvSpPr>
        <p:spPr bwMode="auto">
          <a:xfrm>
            <a:off x="193638" y="2492896"/>
            <a:ext cx="8820472" cy="326243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buFont typeface="Arial" pitchFamily="34" charset="0"/>
              <a:buChar char="•"/>
              <a:defRPr/>
            </a:pPr>
            <a:r>
              <a:rPr lang="it-IT" altLang="it-IT" sz="1800" dirty="0">
                <a:solidFill>
                  <a:srgbClr val="505150"/>
                </a:solidFill>
              </a:rPr>
              <a:t>Concetto multidimensionale</a:t>
            </a:r>
          </a:p>
          <a:p>
            <a:pPr eaLnBrk="1" hangingPunct="1">
              <a:buFontTx/>
              <a:buChar char="-"/>
              <a:defRPr/>
            </a:pPr>
            <a:endParaRPr lang="it-IT" altLang="it-IT" sz="1400" dirty="0">
              <a:solidFill>
                <a:srgbClr val="505150"/>
              </a:solidFill>
            </a:endParaRPr>
          </a:p>
          <a:p>
            <a:pPr eaLnBrk="1" hangingPunct="1">
              <a:defRPr/>
            </a:pPr>
            <a:r>
              <a:rPr lang="it-IT" altLang="it-IT" sz="1800" dirty="0">
                <a:solidFill>
                  <a:srgbClr val="505150"/>
                </a:solidFill>
              </a:rPr>
              <a:t>	-&gt; Misura dipendente dalla disponibilità di fonti</a:t>
            </a:r>
          </a:p>
          <a:p>
            <a:pPr eaLnBrk="1" hangingPunct="1">
              <a:defRPr/>
            </a:pPr>
            <a:endParaRPr lang="it-IT" altLang="it-IT" sz="1800" u="sng" dirty="0" smtClean="0">
              <a:solidFill>
                <a:srgbClr val="505150"/>
              </a:solidFill>
            </a:endParaRPr>
          </a:p>
          <a:p>
            <a:pPr eaLnBrk="1" hangingPunct="1">
              <a:defRPr/>
            </a:pPr>
            <a:r>
              <a:rPr lang="it-IT" altLang="it-IT" sz="1800" u="sng" dirty="0">
                <a:solidFill>
                  <a:srgbClr val="505150"/>
                </a:solidFill>
              </a:rPr>
              <a:t>Definizione adottata</a:t>
            </a:r>
            <a:r>
              <a:rPr lang="it-IT" altLang="it-IT" sz="1800" dirty="0" smtClean="0">
                <a:solidFill>
                  <a:srgbClr val="505150"/>
                </a:solidFill>
              </a:rPr>
              <a:t>:</a:t>
            </a:r>
          </a:p>
          <a:p>
            <a:pPr eaLnBrk="1" hangingPunct="1">
              <a:defRPr/>
            </a:pPr>
            <a:endParaRPr lang="it-IT" altLang="it-IT" sz="1200" dirty="0">
              <a:solidFill>
                <a:srgbClr val="505150"/>
              </a:solidFill>
            </a:endParaRPr>
          </a:p>
          <a:p>
            <a:pPr eaLnBrk="1" hangingPunct="1">
              <a:defRPr/>
            </a:pPr>
            <a:r>
              <a:rPr lang="it-IT" altLang="it-IT" sz="1800" b="1" dirty="0" smtClean="0">
                <a:solidFill>
                  <a:srgbClr val="505150"/>
                </a:solidFill>
              </a:rPr>
              <a:t>Lavoro</a:t>
            </a:r>
            <a:r>
              <a:rPr lang="it-IT" altLang="it-IT" sz="1800" dirty="0" smtClean="0">
                <a:solidFill>
                  <a:srgbClr val="505150"/>
                </a:solidFill>
              </a:rPr>
              <a:t> precario: </a:t>
            </a:r>
          </a:p>
          <a:p>
            <a:pPr marL="342900" indent="-342900" eaLnBrk="1" hangingPunct="1">
              <a:buAutoNum type="alphaLcParenBoth"/>
              <a:defRPr/>
            </a:pPr>
            <a:r>
              <a:rPr lang="it-IT" altLang="it-IT" sz="1800" dirty="0" smtClean="0">
                <a:solidFill>
                  <a:srgbClr val="505150"/>
                </a:solidFill>
              </a:rPr>
              <a:t>lavoro dipendente a termine</a:t>
            </a:r>
          </a:p>
          <a:p>
            <a:pPr marL="342900" indent="-342900" eaLnBrk="1" hangingPunct="1">
              <a:buAutoNum type="alphaLcParenBoth"/>
              <a:defRPr/>
            </a:pPr>
            <a:r>
              <a:rPr lang="it-IT" altLang="it-IT" sz="1800" dirty="0" smtClean="0">
                <a:solidFill>
                  <a:srgbClr val="505150"/>
                </a:solidFill>
              </a:rPr>
              <a:t>rapporti di collaborazione </a:t>
            </a:r>
          </a:p>
          <a:p>
            <a:pPr marL="342900" indent="-342900" eaLnBrk="1" hangingPunct="1">
              <a:buAutoNum type="alphaLcParenBoth"/>
              <a:defRPr/>
            </a:pPr>
            <a:r>
              <a:rPr lang="it-IT" altLang="it-IT" sz="1800" dirty="0" smtClean="0">
                <a:solidFill>
                  <a:srgbClr val="505150"/>
                </a:solidFill>
              </a:rPr>
              <a:t>lavoro autonomo connesso ad attività aventi caratteristiche di subordinazione</a:t>
            </a:r>
          </a:p>
          <a:p>
            <a:pPr indent="265113" eaLnBrk="1" hangingPunct="1">
              <a:defRPr/>
            </a:pPr>
            <a:endParaRPr lang="it-IT" altLang="it-IT" sz="1800" dirty="0">
              <a:solidFill>
                <a:srgbClr val="505150"/>
              </a:solidFill>
            </a:endParaRPr>
          </a:p>
          <a:p>
            <a:pPr indent="265113" eaLnBrk="1" hangingPunct="1">
              <a:defRPr/>
            </a:pPr>
            <a:r>
              <a:rPr lang="it-IT" altLang="it-IT" sz="1800" dirty="0" smtClean="0">
                <a:solidFill>
                  <a:srgbClr val="505150"/>
                </a:solidFill>
              </a:rPr>
              <a:t>=&gt; </a:t>
            </a:r>
            <a:r>
              <a:rPr lang="it-IT" altLang="it-IT" sz="1800" b="1" dirty="0" smtClean="0">
                <a:solidFill>
                  <a:srgbClr val="505150"/>
                </a:solidFill>
              </a:rPr>
              <a:t>Lavoratore</a:t>
            </a:r>
            <a:r>
              <a:rPr lang="it-IT" altLang="it-IT" sz="1800" dirty="0" smtClean="0">
                <a:solidFill>
                  <a:srgbClr val="505150"/>
                </a:solidFill>
              </a:rPr>
              <a:t> precario: chi svolge </a:t>
            </a:r>
            <a:r>
              <a:rPr lang="it-IT" altLang="it-IT" sz="1800" u="sng" dirty="0" smtClean="0">
                <a:solidFill>
                  <a:srgbClr val="505150"/>
                </a:solidFill>
              </a:rPr>
              <a:t>esclusivamente</a:t>
            </a:r>
            <a:r>
              <a:rPr lang="it-IT" altLang="it-IT" sz="1800" dirty="0" smtClean="0">
                <a:solidFill>
                  <a:srgbClr val="505150"/>
                </a:solidFill>
              </a:rPr>
              <a:t> lavori definiti «precari»</a:t>
            </a:r>
          </a:p>
        </p:txBody>
      </p:sp>
    </p:spTree>
    <p:extLst>
      <p:ext uri="{BB962C8B-B14F-4D97-AF65-F5344CB8AC3E}">
        <p14:creationId xmlns:p14="http://schemas.microsoft.com/office/powerpoint/2010/main" val="396293433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93221" y="476672"/>
            <a:ext cx="8568952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Occupati intero territorio nazionale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Periodo di riferimento: anni 2010, </a:t>
            </a:r>
            <a:r>
              <a:rPr lang="it-IT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2011, 2012, (2013) </a:t>
            </a: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- mese di ottobre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Aspetti lavorativi e </a:t>
            </a:r>
            <a:r>
              <a:rPr lang="it-IT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reddituali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sz="1050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Analisi TRASVERSALE, LONGITUDINALE, TERRITORIALE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Focus sulla </a:t>
            </a:r>
            <a:r>
              <a:rPr lang="it-IT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monocommittenza</a:t>
            </a: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 </a:t>
            </a:r>
            <a:r>
              <a:rPr lang="it-IT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tra i lavoratori autonomi</a:t>
            </a:r>
            <a:endParaRPr lang="it-IT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232221" y="2469034"/>
            <a:ext cx="2897188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Fonti utilizzate:</a:t>
            </a:r>
          </a:p>
        </p:txBody>
      </p:sp>
      <p:sp>
        <p:nvSpPr>
          <p:cNvPr id="25" name="CasellaDiTesto 6"/>
          <p:cNvSpPr txBox="1">
            <a:spLocks noChangeArrowheads="1"/>
          </p:cNvSpPr>
          <p:nvPr/>
        </p:nvSpPr>
        <p:spPr bwMode="auto">
          <a:xfrm>
            <a:off x="5264596" y="3664421"/>
            <a:ext cx="1860550" cy="64611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/>
              <a:t>ASIA</a:t>
            </a:r>
          </a:p>
          <a:p>
            <a:pPr algn="ctr" eaLnBrk="1" hangingPunct="1">
              <a:defRPr/>
            </a:pPr>
            <a:r>
              <a:rPr lang="en-US" altLang="en-US"/>
              <a:t>OCCUPAZIONE</a:t>
            </a:r>
          </a:p>
        </p:txBody>
      </p:sp>
      <p:cxnSp>
        <p:nvCxnSpPr>
          <p:cNvPr id="26" name="Connettore 2 25"/>
          <p:cNvCxnSpPr/>
          <p:nvPr/>
        </p:nvCxnSpPr>
        <p:spPr>
          <a:xfrm flipV="1">
            <a:off x="7001321" y="2989734"/>
            <a:ext cx="288925" cy="43656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CasellaDiTesto 9"/>
          <p:cNvSpPr txBox="1">
            <a:spLocks noChangeArrowheads="1"/>
          </p:cNvSpPr>
          <p:nvPr/>
        </p:nvSpPr>
        <p:spPr bwMode="auto">
          <a:xfrm>
            <a:off x="6372200" y="2473732"/>
            <a:ext cx="2261393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1400" b="1" dirty="0" err="1" smtClean="0"/>
              <a:t>Censimento</a:t>
            </a:r>
            <a:r>
              <a:rPr lang="en-US" altLang="en-US" sz="1400" b="1" dirty="0" smtClean="0"/>
              <a:t> </a:t>
            </a:r>
            <a:r>
              <a:rPr lang="en-US" altLang="en-US" sz="1400" b="1" dirty="0" err="1" smtClean="0"/>
              <a:t>Industria</a:t>
            </a:r>
            <a:endParaRPr lang="en-US" altLang="en-US" sz="1400" b="1" dirty="0" smtClean="0"/>
          </a:p>
          <a:p>
            <a:pPr algn="ctr" eaLnBrk="1" hangingPunct="1">
              <a:defRPr/>
            </a:pPr>
            <a:r>
              <a:rPr lang="en-US" altLang="en-US" sz="1400" b="1" dirty="0" smtClean="0"/>
              <a:t>e </a:t>
            </a:r>
            <a:r>
              <a:rPr lang="en-US" altLang="en-US" sz="1400" b="1" dirty="0" err="1" smtClean="0"/>
              <a:t>Servizi</a:t>
            </a:r>
            <a:r>
              <a:rPr lang="en-US" altLang="en-US" sz="1400" b="1" dirty="0" smtClean="0"/>
              <a:t> 2011</a:t>
            </a:r>
            <a:endParaRPr lang="en-US" altLang="en-US" sz="1400" b="1" dirty="0"/>
          </a:p>
        </p:txBody>
      </p:sp>
      <p:cxnSp>
        <p:nvCxnSpPr>
          <p:cNvPr id="28" name="Connettore 2 27"/>
          <p:cNvCxnSpPr/>
          <p:nvPr/>
        </p:nvCxnSpPr>
        <p:spPr>
          <a:xfrm>
            <a:off x="6369496" y="4464521"/>
            <a:ext cx="0" cy="360363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CasellaDiTesto 2047"/>
          <p:cNvSpPr txBox="1">
            <a:spLocks noChangeArrowheads="1"/>
          </p:cNvSpPr>
          <p:nvPr/>
        </p:nvSpPr>
        <p:spPr bwMode="auto">
          <a:xfrm>
            <a:off x="5432871" y="4878859"/>
            <a:ext cx="2681288" cy="6461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C00000"/>
            </a:solidFill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dirty="0" smtClean="0"/>
              <a:t>Sistema Informativo</a:t>
            </a:r>
          </a:p>
          <a:p>
            <a:pPr algn="ctr" eaLnBrk="1" hangingPunct="1">
              <a:defRPr/>
            </a:pPr>
            <a:r>
              <a:rPr lang="it-IT" altLang="en-US" b="1" dirty="0" smtClean="0"/>
              <a:t>Precarietà </a:t>
            </a:r>
            <a:r>
              <a:rPr lang="it-IT" altLang="en-US" b="1" dirty="0"/>
              <a:t>Lavorativa</a:t>
            </a:r>
          </a:p>
        </p:txBody>
      </p:sp>
      <p:sp>
        <p:nvSpPr>
          <p:cNvPr id="30" name="Rettangolo arrotondato 29"/>
          <p:cNvSpPr/>
          <p:nvPr/>
        </p:nvSpPr>
        <p:spPr>
          <a:xfrm>
            <a:off x="232221" y="2838921"/>
            <a:ext cx="4594225" cy="325437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it-IT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(Fonti amministrative sull’occupazione)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it-IT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E-</a:t>
            </a:r>
            <a:r>
              <a:rPr lang="it-IT" alt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Mens</a:t>
            </a:r>
            <a:r>
              <a:rPr lang="it-IT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(INPS)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it-IT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DMAG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it-IT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 ENPALS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it-IT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CIG - Pagamento diretto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it-IT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Interinali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it-IT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Parasubordinati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it-IT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Fonti su lavoratori indipendenti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Posizioni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Assicurative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Ex INPDAP (INPS)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Autonomi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Agricoltura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Lavoratori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Domestici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it-IT" sz="1400" dirty="0">
                <a:solidFill>
                  <a:srgbClr val="000000"/>
                </a:solidFill>
              </a:rPr>
              <a:t>BDR MEF - Modelli </a:t>
            </a:r>
            <a:r>
              <a:rPr lang="it-IT" sz="1400" dirty="0" smtClean="0">
                <a:solidFill>
                  <a:srgbClr val="000000"/>
                </a:solidFill>
              </a:rPr>
              <a:t>Unico/730/770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INAIL – PAT / DNA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Altre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fonti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1" name="CasellaDiTesto 2"/>
          <p:cNvSpPr txBox="1">
            <a:spLocks noChangeArrowheads="1"/>
          </p:cNvSpPr>
          <p:nvPr/>
        </p:nvSpPr>
        <p:spPr bwMode="auto">
          <a:xfrm>
            <a:off x="3183384" y="2168996"/>
            <a:ext cx="1287462" cy="7699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it-IT" sz="4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SIM</a:t>
            </a:r>
            <a:endParaRPr lang="it-IT" sz="4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662434" y="3070696"/>
            <a:ext cx="3143250" cy="14859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33" name="Connettore 2 32"/>
          <p:cNvCxnSpPr/>
          <p:nvPr/>
        </p:nvCxnSpPr>
        <p:spPr>
          <a:xfrm>
            <a:off x="3956496" y="3978746"/>
            <a:ext cx="10668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ttangolo 33"/>
          <p:cNvSpPr/>
          <p:nvPr/>
        </p:nvSpPr>
        <p:spPr>
          <a:xfrm>
            <a:off x="665609" y="4594696"/>
            <a:ext cx="3929062" cy="10699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35" name="Connettore 2 34"/>
          <p:cNvCxnSpPr/>
          <p:nvPr/>
        </p:nvCxnSpPr>
        <p:spPr>
          <a:xfrm>
            <a:off x="4705796" y="5216996"/>
            <a:ext cx="608013" cy="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CasellaDiTesto 2047"/>
          <p:cNvSpPr txBox="1">
            <a:spLocks noChangeArrowheads="1"/>
          </p:cNvSpPr>
          <p:nvPr/>
        </p:nvSpPr>
        <p:spPr bwMode="auto">
          <a:xfrm>
            <a:off x="5167759" y="3567584"/>
            <a:ext cx="2078037" cy="830262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it-IT" altLang="en-US" sz="1600" b="1"/>
          </a:p>
          <a:p>
            <a:pPr algn="ctr" eaLnBrk="1" hangingPunct="1"/>
            <a:endParaRPr lang="it-IT" altLang="en-US" sz="1600" b="1"/>
          </a:p>
          <a:p>
            <a:pPr algn="ctr" eaLnBrk="1" hangingPunct="1"/>
            <a:endParaRPr lang="it-IT" altLang="en-US" sz="1600" b="1"/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Precarietà lavorativa: contenuti e fonti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4A90F8-4C1C-476A-81A7-62F3F8F6C1AF}" type="slidenum">
              <a:rPr lang="it-IT" altLang="it-IT" smtClean="0"/>
              <a:pPr>
                <a:defRPr/>
              </a:pPr>
              <a:t>6</a:t>
            </a:fld>
            <a:endParaRPr lang="it-IT" altLang="it-IT"/>
          </a:p>
        </p:txBody>
      </p:sp>
      <p:sp>
        <p:nvSpPr>
          <p:cNvPr id="18" name="CasellaDiTesto 4"/>
          <p:cNvSpPr txBox="1">
            <a:spLocks noChangeArrowheads="1"/>
          </p:cNvSpPr>
          <p:nvPr/>
        </p:nvSpPr>
        <p:spPr bwMode="auto">
          <a:xfrm>
            <a:off x="682625" y="6435725"/>
            <a:ext cx="56308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 altLang="it-IT" sz="1000" i="1" dirty="0">
                <a:solidFill>
                  <a:srgbClr val="7F7F7F"/>
                </a:solidFill>
              </a:rPr>
              <a:t>Progetto </a:t>
            </a:r>
            <a:r>
              <a:rPr lang="it-IT" altLang="it-IT" sz="1000" i="1" dirty="0" smtClean="0">
                <a:solidFill>
                  <a:srgbClr val="7F7F7F"/>
                </a:solidFill>
              </a:rPr>
              <a:t>ARCHIMEDE</a:t>
            </a:r>
            <a:endParaRPr lang="it-IT" altLang="it-IT" sz="1000" i="1" dirty="0">
              <a:solidFill>
                <a:srgbClr val="7F7F7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  <p:bldP spid="27" grpId="0" animBg="1"/>
      <p:bldP spid="29" grpId="0" animBg="1"/>
      <p:bldP spid="30" grpId="0" animBg="1"/>
      <p:bldP spid="31" grpId="0"/>
      <p:bldP spid="32" grpId="0" animBg="1"/>
      <p:bldP spid="34" grpId="0" animBg="1"/>
      <p:bldP spid="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asellaDiTesto 38"/>
          <p:cNvSpPr txBox="1"/>
          <p:nvPr/>
        </p:nvSpPr>
        <p:spPr>
          <a:xfrm rot="2080201">
            <a:off x="416019" y="3624464"/>
            <a:ext cx="25747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i="1" dirty="0">
                <a:latin typeface="+mn-lt"/>
                <a:cs typeface="+mn-cs"/>
              </a:rPr>
              <a:t>Condizione principale</a:t>
            </a:r>
          </a:p>
        </p:txBody>
      </p:sp>
      <p:sp>
        <p:nvSpPr>
          <p:cNvPr id="40" name="Freccia a destra 39"/>
          <p:cNvSpPr/>
          <p:nvPr/>
        </p:nvSpPr>
        <p:spPr>
          <a:xfrm rot="2088405">
            <a:off x="923382" y="3511072"/>
            <a:ext cx="2130996" cy="246700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5" name="CasellaDiTesto 54"/>
          <p:cNvSpPr txBox="1"/>
          <p:nvPr/>
        </p:nvSpPr>
        <p:spPr>
          <a:xfrm>
            <a:off x="5615608" y="980728"/>
            <a:ext cx="352839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latin typeface="+mn-lt"/>
                <a:cs typeface="+mn-cs"/>
              </a:rPr>
              <a:t>Criterio di </a:t>
            </a:r>
            <a:r>
              <a:rPr lang="it-IT" sz="1600" b="1" dirty="0">
                <a:latin typeface="+mn-lt"/>
                <a:cs typeface="+mn-cs"/>
              </a:rPr>
              <a:t>ordinamento della tipologia contrattuale</a:t>
            </a:r>
            <a:r>
              <a:rPr lang="it-IT" sz="1600" dirty="0">
                <a:latin typeface="+mn-lt"/>
                <a:cs typeface="+mn-cs"/>
              </a:rPr>
              <a:t>: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1600" dirty="0">
                <a:latin typeface="+mn-lt"/>
                <a:cs typeface="+mn-cs"/>
              </a:rPr>
              <a:t>Dipendente a tempo indeterminato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1600" dirty="0">
                <a:latin typeface="+mn-lt"/>
                <a:cs typeface="+mn-cs"/>
              </a:rPr>
              <a:t>Autonomo</a:t>
            </a:r>
            <a:endParaRPr lang="en-US" sz="1600" dirty="0">
              <a:latin typeface="+mn-lt"/>
              <a:cs typeface="+mn-cs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1600" dirty="0">
                <a:latin typeface="+mn-lt"/>
                <a:cs typeface="+mn-cs"/>
              </a:rPr>
              <a:t>Dipendente a tempo determinato</a:t>
            </a:r>
            <a:endParaRPr lang="en-US" sz="1600" dirty="0">
              <a:latin typeface="+mn-lt"/>
              <a:cs typeface="+mn-cs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1600" dirty="0">
                <a:latin typeface="+mn-lt"/>
                <a:cs typeface="+mn-cs"/>
              </a:rPr>
              <a:t>Collaboratore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1600" dirty="0">
                <a:latin typeface="+mn-lt"/>
                <a:cs typeface="+mn-cs"/>
              </a:rPr>
              <a:t>Lavoratore domestico</a:t>
            </a:r>
          </a:p>
        </p:txBody>
      </p:sp>
      <p:graphicFrame>
        <p:nvGraphicFramePr>
          <p:cNvPr id="26" name="Tabella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4303932"/>
              </p:ext>
            </p:extLst>
          </p:nvPr>
        </p:nvGraphicFramePr>
        <p:xfrm>
          <a:off x="323528" y="476672"/>
          <a:ext cx="5112568" cy="2454012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648072">
                <a:tc>
                  <a:txBody>
                    <a:bodyPr/>
                    <a:lstStyle/>
                    <a:p>
                      <a:pPr marL="72000" indent="0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Output 1 – </a:t>
                      </a:r>
                      <a:r>
                        <a:rPr lang="it-IT" sz="1800" b="1" dirty="0" smtClean="0">
                          <a:latin typeface="Calibri" pitchFamily="34" charset="0"/>
                          <a:cs typeface="+mn-cs"/>
                        </a:rPr>
                        <a:t>Attività lavorative svolte da ogni individuo (nel periodo di riferimento)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69675">
                <a:tc>
                  <a:txBody>
                    <a:bodyPr/>
                    <a:lstStyle/>
                    <a:p>
                      <a:pPr marL="72000" indent="0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it-IT" sz="1050" b="0" dirty="0" smtClean="0">
                        <a:latin typeface="Calibri" pitchFamily="34" charset="0"/>
                        <a:cs typeface="+mn-cs"/>
                      </a:endParaRPr>
                    </a:p>
                    <a:p>
                      <a:pPr marL="216000" indent="144000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  <a:defRPr/>
                      </a:pPr>
                      <a:r>
                        <a:rPr lang="it-IT" sz="1800" b="0" u="sng" dirty="0" smtClean="0">
                          <a:latin typeface="Calibri" pitchFamily="34" charset="0"/>
                          <a:cs typeface="+mn-cs"/>
                        </a:rPr>
                        <a:t>occupato</a:t>
                      </a:r>
                    </a:p>
                    <a:p>
                      <a:pPr marL="216000" indent="144000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  <a:defRPr/>
                      </a:pPr>
                      <a:r>
                        <a:rPr lang="it-IT" sz="1800" b="0" u="sng" dirty="0" smtClean="0">
                          <a:latin typeface="Calibri" pitchFamily="34" charset="0"/>
                          <a:cs typeface="+mn-cs"/>
                        </a:rPr>
                        <a:t>attività lavorativa</a:t>
                      </a:r>
                      <a:r>
                        <a:rPr lang="it-IT" sz="1800" b="0" dirty="0" smtClean="0">
                          <a:latin typeface="Calibri" pitchFamily="34" charset="0"/>
                          <a:cs typeface="+mn-cs"/>
                        </a:rPr>
                        <a:t> (tipologia contrattuale)</a:t>
                      </a:r>
                    </a:p>
                    <a:p>
                      <a:pPr marL="216000" indent="144000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  <a:defRPr/>
                      </a:pPr>
                      <a:r>
                        <a:rPr lang="it-IT" sz="1800" b="0" u="sng" dirty="0" smtClean="0">
                          <a:latin typeface="Calibri" pitchFamily="34" charset="0"/>
                          <a:cs typeface="+mn-cs"/>
                        </a:rPr>
                        <a:t>datore di lavoro</a:t>
                      </a:r>
                    </a:p>
                    <a:p>
                      <a:pPr marL="216000" indent="144000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  <a:defRPr/>
                      </a:pPr>
                      <a:r>
                        <a:rPr lang="it-IT" sz="1800" dirty="0" smtClean="0">
                          <a:latin typeface="Calibri" pitchFamily="34" charset="0"/>
                          <a:cs typeface="+mn-cs"/>
                        </a:rPr>
                        <a:t>caratteristiche lavorative</a:t>
                      </a:r>
                    </a:p>
                    <a:p>
                      <a:pPr marL="216000" indent="144000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  <a:defRPr/>
                      </a:pPr>
                      <a:r>
                        <a:rPr lang="it-IT" sz="1800" dirty="0" smtClean="0">
                          <a:latin typeface="Calibri" pitchFamily="34" charset="0"/>
                        </a:rPr>
                        <a:t>quota lavorata nel periodo</a:t>
                      </a:r>
                      <a:endParaRPr lang="it-IT" sz="1800" b="0" u="sng" dirty="0" smtClean="0">
                        <a:latin typeface="Calibri" pitchFamily="34" charset="0"/>
                        <a:cs typeface="+mn-cs"/>
                      </a:endParaRPr>
                    </a:p>
                    <a:p>
                      <a:pPr marL="216000" indent="144000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  <a:defRPr/>
                      </a:pPr>
                      <a:r>
                        <a:rPr lang="it-IT" sz="1800" dirty="0" smtClean="0">
                          <a:latin typeface="Calibri" pitchFamily="34" charset="0"/>
                          <a:cs typeface="+mn-cs"/>
                        </a:rPr>
                        <a:t>….</a:t>
                      </a:r>
                      <a:endParaRPr lang="it-IT" sz="1800" dirty="0">
                        <a:latin typeface="Calibri" pitchFamily="34" charset="0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2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Precarietà lavorativa: output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4A90F8-4C1C-476A-81A7-62F3F8F6C1AF}" type="slidenum">
              <a:rPr lang="it-IT" altLang="it-IT" smtClean="0"/>
              <a:pPr>
                <a:defRPr/>
              </a:pPr>
              <a:t>7</a:t>
            </a:fld>
            <a:endParaRPr lang="it-IT" altLang="it-IT"/>
          </a:p>
        </p:txBody>
      </p:sp>
      <p:sp>
        <p:nvSpPr>
          <p:cNvPr id="34" name="CasellaDiTesto 4"/>
          <p:cNvSpPr txBox="1">
            <a:spLocks noChangeArrowheads="1"/>
          </p:cNvSpPr>
          <p:nvPr/>
        </p:nvSpPr>
        <p:spPr bwMode="auto">
          <a:xfrm>
            <a:off x="682625" y="6435725"/>
            <a:ext cx="56308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 altLang="it-IT" sz="1000" i="1" dirty="0">
                <a:solidFill>
                  <a:srgbClr val="7F7F7F"/>
                </a:solidFill>
              </a:rPr>
              <a:t>Progetto </a:t>
            </a:r>
            <a:r>
              <a:rPr lang="it-IT" altLang="it-IT" sz="1000" i="1" dirty="0" smtClean="0">
                <a:solidFill>
                  <a:srgbClr val="7F7F7F"/>
                </a:solidFill>
              </a:rPr>
              <a:t>ARCHIMEDE</a:t>
            </a:r>
            <a:endParaRPr lang="it-IT" altLang="it-IT" sz="1000" i="1" dirty="0">
              <a:solidFill>
                <a:srgbClr val="7F7F7F"/>
              </a:solidFill>
            </a:endParaRP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9938003"/>
              </p:ext>
            </p:extLst>
          </p:nvPr>
        </p:nvGraphicFramePr>
        <p:xfrm>
          <a:off x="2987824" y="3068960"/>
          <a:ext cx="5385866" cy="3103239"/>
        </p:xfrm>
        <a:graphic>
          <a:graphicData uri="http://schemas.openxmlformats.org/drawingml/2006/table">
            <a:tbl>
              <a:tblPr/>
              <a:tblGrid>
                <a:gridCol w="5385866"/>
              </a:tblGrid>
              <a:tr h="360039"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Output </a:t>
                      </a:r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 – </a:t>
                      </a:r>
                      <a:r>
                        <a:rPr lang="it-IT" sz="1800" b="1" dirty="0" smtClean="0">
                          <a:latin typeface="Calibri" pitchFamily="34" charset="0"/>
                          <a:cs typeface="+mn-cs"/>
                        </a:rPr>
                        <a:t>Occupati (nel periodo di riferimento)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09676">
                <a:tc>
                  <a:txBody>
                    <a:bodyPr/>
                    <a:lstStyle/>
                    <a:p>
                      <a:pPr marL="285750" indent="-285750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it-IT" sz="1800" dirty="0" smtClean="0">
                        <a:latin typeface="Calibri" pitchFamily="34" charset="0"/>
                        <a:cs typeface="+mn-cs"/>
                      </a:endParaRPr>
                    </a:p>
                    <a:p>
                      <a:pPr marL="216000" indent="-144000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  <a:defRPr/>
                      </a:pPr>
                      <a:r>
                        <a:rPr lang="it-IT" sz="1800" b="1" u="sng" dirty="0" smtClean="0">
                          <a:latin typeface="Calibri" pitchFamily="34" charset="0"/>
                          <a:cs typeface="+mn-cs"/>
                        </a:rPr>
                        <a:t>occupato</a:t>
                      </a:r>
                    </a:p>
                    <a:p>
                      <a:pPr marL="216000" indent="-144000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  <a:defRPr/>
                      </a:pPr>
                      <a:r>
                        <a:rPr lang="it-IT" sz="1800" dirty="0" smtClean="0">
                          <a:latin typeface="Calibri" pitchFamily="34" charset="0"/>
                          <a:cs typeface="+mn-cs"/>
                        </a:rPr>
                        <a:t>attività lavorativa principale</a:t>
                      </a:r>
                    </a:p>
                    <a:p>
                      <a:pPr marL="216000" indent="-144000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  <a:defRPr/>
                      </a:pPr>
                      <a:r>
                        <a:rPr lang="it-IT" sz="1800" dirty="0" smtClean="0">
                          <a:latin typeface="Calibri" pitchFamily="34" charset="0"/>
                          <a:cs typeface="+mn-cs"/>
                        </a:rPr>
                        <a:t>datore di lavoro (</a:t>
                      </a:r>
                      <a:r>
                        <a:rPr lang="it-IT" sz="1800" dirty="0" err="1" smtClean="0">
                          <a:latin typeface="Calibri" pitchFamily="34" charset="0"/>
                        </a:rPr>
                        <a:t>att.tà</a:t>
                      </a:r>
                      <a:r>
                        <a:rPr lang="it-IT" sz="1800" dirty="0" smtClean="0">
                          <a:latin typeface="Calibri" pitchFamily="34" charset="0"/>
                        </a:rPr>
                        <a:t> lavor.va </a:t>
                      </a:r>
                      <a:r>
                        <a:rPr lang="it-IT" sz="1800" dirty="0" err="1" smtClean="0">
                          <a:latin typeface="Calibri" pitchFamily="34" charset="0"/>
                        </a:rPr>
                        <a:t>princ.le</a:t>
                      </a:r>
                      <a:r>
                        <a:rPr lang="it-IT" sz="1800" dirty="0" smtClean="0">
                          <a:latin typeface="Calibri" pitchFamily="34" charset="0"/>
                        </a:rPr>
                        <a:t>)</a:t>
                      </a:r>
                      <a:endParaRPr lang="it-IT" sz="1800" dirty="0" smtClean="0">
                        <a:latin typeface="Calibri" pitchFamily="34" charset="0"/>
                        <a:cs typeface="+mn-cs"/>
                      </a:endParaRPr>
                    </a:p>
                    <a:p>
                      <a:pPr marL="216000" indent="-144000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  <a:defRPr/>
                      </a:pPr>
                      <a:r>
                        <a:rPr lang="it-IT" sz="1800" dirty="0" smtClean="0">
                          <a:latin typeface="Calibri" pitchFamily="34" charset="0"/>
                        </a:rPr>
                        <a:t>caratteristiche lavorative (</a:t>
                      </a:r>
                      <a:r>
                        <a:rPr lang="it-IT" sz="1800" dirty="0" err="1" smtClean="0">
                          <a:latin typeface="Calibri" pitchFamily="34" charset="0"/>
                        </a:rPr>
                        <a:t>att.tà</a:t>
                      </a:r>
                      <a:r>
                        <a:rPr lang="it-IT" sz="1800" dirty="0" smtClean="0">
                          <a:latin typeface="Calibri" pitchFamily="34" charset="0"/>
                        </a:rPr>
                        <a:t> lavor.va </a:t>
                      </a:r>
                      <a:r>
                        <a:rPr lang="it-IT" sz="1800" dirty="0" err="1" smtClean="0">
                          <a:latin typeface="Calibri" pitchFamily="34" charset="0"/>
                        </a:rPr>
                        <a:t>princ.le</a:t>
                      </a:r>
                      <a:r>
                        <a:rPr lang="it-IT" sz="1800" dirty="0" smtClean="0">
                          <a:latin typeface="Calibri" pitchFamily="34" charset="0"/>
                        </a:rPr>
                        <a:t>)</a:t>
                      </a:r>
                    </a:p>
                    <a:p>
                      <a:pPr marL="216000" indent="-144000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  <a:defRPr/>
                      </a:pPr>
                      <a:r>
                        <a:rPr lang="it-IT" sz="1800" dirty="0" smtClean="0">
                          <a:latin typeface="Calibri" pitchFamily="34" charset="0"/>
                        </a:rPr>
                        <a:t>quota lavorata nel periodo</a:t>
                      </a:r>
                      <a:r>
                        <a:rPr lang="it-IT" sz="1800" dirty="0" smtClean="0">
                          <a:latin typeface="Calibri" pitchFamily="34" charset="0"/>
                          <a:cs typeface="+mn-cs"/>
                        </a:rPr>
                        <a:t> </a:t>
                      </a:r>
                      <a:r>
                        <a:rPr lang="it-IT" sz="1800" dirty="0" smtClean="0">
                          <a:latin typeface="Calibri" pitchFamily="34" charset="0"/>
                        </a:rPr>
                        <a:t>(</a:t>
                      </a:r>
                      <a:r>
                        <a:rPr lang="it-IT" sz="1800" dirty="0" err="1" smtClean="0">
                          <a:latin typeface="Calibri" pitchFamily="34" charset="0"/>
                        </a:rPr>
                        <a:t>att.tà</a:t>
                      </a:r>
                      <a:r>
                        <a:rPr lang="it-IT" sz="1800" dirty="0" smtClean="0">
                          <a:latin typeface="Calibri" pitchFamily="34" charset="0"/>
                        </a:rPr>
                        <a:t> lavor.va </a:t>
                      </a:r>
                      <a:r>
                        <a:rPr lang="it-IT" sz="1800" dirty="0" err="1" smtClean="0">
                          <a:latin typeface="Calibri" pitchFamily="34" charset="0"/>
                        </a:rPr>
                        <a:t>princ.le</a:t>
                      </a:r>
                      <a:r>
                        <a:rPr lang="it-IT" sz="1800" dirty="0" smtClean="0">
                          <a:latin typeface="Calibri" pitchFamily="34" charset="0"/>
                        </a:rPr>
                        <a:t>)</a:t>
                      </a:r>
                    </a:p>
                    <a:p>
                      <a:pPr marL="216000" indent="-144000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  <a:defRPr/>
                      </a:pPr>
                      <a:r>
                        <a:rPr lang="it-IT" sz="1800" dirty="0" smtClean="0">
                          <a:latin typeface="Calibri" pitchFamily="34" charset="0"/>
                        </a:rPr>
                        <a:t>quota lavorata complessiva nel periodo</a:t>
                      </a:r>
                      <a:endParaRPr lang="it-IT" sz="1800" dirty="0" smtClean="0">
                        <a:latin typeface="Calibri" pitchFamily="34" charset="0"/>
                        <a:cs typeface="+mn-cs"/>
                      </a:endParaRPr>
                    </a:p>
                    <a:p>
                      <a:pPr marL="216000" indent="-144000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  <a:defRPr/>
                      </a:pPr>
                      <a:r>
                        <a:rPr lang="it-IT" sz="1800" dirty="0" smtClean="0">
                          <a:latin typeface="Calibri" pitchFamily="34" charset="0"/>
                          <a:cs typeface="+mn-cs"/>
                        </a:rPr>
                        <a:t>numero di attività lavorative</a:t>
                      </a:r>
                    </a:p>
                    <a:p>
                      <a:pPr marL="216000" indent="-144000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  <a:defRPr/>
                      </a:pPr>
                      <a:r>
                        <a:rPr lang="it-IT" sz="1800" dirty="0" smtClean="0">
                          <a:latin typeface="Calibri" pitchFamily="34" charset="0"/>
                        </a:rPr>
                        <a:t>numero di ID datori di lavoro</a:t>
                      </a:r>
                    </a:p>
                    <a:p>
                      <a:pPr marL="216000" indent="-144000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  <a:defRPr/>
                      </a:pPr>
                      <a:r>
                        <a:rPr lang="it-IT" sz="1800" dirty="0" smtClean="0">
                          <a:latin typeface="Calibri" pitchFamily="34" charset="0"/>
                        </a:rPr>
                        <a:t>…..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025340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 animBg="1"/>
      <p:bldP spid="5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ttangolo 22"/>
          <p:cNvSpPr>
            <a:spLocks noChangeArrowheads="1"/>
          </p:cNvSpPr>
          <p:nvPr/>
        </p:nvSpPr>
        <p:spPr bwMode="auto">
          <a:xfrm>
            <a:off x="12700" y="476672"/>
            <a:ext cx="8826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b="1" dirty="0" smtClean="0"/>
              <a:t>Analisi </a:t>
            </a:r>
            <a:r>
              <a:rPr lang="it-IT" altLang="it-IT" b="1" dirty="0"/>
              <a:t>trasversale e flussi entrate/uscite</a:t>
            </a:r>
            <a:endParaRPr lang="it-IT" altLang="it-IT" dirty="0"/>
          </a:p>
        </p:txBody>
      </p:sp>
      <p:pic>
        <p:nvPicPr>
          <p:cNvPr id="5837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62" y="973138"/>
            <a:ext cx="8582890" cy="248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37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394" y="3536541"/>
            <a:ext cx="5148878" cy="2700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Precarietà lavorativa: risultati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8</a:t>
            </a:fld>
            <a:endParaRPr lang="it-IT" altLang="it-IT"/>
          </a:p>
        </p:txBody>
      </p:sp>
      <p:sp>
        <p:nvSpPr>
          <p:cNvPr id="17" name="Rettangolo arrotondato 16"/>
          <p:cNvSpPr/>
          <p:nvPr/>
        </p:nvSpPr>
        <p:spPr>
          <a:xfrm>
            <a:off x="5407521" y="1556792"/>
            <a:ext cx="1482725" cy="215900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8" name="Rettangolo arrotondato 17"/>
          <p:cNvSpPr/>
          <p:nvPr/>
        </p:nvSpPr>
        <p:spPr>
          <a:xfrm>
            <a:off x="5421238" y="2540397"/>
            <a:ext cx="1482725" cy="519038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9" name="Ovale 18"/>
          <p:cNvSpPr/>
          <p:nvPr/>
        </p:nvSpPr>
        <p:spPr>
          <a:xfrm rot="5400000">
            <a:off x="4628604" y="2909540"/>
            <a:ext cx="234950" cy="51593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0" name="Ovale 19"/>
          <p:cNvSpPr/>
          <p:nvPr/>
        </p:nvSpPr>
        <p:spPr>
          <a:xfrm rot="5400000">
            <a:off x="8498682" y="2907506"/>
            <a:ext cx="234950" cy="51593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1" name="Rettangolo arrotondato 20"/>
          <p:cNvSpPr/>
          <p:nvPr/>
        </p:nvSpPr>
        <p:spPr>
          <a:xfrm>
            <a:off x="3446090" y="3247008"/>
            <a:ext cx="504825" cy="215900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2" name="Rettangolo arrotondato 21"/>
          <p:cNvSpPr/>
          <p:nvPr/>
        </p:nvSpPr>
        <p:spPr>
          <a:xfrm>
            <a:off x="7718945" y="3241551"/>
            <a:ext cx="506413" cy="215900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3" name="Ovale 22"/>
          <p:cNvSpPr/>
          <p:nvPr/>
        </p:nvSpPr>
        <p:spPr>
          <a:xfrm>
            <a:off x="2974231" y="4152900"/>
            <a:ext cx="301625" cy="53022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5" name="Ovale 24"/>
          <p:cNvSpPr/>
          <p:nvPr/>
        </p:nvSpPr>
        <p:spPr>
          <a:xfrm>
            <a:off x="3995936" y="4127500"/>
            <a:ext cx="301625" cy="53022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6" name="Ovale 25"/>
          <p:cNvSpPr/>
          <p:nvPr/>
        </p:nvSpPr>
        <p:spPr>
          <a:xfrm>
            <a:off x="4943376" y="4135437"/>
            <a:ext cx="303212" cy="53022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7" name="Ovale 26"/>
          <p:cNvSpPr/>
          <p:nvPr/>
        </p:nvSpPr>
        <p:spPr>
          <a:xfrm>
            <a:off x="5868490" y="4162425"/>
            <a:ext cx="303213" cy="53022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9" name="Rettangolo arrotondato 28"/>
          <p:cNvSpPr/>
          <p:nvPr/>
        </p:nvSpPr>
        <p:spPr>
          <a:xfrm>
            <a:off x="136079" y="1664742"/>
            <a:ext cx="741362" cy="1356593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0" name="CasellaDiTesto 4"/>
          <p:cNvSpPr txBox="1">
            <a:spLocks noChangeArrowheads="1"/>
          </p:cNvSpPr>
          <p:nvPr/>
        </p:nvSpPr>
        <p:spPr bwMode="auto">
          <a:xfrm>
            <a:off x="682625" y="6435725"/>
            <a:ext cx="56308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 altLang="it-IT" sz="1000" i="1" dirty="0">
                <a:solidFill>
                  <a:srgbClr val="7F7F7F"/>
                </a:solidFill>
              </a:rPr>
              <a:t>Progetto </a:t>
            </a:r>
            <a:r>
              <a:rPr lang="it-IT" altLang="it-IT" sz="1000" i="1" dirty="0" smtClean="0">
                <a:solidFill>
                  <a:srgbClr val="7F7F7F"/>
                </a:solidFill>
              </a:rPr>
              <a:t>ARCHIMEDE</a:t>
            </a:r>
            <a:endParaRPr lang="it-IT" altLang="it-IT" sz="1000" i="1" dirty="0">
              <a:solidFill>
                <a:srgbClr val="7F7F7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320513"/>
              </p:ext>
            </p:extLst>
          </p:nvPr>
        </p:nvGraphicFramePr>
        <p:xfrm>
          <a:off x="251521" y="980728"/>
          <a:ext cx="8668305" cy="4706741"/>
        </p:xfrm>
        <a:graphic>
          <a:graphicData uri="http://schemas.openxmlformats.org/drawingml/2006/table">
            <a:tbl>
              <a:tblPr/>
              <a:tblGrid>
                <a:gridCol w="1490863"/>
                <a:gridCol w="929216"/>
                <a:gridCol w="1137699"/>
                <a:gridCol w="834313"/>
                <a:gridCol w="868526"/>
                <a:gridCol w="798676"/>
                <a:gridCol w="798676"/>
                <a:gridCol w="905168"/>
                <a:gridCol w="905168"/>
              </a:tblGrid>
              <a:tr h="225538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Ottobre 2011 (%)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Ottobre 2012 (%)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78257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STABILE</a:t>
                      </a:r>
                      <a:b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Autonomi e </a:t>
                      </a: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dip.ti</a:t>
                      </a: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non CIG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STABILE</a:t>
                      </a:r>
                      <a:b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Dip.ti</a:t>
                      </a: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in CIG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Altro dipendente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PRECARIO</a:t>
                      </a:r>
                      <a:b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Dip.ti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PRECARIO</a:t>
                      </a:r>
                      <a:b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Collab.ri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PRECARIO</a:t>
                      </a:r>
                      <a:b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Domestici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Totale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Totale</a:t>
                      </a:r>
                      <a:br>
                        <a:rPr lang="it-IT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it-IT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(in migliaia)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STABILE - Autonomi e </a:t>
                      </a: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dip.ti</a:t>
                      </a: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non in CIG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95,9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2,4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1,5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0,1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86,6</a:t>
                      </a:r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17.468</a:t>
                      </a:r>
                      <a:endParaRPr lang="it-IT" sz="13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36041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STABILE - </a:t>
                      </a: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Dip.ti</a:t>
                      </a: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in CIG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38,1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56,9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0,2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4,7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0,1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2,0</a:t>
                      </a:r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412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5068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Altro dipendente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58,6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1,3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6,7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3,9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0,2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0,4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0,4</a:t>
                      </a:r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75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6847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PRECARIO - </a:t>
                      </a: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Dip.ti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32,3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1,0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65,3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0,9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0,4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6,8</a:t>
                      </a:r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1.375</a:t>
                      </a:r>
                      <a:endParaRPr lang="it-IT" sz="13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64482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PRECARIO - </a:t>
                      </a: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Collab.ri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16,2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0,1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10,5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72,9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0,3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1,6</a:t>
                      </a:r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315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88481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PRECARIO - Domestici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2,5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1,6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0,1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95,7</a:t>
                      </a:r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2,6</a:t>
                      </a:r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517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44169">
                <a:tc>
                  <a:txBody>
                    <a:bodyPr/>
                    <a:lstStyle/>
                    <a:p>
                      <a:pPr algn="l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Totale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86,6</a:t>
                      </a:r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3,4</a:t>
                      </a:r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</a:t>
                      </a:r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6,1</a:t>
                      </a:r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1,3</a:t>
                      </a:r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2,5</a:t>
                      </a:r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100,0</a:t>
                      </a:r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20.162</a:t>
                      </a:r>
                      <a:endParaRPr lang="it-IT" sz="13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2245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Totale (in migliaia)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17.462</a:t>
                      </a:r>
                      <a:endParaRPr lang="it-IT" sz="13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676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1.238</a:t>
                      </a:r>
                      <a:endParaRPr lang="it-IT" sz="13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269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511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20.162</a:t>
                      </a:r>
                      <a:endParaRPr lang="it-IT" sz="13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1442" name="Rettangolo 22"/>
          <p:cNvSpPr>
            <a:spLocks noChangeArrowheads="1"/>
          </p:cNvSpPr>
          <p:nvPr/>
        </p:nvSpPr>
        <p:spPr bwMode="auto">
          <a:xfrm>
            <a:off x="395536" y="476672"/>
            <a:ext cx="80946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b="1" dirty="0" smtClean="0"/>
              <a:t>Analisi </a:t>
            </a:r>
            <a:r>
              <a:rPr lang="it-IT" altLang="it-IT" b="1" dirty="0"/>
              <a:t>longitudinale e </a:t>
            </a:r>
            <a:r>
              <a:rPr lang="it-IT" altLang="it-IT" b="1" dirty="0" smtClean="0"/>
              <a:t>transizioni</a:t>
            </a:r>
            <a:endParaRPr lang="it-IT" altLang="it-IT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889105" y="-13756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Precarietà lavorativa: risultati</a:t>
            </a:r>
          </a:p>
          <a:p>
            <a:pPr algn="ctr" eaLnBrk="1" hangingPunct="1">
              <a:defRPr/>
            </a:pPr>
            <a:endParaRPr lang="it-IT" altLang="en-US" b="1" dirty="0" smtClean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9</a:t>
            </a:fld>
            <a:endParaRPr lang="it-IT" altLang="it-IT"/>
          </a:p>
        </p:txBody>
      </p:sp>
      <p:sp>
        <p:nvSpPr>
          <p:cNvPr id="12" name="Rettangolo arrotondato 11"/>
          <p:cNvSpPr/>
          <p:nvPr/>
        </p:nvSpPr>
        <p:spPr>
          <a:xfrm>
            <a:off x="1936732" y="3439418"/>
            <a:ext cx="546100" cy="1069701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3" name="Ovale 12"/>
          <p:cNvSpPr/>
          <p:nvPr/>
        </p:nvSpPr>
        <p:spPr>
          <a:xfrm rot="5400000">
            <a:off x="6413156" y="4403559"/>
            <a:ext cx="501554" cy="712677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4" name="Ovale 13"/>
          <p:cNvSpPr/>
          <p:nvPr/>
        </p:nvSpPr>
        <p:spPr>
          <a:xfrm rot="5400000">
            <a:off x="5610844" y="3889513"/>
            <a:ext cx="532582" cy="702096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5" name="Ovale 14"/>
          <p:cNvSpPr/>
          <p:nvPr/>
        </p:nvSpPr>
        <p:spPr>
          <a:xfrm rot="5400000">
            <a:off x="3024573" y="2349710"/>
            <a:ext cx="358548" cy="720080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6" name="Ovale 15"/>
          <p:cNvSpPr/>
          <p:nvPr/>
        </p:nvSpPr>
        <p:spPr>
          <a:xfrm rot="5400000">
            <a:off x="7345891" y="5205566"/>
            <a:ext cx="327846" cy="720079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7" name="Ovale 16"/>
          <p:cNvSpPr/>
          <p:nvPr/>
        </p:nvSpPr>
        <p:spPr>
          <a:xfrm rot="5400000">
            <a:off x="8277051" y="4829795"/>
            <a:ext cx="398016" cy="832841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8" name="Parentesi quadra aperta 17"/>
          <p:cNvSpPr/>
          <p:nvPr/>
        </p:nvSpPr>
        <p:spPr>
          <a:xfrm rot="5400000">
            <a:off x="4432847" y="-1322487"/>
            <a:ext cx="138112" cy="5332413"/>
          </a:xfrm>
          <a:prstGeom prst="leftBracket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9" name="Parentesi quadra aperta 18"/>
          <p:cNvSpPr/>
          <p:nvPr/>
        </p:nvSpPr>
        <p:spPr>
          <a:xfrm>
            <a:off x="174077" y="2028729"/>
            <a:ext cx="134937" cy="2854945"/>
          </a:xfrm>
          <a:prstGeom prst="leftBracket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0" name="CasellaDiTesto 4"/>
          <p:cNvSpPr txBox="1">
            <a:spLocks noChangeArrowheads="1"/>
          </p:cNvSpPr>
          <p:nvPr/>
        </p:nvSpPr>
        <p:spPr bwMode="auto">
          <a:xfrm>
            <a:off x="682625" y="6435725"/>
            <a:ext cx="56308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 altLang="it-IT" sz="1000" i="1" dirty="0">
                <a:solidFill>
                  <a:srgbClr val="7F7F7F"/>
                </a:solidFill>
              </a:rPr>
              <a:t>Progetto </a:t>
            </a:r>
            <a:r>
              <a:rPr lang="it-IT" altLang="it-IT" sz="1000" i="1" dirty="0" smtClean="0">
                <a:solidFill>
                  <a:srgbClr val="7F7F7F"/>
                </a:solidFill>
              </a:rPr>
              <a:t>ARCHIMEDE</a:t>
            </a:r>
            <a:endParaRPr lang="it-IT" altLang="it-IT" sz="1000" i="1" dirty="0">
              <a:solidFill>
                <a:srgbClr val="7F7F7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theme/theme1.xml><?xml version="1.0" encoding="utf-8"?>
<a:theme xmlns:a="http://schemas.openxmlformats.org/drawingml/2006/main" name="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>
        <a:spAutoFit/>
      </a:bodyPr>
      <a:lstStyle>
        <a:defPPr eaLnBrk="1" hangingPunct="1">
          <a:defRPr sz="1000" dirty="0">
            <a:solidFill>
              <a:srgbClr val="7F7F7F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8_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>
        <a:spAutoFit/>
      </a:bodyPr>
      <a:lstStyle>
        <a:defPPr eaLnBrk="1" hangingPunct="1">
          <a:defRPr sz="1000" dirty="0">
            <a:solidFill>
              <a:srgbClr val="7F7F7F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1_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Impostazioni personalizzate 1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classico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12380</TotalTime>
  <Words>3691</Words>
  <Application>Microsoft Office PowerPoint</Application>
  <PresentationFormat>Presentazione su schermo (4:3)</PresentationFormat>
  <Paragraphs>944</Paragraphs>
  <Slides>48</Slides>
  <Notes>48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Titoli diapositive</vt:lpstr>
      </vt:variant>
      <vt:variant>
        <vt:i4>48</vt:i4>
      </vt:variant>
    </vt:vector>
  </HeadingPairs>
  <TitlesOfParts>
    <vt:vector size="51" baseType="lpstr">
      <vt:lpstr>copertina</vt:lpstr>
      <vt:lpstr>8_copertina</vt:lpstr>
      <vt:lpstr>1_copertina</vt:lpstr>
      <vt:lpstr>Presentazione standard di PowerPoint</vt:lpstr>
      <vt:lpstr>Presentazione standard di PowerPoint</vt:lpstr>
      <vt:lpstr>Presentazione standard di PowerPoint</vt:lpstr>
      <vt:lpstr>Precarietà lavorativa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Condizioni Socio Economiche delle famiglie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Persons &amp; Places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Percorsi di istruzione / formazione / abbandono / inserimento lavorativo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Paolo Barberis</dc:creator>
  <cp:lastModifiedBy>template</cp:lastModifiedBy>
  <cp:revision>872</cp:revision>
  <cp:lastPrinted>2015-10-27T14:50:24Z</cp:lastPrinted>
  <dcterms:created xsi:type="dcterms:W3CDTF">2013-06-06T07:15:55Z</dcterms:created>
  <dcterms:modified xsi:type="dcterms:W3CDTF">2015-10-27T16:03:05Z</dcterms:modified>
</cp:coreProperties>
</file>