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Default Extension="pptx" ContentType="application/vnd.openxmlformats-officedocument.presentationml.presentation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4" r:id="rId2"/>
    <p:sldMasterId id="2147483706" r:id="rId3"/>
    <p:sldMasterId id="2147483730" r:id="rId4"/>
    <p:sldMasterId id="2147483754" r:id="rId5"/>
    <p:sldMasterId id="2147483766" r:id="rId6"/>
    <p:sldMasterId id="2147483778" r:id="rId7"/>
    <p:sldMasterId id="2147483812" r:id="rId8"/>
    <p:sldMasterId id="2147483824" r:id="rId9"/>
    <p:sldMasterId id="2147483836" r:id="rId10"/>
    <p:sldMasterId id="2147483846" r:id="rId11"/>
    <p:sldMasterId id="2147483858" r:id="rId12"/>
  </p:sldMasterIdLst>
  <p:notesMasterIdLst>
    <p:notesMasterId r:id="rId41"/>
  </p:notesMasterIdLst>
  <p:sldIdLst>
    <p:sldId id="316" r:id="rId13"/>
    <p:sldId id="257" r:id="rId14"/>
    <p:sldId id="311" r:id="rId15"/>
    <p:sldId id="292" r:id="rId16"/>
    <p:sldId id="293" r:id="rId17"/>
    <p:sldId id="312" r:id="rId18"/>
    <p:sldId id="313" r:id="rId19"/>
    <p:sldId id="291" r:id="rId20"/>
    <p:sldId id="294" r:id="rId21"/>
    <p:sldId id="305" r:id="rId22"/>
    <p:sldId id="295" r:id="rId23"/>
    <p:sldId id="269" r:id="rId24"/>
    <p:sldId id="270" r:id="rId25"/>
    <p:sldId id="271" r:id="rId26"/>
    <p:sldId id="272" r:id="rId27"/>
    <p:sldId id="273" r:id="rId28"/>
    <p:sldId id="274" r:id="rId29"/>
    <p:sldId id="279" r:id="rId30"/>
    <p:sldId id="263" r:id="rId31"/>
    <p:sldId id="307" r:id="rId32"/>
    <p:sldId id="314" r:id="rId33"/>
    <p:sldId id="308" r:id="rId34"/>
    <p:sldId id="303" r:id="rId35"/>
    <p:sldId id="285" r:id="rId36"/>
    <p:sldId id="282" r:id="rId37"/>
    <p:sldId id="315" r:id="rId38"/>
    <p:sldId id="301" r:id="rId39"/>
    <p:sldId id="310" r:id="rId4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68" d="100"/>
          <a:sy n="6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3C0B8-1A3D-4FF1-B35B-3BC2F431C6A2}" type="datetimeFigureOut">
              <a:rPr lang="it-IT" smtClean="0"/>
              <a:pPr/>
              <a:t>28/10/2015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38A08-9B80-463D-A0B2-722138B2C8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723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4" tIns="42861" rIns="85724" bIns="42861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2E259E9-55DD-4B7B-85CC-535F1047C799}" type="slidenum">
              <a:rPr lang="it-IT" altLang="en-US" sz="11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altLang="en-US" sz="11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553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94" tIns="42797" rIns="85594" bIns="4279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5541" name="Segnaposto numero diapositiva 3"/>
          <p:cNvSpPr txBox="1">
            <a:spLocks noGrp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94" tIns="42797" rIns="85594" bIns="42797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60F308EE-DCE3-4839-92CD-DC146E67D261}" type="slidenum">
              <a:rPr lang="it-IT" altLang="en-US" sz="1100">
                <a:solidFill>
                  <a:srgbClr val="000000"/>
                </a:solidFill>
                <a:latin typeface="Arial" charset="0"/>
                <a:cs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altLang="en-US" sz="11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266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9154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922920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A15EE252-F2AD-4218-9EA5-4AFEF2FBAAFC}" type="slidenum">
              <a:rPr lang="it-IT" altLang="en-US" sz="1100">
                <a:solidFill>
                  <a:srgbClr val="000000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13</a:t>
            </a:fld>
            <a:endParaRPr lang="it-IT" altLang="en-US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79450" y="4687888"/>
            <a:ext cx="5438775" cy="4445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smtClean="0"/>
              <a:t>Sostituire Al posto di “geo referenziate“ con “georiferite”</a:t>
            </a:r>
          </a:p>
        </p:txBody>
      </p:sp>
      <p:sp>
        <p:nvSpPr>
          <p:cNvPr id="68613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AA353A2-701E-4A47-A83B-CF7CCD5FF31B}" type="slidenum">
              <a:rPr lang="it-IT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it-IT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872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29C33A54-A75C-4C1D-A82F-28327A4EA347}" type="slidenum">
              <a:rPr lang="it-IT" altLang="en-US" sz="1100">
                <a:solidFill>
                  <a:srgbClr val="000000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14</a:t>
            </a:fld>
            <a:endParaRPr lang="it-IT" altLang="en-US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3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Segnaposto note 2"/>
          <p:cNvSpPr>
            <a:spLocks noGrp="1"/>
          </p:cNvSpPr>
          <p:nvPr>
            <p:ph type="body" idx="1"/>
          </p:nvPr>
        </p:nvSpPr>
        <p:spPr bwMode="auto">
          <a:xfrm>
            <a:off x="679450" y="4687888"/>
            <a:ext cx="5438775" cy="4445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9637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6DD6BAD-E73A-4670-A0FA-5150E9A512E7}" type="slidenum">
              <a:rPr lang="it-IT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it-IT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832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563890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4274398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22920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1663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873669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DA294-9806-4A65-A1AE-30079D6B8B84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617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391876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607B4D3-83DE-43A9-9402-B83A76F549C8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283FC89-68B8-46DF-A944-03A9080C100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830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A87E053-F8DA-460F-AE02-B1240D457EE9}" type="datetime1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5124010D-9DD7-48DA-A9DF-F0E9ABF70F2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FABFEBA-48B0-41C6-BC4D-B9D18CEEC04B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D83C3F6-A94E-4D2D-B482-4C5DD566455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46223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730A4BF-2674-4A99-A704-50A49D31E431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3434D5E1-368D-4FAC-8DD9-43C8BAD7CF41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4542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DF3B976-5C5A-4030-A753-037A860965C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C0C74F3-236A-41EF-A780-984DA11A97FF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6232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96E994B-E8A8-4580-BC0F-DEA46EF4AD2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8E711FD6-BD8E-446A-979F-F4ECA41983E2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6147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C7E8FF42-F21C-4730-8F99-67B730B30E2B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41A8808-F4EF-4199-9579-F7AC834E2EF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2423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54850D12-0AFA-4B7B-B092-B56988BC1A9C}" type="datetime1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r>
              <a:rPr lang="it-IT">
                <a:solidFill>
                  <a:prstClr val="black"/>
                </a:solidFill>
              </a:rPr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AF650BA-30BF-4EB3-81CA-6767ED4DC215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2242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magine 10" descr="marchi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73C63CA-2C7A-464B-99A0-754DE8DBE394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E66935-2AE2-4E76-B3DB-B56EDEF47666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6119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375B70-CA4F-4514-9DBC-058A176ECA84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CF3628-0101-4D54-BFDD-5A96FC912DAD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80859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6644C0B-EB7F-41E3-AA62-D774DD76E531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D5F3F1-91D3-4F56-9898-26D4FF7DA3FF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8373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650DC0-591E-44B2-B663-9CA23D31B478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60B3EA-DC2C-4EE6-9EFA-F4E252B2624D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04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60A0E25-E589-4F59-8571-82147FFA505A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F4BD99C-E3E7-496D-BBEC-77E1838880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68673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FEC2D4-A645-4216-8969-79594F750198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F554E5-25F1-4A5D-8861-96142873B466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9813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7316E79-9D74-44CE-A0B8-41D2D7CBCEC2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DA22F9-AD70-44FF-884B-C50EA53B9EA9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3401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AE25624-6444-4A52-8F55-5A485667D9AB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55EBDC-2A92-4181-92E5-15CD1FBD8FCC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6224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7D536E6-FD39-4C22-A7D1-6108661F1E68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C16CE5-C22E-4647-AACE-F54D74924433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380507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18B1DD8-33F2-40F7-9302-67DC2D3B9A2A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B061FD-A3F2-463C-BC11-EF4CD60F0387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4631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A6492B8-E338-43B7-B7CF-82BF7C7A5DEF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E6619D-5817-4576-A63F-E81B72AF1557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5572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6A9790-3E97-4B28-91D9-45DD6B39C955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173F71-F5DA-4BB6-8131-5C7270E3872A}" type="slidenum">
              <a:rPr lang="it-IT" altLang="en-US" smtClean="0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014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magine 10" descr="marchi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25E74B-EE28-466A-87A4-B6B9E88DE4D1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9FC0FC-F24C-4F25-87B8-DB3E50429CB8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3077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293546-6B71-4F47-9C09-BD325C6AB1D4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A62949-92F2-4D0E-B4F4-E8326E69E723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52421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383804-70C0-449D-AEFB-94A1770B2061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852B4E-2793-46BE-BBE0-A0B17B594114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1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27BC4C0-3C18-4850-BE19-010CD8348CFF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EC4975D5-5830-491A-B3DE-EE0A17E20D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58252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6D7E068-AEAC-4FAE-80CA-F4776523EEF8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C16680-BDDA-4FD6-86A5-14DECACA2803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3147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EC12BE-E5A0-472B-845B-8CF0C5B9B17E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21800-C4A0-4D02-B41D-5D191B3446C6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85108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0A875C-A139-4805-AE11-5BA46D23FFCC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5FE462-B5C4-40DB-A321-CFDCB2412272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47455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AE5D8A0-3458-47CF-ACEA-D96342E5872B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DFEFEE-F5B3-4B9A-B1CB-3F231F1FE121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2391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B6EB8F-2915-4669-A658-E2DDA051FF1D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8A9E75-0670-4EB1-B92E-463E4758A8AE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032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3C5E0F-D0EF-4EBC-85D1-DA11A77B456E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D2085D-1CB7-406B-BD7E-E8F9CCD43E27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9029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B83CCB-26F9-4EC4-82D0-9CFAC727D802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5E4BFA4-544D-41CB-925D-33C21522F7FF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4531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85A437-BF42-4F5B-9CC8-638010E955D9}" type="datetime1">
              <a:rPr lang="it-IT">
                <a:solidFill>
                  <a:prstClr val="black"/>
                </a:solidFill>
              </a:rPr>
              <a:pPr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prstClr val="black"/>
                </a:solidFill>
              </a:rPr>
              <a:t>Roma, 12 dicembre 2013Progetto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FBAB07-EB4C-4D74-9C72-FD15BC43E788}" type="slidenum">
              <a:rPr lang="it-IT" altLang="en-US" smtClean="0">
                <a:solidFill>
                  <a:prstClr val="black"/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 smtClean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04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94D71936-6FEE-4874-BEF0-482A5BC00F46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DE3C1373-047E-4193-8BB7-105550DD84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35886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C4B8E92-4D5D-4B03-9B26-5DFE45D5450A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733C9B5F-25BE-4108-B78F-4BCF3E6150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1756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8B7B012-7189-47A8-95BB-7EB6C67726DE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DC106FD-3E1F-47D1-9A68-60B5821541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31198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4CFC97-B9CE-4409-BEE9-F45243236BF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FD2924F-E7BD-4354-8D78-B61C2191C3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77295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0690C5D-0CDC-459E-A1B0-8E8AFB5C8060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54AC1183-FE99-422B-A50A-24D6938349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20591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17D0BAD-C8EA-45EC-92D9-88B935E8D12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E10107B-5CEC-456F-94CD-FBD5FDA49C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85278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6356E7-4E33-4229-BB09-FEA99BB53E7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228A72C-0EAF-41FA-8B79-9FFA0A6616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0468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055BF1B-0D80-428E-818E-3F9941905FBF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96CB9C6-C28C-4A9B-865C-DEFE5A73AB29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856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7CF3E03-1A31-42F5-9F20-3C912DBA004E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2E51DC3-91C5-4874-8CF1-01D1550801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78303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BC044C4-40CA-44AD-9633-4B767DBF62A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19F0910-FACC-41D6-9540-3380167520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97057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1A9C23-F369-4FA3-B729-8C6AC1A5562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585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CC1C56-0625-4193-B411-F508EF4823F9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65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01697-692D-4F6D-B77C-BAA275ED61C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660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962797-77EC-4B9E-B264-605AF46B3F3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5451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92DA10-DB15-4156-9C89-63E5D92C6F9C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9887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61530D-3E59-4FA7-9B4D-3CF48EAE870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360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AD4AF-2AC4-409C-A089-016B5C4C9AE8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203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C07D9-2249-4E6A-B18D-C4EC7DDF220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64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844D8E07-D862-4D36-9CE6-4AA895C6370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1C114F57-1CBB-4132-91D2-9E8BB67C1010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2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8F0D07-35AA-4737-B4FC-30A5D09D31D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30244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AAD27B-361A-44DC-ADA3-6604A032740E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505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25E099-24E7-4393-84D2-8383E0F0CAC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3200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288F6C-E7AD-4B9F-AEBA-FDFD1290BDE8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9513477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736A58-06C3-45CF-B0DF-A50C4A2F0B3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334784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C66D22-425D-404E-8A79-C22F860A83E3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432745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4CA505-E285-4F2D-9C13-5A36852C4DEB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3005273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1A626C-F1D3-4FAA-A11E-816EFF19378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7676139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FED2FA-987D-4C29-987B-B8176CB1F9D9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5523065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A39757-555C-4EB5-9252-18A03FC1FD8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54548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D4EAF988-2383-48C3-9CCC-5892B4ECF78A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11209EC-2299-40DC-B091-7864C70A13E3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9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4E9F41-F212-4C16-8E71-A7247D301571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9799297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470BFD-2366-4019-AAB1-FA7B79AB3BE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813373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072B78-7306-47D8-A094-939ACF17DA8F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1696621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CBCC6-A334-4C58-94E2-F8B6F17E6614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4961008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2073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4494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3977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4253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8099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08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60DF5F4-6ACE-4E53-BE89-B1AA0D0AEF98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858B466-B9F8-4B6F-B586-D34E5225576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533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2907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0021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1072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2417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89DC0F17-B556-A148-93D6-180038A225EF}" type="datetimeFigureOut">
              <a:rPr lang="it-IT" smtClean="0">
                <a:solidFill>
                  <a:prstClr val="black"/>
                </a:solidFill>
              </a:rPr>
              <a:pPr defTabSz="457200"/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E0C751B5-631A-9242-B635-C18491BE6C62}" type="slidenum">
              <a:rPr lang="it-IT" smtClean="0">
                <a:solidFill>
                  <a:prstClr val="black"/>
                </a:solidFill>
              </a:rPr>
              <a:pPr defTabSz="457200"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9765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60A0E25-E589-4F59-8571-82147FFA505A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1D520D0D-27FA-4647-919C-B40260EFC9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378937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27BC4C0-3C18-4850-BE19-010CD8348CFF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47D13835-0106-4A74-AF59-D2B4B6390A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199431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94D71936-6FEE-4874-BEF0-482A5BC00F46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F4B29C9-E226-40A3-9D04-616A7C7BBB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232506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C4B8E92-4D5D-4B03-9B26-5DFE45D5450A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151BF75D-3FDA-4AC2-8719-0CCE793A0B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89559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8B7B012-7189-47A8-95BB-7EB6C67726DE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34E55EA-155F-47E1-A930-E1D2A12E48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5781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21AFE6EC-FA59-449F-9993-EC19A5B5D8AA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E540AA3-BCE9-420C-9034-D7D0A446CEC3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0481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4CFC97-B9CE-4409-BEE9-F45243236BF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F4134BE-E75B-4E7C-AE8C-9D9F6FA4F5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099761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0690C5D-0CDC-459E-A1B0-8E8AFB5C8060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38E91078-D542-4FD5-8F26-110580325F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664057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17D0BAD-C8EA-45EC-92D9-88B935E8D12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B6A65BF-1B63-4480-A4E7-166894FCBA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07037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AD6356E7-4E33-4229-BB09-FEA99BB53E7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D2CA9F43-EC7B-46AD-A959-5182FD9328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878624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C7CF3E03-1A31-42F5-9F20-3C912DBA004E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2224212D-7D39-45DA-B4FB-608AC33711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42353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8BC044C4-40CA-44AD-9633-4B767DBF62A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46C9D1BB-335A-4329-9195-C4D1F670E0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608885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9BAFFF-2F99-4041-B644-B640C6168A57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F353E7-22D9-4E94-9D17-7EA029C6C5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546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0104F-B860-4496-AC31-73EF0848A0F5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6CFAB0-3455-4A7A-B40A-7CCB0B90B6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225235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CED403-1CA8-4815-88CD-50CD55C6904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2B3C0F-81C8-4516-AB9D-6A0A6F68E3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066444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17B6B9-5256-4B99-95A9-D80C83633973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926CD1-F78E-472C-B9D5-8B753E196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8018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DB8474C5-21A7-479C-9886-004B6A416E71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A76C1DB-45BB-4EE5-87EB-56B5F84EC0E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0249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85CF56-060E-4DD1-8460-45402E7BAD6F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7BAD7F-22C9-4152-B98F-EC3602D672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271748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2DF034-CD28-430D-9248-57C656461D2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60EAD7-EABC-4FBE-96B7-DABBD95A58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327869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4E4880-7251-48FB-A909-9938B97D09E7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11233A-E8FF-4648-9A55-9BFD695433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673635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DA0149-2C95-450C-AA8E-9E5690348A0F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95BBD5-04EA-4711-8460-A168F70CA0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552657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C9D63C-D93A-4E96-B007-9F35FD0A64EF}" type="datetime1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E03BEB-E467-4695-8340-1E37E84F32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677057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3E46E-BF33-42D4-B256-11009495034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68955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CFEC10-CEC6-40FC-9DE3-AD7D953A6B0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6129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0ACCD1-1D8F-4687-8736-91FBA47FFCF4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4160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F056D-5147-44A3-9C79-E2E27EF5DA9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6500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AC12BC-90AE-4A87-A73B-AE2A643F26C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18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7E0618AC-0F87-49B2-92D8-59D8F6DA1DD0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38B6B4E-3CB0-4B65-B1F4-1C81657FD73B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0954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1AE6C6-A627-461E-9CC7-F9A1A71E0968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9745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ED4839-D6C1-44B4-8AA0-2E510E39C54E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1634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B8E46F-A5A4-4F61-97A0-1CBFF883EB7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8391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2FC894-F603-464C-8897-16537DBBB7B9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6258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F7773A-70F3-4A33-A01B-4637149B0D1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474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mtClean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A39FD5-15D2-4E02-BB9B-9772383AB401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1094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0048D-A924-4801-94B0-E25F4C3B9A8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E1CCD8-BAD3-4AE9-9D39-CC341756A5C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16201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82549BE-33E7-43FF-BD58-C96AE1B8A14B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93D178-9661-44ED-86B5-3DA74E309D3A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0204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F530F3-89A9-4D08-B58F-26F9D26BE998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10C00C-C661-432D-8F8A-56966CC69847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6576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BD9CF9-E7A6-4448-A215-5C81AAEB1585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DEE26A-FAD7-439B-922A-1BD41E8901F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16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54850D12-0AFA-4B7B-B092-B56988BC1A9C}" type="datetime1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r>
              <a:rPr lang="it-IT">
                <a:solidFill>
                  <a:prstClr val="black"/>
                </a:solidFill>
              </a:rPr>
              <a:t>Progetto ARCHIMEDE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8564A33-20A7-491B-BD4F-A6447C1D32CD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447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4AE7F8-E2E7-44AE-8CD9-549D9ED5E024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8FC2A7-1643-447A-B2F8-DF56F5FD1664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4184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AEF116E-A192-41B6-BF13-B247332745CC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266708-2331-4B17-87E1-60AB85B053E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40924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A4D090-D31B-4963-882C-E73EFD576929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316AE0-E022-4B44-86C0-E25E3BF5632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22001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21CE7A-F40B-4744-A613-69B98048CDF3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D43434-87E9-49D1-8186-D154F72B32B6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57737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4842C41-A4CE-40A3-BCB5-CE32A128B7F2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7EFB1-E4DF-4666-8B45-0552E5F70175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26280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4AF64E-5AE4-418B-8829-9C8960114381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3977C1-049C-402F-B594-F9F7C1C2616D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3167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C613A8-594C-472C-A1F0-6C8B2F65A66D}" type="datetimeFigureOut">
              <a:rPr lang="it-IT"/>
              <a:pPr>
                <a:defRPr/>
              </a:pPr>
              <a:t>28/10/2015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b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6A880C-2C5D-439A-86E1-3B9DBD5E062B}" type="slidenum">
              <a:rPr lang="it-IT" alt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1480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76EA695-CD42-49EE-9398-0DA88D220E4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FDF94F4A-AFD1-4EA6-80ED-D74D744F64E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9216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4EAE9520-E2AD-44E1-8C27-C156017FA59E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6355FBC6-FC88-495F-9AB4-A778D9B42797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85632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09B30437-6754-4475-9450-C97B13C43A14}" type="datetimeFigureOut">
              <a:rPr lang="it-IT">
                <a:solidFill>
                  <a:prstClr val="black"/>
                </a:solidFill>
              </a:rPr>
              <a:pPr defTabSz="457200">
                <a:defRPr/>
              </a:pPr>
              <a:t>28/10/2015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BE514F48-EDDD-47A3-A3A5-4A2C6017C45A}" type="slidenum">
              <a:rPr lang="it-IT">
                <a:solidFill>
                  <a:prstClr val="black"/>
                </a:solidFill>
              </a:rPr>
              <a:pPr defTabSz="457200"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65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70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595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870" r:id="rId10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937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980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682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674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324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8706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05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307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0" name="Immagine 10" descr="marchio 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342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8451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buFont typeface="Times New Roman" pitchFamily="-28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ttore 1 8"/>
          <p:cNvCxnSpPr/>
          <p:nvPr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6" name="Immagine 10" descr="marchio 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590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6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Presentazione_di_Microsoft_Office_PowerPoint1.ppt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9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Foglio_di_lavoro_di_Microsoft_Office_Excel2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CasellaDiTesto 5"/>
          <p:cNvSpPr txBox="1">
            <a:spLocks noChangeArrowheads="1"/>
          </p:cNvSpPr>
          <p:nvPr/>
        </p:nvSpPr>
        <p:spPr bwMode="auto">
          <a:xfrm>
            <a:off x="1116013" y="549275"/>
            <a:ext cx="698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Box-plot del reddito dei genitori degli studenti per tipo di gestione delle scuole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4375" y="0"/>
            <a:ext cx="7570788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it-IT" altLang="en-US" b="1" dirty="0" smtClean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9" name="Grafico 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5713" y="1620838"/>
            <a:ext cx="7034212" cy="4548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asellaDiTesto 5"/>
          <p:cNvSpPr txBox="1">
            <a:spLocks noChangeArrowheads="1"/>
          </p:cNvSpPr>
          <p:nvPr/>
        </p:nvSpPr>
        <p:spPr bwMode="auto">
          <a:xfrm>
            <a:off x="685800" y="1588"/>
            <a:ext cx="7539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>
                <a:solidFill>
                  <a:srgbClr val="FFFFFF"/>
                </a:solidFill>
              </a:rPr>
              <a:t>Sistema Integrato di Microdati (SIM)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8135393"/>
              </p:ext>
            </p:extLst>
          </p:nvPr>
        </p:nvGraphicFramePr>
        <p:xfrm>
          <a:off x="827088" y="549275"/>
          <a:ext cx="7702550" cy="41751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3148"/>
                <a:gridCol w="4109402"/>
              </a:tblGrid>
              <a:tr h="507527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SIM</a:t>
                      </a:r>
                      <a:endParaRPr lang="it-IT" sz="180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N. </a:t>
                      </a:r>
                      <a:r>
                        <a:rPr lang="en-US" sz="1800" noProof="0" dirty="0" err="1" smtClean="0"/>
                        <a:t>Fonti</a:t>
                      </a:r>
                      <a:r>
                        <a:rPr lang="en-US" sz="1800" noProof="0" dirty="0" smtClean="0"/>
                        <a:t> / Records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Individui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 smtClean="0"/>
                        <a:t>50 (600mln</a:t>
                      </a:r>
                      <a:r>
                        <a:rPr lang="en-US" sz="1800" baseline="0" noProof="0" dirty="0" smtClean="0"/>
                        <a:t> records)</a:t>
                      </a:r>
                      <a:endParaRPr lang="en-US" sz="1800" noProof="0" dirty="0" smtClean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Unità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42 (65mln </a:t>
                      </a:r>
                      <a:r>
                        <a:rPr lang="en-US" sz="1800" baseline="0" noProof="0" dirty="0" smtClean="0"/>
                        <a:t>records)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622439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Luoghi</a:t>
                      </a:r>
                      <a:r>
                        <a:rPr lang="en-US" sz="1800" noProof="0" dirty="0" smtClean="0"/>
                        <a:t> </a:t>
                      </a:r>
                      <a:r>
                        <a:rPr lang="en-US" sz="1800" noProof="0" dirty="0" err="1" smtClean="0"/>
                        <a:t>individui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25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pPr algn="l"/>
                      <a:r>
                        <a:rPr lang="en-US" sz="1800" noProof="0" dirty="0" err="1" smtClean="0"/>
                        <a:t>Luoghi</a:t>
                      </a:r>
                      <a:r>
                        <a:rPr lang="en-US" sz="1800" noProof="0" dirty="0" smtClean="0"/>
                        <a:t> </a:t>
                      </a:r>
                      <a:r>
                        <a:rPr lang="en-US" sz="1800" noProof="0" dirty="0" err="1" smtClean="0"/>
                        <a:t>unità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30 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Relazioni</a:t>
                      </a:r>
                      <a:r>
                        <a:rPr lang="en-US" sz="1800" noProof="0" dirty="0" smtClean="0"/>
                        <a:t> </a:t>
                      </a:r>
                      <a:r>
                        <a:rPr lang="en-US" sz="1800" noProof="0" dirty="0" err="1" smtClean="0"/>
                        <a:t>individui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Relazioni</a:t>
                      </a:r>
                      <a:r>
                        <a:rPr lang="en-US" sz="1800" noProof="0" dirty="0" smtClean="0"/>
                        <a:t> </a:t>
                      </a:r>
                      <a:r>
                        <a:rPr lang="en-US" sz="1800" noProof="0" dirty="0" err="1" smtClean="0"/>
                        <a:t>unità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7 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  <a:tr h="507527">
                <a:tc>
                  <a:txBody>
                    <a:bodyPr/>
                    <a:lstStyle/>
                    <a:p>
                      <a:r>
                        <a:rPr lang="en-US" sz="1800" noProof="0" dirty="0" err="1" smtClean="0"/>
                        <a:t>Relazioni</a:t>
                      </a:r>
                      <a:r>
                        <a:rPr lang="en-US" sz="1800" noProof="0" dirty="0" smtClean="0"/>
                        <a:t> </a:t>
                      </a:r>
                      <a:r>
                        <a:rPr lang="en-US" sz="1800" noProof="0" dirty="0" err="1" smtClean="0"/>
                        <a:t>individui_unità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12</a:t>
                      </a:r>
                      <a:endParaRPr lang="en-US" sz="1800" noProof="0" dirty="0"/>
                    </a:p>
                  </a:txBody>
                  <a:tcPr marL="91437" marR="91437" marT="45705" marB="45705"/>
                </a:tc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827088" y="4724400"/>
            <a:ext cx="7632700" cy="7207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100 </a:t>
            </a:r>
            <a:r>
              <a:rPr lang="en-US" sz="2400" b="1" dirty="0" err="1">
                <a:solidFill>
                  <a:prstClr val="black"/>
                </a:solidFill>
              </a:rPr>
              <a:t>mln</a:t>
            </a:r>
            <a:r>
              <a:rPr lang="en-US" sz="2400" b="1" dirty="0">
                <a:solidFill>
                  <a:prstClr val="black"/>
                </a:solidFill>
              </a:rPr>
              <a:t> di </a:t>
            </a:r>
            <a:r>
              <a:rPr lang="en-US" sz="2400" b="1" dirty="0" err="1">
                <a:solidFill>
                  <a:prstClr val="black"/>
                </a:solidFill>
              </a:rPr>
              <a:t>codici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individui</a:t>
            </a:r>
            <a:endParaRPr lang="en-US" sz="2400" b="1" dirty="0">
              <a:solidFill>
                <a:prstClr val="black"/>
              </a:solidFill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10 </a:t>
            </a:r>
            <a:r>
              <a:rPr lang="en-US" sz="2400" b="1" dirty="0" err="1">
                <a:solidFill>
                  <a:prstClr val="black"/>
                </a:solidFill>
              </a:rPr>
              <a:t>mln</a:t>
            </a:r>
            <a:r>
              <a:rPr lang="en-US" sz="2400" b="1" dirty="0">
                <a:solidFill>
                  <a:prstClr val="black"/>
                </a:solidFill>
              </a:rPr>
              <a:t> di </a:t>
            </a:r>
            <a:r>
              <a:rPr lang="en-US" sz="2400" b="1" dirty="0" err="1">
                <a:solidFill>
                  <a:prstClr val="black"/>
                </a:solidFill>
              </a:rPr>
              <a:t>codici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unità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31850" y="5445125"/>
            <a:ext cx="7632700" cy="7207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15.000 </a:t>
            </a:r>
            <a:r>
              <a:rPr lang="en-US" sz="2400" b="1" dirty="0" err="1">
                <a:solidFill>
                  <a:prstClr val="black"/>
                </a:solidFill>
              </a:rPr>
              <a:t>variabili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90647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8"/>
          <p:cNvSpPr>
            <a:spLocks noChangeArrowheads="1"/>
          </p:cNvSpPr>
          <p:nvPr/>
        </p:nvSpPr>
        <p:spPr bwMode="auto">
          <a:xfrm>
            <a:off x="1638300" y="4225925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5475" name="Rectangle 9"/>
          <p:cNvSpPr>
            <a:spLocks noChangeArrowheads="1"/>
          </p:cNvSpPr>
          <p:nvPr/>
        </p:nvSpPr>
        <p:spPr bwMode="auto">
          <a:xfrm>
            <a:off x="2820988" y="4060825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grpSp>
        <p:nvGrpSpPr>
          <p:cNvPr id="43053" name="Gruppo 43052"/>
          <p:cNvGrpSpPr>
            <a:grpSpLocks/>
          </p:cNvGrpSpPr>
          <p:nvPr/>
        </p:nvGrpSpPr>
        <p:grpSpPr bwMode="auto">
          <a:xfrm>
            <a:off x="1776413" y="647700"/>
            <a:ext cx="5516562" cy="2865438"/>
            <a:chOff x="1777101" y="647809"/>
            <a:chExt cx="5515084" cy="2864535"/>
          </a:xfrm>
        </p:grpSpPr>
        <p:sp>
          <p:nvSpPr>
            <p:cNvPr id="105519" name="Text Box 13"/>
            <p:cNvSpPr txBox="1">
              <a:spLocks noChangeArrowheads="1"/>
            </p:cNvSpPr>
            <p:nvPr/>
          </p:nvSpPr>
          <p:spPr bwMode="auto">
            <a:xfrm>
              <a:off x="4996720" y="731307"/>
              <a:ext cx="142478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INDIVIDUI</a:t>
              </a:r>
            </a:p>
          </p:txBody>
        </p:sp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5527679" y="2347848"/>
              <a:ext cx="1764506" cy="1164496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ea typeface="MS PGothic"/>
                  <a:cs typeface="MS PGothic"/>
                </a:rPr>
                <a:t>    UNITA’</a:t>
              </a: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4795556" y="647809"/>
              <a:ext cx="2003426" cy="1291314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1777101" y="1969955"/>
              <a:ext cx="1485900" cy="1206201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2776117" y="893047"/>
              <a:ext cx="1485900" cy="1082053"/>
            </a:xfrm>
            <a:prstGeom prst="ellipse">
              <a:avLst/>
            </a:pr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5532" name="Text Box 31"/>
            <p:cNvSpPr txBox="1">
              <a:spLocks noChangeArrowheads="1"/>
            </p:cNvSpPr>
            <p:nvPr/>
          </p:nvSpPr>
          <p:spPr bwMode="auto">
            <a:xfrm>
              <a:off x="2866609" y="1100639"/>
              <a:ext cx="1376335" cy="70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LUOGHI</a:t>
              </a:r>
            </a:p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INDIVIDUI</a:t>
              </a:r>
            </a:p>
          </p:txBody>
        </p:sp>
        <p:sp>
          <p:nvSpPr>
            <p:cNvPr id="105533" name="Text Box 31"/>
            <p:cNvSpPr txBox="1">
              <a:spLocks noChangeArrowheads="1"/>
            </p:cNvSpPr>
            <p:nvPr/>
          </p:nvSpPr>
          <p:spPr bwMode="auto">
            <a:xfrm>
              <a:off x="1897751" y="2249491"/>
              <a:ext cx="1244600" cy="70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LUOGHI</a:t>
              </a:r>
            </a:p>
            <a:p>
              <a:pPr algn="ctr" eaLnBrk="1" fontAlgn="base" hangingPunct="1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en-US" b="1" smtClean="0">
                  <a:solidFill>
                    <a:srgbClr val="000000"/>
                  </a:solidFill>
                  <a:ea typeface="MS PGothic" pitchFamily="34" charset="-128"/>
                </a:rPr>
                <a:t>UNITA’</a:t>
              </a:r>
            </a:p>
          </p:txBody>
        </p:sp>
      </p:grpSp>
      <p:cxnSp>
        <p:nvCxnSpPr>
          <p:cNvPr id="112" name="Connettore 1 111"/>
          <p:cNvCxnSpPr/>
          <p:nvPr/>
        </p:nvCxnSpPr>
        <p:spPr>
          <a:xfrm>
            <a:off x="2763838" y="3614738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055" name="Gruppo 43054"/>
          <p:cNvGrpSpPr>
            <a:grpSpLocks/>
          </p:cNvGrpSpPr>
          <p:nvPr/>
        </p:nvGrpSpPr>
        <p:grpSpPr bwMode="auto">
          <a:xfrm>
            <a:off x="823913" y="1293813"/>
            <a:ext cx="3971925" cy="5289550"/>
            <a:chOff x="824636" y="1293466"/>
            <a:chExt cx="3970920" cy="5290560"/>
          </a:xfrm>
        </p:grpSpPr>
        <p:sp>
          <p:nvSpPr>
            <p:cNvPr id="43029" name="Oval 46"/>
            <p:cNvSpPr>
              <a:spLocks noChangeArrowheads="1"/>
            </p:cNvSpPr>
            <p:nvPr/>
          </p:nvSpPr>
          <p:spPr bwMode="auto">
            <a:xfrm>
              <a:off x="824636" y="5483678"/>
              <a:ext cx="1258568" cy="1100348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Mobilità</a:t>
              </a:r>
            </a:p>
          </p:txBody>
        </p:sp>
        <p:cxnSp>
          <p:nvCxnSpPr>
            <p:cNvPr id="106" name="Connettore 1 105"/>
            <p:cNvCxnSpPr/>
            <p:nvPr/>
          </p:nvCxnSpPr>
          <p:spPr>
            <a:xfrm flipH="1">
              <a:off x="4103581" y="1293466"/>
              <a:ext cx="691975" cy="4715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>
            <a:xfrm flipH="1">
              <a:off x="3976613" y="1765043"/>
              <a:ext cx="126968" cy="123531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 flipH="1">
              <a:off x="3044986" y="2951132"/>
              <a:ext cx="931627" cy="4763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2 113"/>
            <p:cNvCxnSpPr>
              <a:endCxn id="43029" idx="0"/>
            </p:cNvCxnSpPr>
            <p:nvPr/>
          </p:nvCxnSpPr>
          <p:spPr>
            <a:xfrm flipH="1">
              <a:off x="1454714" y="3047988"/>
              <a:ext cx="1590273" cy="24356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479" name="CasellaDiTesto 4"/>
          <p:cNvSpPr txBox="1">
            <a:spLocks noChangeArrowheads="1"/>
          </p:cNvSpPr>
          <p:nvPr/>
        </p:nvSpPr>
        <p:spPr bwMode="auto">
          <a:xfrm>
            <a:off x="1241264" y="0"/>
            <a:ext cx="6315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          SIM percorsi informativi</a:t>
            </a:r>
          </a:p>
        </p:txBody>
      </p:sp>
      <p:grpSp>
        <p:nvGrpSpPr>
          <p:cNvPr id="43051" name="Gruppo 43050"/>
          <p:cNvGrpSpPr>
            <a:grpSpLocks/>
          </p:cNvGrpSpPr>
          <p:nvPr/>
        </p:nvGrpSpPr>
        <p:grpSpPr bwMode="auto">
          <a:xfrm>
            <a:off x="3106738" y="1457325"/>
            <a:ext cx="5208587" cy="3409950"/>
            <a:chOff x="3172834" y="1445181"/>
            <a:chExt cx="5209235" cy="3410104"/>
          </a:xfrm>
        </p:grpSpPr>
        <p:sp>
          <p:nvSpPr>
            <p:cNvPr id="66" name="Rombo 65"/>
            <p:cNvSpPr/>
            <p:nvPr/>
          </p:nvSpPr>
          <p:spPr>
            <a:xfrm>
              <a:off x="3172834" y="2497581"/>
              <a:ext cx="2584449" cy="2357704"/>
            </a:xfrm>
            <a:prstGeom prst="diamond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1001">
              <a:schemeClr val="lt2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it-IT" b="1" dirty="0" err="1">
                  <a:solidFill>
                    <a:prstClr val="black"/>
                  </a:solidFill>
                </a:rPr>
                <a:t>Rel</a:t>
              </a:r>
              <a:endParaRPr lang="it-IT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r>
                <a:rPr lang="it-IT" b="1" dirty="0">
                  <a:solidFill>
                    <a:prstClr val="black"/>
                  </a:solidFill>
                </a:rPr>
                <a:t>IND/UN</a:t>
              </a: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it-IT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67" name="Rombo 66"/>
            <p:cNvSpPr/>
            <p:nvPr/>
          </p:nvSpPr>
          <p:spPr>
            <a:xfrm>
              <a:off x="6833744" y="1445181"/>
              <a:ext cx="1548325" cy="1059838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 err="1">
                  <a:solidFill>
                    <a:prstClr val="black"/>
                  </a:solidFill>
                </a:rPr>
                <a:t>Rel</a:t>
              </a:r>
              <a:r>
                <a:rPr lang="it-IT" sz="1600" b="1" dirty="0">
                  <a:solidFill>
                    <a:prstClr val="black"/>
                  </a:solidFill>
                </a:rPr>
                <a:t>. fra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IND</a:t>
              </a:r>
            </a:p>
          </p:txBody>
        </p:sp>
        <p:sp>
          <p:nvSpPr>
            <p:cNvPr id="38" name="Rombo 37"/>
            <p:cNvSpPr/>
            <p:nvPr/>
          </p:nvSpPr>
          <p:spPr>
            <a:xfrm>
              <a:off x="6656791" y="3341424"/>
              <a:ext cx="1548325" cy="1059838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 err="1">
                  <a:solidFill>
                    <a:prstClr val="black"/>
                  </a:solidFill>
                </a:rPr>
                <a:t>Rel</a:t>
              </a:r>
              <a:r>
                <a:rPr lang="it-IT" sz="1600" b="1" dirty="0">
                  <a:solidFill>
                    <a:prstClr val="black"/>
                  </a:solidFill>
                </a:rPr>
                <a:t>. fra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UN</a:t>
              </a:r>
            </a:p>
          </p:txBody>
        </p:sp>
      </p:grpSp>
      <p:sp>
        <p:nvSpPr>
          <p:cNvPr id="43025" name="Ovale 43024"/>
          <p:cNvSpPr/>
          <p:nvPr/>
        </p:nvSpPr>
        <p:spPr>
          <a:xfrm>
            <a:off x="1473200" y="458788"/>
            <a:ext cx="7480300" cy="463232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graphicFrame>
        <p:nvGraphicFramePr>
          <p:cNvPr id="79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9341330"/>
              </p:ext>
            </p:extLst>
          </p:nvPr>
        </p:nvGraphicFramePr>
        <p:xfrm>
          <a:off x="52388" y="719138"/>
          <a:ext cx="1395412" cy="852487"/>
        </p:xfrm>
        <a:graphic>
          <a:graphicData uri="http://schemas.openxmlformats.org/drawingml/2006/table">
            <a:tbl>
              <a:tblPr/>
              <a:tblGrid>
                <a:gridCol w="1395412"/>
              </a:tblGrid>
              <a:tr h="852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Calibri" pitchFamily="34" charset="0"/>
                          <a:cs typeface="Arial" charset="0"/>
                        </a:rPr>
                        <a:t>FONTI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Calibri" pitchFamily="34" charset="0"/>
                          <a:cs typeface="Arial" charset="0"/>
                        </a:rPr>
                        <a:t>AMM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2" marR="44442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64000">
                          <a:srgbClr val="9CB86E"/>
                        </a:gs>
                        <a:gs pos="100000">
                          <a:srgbClr val="156B13"/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  <p:sp>
        <p:nvSpPr>
          <p:cNvPr id="43026" name="Freccia a destra 43025"/>
          <p:cNvSpPr/>
          <p:nvPr/>
        </p:nvSpPr>
        <p:spPr>
          <a:xfrm rot="2089859">
            <a:off x="1433513" y="1444625"/>
            <a:ext cx="423862" cy="52546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grpSp>
        <p:nvGrpSpPr>
          <p:cNvPr id="43046" name="Gruppo 43045"/>
          <p:cNvGrpSpPr>
            <a:grpSpLocks/>
          </p:cNvGrpSpPr>
          <p:nvPr/>
        </p:nvGrpSpPr>
        <p:grpSpPr bwMode="auto">
          <a:xfrm>
            <a:off x="4591050" y="1751013"/>
            <a:ext cx="2243138" cy="4802187"/>
            <a:chOff x="4591557" y="1751382"/>
            <a:chExt cx="2242187" cy="4802017"/>
          </a:xfrm>
        </p:grpSpPr>
        <p:cxnSp>
          <p:nvCxnSpPr>
            <p:cNvPr id="134" name="Connettore 1 133"/>
            <p:cNvCxnSpPr/>
            <p:nvPr/>
          </p:nvCxnSpPr>
          <p:spPr>
            <a:xfrm>
              <a:off x="6413234" y="1751382"/>
              <a:ext cx="353863" cy="234942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ttore 1 139"/>
            <p:cNvCxnSpPr/>
            <p:nvPr/>
          </p:nvCxnSpPr>
          <p:spPr>
            <a:xfrm flipH="1">
              <a:off x="5092994" y="1975211"/>
              <a:ext cx="1740750" cy="2085901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ttore 2 141"/>
            <p:cNvCxnSpPr/>
            <p:nvPr/>
          </p:nvCxnSpPr>
          <p:spPr>
            <a:xfrm>
              <a:off x="4796258" y="4599256"/>
              <a:ext cx="699790" cy="927067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Oval 43"/>
            <p:cNvSpPr>
              <a:spLocks noChangeArrowheads="1"/>
            </p:cNvSpPr>
            <p:nvPr/>
          </p:nvSpPr>
          <p:spPr bwMode="auto">
            <a:xfrm>
              <a:off x="4591557" y="5526323"/>
              <a:ext cx="1959732" cy="1027076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it-IT" b="1" dirty="0" err="1">
                  <a:solidFill>
                    <a:prstClr val="black"/>
                  </a:solidFill>
                  <a:cs typeface="Arial" pitchFamily="34" charset="0"/>
                </a:rPr>
                <a:t>Concilazione</a:t>
              </a:r>
              <a:endParaRPr lang="it-IT" b="1" dirty="0">
                <a:solidFill>
                  <a:prstClr val="black"/>
                </a:solidFill>
                <a:cs typeface="Arial" pitchFamily="34" charset="0"/>
              </a:endParaRPr>
            </a:p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Lavoro</a:t>
              </a:r>
            </a:p>
            <a:p>
              <a:pPr defTabSz="457200"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Famiglia</a:t>
              </a:r>
            </a:p>
          </p:txBody>
        </p:sp>
      </p:grpSp>
      <p:sp>
        <p:nvSpPr>
          <p:cNvPr id="96" name="Rombo 95"/>
          <p:cNvSpPr/>
          <p:nvPr/>
        </p:nvSpPr>
        <p:spPr>
          <a:xfrm>
            <a:off x="3712206" y="3611337"/>
            <a:ext cx="1570512" cy="1255938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1002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400" b="1" dirty="0" err="1">
                <a:solidFill>
                  <a:prstClr val="black"/>
                </a:solidFill>
              </a:rPr>
              <a:t>Rapp</a:t>
            </a:r>
            <a:r>
              <a:rPr lang="it-IT" sz="1400" b="1" dirty="0">
                <a:solidFill>
                  <a:prstClr val="black"/>
                </a:solidFill>
              </a:rPr>
              <a:t> di</a:t>
            </a:r>
          </a:p>
          <a:p>
            <a:pPr algn="ctr" defTabSz="457200">
              <a:defRPr/>
            </a:pPr>
            <a:r>
              <a:rPr lang="it-IT" sz="1400" b="1" dirty="0">
                <a:solidFill>
                  <a:prstClr val="black"/>
                </a:solidFill>
              </a:rPr>
              <a:t>Lavoro</a:t>
            </a:r>
          </a:p>
        </p:txBody>
      </p:sp>
      <p:grpSp>
        <p:nvGrpSpPr>
          <p:cNvPr id="43059" name="Gruppo 43058"/>
          <p:cNvGrpSpPr>
            <a:grpSpLocks/>
          </p:cNvGrpSpPr>
          <p:nvPr/>
        </p:nvGrpSpPr>
        <p:grpSpPr bwMode="auto">
          <a:xfrm>
            <a:off x="2351088" y="685800"/>
            <a:ext cx="6719887" cy="5867400"/>
            <a:chOff x="2351282" y="685642"/>
            <a:chExt cx="6719576" cy="5867757"/>
          </a:xfrm>
        </p:grpSpPr>
        <p:sp>
          <p:nvSpPr>
            <p:cNvPr id="43028" name="Oval 43"/>
            <p:cNvSpPr>
              <a:spLocks noChangeArrowheads="1"/>
            </p:cNvSpPr>
            <p:nvPr/>
          </p:nvSpPr>
          <p:spPr bwMode="auto">
            <a:xfrm>
              <a:off x="2351282" y="5477009"/>
              <a:ext cx="1881100" cy="1076390"/>
            </a:xfrm>
            <a:prstGeom prst="ellipse">
              <a:avLst/>
            </a:prstGeom>
            <a:solidFill>
              <a:schemeClr val="bg1">
                <a:alpha val="50195"/>
              </a:schemeClr>
            </a:solidFill>
            <a:ln w="38100" cmpd="dbl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Sbocchi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professionali</a:t>
              </a: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0" name="Oval 49"/>
            <p:cNvSpPr>
              <a:spLocks noChangeArrowheads="1"/>
            </p:cNvSpPr>
            <p:nvPr/>
          </p:nvSpPr>
          <p:spPr bwMode="auto">
            <a:xfrm>
              <a:off x="5205693" y="1246813"/>
              <a:ext cx="1345475" cy="650875"/>
            </a:xfrm>
            <a:prstGeom prst="ellipse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reflection blurRad="508000" stA="63000" endPos="65000" dist="50800" dir="5400000" sy="-100000" algn="bl" rotWithShape="0"/>
              <a:softEdge rad="31750"/>
            </a:effectLst>
            <a:scene3d>
              <a:camera prst="isometricRightUp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defTabSz="457200">
                <a:spcBef>
                  <a:spcPct val="20000"/>
                </a:spcBef>
                <a:defRPr/>
              </a:pPr>
              <a:endParaRPr lang="it-IT" sz="1600" b="1" dirty="0">
                <a:solidFill>
                  <a:prstClr val="black"/>
                </a:solidFill>
                <a:cs typeface="Arial" pitchFamily="34" charset="0"/>
              </a:endParaRPr>
            </a:p>
            <a:p>
              <a:pPr defTabSz="457200">
                <a:spcBef>
                  <a:spcPct val="20000"/>
                </a:spcBef>
                <a:defRPr/>
              </a:pPr>
              <a:r>
                <a:rPr lang="it-IT" b="1" dirty="0">
                  <a:solidFill>
                    <a:prstClr val="black"/>
                  </a:solidFill>
                  <a:cs typeface="Arial" pitchFamily="34" charset="0"/>
                </a:rPr>
                <a:t>Laureati</a:t>
              </a:r>
            </a:p>
            <a:p>
              <a:pPr defTabSz="457200">
                <a:defRPr/>
              </a:pPr>
              <a:endParaRPr lang="it-IT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cxnSp>
          <p:nvCxnSpPr>
            <p:cNvPr id="126" name="Connettore 1 125"/>
            <p:cNvCxnSpPr>
              <a:stCxn id="90" idx="3"/>
            </p:cNvCxnSpPr>
            <p:nvPr/>
          </p:nvCxnSpPr>
          <p:spPr>
            <a:xfrm flipH="1">
              <a:off x="4591140" y="1801723"/>
              <a:ext cx="811175" cy="19352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2 127"/>
            <p:cNvCxnSpPr>
              <a:endCxn id="43028" idx="0"/>
            </p:cNvCxnSpPr>
            <p:nvPr/>
          </p:nvCxnSpPr>
          <p:spPr>
            <a:xfrm flipH="1">
              <a:off x="3291039" y="4502224"/>
              <a:ext cx="812762" cy="97478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Freccia a destra 128"/>
            <p:cNvSpPr/>
            <p:nvPr/>
          </p:nvSpPr>
          <p:spPr>
            <a:xfrm rot="8871325">
              <a:off x="8039917" y="685642"/>
              <a:ext cx="1030941" cy="624444"/>
            </a:xfrm>
            <a:prstGeom prst="rightArrow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>
                  <a:rot lat="0" lon="3600000" rev="10800000"/>
                </a:camera>
                <a:lightRig rig="threePt" dir="t"/>
              </a:scene3d>
            </a:bodyPr>
            <a:lstStyle/>
            <a:p>
              <a:pPr algn="ctr" defTabSz="457200">
                <a:defRPr/>
              </a:pPr>
              <a:r>
                <a:rPr lang="it-IT" dirty="0">
                  <a:solidFill>
                    <a:prstClr val="black"/>
                  </a:solidFill>
                </a:rPr>
                <a:t>Tempo</a:t>
              </a:r>
            </a:p>
          </p:txBody>
        </p:sp>
      </p:grpSp>
      <p:grpSp>
        <p:nvGrpSpPr>
          <p:cNvPr id="42" name="Gruppo 41"/>
          <p:cNvGrpSpPr>
            <a:grpSpLocks/>
          </p:cNvGrpSpPr>
          <p:nvPr/>
        </p:nvGrpSpPr>
        <p:grpSpPr bwMode="auto">
          <a:xfrm>
            <a:off x="4795838" y="1897063"/>
            <a:ext cx="4233862" cy="4676775"/>
            <a:chOff x="4795556" y="1897688"/>
            <a:chExt cx="4233635" cy="4676657"/>
          </a:xfrm>
        </p:grpSpPr>
        <p:cxnSp>
          <p:nvCxnSpPr>
            <p:cNvPr id="151" name="Connettore 2 150"/>
            <p:cNvCxnSpPr>
              <a:endCxn id="154" idx="1"/>
            </p:cNvCxnSpPr>
            <p:nvPr/>
          </p:nvCxnSpPr>
          <p:spPr>
            <a:xfrm>
              <a:off x="6551237" y="3883600"/>
              <a:ext cx="1017532" cy="1743031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ttore 1 144"/>
            <p:cNvCxnSpPr/>
            <p:nvPr/>
          </p:nvCxnSpPr>
          <p:spPr>
            <a:xfrm flipH="1">
              <a:off x="4795556" y="1897688"/>
              <a:ext cx="1182624" cy="1985912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e 153"/>
            <p:cNvSpPr/>
            <p:nvPr/>
          </p:nvSpPr>
          <p:spPr>
            <a:xfrm>
              <a:off x="7317958" y="5464710"/>
              <a:ext cx="1711233" cy="1109635"/>
            </a:xfrm>
            <a:prstGeom prst="ellipse">
              <a:avLst/>
            </a:prstGeom>
            <a:solidFill>
              <a:schemeClr val="bg1"/>
            </a:solidFill>
            <a:ln w="38100" cmpd="dbl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en-US" b="1" smtClean="0">
                  <a:solidFill>
                    <a:srgbClr val="000000"/>
                  </a:solidFill>
                </a:rPr>
                <a:t>Mobilità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altLang="en-US" b="1" smtClean="0">
                  <a:solidFill>
                    <a:srgbClr val="000000"/>
                  </a:solidFill>
                </a:rPr>
                <a:t>Occupaz.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altLang="en-US" smtClean="0">
                <a:solidFill>
                  <a:srgbClr val="FFFFFF"/>
                </a:solidFill>
              </a:endParaRPr>
            </a:p>
          </p:txBody>
        </p:sp>
        <p:cxnSp>
          <p:nvCxnSpPr>
            <p:cNvPr id="115" name="Connettore 1 114"/>
            <p:cNvCxnSpPr/>
            <p:nvPr/>
          </p:nvCxnSpPr>
          <p:spPr>
            <a:xfrm flipH="1">
              <a:off x="4795556" y="3883600"/>
              <a:ext cx="1793779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854518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3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37058" y="569634"/>
            <a:ext cx="8555037" cy="5521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  <a:defRPr/>
            </a:pPr>
            <a:r>
              <a:rPr lang="it-IT" sz="2800" b="1" dirty="0" smtClean="0">
                <a:solidFill>
                  <a:srgbClr val="C00000"/>
                </a:solidFill>
              </a:rPr>
              <a:t>Progetto </a:t>
            </a:r>
            <a:r>
              <a:rPr lang="it-IT" sz="2800" b="1" dirty="0" err="1">
                <a:solidFill>
                  <a:srgbClr val="C00000"/>
                </a:solidFill>
              </a:rPr>
              <a:t>ARCHivio</a:t>
            </a:r>
            <a:r>
              <a:rPr lang="it-IT" sz="2800" b="1" dirty="0">
                <a:solidFill>
                  <a:srgbClr val="C00000"/>
                </a:solidFill>
              </a:rPr>
              <a:t> Integrato di </a:t>
            </a:r>
            <a:r>
              <a:rPr lang="it-IT" sz="2800" b="1" dirty="0" err="1">
                <a:solidFill>
                  <a:srgbClr val="C00000"/>
                </a:solidFill>
              </a:rPr>
              <a:t>Microdati</a:t>
            </a:r>
            <a:r>
              <a:rPr lang="it-IT" sz="2800" b="1" dirty="0">
                <a:solidFill>
                  <a:srgbClr val="C00000"/>
                </a:solidFill>
              </a:rPr>
              <a:t> Economici e </a:t>
            </a:r>
            <a:r>
              <a:rPr lang="it-IT" sz="2800" b="1" dirty="0" err="1">
                <a:solidFill>
                  <a:srgbClr val="C00000"/>
                </a:solidFill>
              </a:rPr>
              <a:t>DEmografici</a:t>
            </a:r>
            <a:r>
              <a:rPr lang="it-IT" sz="2800" b="1" dirty="0">
                <a:solidFill>
                  <a:srgbClr val="C00000"/>
                </a:solidFill>
              </a:rPr>
              <a:t> (ARCHIMEDE)</a:t>
            </a:r>
          </a:p>
          <a:p>
            <a:pPr marL="0" indent="0" algn="just">
              <a:buFont typeface="Arial" charset="0"/>
              <a:buNone/>
              <a:defRPr/>
            </a:pPr>
            <a:endParaRPr lang="it-IT" sz="2000" dirty="0" smtClean="0"/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i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Obiettivo: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ampliamento dell’offerta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informativa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dell’ISTAT mediante produzione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collezioni di dati elementari di tipo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longitudinale e </a:t>
            </a:r>
            <a:r>
              <a:rPr lang="it-IT" altLang="en-US" sz="2400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crossection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, da rendere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disponibili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all’utenza,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utili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alla ricerca sociale </a:t>
            </a:r>
            <a:endParaRPr lang="it-IT" altLang="en-US" sz="2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ed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economica, alla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programmazione </a:t>
            </a: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territoriale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e settoriale, alla 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valutazione </a:t>
            </a:r>
            <a:r>
              <a:rPr lang="it-IT" altLang="en-US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delle politiche pubbliche a livello nazionale, regionale e locale</a:t>
            </a:r>
            <a:r>
              <a:rPr lang="it-IT" altLang="en-US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it-IT" alt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it-IT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Delibera </a:t>
            </a:r>
            <a:r>
              <a:rPr lang="it-IT" sz="2000" i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12/ DGEN del </a:t>
            </a:r>
            <a:r>
              <a:rPr lang="it-IT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18/01/2013)</a:t>
            </a:r>
            <a:endParaRPr lang="en-US" altLang="en-US" sz="2000" i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pic>
        <p:nvPicPr>
          <p:cNvPr id="4" name="Picture 2" descr="C:\Users\garofalo\Desktop\Stomach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4166" y="1456382"/>
            <a:ext cx="257175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2"/>
          <p:cNvSpPr txBox="1">
            <a:spLocks noChangeArrowheads="1"/>
          </p:cNvSpPr>
          <p:nvPr/>
        </p:nvSpPr>
        <p:spPr bwMode="auto">
          <a:xfrm>
            <a:off x="491838" y="5015398"/>
            <a:ext cx="8245475" cy="83099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hangingPunct="1"/>
            <a:r>
              <a:rPr lang="it-IT" altLang="en-US" sz="24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Sfruttamento </a:t>
            </a:r>
            <a:r>
              <a:rPr lang="it-IT" alt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contenuti informativi di fonti amministrative «integrate» presenti in SIM.</a:t>
            </a:r>
            <a:endParaRPr lang="en-US" altLang="en-US" sz="24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xmlns="" val="37991526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3"/>
          <p:cNvGrpSpPr>
            <a:grpSpLocks/>
          </p:cNvGrpSpPr>
          <p:nvPr/>
        </p:nvGrpSpPr>
        <p:grpSpPr bwMode="auto">
          <a:xfrm>
            <a:off x="46038" y="4300538"/>
            <a:ext cx="8810625" cy="1096962"/>
            <a:chOff x="46655" y="4301041"/>
            <a:chExt cx="8809971" cy="1096765"/>
          </a:xfrm>
        </p:grpSpPr>
        <p:grpSp>
          <p:nvGrpSpPr>
            <p:cNvPr id="49190" name="Gruppo 7"/>
            <p:cNvGrpSpPr>
              <a:grpSpLocks/>
            </p:cNvGrpSpPr>
            <p:nvPr/>
          </p:nvGrpSpPr>
          <p:grpSpPr bwMode="auto">
            <a:xfrm>
              <a:off x="6563744" y="4301041"/>
              <a:ext cx="2292882" cy="646112"/>
              <a:chOff x="6022603" y="3548933"/>
              <a:chExt cx="2292882" cy="646112"/>
            </a:xfrm>
          </p:grpSpPr>
          <p:sp>
            <p:nvSpPr>
              <p:cNvPr id="97304" name="Text Box 24"/>
              <p:cNvSpPr txBox="1">
                <a:spLocks noChangeArrowheads="1"/>
              </p:cNvSpPr>
              <p:nvPr/>
            </p:nvSpPr>
            <p:spPr bwMode="auto">
              <a:xfrm>
                <a:off x="6528093" y="3548933"/>
                <a:ext cx="1787392" cy="645996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dirty="0">
                    <a:solidFill>
                      <a:prstClr val="black"/>
                    </a:solidFill>
                  </a:rPr>
                  <a:t>Replicabili </a:t>
                </a:r>
              </a:p>
              <a:p>
                <a:pPr defTabSz="457200">
                  <a:defRPr/>
                </a:pPr>
                <a:r>
                  <a:rPr lang="it-IT" dirty="0">
                    <a:solidFill>
                      <a:prstClr val="black"/>
                    </a:solidFill>
                  </a:rPr>
                  <a:t>(industrializzati)</a:t>
                </a:r>
              </a:p>
            </p:txBody>
          </p:sp>
          <p:sp>
            <p:nvSpPr>
              <p:cNvPr id="2" name="Freccia a destra 1"/>
              <p:cNvSpPr/>
              <p:nvPr/>
            </p:nvSpPr>
            <p:spPr bwMode="auto">
              <a:xfrm>
                <a:off x="6023305" y="3688608"/>
                <a:ext cx="392083" cy="393629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9191" name="Gruppo 6"/>
            <p:cNvGrpSpPr>
              <a:grpSpLocks/>
            </p:cNvGrpSpPr>
            <p:nvPr/>
          </p:nvGrpSpPr>
          <p:grpSpPr bwMode="auto">
            <a:xfrm>
              <a:off x="46655" y="4566810"/>
              <a:ext cx="1837666" cy="830996"/>
              <a:chOff x="380030" y="3707926"/>
              <a:chExt cx="1837666" cy="830996"/>
            </a:xfrm>
          </p:grpSpPr>
          <p:sp>
            <p:nvSpPr>
              <p:cNvPr id="97303" name="Text Box 23"/>
              <p:cNvSpPr txBox="1">
                <a:spLocks noChangeArrowheads="1"/>
              </p:cNvSpPr>
              <p:nvPr/>
            </p:nvSpPr>
            <p:spPr bwMode="auto">
              <a:xfrm>
                <a:off x="380030" y="3707221"/>
                <a:ext cx="1336576" cy="831701"/>
              </a:xfrm>
              <a:prstGeom prst="rect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Documentati</a:t>
                </a:r>
              </a:p>
              <a:p>
                <a:pPr>
                  <a:buFontTx/>
                  <a:buChar char="•"/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 qualità</a:t>
                </a:r>
              </a:p>
              <a:p>
                <a:pPr>
                  <a:buFontTx/>
                  <a:buChar char="•"/>
                  <a:defRPr/>
                </a:pPr>
                <a:r>
                  <a:rPr lang="it-IT" sz="1600" dirty="0" smtClean="0">
                    <a:solidFill>
                      <a:prstClr val="black"/>
                    </a:solidFill>
                  </a:rPr>
                  <a:t> contenuti</a:t>
                </a:r>
              </a:p>
            </p:txBody>
          </p:sp>
          <p:sp>
            <p:nvSpPr>
              <p:cNvPr id="18" name="Freccia a destra 17"/>
              <p:cNvSpPr/>
              <p:nvPr/>
            </p:nvSpPr>
            <p:spPr bwMode="auto">
              <a:xfrm rot="10800000">
                <a:off x="1826135" y="3834198"/>
                <a:ext cx="392084" cy="392043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" name="Gruppo 21"/>
          <p:cNvGrpSpPr>
            <a:grpSpLocks/>
          </p:cNvGrpSpPr>
          <p:nvPr/>
        </p:nvGrpSpPr>
        <p:grpSpPr bwMode="auto">
          <a:xfrm>
            <a:off x="2217738" y="5145088"/>
            <a:ext cx="4395787" cy="1025525"/>
            <a:chOff x="2190130" y="5573049"/>
            <a:chExt cx="4395179" cy="1145481"/>
          </a:xfrm>
        </p:grpSpPr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2190130" y="5997173"/>
              <a:ext cx="4395179" cy="721357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defTabSz="457200">
                <a:defRPr/>
              </a:pPr>
              <a:r>
                <a:rPr lang="it-IT" b="1" i="1" dirty="0">
                  <a:solidFill>
                    <a:prstClr val="white"/>
                  </a:solidFill>
                </a:rPr>
                <a:t>Territorio:</a:t>
              </a:r>
              <a:r>
                <a:rPr lang="it-IT" dirty="0">
                  <a:solidFill>
                    <a:prstClr val="white"/>
                  </a:solidFill>
                </a:rPr>
                <a:t> Informazioni geo referenziate </a:t>
              </a:r>
            </a:p>
            <a:p>
              <a:pPr defTabSz="457200">
                <a:defRPr/>
              </a:pPr>
              <a:r>
                <a:rPr lang="it-IT" b="1" i="1" dirty="0">
                  <a:solidFill>
                    <a:prstClr val="white"/>
                  </a:solidFill>
                </a:rPr>
                <a:t>Tempo:</a:t>
              </a:r>
              <a:r>
                <a:rPr lang="it-IT" dirty="0">
                  <a:solidFill>
                    <a:prstClr val="white"/>
                  </a:solidFill>
                </a:rPr>
                <a:t> Informazioni longitudinali</a:t>
              </a:r>
            </a:p>
          </p:txBody>
        </p:sp>
        <p:sp>
          <p:nvSpPr>
            <p:cNvPr id="20" name="Freccia a destra 19"/>
            <p:cNvSpPr/>
            <p:nvPr/>
          </p:nvSpPr>
          <p:spPr bwMode="auto">
            <a:xfrm rot="16200000">
              <a:off x="4035435" y="5572164"/>
              <a:ext cx="391875" cy="393646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9156" name="CasellaDiTesto 3"/>
          <p:cNvSpPr txBox="1">
            <a:spLocks noChangeArrowheads="1"/>
          </p:cNvSpPr>
          <p:nvPr/>
        </p:nvSpPr>
        <p:spPr bwMode="auto">
          <a:xfrm>
            <a:off x="2262188" y="12700"/>
            <a:ext cx="4464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 sz="1600" b="1">
                <a:solidFill>
                  <a:prstClr val="white"/>
                </a:solidFill>
              </a:rPr>
              <a:t>Progetto ARCHIMEDE – Caratteristiche (1/2)</a:t>
            </a:r>
          </a:p>
        </p:txBody>
      </p:sp>
      <p:grpSp>
        <p:nvGrpSpPr>
          <p:cNvPr id="49157" name="Gruppo 16"/>
          <p:cNvGrpSpPr>
            <a:grpSpLocks/>
          </p:cNvGrpSpPr>
          <p:nvPr/>
        </p:nvGrpSpPr>
        <p:grpSpPr bwMode="auto">
          <a:xfrm>
            <a:off x="2568575" y="442913"/>
            <a:ext cx="3359150" cy="2782887"/>
            <a:chOff x="2568575" y="443597"/>
            <a:chExt cx="3359747" cy="3033242"/>
          </a:xfrm>
        </p:grpSpPr>
        <p:sp>
          <p:nvSpPr>
            <p:cNvPr id="97289" name="Text Box 9"/>
            <p:cNvSpPr txBox="1">
              <a:spLocks noChangeArrowheads="1"/>
            </p:cNvSpPr>
            <p:nvPr/>
          </p:nvSpPr>
          <p:spPr bwMode="auto">
            <a:xfrm>
              <a:off x="2581277" y="443597"/>
              <a:ext cx="3347045" cy="645407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it-IT" b="1" dirty="0" smtClean="0">
                  <a:solidFill>
                    <a:prstClr val="white"/>
                  </a:solidFill>
                </a:rPr>
                <a:t>Sistema Integrato dei Microdati</a:t>
              </a:r>
            </a:p>
          </p:txBody>
        </p:sp>
        <p:sp>
          <p:nvSpPr>
            <p:cNvPr id="97290" name="Text Box 10"/>
            <p:cNvSpPr txBox="1">
              <a:spLocks noChangeArrowheads="1"/>
            </p:cNvSpPr>
            <p:nvPr/>
          </p:nvSpPr>
          <p:spPr bwMode="auto">
            <a:xfrm>
              <a:off x="2568575" y="1940156"/>
              <a:ext cx="3346450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defTabSz="457200">
                <a:defRPr/>
              </a:pPr>
              <a:r>
                <a:rPr lang="it-IT" b="1" dirty="0">
                  <a:solidFill>
                    <a:prstClr val="white"/>
                  </a:solidFill>
                </a:rPr>
                <a:t>Progetto Archimede</a:t>
              </a:r>
            </a:p>
          </p:txBody>
        </p:sp>
        <p:grpSp>
          <p:nvGrpSpPr>
            <p:cNvPr id="49178" name="Group 13"/>
            <p:cNvGrpSpPr>
              <a:grpSpLocks/>
            </p:cNvGrpSpPr>
            <p:nvPr/>
          </p:nvGrpSpPr>
          <p:grpSpPr bwMode="auto">
            <a:xfrm>
              <a:off x="3961411" y="1128227"/>
              <a:ext cx="1408113" cy="706200"/>
              <a:chOff x="2278" y="836"/>
              <a:chExt cx="887" cy="522"/>
            </a:xfrm>
          </p:grpSpPr>
          <p:sp>
            <p:nvSpPr>
              <p:cNvPr id="49184" name="AutoShape 11"/>
              <p:cNvSpPr>
                <a:spLocks noChangeArrowheads="1"/>
              </p:cNvSpPr>
              <p:nvPr/>
            </p:nvSpPr>
            <p:spPr bwMode="auto">
              <a:xfrm rot="-10514759">
                <a:off x="2278" y="836"/>
                <a:ext cx="235" cy="522"/>
              </a:xfrm>
              <a:prstGeom prst="curvedLeftArrow">
                <a:avLst>
                  <a:gd name="adj1" fmla="val 68284"/>
                  <a:gd name="adj2" fmla="val 136567"/>
                  <a:gd name="adj3" fmla="val 2196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457200" eaLnBrk="1" hangingPunct="1"/>
                <a:endParaRPr lang="en-US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185" name="Text Box 12"/>
              <p:cNvSpPr txBox="1">
                <a:spLocks noChangeArrowheads="1"/>
              </p:cNvSpPr>
              <p:nvPr/>
            </p:nvSpPr>
            <p:spPr bwMode="auto">
              <a:xfrm>
                <a:off x="2575" y="947"/>
                <a:ext cx="590" cy="273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it-IT" altLang="en-US" sz="1600" b="1" i="1">
                    <a:solidFill>
                      <a:prstClr val="black"/>
                    </a:solidFill>
                  </a:rPr>
                  <a:t>Esplora</a:t>
                </a:r>
              </a:p>
            </p:txBody>
          </p:sp>
        </p:grpSp>
        <p:grpSp>
          <p:nvGrpSpPr>
            <p:cNvPr id="49179" name="Gruppo 5"/>
            <p:cNvGrpSpPr>
              <a:grpSpLocks/>
            </p:cNvGrpSpPr>
            <p:nvPr/>
          </p:nvGrpSpPr>
          <p:grpSpPr bwMode="auto">
            <a:xfrm>
              <a:off x="2581872" y="2412425"/>
              <a:ext cx="3346450" cy="1064414"/>
              <a:chOff x="2562225" y="2870202"/>
              <a:chExt cx="3346450" cy="1236405"/>
            </a:xfrm>
          </p:grpSpPr>
          <p:grpSp>
            <p:nvGrpSpPr>
              <p:cNvPr id="49180" name="Group 21"/>
              <p:cNvGrpSpPr>
                <a:grpSpLocks/>
              </p:cNvGrpSpPr>
              <p:nvPr/>
            </p:nvGrpSpPr>
            <p:grpSpPr bwMode="auto">
              <a:xfrm>
                <a:off x="3348037" y="2870202"/>
                <a:ext cx="1295400" cy="792163"/>
                <a:chOff x="2109" y="2246"/>
                <a:chExt cx="816" cy="499"/>
              </a:xfrm>
            </p:grpSpPr>
            <p:sp>
              <p:nvSpPr>
                <p:cNvPr id="49182" name="AutoShape 19"/>
                <p:cNvSpPr>
                  <a:spLocks noChangeArrowheads="1"/>
                </p:cNvSpPr>
                <p:nvPr/>
              </p:nvSpPr>
              <p:spPr bwMode="auto">
                <a:xfrm>
                  <a:off x="2725" y="2246"/>
                  <a:ext cx="200" cy="499"/>
                </a:xfrm>
                <a:prstGeom prst="curvedLeftArrow">
                  <a:avLst>
                    <a:gd name="adj1" fmla="val 72193"/>
                    <a:gd name="adj2" fmla="val 144410"/>
                    <a:gd name="adj3" fmla="val 33333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prstShdw prst="shdw13" dist="53882" dir="13500000">
                    <a:schemeClr val="bg2">
                      <a:alpha val="50000"/>
                    </a:schemeClr>
                  </a:prstShdw>
                </a:effec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457200" eaLnBrk="1" hangingPunct="1"/>
                  <a:endParaRPr lang="en-US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918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109" y="2288"/>
                  <a:ext cx="632" cy="27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prstShdw prst="shdw13" dist="53882" dir="13500000">
                    <a:schemeClr val="bg2">
                      <a:alpha val="50000"/>
                    </a:schemeClr>
                  </a:prst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it-IT" altLang="en-US" sz="1600" b="1" i="1">
                      <a:solidFill>
                        <a:prstClr val="black"/>
                      </a:solidFill>
                    </a:rPr>
                    <a:t>Produce</a:t>
                  </a:r>
                </a:p>
              </p:txBody>
            </p:sp>
          </p:grpSp>
          <p:sp>
            <p:nvSpPr>
              <p:cNvPr id="49181" name="Text Box 22"/>
              <p:cNvSpPr txBox="1">
                <a:spLocks noChangeArrowheads="1"/>
              </p:cNvSpPr>
              <p:nvPr/>
            </p:nvSpPr>
            <p:spPr bwMode="auto">
              <a:xfrm>
                <a:off x="2562225" y="3737275"/>
                <a:ext cx="3346450" cy="369332"/>
              </a:xfrm>
              <a:prstGeom prst="rect">
                <a:avLst/>
              </a:prstGeom>
              <a:solidFill>
                <a:schemeClr val="hlink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defTabSz="457200" eaLnBrk="1" hangingPunct="1"/>
                <a:r>
                  <a:rPr lang="it-IT" altLang="en-US" b="1">
                    <a:solidFill>
                      <a:prstClr val="white"/>
                    </a:solidFill>
                  </a:rPr>
                  <a:t>Output informativi statistici</a:t>
                </a:r>
              </a:p>
            </p:txBody>
          </p:sp>
        </p:grpSp>
      </p:grpSp>
      <p:grpSp>
        <p:nvGrpSpPr>
          <p:cNvPr id="12" name="Gruppo 22"/>
          <p:cNvGrpSpPr>
            <a:grpSpLocks/>
          </p:cNvGrpSpPr>
          <p:nvPr/>
        </p:nvGrpSpPr>
        <p:grpSpPr bwMode="auto">
          <a:xfrm>
            <a:off x="581025" y="2471738"/>
            <a:ext cx="7170738" cy="2632075"/>
            <a:chOff x="581076" y="2789539"/>
            <a:chExt cx="7170685" cy="2631201"/>
          </a:xfrm>
        </p:grpSpPr>
        <p:cxnSp>
          <p:nvCxnSpPr>
            <p:cNvPr id="10" name="Connettore 2 9"/>
            <p:cNvCxnSpPr>
              <a:stCxn id="49181" idx="2"/>
              <a:endCxn id="25" idx="0"/>
            </p:cNvCxnSpPr>
            <p:nvPr/>
          </p:nvCxnSpPr>
          <p:spPr>
            <a:xfrm>
              <a:off x="4254524" y="3543351"/>
              <a:ext cx="11113" cy="6030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163" name="Gruppo 3"/>
            <p:cNvGrpSpPr>
              <a:grpSpLocks/>
            </p:cNvGrpSpPr>
            <p:nvPr/>
          </p:nvGrpSpPr>
          <p:grpSpPr bwMode="auto">
            <a:xfrm>
              <a:off x="2063790" y="4146511"/>
              <a:ext cx="4402105" cy="1274229"/>
              <a:chOff x="2084627" y="3940601"/>
              <a:chExt cx="4402105" cy="1274229"/>
            </a:xfrm>
          </p:grpSpPr>
          <p:sp>
            <p:nvSpPr>
              <p:cNvPr id="25" name="Rettangolo 24"/>
              <p:cNvSpPr/>
              <p:nvPr/>
            </p:nvSpPr>
            <p:spPr bwMode="auto">
              <a:xfrm>
                <a:off x="2084627" y="3940490"/>
                <a:ext cx="4402105" cy="12743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 Box 24"/>
              <p:cNvSpPr txBox="1">
                <a:spLocks noChangeArrowheads="1"/>
              </p:cNvSpPr>
              <p:nvPr/>
            </p:nvSpPr>
            <p:spPr bwMode="auto">
              <a:xfrm>
                <a:off x="2424349" y="4018252"/>
                <a:ext cx="3621061" cy="36976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b="1" i="1" dirty="0">
                    <a:solidFill>
                      <a:prstClr val="black"/>
                    </a:solidFill>
                  </a:rPr>
                  <a:t>Collezioni di microdati integrati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7" name="Connettore 2 26"/>
              <p:cNvCxnSpPr/>
              <p:nvPr/>
            </p:nvCxnSpPr>
            <p:spPr bwMode="auto">
              <a:xfrm>
                <a:off x="4243611" y="4429278"/>
                <a:ext cx="9525" cy="2602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2887896" y="4722868"/>
                <a:ext cx="2774929" cy="36976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it-IT" b="1" i="1" dirty="0">
                    <a:solidFill>
                      <a:prstClr val="black"/>
                    </a:solidFill>
                  </a:rPr>
                  <a:t>Collezioni di macrodati</a:t>
                </a:r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4" name="Text Box 23"/>
            <p:cNvSpPr txBox="1">
              <a:spLocks noChangeArrowheads="1"/>
            </p:cNvSpPr>
            <p:nvPr/>
          </p:nvSpPr>
          <p:spPr bwMode="auto">
            <a:xfrm>
              <a:off x="6275397" y="2789539"/>
              <a:ext cx="1476364" cy="37611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it-IT" dirty="0">
                  <a:solidFill>
                    <a:prstClr val="black"/>
                  </a:solidFill>
                </a:rPr>
                <a:t>Utenti interni</a:t>
              </a:r>
            </a:p>
          </p:txBody>
        </p:sp>
        <p:cxnSp>
          <p:nvCxnSpPr>
            <p:cNvPr id="35" name="Connettore 1 34"/>
            <p:cNvCxnSpPr/>
            <p:nvPr/>
          </p:nvCxnSpPr>
          <p:spPr bwMode="auto">
            <a:xfrm>
              <a:off x="6054736" y="4409838"/>
              <a:ext cx="95884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/>
            <p:cNvCxnSpPr/>
            <p:nvPr/>
          </p:nvCxnSpPr>
          <p:spPr bwMode="auto">
            <a:xfrm flipV="1">
              <a:off x="7013578" y="3165651"/>
              <a:ext cx="0" cy="124418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Box 23"/>
            <p:cNvSpPr txBox="1">
              <a:spLocks noChangeArrowheads="1"/>
            </p:cNvSpPr>
            <p:nvPr/>
          </p:nvSpPr>
          <p:spPr bwMode="auto">
            <a:xfrm>
              <a:off x="581076" y="2849844"/>
              <a:ext cx="1539864" cy="37611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it-IT">
                  <a:solidFill>
                    <a:prstClr val="black"/>
                  </a:solidFill>
                </a:rPr>
                <a:t>Utenti esterni</a:t>
              </a:r>
            </a:p>
          </p:txBody>
        </p:sp>
        <p:cxnSp>
          <p:nvCxnSpPr>
            <p:cNvPr id="40" name="Connettore 2 39"/>
            <p:cNvCxnSpPr>
              <a:endCxn id="39" idx="2"/>
            </p:cNvCxnSpPr>
            <p:nvPr/>
          </p:nvCxnSpPr>
          <p:spPr bwMode="auto">
            <a:xfrm flipV="1">
              <a:off x="1351008" y="3225956"/>
              <a:ext cx="0" cy="15123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 bwMode="auto">
            <a:xfrm>
              <a:off x="1338308" y="4738342"/>
              <a:ext cx="70008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CasellaDiTesto 45"/>
          <p:cNvSpPr txBox="1">
            <a:spLocks noChangeArrowheads="1"/>
          </p:cNvSpPr>
          <p:nvPr/>
        </p:nvSpPr>
        <p:spPr bwMode="auto">
          <a:xfrm>
            <a:off x="9525" y="3470275"/>
            <a:ext cx="12811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Livello di </a:t>
            </a:r>
          </a:p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autonomia </a:t>
            </a:r>
          </a:p>
          <a:p>
            <a:pPr defTabSz="457200" eaLnBrk="1" hangingPunct="1"/>
            <a:r>
              <a:rPr lang="it-IT" altLang="en-US" sz="1600" b="1" i="1" dirty="0">
                <a:solidFill>
                  <a:prstClr val="black"/>
                </a:solidFill>
              </a:rPr>
              <a:t>degli utenti</a:t>
            </a:r>
            <a:endParaRPr lang="en-US" altLang="en-US" sz="1600" b="1" i="1" dirty="0">
              <a:solidFill>
                <a:prstClr val="black"/>
              </a:solidFill>
            </a:endParaRPr>
          </a:p>
        </p:txBody>
      </p:sp>
      <p:sp>
        <p:nvSpPr>
          <p:cNvPr id="49160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42" name="Segnaposto numero diapositiva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1E1FEA-4574-4D07-9A15-E78CB9821985}" type="slidenum">
              <a:rPr lang="it-IT">
                <a:solidFill>
                  <a:prstClr val="black"/>
                </a:solidFill>
              </a:rPr>
              <a:pPr eaLnBrk="1" hangingPunct="1"/>
              <a:t>13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433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2"/>
          <p:cNvSpPr txBox="1">
            <a:spLocks noChangeArrowheads="1"/>
          </p:cNvSpPr>
          <p:nvPr/>
        </p:nvSpPr>
        <p:spPr bwMode="auto">
          <a:xfrm>
            <a:off x="2811463" y="563563"/>
            <a:ext cx="3346450" cy="369887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eaLnBrk="1" hangingPunct="1"/>
            <a:r>
              <a:rPr lang="it-IT" altLang="en-US" b="1">
                <a:solidFill>
                  <a:prstClr val="white"/>
                </a:solidFill>
              </a:rPr>
              <a:t>Output informativi statistici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306638" y="1330325"/>
            <a:ext cx="4241800" cy="584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4763" lvl="1" defTabSz="457200">
              <a:defRPr/>
            </a:pPr>
            <a:r>
              <a:rPr lang="it-IT" sz="1600" i="1" dirty="0">
                <a:solidFill>
                  <a:prstClr val="black"/>
                </a:solidFill>
              </a:rPr>
              <a:t>On demand</a:t>
            </a:r>
            <a:r>
              <a:rPr lang="it-IT" sz="1600" dirty="0">
                <a:solidFill>
                  <a:prstClr val="black"/>
                </a:solidFill>
              </a:rPr>
              <a:t>: realizzati sulla base di specifiche esigenze informative di utenti</a:t>
            </a:r>
          </a:p>
        </p:txBody>
      </p:sp>
      <p:sp>
        <p:nvSpPr>
          <p:cNvPr id="50180" name="CasellaDiTesto 34"/>
          <p:cNvSpPr txBox="1">
            <a:spLocks noChangeArrowheads="1"/>
          </p:cNvSpPr>
          <p:nvPr/>
        </p:nvSpPr>
        <p:spPr bwMode="auto">
          <a:xfrm>
            <a:off x="2270125" y="2103438"/>
            <a:ext cx="4297363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600" i="1">
                <a:solidFill>
                  <a:prstClr val="black"/>
                </a:solidFill>
              </a:rPr>
              <a:t>Generalizzati: </a:t>
            </a:r>
            <a:r>
              <a:rPr lang="it-IT" altLang="en-US" sz="1600">
                <a:solidFill>
                  <a:prstClr val="black"/>
                </a:solidFill>
              </a:rPr>
              <a:t>realizzazione di specifiche offerte informative identificate sulla base delle potenzialità informative di SIM</a:t>
            </a:r>
            <a:endParaRPr lang="en-US" altLang="en-US" sz="1600">
              <a:solidFill>
                <a:prstClr val="black"/>
              </a:solidFill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1958975" y="1109663"/>
            <a:ext cx="4868863" cy="203517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uppo 100359"/>
          <p:cNvGrpSpPr>
            <a:grpSpLocks/>
          </p:cNvGrpSpPr>
          <p:nvPr/>
        </p:nvGrpSpPr>
        <p:grpSpPr bwMode="auto">
          <a:xfrm>
            <a:off x="592138" y="3209925"/>
            <a:ext cx="8064500" cy="2636838"/>
            <a:chOff x="570177" y="3158061"/>
            <a:chExt cx="8320316" cy="2012381"/>
          </a:xfrm>
        </p:grpSpPr>
        <p:cxnSp>
          <p:nvCxnSpPr>
            <p:cNvPr id="100357" name="Connettore 2 100356"/>
            <p:cNvCxnSpPr/>
            <p:nvPr/>
          </p:nvCxnSpPr>
          <p:spPr>
            <a:xfrm>
              <a:off x="4537068" y="3158061"/>
              <a:ext cx="0" cy="4264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187" name="CasellaDiTesto 100357"/>
            <p:cNvSpPr txBox="1">
              <a:spLocks noChangeArrowheads="1"/>
            </p:cNvSpPr>
            <p:nvPr/>
          </p:nvSpPr>
          <p:spPr bwMode="auto">
            <a:xfrm>
              <a:off x="570177" y="3620018"/>
              <a:ext cx="8320316" cy="15504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marL="2857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Fare riferimento ad un insieme di unità che possono </a:t>
              </a:r>
              <a:r>
                <a:rPr lang="it-IT" altLang="en-US" b="1" i="1">
                  <a:solidFill>
                    <a:prstClr val="black"/>
                  </a:solidFill>
                </a:rPr>
                <a:t>non</a:t>
              </a:r>
              <a:r>
                <a:rPr lang="it-IT" altLang="en-US">
                  <a:solidFill>
                    <a:prstClr val="black"/>
                  </a:solidFill>
                </a:rPr>
                <a:t> rappresentare l’universo di una specifica popolazione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Utilizzare dati amministrativi di SIM </a:t>
              </a:r>
              <a:r>
                <a:rPr lang="it-IT" altLang="en-US" b="1" i="1">
                  <a:solidFill>
                    <a:prstClr val="black"/>
                  </a:solidFill>
                </a:rPr>
                <a:t>anche</a:t>
              </a:r>
              <a:r>
                <a:rPr lang="it-IT" altLang="en-US">
                  <a:solidFill>
                    <a:prstClr val="black"/>
                  </a:solidFill>
                </a:rPr>
                <a:t> non trattati statisticamente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Integrare </a:t>
              </a:r>
              <a:r>
                <a:rPr lang="it-IT" altLang="en-US" b="1" i="1">
                  <a:solidFill>
                    <a:prstClr val="black"/>
                  </a:solidFill>
                </a:rPr>
                <a:t>anche</a:t>
              </a:r>
              <a:r>
                <a:rPr lang="it-IT" altLang="en-US">
                  <a:solidFill>
                    <a:prstClr val="black"/>
                  </a:solidFill>
                </a:rPr>
                <a:t> basi informative fornite da utenti esterni (es. Comuni/Regioni)</a:t>
              </a:r>
            </a:p>
            <a:p>
              <a:pPr defTabSz="457200" eaLnBrk="1" hangingPunct="1">
                <a:buFont typeface="Arial" panose="020B0604020202020204" pitchFamily="34" charset="0"/>
                <a:buChar char="•"/>
              </a:pPr>
              <a:r>
                <a:rPr lang="it-IT" altLang="en-US">
                  <a:solidFill>
                    <a:prstClr val="black"/>
                  </a:solidFill>
                </a:rPr>
                <a:t>Utilizzare concetti </a:t>
              </a:r>
              <a:r>
                <a:rPr lang="it-IT" altLang="en-US" b="1" i="1">
                  <a:solidFill>
                    <a:prstClr val="black"/>
                  </a:solidFill>
                </a:rPr>
                <a:t>non </a:t>
              </a:r>
              <a:r>
                <a:rPr lang="it-IT" altLang="en-US">
                  <a:solidFill>
                    <a:prstClr val="black"/>
                  </a:solidFill>
                </a:rPr>
                <a:t>necessariamente coerenti con la statistica ufficiale (es. Regolamenti europei)</a:t>
              </a: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0183" name="CasellaDiTesto 22"/>
          <p:cNvSpPr txBox="1">
            <a:spLocks noChangeArrowheads="1"/>
          </p:cNvSpPr>
          <p:nvPr/>
        </p:nvSpPr>
        <p:spPr bwMode="auto">
          <a:xfrm>
            <a:off x="2212975" y="0"/>
            <a:ext cx="4465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 sz="1600" b="1">
                <a:solidFill>
                  <a:prstClr val="white"/>
                </a:solidFill>
              </a:rPr>
              <a:t>Progetto ARCHIMEDE – Caratteristiche (2/2)</a:t>
            </a:r>
          </a:p>
        </p:txBody>
      </p:sp>
      <p:sp>
        <p:nvSpPr>
          <p:cNvPr id="5018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ECDE73-831B-4903-BCEA-126BB8C857A8}" type="slidenum">
              <a:rPr lang="it-IT">
                <a:solidFill>
                  <a:prstClr val="black"/>
                </a:solidFill>
              </a:rPr>
              <a:pPr eaLnBrk="1" hangingPunct="1"/>
              <a:t>14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551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051720" y="1124744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923928" y="1124744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940152" y="1118320"/>
            <a:ext cx="1008112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39264" y="777478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5400" dirty="0" smtClean="0">
                <a:solidFill>
                  <a:prstClr val="black"/>
                </a:solidFill>
              </a:rPr>
              <a:t>…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977507" y="705470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5400" dirty="0" smtClean="0">
                <a:solidFill>
                  <a:prstClr val="black"/>
                </a:solidFill>
              </a:rPr>
              <a:t>…</a:t>
            </a:r>
            <a:endParaRPr lang="en-US" sz="5400" dirty="0">
              <a:solidFill>
                <a:prstClr val="black"/>
              </a:solidFill>
            </a:endParaRPr>
          </a:p>
        </p:txBody>
      </p:sp>
      <p:cxnSp>
        <p:nvCxnSpPr>
          <p:cNvPr id="13" name="Connettore 2 12"/>
          <p:cNvCxnSpPr>
            <a:stCxn id="22" idx="2"/>
          </p:cNvCxnSpPr>
          <p:nvPr/>
        </p:nvCxnSpPr>
        <p:spPr>
          <a:xfrm>
            <a:off x="4427984" y="2470922"/>
            <a:ext cx="0" cy="5980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3791523" y="3068960"/>
            <a:ext cx="1272922" cy="11079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/>
            <a:endParaRPr lang="en-US" sz="2400" b="1" dirty="0" smtClean="0">
              <a:solidFill>
                <a:prstClr val="white"/>
              </a:solidFill>
            </a:endParaRPr>
          </a:p>
          <a:p>
            <a:pPr algn="ctr" defTabSz="457200"/>
            <a:r>
              <a:rPr lang="en-US" sz="2400" b="1" dirty="0" smtClean="0">
                <a:solidFill>
                  <a:prstClr val="white"/>
                </a:solidFill>
              </a:rPr>
              <a:t>ISTAT</a:t>
            </a:r>
          </a:p>
          <a:p>
            <a:pPr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885249" y="1868360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 smtClean="0">
                <a:solidFill>
                  <a:prstClr val="black"/>
                </a:solidFill>
              </a:rPr>
              <a:t>Forniscono </a:t>
            </a:r>
            <a:r>
              <a:rPr lang="en-US" b="1" dirty="0" err="1" smtClean="0">
                <a:solidFill>
                  <a:prstClr val="black"/>
                </a:solidFill>
              </a:rPr>
              <a:t>dati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n-US" b="1" dirty="0" err="1" smtClean="0">
                <a:solidFill>
                  <a:prstClr val="black"/>
                </a:solidFill>
              </a:rPr>
              <a:t>elementari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619672" y="692696"/>
            <a:ext cx="5616624" cy="177822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4067944" y="73720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b="1" dirty="0" smtClean="0">
                <a:solidFill>
                  <a:prstClr val="black"/>
                </a:solidFill>
              </a:rPr>
              <a:t>ENTI</a:t>
            </a:r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45" name="Gruppo 44"/>
          <p:cNvGrpSpPr/>
          <p:nvPr/>
        </p:nvGrpSpPr>
        <p:grpSpPr>
          <a:xfrm>
            <a:off x="2179107" y="2470922"/>
            <a:ext cx="2869735" cy="3408047"/>
            <a:chOff x="2179107" y="2470922"/>
            <a:chExt cx="2869735" cy="3408047"/>
          </a:xfrm>
        </p:grpSpPr>
        <p:cxnSp>
          <p:nvCxnSpPr>
            <p:cNvPr id="29" name="Connettore 2 28"/>
            <p:cNvCxnSpPr>
              <a:stCxn id="17" idx="2"/>
            </p:cNvCxnSpPr>
            <p:nvPr/>
          </p:nvCxnSpPr>
          <p:spPr>
            <a:xfrm>
              <a:off x="4427984" y="4176956"/>
              <a:ext cx="0" cy="5016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uppo 42"/>
            <p:cNvGrpSpPr/>
            <p:nvPr/>
          </p:nvGrpSpPr>
          <p:grpSpPr>
            <a:xfrm>
              <a:off x="2179107" y="2470922"/>
              <a:ext cx="2869735" cy="3408047"/>
              <a:chOff x="2179107" y="2470922"/>
              <a:chExt cx="2869735" cy="3408047"/>
            </a:xfrm>
          </p:grpSpPr>
          <p:sp>
            <p:nvSpPr>
              <p:cNvPr id="19" name="Arco 18"/>
              <p:cNvSpPr/>
              <p:nvPr/>
            </p:nvSpPr>
            <p:spPr>
              <a:xfrm rot="5400000">
                <a:off x="2093161" y="3972498"/>
                <a:ext cx="1584176" cy="1412284"/>
              </a:xfrm>
              <a:prstGeom prst="arc">
                <a:avLst>
                  <a:gd name="adj1" fmla="val 84837"/>
                  <a:gd name="adj2" fmla="val 5251454"/>
                </a:avLst>
              </a:prstGeom>
              <a:ln>
                <a:prstDash val="sysDot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1" name="Connettore 1 20"/>
              <p:cNvCxnSpPr/>
              <p:nvPr/>
            </p:nvCxnSpPr>
            <p:spPr>
              <a:xfrm flipV="1">
                <a:off x="2179107" y="2470922"/>
                <a:ext cx="0" cy="2207719"/>
              </a:xfrm>
              <a:prstGeom prst="line">
                <a:avLst/>
              </a:prstGeom>
              <a:ln>
                <a:prstDash val="sysDot"/>
                <a:headEnd type="none" w="med" len="med"/>
                <a:tailEnd type="triangl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CasellaDiTesto 29"/>
              <p:cNvSpPr txBox="1"/>
              <p:nvPr/>
            </p:nvSpPr>
            <p:spPr>
              <a:xfrm>
                <a:off x="3754898" y="4678640"/>
                <a:ext cx="1293944" cy="1200329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Diffonde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dati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aggregati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defTabSz="457200"/>
                <a:endParaRPr lang="en-US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3" name="Connettore 1 32"/>
              <p:cNvCxnSpPr/>
              <p:nvPr/>
            </p:nvCxnSpPr>
            <p:spPr>
              <a:xfrm>
                <a:off x="2885249" y="5470728"/>
                <a:ext cx="70614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7" descr="C:\Users\garofalo\Desktop\xnkb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219" y="913360"/>
            <a:ext cx="5760640" cy="433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uppo 46"/>
          <p:cNvGrpSpPr/>
          <p:nvPr/>
        </p:nvGrpSpPr>
        <p:grpSpPr>
          <a:xfrm>
            <a:off x="3453991" y="2422675"/>
            <a:ext cx="5518231" cy="3467201"/>
            <a:chOff x="3365374" y="2411768"/>
            <a:chExt cx="5518231" cy="3467201"/>
          </a:xfrm>
        </p:grpSpPr>
        <p:grpSp>
          <p:nvGrpSpPr>
            <p:cNvPr id="44" name="Gruppo 43"/>
            <p:cNvGrpSpPr/>
            <p:nvPr/>
          </p:nvGrpSpPr>
          <p:grpSpPr>
            <a:xfrm>
              <a:off x="3365374" y="2411768"/>
              <a:ext cx="5518231" cy="3467201"/>
              <a:chOff x="3374542" y="2470921"/>
              <a:chExt cx="5518231" cy="3467201"/>
            </a:xfrm>
          </p:grpSpPr>
          <p:sp>
            <p:nvSpPr>
              <p:cNvPr id="34" name="CasellaDiTesto 33"/>
              <p:cNvSpPr txBox="1"/>
              <p:nvPr/>
            </p:nvSpPr>
            <p:spPr>
              <a:xfrm>
                <a:off x="3374542" y="4737793"/>
                <a:ext cx="2172390" cy="1200329"/>
              </a:xfrm>
              <a:prstGeom prst="rect">
                <a:avLst/>
              </a:prstGeom>
              <a:ln cmpd="dbl"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 defTabSz="457200"/>
                <a:r>
                  <a:rPr lang="en-US" b="1" dirty="0" smtClean="0">
                    <a:solidFill>
                      <a:prstClr val="black"/>
                    </a:solidFill>
                  </a:rPr>
                  <a:t>Produce/</a:t>
                </a:r>
                <a:r>
                  <a:rPr lang="en-US" b="1" dirty="0" err="1" smtClean="0">
                    <a:solidFill>
                      <a:prstClr val="black"/>
                    </a:solidFill>
                  </a:rPr>
                  <a:t>Diffonde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Collezioni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di</a:t>
                </a: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Dati</a:t>
                </a:r>
                <a:r>
                  <a:rPr lang="en-US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b="1" dirty="0" err="1" smtClean="0">
                    <a:solidFill>
                      <a:prstClr val="black"/>
                    </a:solidFill>
                  </a:rPr>
                  <a:t>elelemtari</a:t>
                </a:r>
                <a:endParaRPr lang="en-US" b="1" dirty="0" smtClean="0">
                  <a:solidFill>
                    <a:prstClr val="black"/>
                  </a:solidFill>
                </a:endParaRPr>
              </a:p>
              <a:p>
                <a:pPr algn="ctr" defTabSz="457200"/>
                <a:r>
                  <a:rPr lang="en-US" b="1" dirty="0" err="1" smtClean="0">
                    <a:solidFill>
                      <a:prstClr val="black"/>
                    </a:solidFill>
                  </a:rPr>
                  <a:t>integrati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Arco 37"/>
              <p:cNvSpPr/>
              <p:nvPr/>
            </p:nvSpPr>
            <p:spPr>
              <a:xfrm>
                <a:off x="5148065" y="4005064"/>
                <a:ext cx="1584176" cy="1412284"/>
              </a:xfrm>
              <a:prstGeom prst="arc">
                <a:avLst>
                  <a:gd name="adj1" fmla="val 84837"/>
                  <a:gd name="adj2" fmla="val 5251454"/>
                </a:avLst>
              </a:prstGeom>
              <a:ln w="63500" cmpd="dbl"/>
              <a:scene3d>
                <a:camera prst="orthographicFront"/>
                <a:lightRig rig="threePt" dir="t"/>
              </a:scene3d>
              <a:sp3d prstMaterial="matt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9" name="Connettore 1 38"/>
              <p:cNvCxnSpPr/>
              <p:nvPr/>
            </p:nvCxnSpPr>
            <p:spPr>
              <a:xfrm>
                <a:off x="5542780" y="5408472"/>
                <a:ext cx="476661" cy="0"/>
              </a:xfrm>
              <a:prstGeom prst="line">
                <a:avLst/>
              </a:prstGeom>
              <a:ln w="63500" cmpd="dbl"/>
              <a:scene3d>
                <a:camera prst="orthographicFront"/>
                <a:lightRig rig="threePt" dir="t"/>
              </a:scene3d>
              <a:sp3d prstMaterial="matt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1" name="Connettore 1 40"/>
              <p:cNvCxnSpPr/>
              <p:nvPr/>
            </p:nvCxnSpPr>
            <p:spPr>
              <a:xfrm flipV="1">
                <a:off x="6736400" y="2470921"/>
                <a:ext cx="0" cy="2376000"/>
              </a:xfrm>
              <a:prstGeom prst="line">
                <a:avLst/>
              </a:prstGeom>
              <a:ln w="63500" cmpd="dbl">
                <a:headEnd type="none" w="med" len="med"/>
                <a:tailEnd type="triangle" w="med" len="med"/>
              </a:ln>
              <a:scene3d>
                <a:camera prst="orthographicFront"/>
                <a:lightRig rig="threePt" dir="t"/>
              </a:scene3d>
              <a:sp3d prstMaterial="dkEdge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2" name="CasellaDiTesto 41"/>
              <p:cNvSpPr txBox="1"/>
              <p:nvPr/>
            </p:nvSpPr>
            <p:spPr>
              <a:xfrm>
                <a:off x="7092280" y="2909664"/>
                <a:ext cx="1800493" cy="1754326"/>
              </a:xfrm>
              <a:prstGeom prst="rect">
                <a:avLst/>
              </a:prstGeom>
              <a:ln cmpd="dbl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Supporto alla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realizzazione e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validazione 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delle politiche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e </a:t>
                </a:r>
              </a:p>
              <a:p>
                <a:pPr defTabSz="457200"/>
                <a:r>
                  <a:rPr lang="it-IT" b="1" dirty="0" smtClean="0">
                    <a:solidFill>
                      <a:prstClr val="black"/>
                    </a:solidFill>
                  </a:rPr>
                  <a:t>alla Ricerca</a:t>
                </a:r>
                <a:endParaRPr lang="it-IT" b="1" dirty="0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46" name="Connettore 2 45"/>
            <p:cNvCxnSpPr/>
            <p:nvPr/>
          </p:nvCxnSpPr>
          <p:spPr>
            <a:xfrm>
              <a:off x="4451569" y="4176956"/>
              <a:ext cx="0" cy="5016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95536" y="630932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it-IT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Progetto ARCHIMEDE</a:t>
            </a:r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11"/>
          <p:cNvSpPr>
            <a:spLocks noChangeArrowheads="1"/>
          </p:cNvSpPr>
          <p:nvPr/>
        </p:nvSpPr>
        <p:spPr bwMode="auto">
          <a:xfrm>
            <a:off x="2557874" y="0"/>
            <a:ext cx="4095993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cambio</a:t>
            </a:r>
            <a:r>
              <a:rPr lang="en-GB" b="1" dirty="0" smtClean="0">
                <a:solidFill>
                  <a:prstClr val="white"/>
                </a:solidFill>
              </a:rPr>
              <a:t> di </a:t>
            </a:r>
            <a:r>
              <a:rPr lang="en-GB" b="1" dirty="0" err="1" smtClean="0">
                <a:solidFill>
                  <a:prstClr val="white"/>
                </a:solidFill>
              </a:rPr>
              <a:t>direzione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238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po 30"/>
          <p:cNvGrpSpPr/>
          <p:nvPr/>
        </p:nvGrpSpPr>
        <p:grpSpPr>
          <a:xfrm>
            <a:off x="778136" y="351466"/>
            <a:ext cx="1152128" cy="862371"/>
            <a:chOff x="395536" y="332656"/>
            <a:chExt cx="1152128" cy="1152128"/>
          </a:xfrm>
        </p:grpSpPr>
        <p:pic>
          <p:nvPicPr>
            <p:cNvPr id="1037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080" y="469013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1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808238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2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27" y="554580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3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900" y="789427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307" y="1028012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vale 24"/>
            <p:cNvSpPr/>
            <p:nvPr/>
          </p:nvSpPr>
          <p:spPr>
            <a:xfrm>
              <a:off x="395536" y="332656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uppo 40"/>
          <p:cNvGrpSpPr/>
          <p:nvPr/>
        </p:nvGrpSpPr>
        <p:grpSpPr>
          <a:xfrm>
            <a:off x="1851711" y="946340"/>
            <a:ext cx="1152128" cy="1152128"/>
            <a:chOff x="1716832" y="859998"/>
            <a:chExt cx="1152128" cy="1152128"/>
          </a:xfrm>
        </p:grpSpPr>
        <p:pic>
          <p:nvPicPr>
            <p:cNvPr id="193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376" y="996355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832" y="1335580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5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5423" y="1081922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6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196" y="1316769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7" name="Picture 13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3603" y="1555354"/>
              <a:ext cx="238585" cy="238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8" name="Ovale 197"/>
            <p:cNvSpPr/>
            <p:nvPr/>
          </p:nvSpPr>
          <p:spPr>
            <a:xfrm>
              <a:off x="1716832" y="859998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770609" y="1722952"/>
            <a:ext cx="1152128" cy="862371"/>
            <a:chOff x="388008" y="1629220"/>
            <a:chExt cx="1152128" cy="1152128"/>
          </a:xfrm>
        </p:grpSpPr>
        <p:pic>
          <p:nvPicPr>
            <p:cNvPr id="1038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729" y="1918393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0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12" y="172523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1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418" y="201212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2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137" y="2155571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11" y="243912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" name="Ovale 204"/>
            <p:cNvSpPr/>
            <p:nvPr/>
          </p:nvSpPr>
          <p:spPr>
            <a:xfrm>
              <a:off x="388008" y="1629220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Gruppo 41"/>
          <p:cNvGrpSpPr/>
          <p:nvPr/>
        </p:nvGrpSpPr>
        <p:grpSpPr>
          <a:xfrm>
            <a:off x="1275646" y="3241643"/>
            <a:ext cx="1152128" cy="862371"/>
            <a:chOff x="1597539" y="2222513"/>
            <a:chExt cx="1152128" cy="1152128"/>
          </a:xfrm>
        </p:grpSpPr>
        <p:pic>
          <p:nvPicPr>
            <p:cNvPr id="206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260" y="251168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643" y="2318528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8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949" y="2605419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668" y="2748864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0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642" y="3032418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1" name="Ovale 210"/>
            <p:cNvSpPr/>
            <p:nvPr/>
          </p:nvSpPr>
          <p:spPr>
            <a:xfrm>
              <a:off x="1597539" y="2222513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4" name="Gruppo 43"/>
          <p:cNvGrpSpPr/>
          <p:nvPr/>
        </p:nvGrpSpPr>
        <p:grpSpPr>
          <a:xfrm>
            <a:off x="699582" y="4576496"/>
            <a:ext cx="1152128" cy="862371"/>
            <a:chOff x="467544" y="3068960"/>
            <a:chExt cx="1152128" cy="1152128"/>
          </a:xfrm>
        </p:grpSpPr>
        <p:pic>
          <p:nvPicPr>
            <p:cNvPr id="212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7265" y="3358133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3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648" y="316497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954" y="3451866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673" y="3595311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6" name="Picture 14" descr="C:\Program Files (x86)\Microsoft Office\MEDIA\OFFICE14\Bullets\BD10264_.gif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647" y="3878865"/>
              <a:ext cx="286891" cy="28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7" name="Ovale 216"/>
            <p:cNvSpPr/>
            <p:nvPr/>
          </p:nvSpPr>
          <p:spPr>
            <a:xfrm>
              <a:off x="467544" y="3068960"/>
              <a:ext cx="1152128" cy="11521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9" name="CasellaDiTesto 48"/>
          <p:cNvSpPr txBox="1"/>
          <p:nvPr/>
        </p:nvSpPr>
        <p:spPr>
          <a:xfrm>
            <a:off x="508094" y="5531128"/>
            <a:ext cx="1731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2000" b="1" dirty="0" smtClean="0">
                <a:solidFill>
                  <a:prstClr val="black"/>
                </a:solidFill>
              </a:rPr>
              <a:t>ACQUISIZIONE</a:t>
            </a:r>
            <a:endParaRPr lang="en-US" sz="2000" b="1" dirty="0">
              <a:solidFill>
                <a:prstClr val="black"/>
              </a:solidFill>
            </a:endParaRPr>
          </a:p>
        </p:txBody>
      </p:sp>
      <p:grpSp>
        <p:nvGrpSpPr>
          <p:cNvPr id="1039" name="Gruppo 1038"/>
          <p:cNvGrpSpPr/>
          <p:nvPr/>
        </p:nvGrpSpPr>
        <p:grpSpPr>
          <a:xfrm>
            <a:off x="2427552" y="298593"/>
            <a:ext cx="2380631" cy="5795075"/>
            <a:chOff x="2427552" y="298593"/>
            <a:chExt cx="2380631" cy="6576569"/>
          </a:xfrm>
        </p:grpSpPr>
        <p:sp>
          <p:nvSpPr>
            <p:cNvPr id="30" name="Ovale 29"/>
            <p:cNvSpPr/>
            <p:nvPr/>
          </p:nvSpPr>
          <p:spPr>
            <a:xfrm>
              <a:off x="2427552" y="298593"/>
              <a:ext cx="2380631" cy="594896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5" name="CasellaDiTesto 224"/>
            <p:cNvSpPr txBox="1"/>
            <p:nvPr/>
          </p:nvSpPr>
          <p:spPr>
            <a:xfrm>
              <a:off x="2639626" y="6167276"/>
              <a:ext cx="179029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2000" b="1" dirty="0" smtClean="0">
                  <a:solidFill>
                    <a:prstClr val="black"/>
                  </a:solidFill>
                </a:rPr>
                <a:t>INTEGRAZIONE</a:t>
              </a:r>
            </a:p>
            <a:p>
              <a:pPr defTabSz="457200"/>
              <a:r>
                <a:rPr lang="en-US" sz="2000" b="1" dirty="0" smtClean="0">
                  <a:solidFill>
                    <a:prstClr val="black"/>
                  </a:solidFill>
                </a:rPr>
                <a:t>LOGICO/FISICA</a:t>
              </a:r>
              <a:endParaRPr lang="en-US" sz="20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27" name="CasellaDiTesto 226"/>
          <p:cNvSpPr txBox="1"/>
          <p:nvPr/>
        </p:nvSpPr>
        <p:spPr>
          <a:xfrm rot="16200000">
            <a:off x="-2536957" y="3461040"/>
            <a:ext cx="5597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b="1" dirty="0" smtClean="0">
                <a:solidFill>
                  <a:srgbClr val="0070C0"/>
                </a:solidFill>
              </a:rPr>
              <a:t>Sistema </a:t>
            </a:r>
            <a:r>
              <a:rPr lang="en-US" sz="2800" b="1" dirty="0" err="1" smtClean="0">
                <a:solidFill>
                  <a:srgbClr val="0070C0"/>
                </a:solidFill>
              </a:rPr>
              <a:t>Integrato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dei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Microdati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32" name="CasellaDiTesto 231"/>
          <p:cNvSpPr txBox="1"/>
          <p:nvPr/>
        </p:nvSpPr>
        <p:spPr>
          <a:xfrm>
            <a:off x="5472795" y="5377240"/>
            <a:ext cx="2580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US" sz="2000" b="1" dirty="0" smtClean="0">
                <a:solidFill>
                  <a:prstClr val="black"/>
                </a:solidFill>
              </a:rPr>
              <a:t>DIS/RE INTEGRAZIONE</a:t>
            </a:r>
          </a:p>
          <a:p>
            <a:pPr algn="ctr" defTabSz="457200"/>
            <a:r>
              <a:rPr lang="en-US" sz="2000" b="1" dirty="0" smtClean="0">
                <a:solidFill>
                  <a:prstClr val="black"/>
                </a:solidFill>
              </a:rPr>
              <a:t>INFORMATIVA</a:t>
            </a:r>
            <a:endParaRPr lang="en-US" sz="2000" b="1" dirty="0">
              <a:solidFill>
                <a:prstClr val="black"/>
              </a:solidFill>
            </a:endParaRPr>
          </a:p>
        </p:txBody>
      </p:sp>
      <p:grpSp>
        <p:nvGrpSpPr>
          <p:cNvPr id="287" name="Gruppo 286"/>
          <p:cNvGrpSpPr/>
          <p:nvPr/>
        </p:nvGrpSpPr>
        <p:grpSpPr>
          <a:xfrm>
            <a:off x="4139952" y="1033578"/>
            <a:ext cx="3672408" cy="1819358"/>
            <a:chOff x="4139952" y="1033578"/>
            <a:chExt cx="3672408" cy="1819358"/>
          </a:xfrm>
        </p:grpSpPr>
        <p:grpSp>
          <p:nvGrpSpPr>
            <p:cNvPr id="286" name="Gruppo 285"/>
            <p:cNvGrpSpPr/>
            <p:nvPr/>
          </p:nvGrpSpPr>
          <p:grpSpPr>
            <a:xfrm>
              <a:off x="5868144" y="1033578"/>
              <a:ext cx="1944216" cy="1819358"/>
              <a:chOff x="5868144" y="1033578"/>
              <a:chExt cx="1944216" cy="1819358"/>
            </a:xfrm>
          </p:grpSpPr>
          <p:pic>
            <p:nvPicPr>
              <p:cNvPr id="23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0673" y="106730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2882" y="1919518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7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2088" y="139854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8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0246" y="1900707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9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39653" y="2139292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2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7243" y="1264979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3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2882" y="2120695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4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8658" y="1582377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9719" y="2079565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3526" y="2340469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9" name="Ovale 228"/>
              <p:cNvSpPr/>
              <p:nvPr/>
            </p:nvSpPr>
            <p:spPr>
              <a:xfrm>
                <a:off x="5868144" y="1033578"/>
                <a:ext cx="1944216" cy="181935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69" name="Connettore 2 268"/>
            <p:cNvCxnSpPr/>
            <p:nvPr/>
          </p:nvCxnSpPr>
          <p:spPr>
            <a:xfrm>
              <a:off x="4139952" y="1082697"/>
              <a:ext cx="1728192" cy="618972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1" name="Connettore 2 270"/>
            <p:cNvCxnSpPr/>
            <p:nvPr/>
          </p:nvCxnSpPr>
          <p:spPr>
            <a:xfrm flipV="1">
              <a:off x="4139952" y="1818967"/>
              <a:ext cx="1728192" cy="3798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24" name="Gruppo 1023"/>
          <p:cNvGrpSpPr/>
          <p:nvPr/>
        </p:nvGrpSpPr>
        <p:grpSpPr>
          <a:xfrm>
            <a:off x="3995936" y="2158103"/>
            <a:ext cx="3852068" cy="3309788"/>
            <a:chOff x="3995936" y="2158103"/>
            <a:chExt cx="3852068" cy="3309788"/>
          </a:xfrm>
        </p:grpSpPr>
        <p:grpSp>
          <p:nvGrpSpPr>
            <p:cNvPr id="111" name="Gruppo 110"/>
            <p:cNvGrpSpPr/>
            <p:nvPr/>
          </p:nvGrpSpPr>
          <p:grpSpPr>
            <a:xfrm>
              <a:off x="5903788" y="3285314"/>
              <a:ext cx="1944216" cy="1819358"/>
              <a:chOff x="5903788" y="3285314"/>
              <a:chExt cx="1944216" cy="1819358"/>
            </a:xfrm>
          </p:grpSpPr>
          <p:pic>
            <p:nvPicPr>
              <p:cNvPr id="250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7437" y="3624405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1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005" y="3287079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2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7317" y="392855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3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49405" y="4067458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4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365" y="437942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7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4774" y="3888662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8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365" y="351892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9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7316" y="4215441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0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9005" y="4561650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1" name="Picture 14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artisticPencilSketch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4053" y="4273618"/>
                <a:ext cx="286891" cy="286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3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3745860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4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1511" y="4110413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5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63589" y="4466510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6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5828" y="4531406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7" name="Picture 13" descr="C:\Program Files (x86)\Microsoft Office\MEDIA\OFFICE14\Bullets\BD10264_.gif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25775" y="4774591"/>
                <a:ext cx="238585" cy="238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8" name="Ovale 267"/>
              <p:cNvSpPr/>
              <p:nvPr/>
            </p:nvSpPr>
            <p:spPr>
              <a:xfrm>
                <a:off x="5903788" y="3285314"/>
                <a:ext cx="1944216" cy="181935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273" name="Connettore 2 272"/>
            <p:cNvCxnSpPr>
              <a:endCxn id="268" idx="2"/>
            </p:cNvCxnSpPr>
            <p:nvPr/>
          </p:nvCxnSpPr>
          <p:spPr>
            <a:xfrm>
              <a:off x="4139952" y="2158103"/>
              <a:ext cx="1763836" cy="20368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5" name="Connettore 2 274"/>
            <p:cNvCxnSpPr>
              <a:endCxn id="268" idx="2"/>
            </p:cNvCxnSpPr>
            <p:nvPr/>
          </p:nvCxnSpPr>
          <p:spPr>
            <a:xfrm flipV="1">
              <a:off x="3995936" y="4194993"/>
              <a:ext cx="1907852" cy="12728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Connettore 2 276"/>
            <p:cNvCxnSpPr>
              <a:endCxn id="268" idx="2"/>
            </p:cNvCxnSpPr>
            <p:nvPr/>
          </p:nvCxnSpPr>
          <p:spPr>
            <a:xfrm flipV="1">
              <a:off x="3995936" y="4194993"/>
              <a:ext cx="1907852" cy="3908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43" name="Gruppo 1042"/>
          <p:cNvGrpSpPr/>
          <p:nvPr/>
        </p:nvGrpSpPr>
        <p:grpSpPr>
          <a:xfrm>
            <a:off x="5148064" y="0"/>
            <a:ext cx="3995939" cy="6093668"/>
            <a:chOff x="5148064" y="0"/>
            <a:chExt cx="3995939" cy="6875162"/>
          </a:xfrm>
        </p:grpSpPr>
        <p:grpSp>
          <p:nvGrpSpPr>
            <p:cNvPr id="1040" name="Gruppo 1039"/>
            <p:cNvGrpSpPr/>
            <p:nvPr/>
          </p:nvGrpSpPr>
          <p:grpSpPr>
            <a:xfrm>
              <a:off x="5668631" y="219141"/>
              <a:ext cx="3475372" cy="5874527"/>
              <a:chOff x="5668631" y="219141"/>
              <a:chExt cx="3475372" cy="5874527"/>
            </a:xfrm>
          </p:grpSpPr>
          <p:sp>
            <p:nvSpPr>
              <p:cNvPr id="231" name="Ovale 230"/>
              <p:cNvSpPr/>
              <p:nvPr/>
            </p:nvSpPr>
            <p:spPr>
              <a:xfrm>
                <a:off x="5668631" y="219141"/>
                <a:ext cx="2380631" cy="587452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3" name="CasellaDiTesto 232"/>
              <p:cNvSpPr txBox="1"/>
              <p:nvPr/>
            </p:nvSpPr>
            <p:spPr>
              <a:xfrm rot="16200000">
                <a:off x="7551740" y="3074221"/>
                <a:ext cx="2661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sz="2800" b="1" dirty="0" smtClean="0">
                    <a:solidFill>
                      <a:srgbClr val="C00000"/>
                    </a:solidFill>
                  </a:rPr>
                  <a:t>A R C H I M E D E</a:t>
                </a:r>
                <a:endParaRPr lang="en-US" sz="2800" b="1" dirty="0">
                  <a:solidFill>
                    <a:srgbClr val="C00000"/>
                  </a:solidFill>
                </a:endParaRPr>
              </a:p>
            </p:txBody>
          </p:sp>
        </p:grpSp>
        <p:cxnSp>
          <p:nvCxnSpPr>
            <p:cNvPr id="1042" name="Connettore 1 1041"/>
            <p:cNvCxnSpPr/>
            <p:nvPr/>
          </p:nvCxnSpPr>
          <p:spPr>
            <a:xfrm>
              <a:off x="5148064" y="0"/>
              <a:ext cx="72008" cy="6875162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86" name="Picture 6" descr="E:\archimede\Nuova cartella\imagesCAUM0Z7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064" y="351466"/>
            <a:ext cx="4668341" cy="628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11"/>
          <p:cNvSpPr>
            <a:spLocks noChangeArrowheads="1"/>
          </p:cNvSpPr>
          <p:nvPr/>
        </p:nvSpPr>
        <p:spPr bwMode="auto">
          <a:xfrm>
            <a:off x="2233038" y="0"/>
            <a:ext cx="5288627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dis/re </a:t>
            </a:r>
            <a:r>
              <a:rPr lang="en-GB" b="1" dirty="0" err="1" smtClean="0">
                <a:solidFill>
                  <a:prstClr val="white"/>
                </a:solidFill>
              </a:rPr>
              <a:t>integrazione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informativa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846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0.25729 -0.00278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509 L 0.13819 0.07315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7" y="340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81481E-6 L 0.25035 0.12291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17" y="613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0.18733 0.048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240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25695 -0.0312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47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5"/>
          <p:cNvSpPr>
            <a:spLocks noChangeArrowheads="1"/>
          </p:cNvSpPr>
          <p:nvPr/>
        </p:nvSpPr>
        <p:spPr bwMode="auto">
          <a:xfrm>
            <a:off x="2371725" y="0"/>
            <a:ext cx="5241925" cy="36988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/>
            <a:r>
              <a:rPr lang="it-IT" altLang="en-US" b="1">
                <a:solidFill>
                  <a:prstClr val="white"/>
                </a:solidFill>
              </a:rPr>
              <a:t>Dati Amm. e Processi di Produzione Statistica</a:t>
            </a:r>
            <a:endParaRPr lang="it-IT" altLang="en-US">
              <a:solidFill>
                <a:prstClr val="black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63550" y="819150"/>
            <a:ext cx="5786438" cy="11731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Uso “Diretto” delle Fonti Amministrative 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Realizzazione di Registri Statistici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Stime di variabili per domini di 	interesse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463550" y="1992313"/>
            <a:ext cx="5786438" cy="16351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Uso “Indiretto” delle Fonti Amministrative 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Miglioramento di processi di produzione   	(disegno campionario)</a:t>
            </a:r>
            <a:endParaRPr lang="it-IT" sz="2000" b="1" i="1" dirty="0">
              <a:solidFill>
                <a:prstClr val="white"/>
              </a:solidFill>
              <a:cs typeface="Tahoma" pitchFamily="34" charset="0"/>
            </a:endParaRP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Arial" pitchFamily="34" charset="0"/>
              </a:rPr>
              <a:t>Informazione ausiliaria nella fase di 	controllo dei dati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58373" name="CasellaDiTesto 2"/>
          <p:cNvSpPr txBox="1">
            <a:spLocks noChangeArrowheads="1"/>
          </p:cNvSpPr>
          <p:nvPr/>
        </p:nvSpPr>
        <p:spPr bwMode="auto">
          <a:xfrm>
            <a:off x="463550" y="449263"/>
            <a:ext cx="3613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>
                <a:solidFill>
                  <a:prstClr val="black"/>
                </a:solidFill>
              </a:rPr>
              <a:t>USO DEI DATI AMMINISTRATIVI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6249988" y="1270000"/>
            <a:ext cx="450850" cy="407988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715125" y="1016000"/>
            <a:ext cx="2251075" cy="914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SOSTITUZIONE della Ind. STAT</a:t>
            </a:r>
            <a:r>
              <a:rPr lang="en-US" dirty="0">
                <a:solidFill>
                  <a:prstClr val="white"/>
                </a:solidFill>
              </a:rPr>
              <a:t>:</a:t>
            </a:r>
          </a:p>
        </p:txBody>
      </p:sp>
      <p:sp>
        <p:nvSpPr>
          <p:cNvPr id="33" name="Freccia a destra 32"/>
          <p:cNvSpPr/>
          <p:nvPr/>
        </p:nvSpPr>
        <p:spPr>
          <a:xfrm>
            <a:off x="6249988" y="2605088"/>
            <a:ext cx="450850" cy="409575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6715125" y="2352675"/>
            <a:ext cx="2251075" cy="914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SUPPORTO </a:t>
            </a:r>
          </a:p>
          <a:p>
            <a:pPr algn="ctr" defTabSz="457200">
              <a:defRPr/>
            </a:pPr>
            <a:r>
              <a:rPr lang="en-US" sz="2000" b="1" dirty="0" err="1">
                <a:solidFill>
                  <a:prstClr val="white"/>
                </a:solidFill>
              </a:rPr>
              <a:t>alla</a:t>
            </a:r>
            <a:r>
              <a:rPr lang="en-US" sz="2000" b="1" dirty="0">
                <a:solidFill>
                  <a:prstClr val="white"/>
                </a:solidFill>
              </a:rPr>
              <a:t> Ind. STAT</a:t>
            </a:r>
            <a:r>
              <a:rPr lang="en-US" dirty="0">
                <a:solidFill>
                  <a:prstClr val="white"/>
                </a:solidFill>
              </a:rPr>
              <a:t>:</a:t>
            </a:r>
          </a:p>
        </p:txBody>
      </p:sp>
      <p:sp>
        <p:nvSpPr>
          <p:cNvPr id="58378" name="CasellaDiTesto 34"/>
          <p:cNvSpPr txBox="1">
            <a:spLocks noChangeArrowheads="1"/>
          </p:cNvSpPr>
          <p:nvPr/>
        </p:nvSpPr>
        <p:spPr bwMode="auto">
          <a:xfrm>
            <a:off x="463550" y="3836988"/>
            <a:ext cx="690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en-US" altLang="en-US">
                <a:solidFill>
                  <a:prstClr val="black"/>
                </a:solidFill>
              </a:rPr>
              <a:t>USO DEI DATI AMMINISTRATIVI NEL PROGETTO ARCHIMEDE</a:t>
            </a:r>
          </a:p>
        </p:txBody>
      </p:sp>
      <p:sp>
        <p:nvSpPr>
          <p:cNvPr id="36" name="Rettangolo 35"/>
          <p:cNvSpPr/>
          <p:nvPr/>
        </p:nvSpPr>
        <p:spPr>
          <a:xfrm>
            <a:off x="463550" y="4383088"/>
            <a:ext cx="5786438" cy="11731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457200">
              <a:defRPr/>
            </a:pPr>
            <a:r>
              <a:rPr lang="it-IT" sz="2000" b="1" dirty="0">
                <a:solidFill>
                  <a:srgbClr val="FFFF00"/>
                </a:solidFill>
              </a:rPr>
              <a:t>SCOUTING dell’informazione disponibile</a:t>
            </a:r>
          </a:p>
          <a:p>
            <a:pPr marL="342900" indent="-69850" algn="just" defTabSz="4572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white"/>
                </a:solidFill>
              </a:rPr>
              <a:t>	</a:t>
            </a:r>
            <a:r>
              <a:rPr lang="it-IT" sz="2000" b="1" i="1" dirty="0">
                <a:solidFill>
                  <a:prstClr val="white"/>
                </a:solidFill>
                <a:cs typeface="Tahoma" pitchFamily="34" charset="0"/>
              </a:rPr>
              <a:t>Ampliamento dell’offerta informativa 	</a:t>
            </a:r>
            <a:endParaRPr lang="en-US" sz="2000" b="1" i="1" dirty="0">
              <a:solidFill>
                <a:prstClr val="white"/>
              </a:solidFill>
            </a:endParaRPr>
          </a:p>
        </p:txBody>
      </p:sp>
      <p:sp>
        <p:nvSpPr>
          <p:cNvPr id="37" name="Freccia a destra 36"/>
          <p:cNvSpPr/>
          <p:nvPr/>
        </p:nvSpPr>
        <p:spPr>
          <a:xfrm>
            <a:off x="6249988" y="4765675"/>
            <a:ext cx="450850" cy="409575"/>
          </a:xfrm>
          <a:prstGeom prst="righ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6715125" y="4205288"/>
            <a:ext cx="2251075" cy="16367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PRODUZIONE </a:t>
            </a:r>
          </a:p>
          <a:p>
            <a:pPr algn="ctr" defTabSz="457200">
              <a:defRPr/>
            </a:pPr>
            <a:r>
              <a:rPr lang="en-US" sz="2000" b="1" dirty="0">
                <a:solidFill>
                  <a:prstClr val="white"/>
                </a:solidFill>
              </a:rPr>
              <a:t>di nuove  “tipologie” di informazione statistica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8382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eaLnBrk="1" hangingPunct="1"/>
            <a:r>
              <a:rPr lang="it-IT" altLang="en-US" sz="100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40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en-US" dirty="0" smtClean="0">
                <a:solidFill>
                  <a:prstClr val="black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xmlns="" val="250483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07504" y="1484784"/>
            <a:ext cx="2390775" cy="2857500"/>
            <a:chOff x="107504" y="1484784"/>
            <a:chExt cx="2390775" cy="28575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484784"/>
              <a:ext cx="2390775" cy="285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231112" y="1595661"/>
              <a:ext cx="2143558" cy="461665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it-IT" sz="2400" b="1" dirty="0" smtClean="0">
                  <a:solidFill>
                    <a:prstClr val="black"/>
                  </a:solidFill>
                  <a:latin typeface="Arial Black" panose="020B0A04020102020204" pitchFamily="34" charset="0"/>
                </a:rPr>
                <a:t>SCOUTING</a:t>
              </a:r>
              <a:endParaRPr lang="it-IT" sz="2400" b="1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23" name="Rettangolo 22"/>
          <p:cNvSpPr/>
          <p:nvPr/>
        </p:nvSpPr>
        <p:spPr>
          <a:xfrm>
            <a:off x="2771800" y="672332"/>
            <a:ext cx="6048672" cy="193899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 defTabSz="457200"/>
            <a:r>
              <a:rPr lang="it-IT" sz="2400" b="1" dirty="0">
                <a:solidFill>
                  <a:prstClr val="black"/>
                </a:solidFill>
              </a:rPr>
              <a:t>I “dati” esistono</a:t>
            </a:r>
            <a:r>
              <a:rPr lang="it-IT" sz="2400" dirty="0">
                <a:solidFill>
                  <a:prstClr val="black"/>
                </a:solidFill>
              </a:rPr>
              <a:t>, e sono depositati in maniera integrata in SIM ed è </a:t>
            </a:r>
            <a:r>
              <a:rPr lang="it-IT" sz="2400" b="1" dirty="0">
                <a:solidFill>
                  <a:prstClr val="black"/>
                </a:solidFill>
              </a:rPr>
              <a:t>l’esplorazione </a:t>
            </a:r>
            <a:r>
              <a:rPr lang="it-IT" sz="2400" b="1" dirty="0" smtClean="0">
                <a:solidFill>
                  <a:prstClr val="black"/>
                </a:solidFill>
              </a:rPr>
              <a:t>dell’informazione </a:t>
            </a:r>
            <a:r>
              <a:rPr lang="it-IT" sz="2400" b="1" dirty="0">
                <a:solidFill>
                  <a:prstClr val="black"/>
                </a:solidFill>
              </a:rPr>
              <a:t>disponibile </a:t>
            </a:r>
            <a:r>
              <a:rPr lang="it-IT" sz="2400" dirty="0">
                <a:solidFill>
                  <a:prstClr val="black"/>
                </a:solidFill>
              </a:rPr>
              <a:t>a identificare l’informazione statistica che può soddisfare un bisogno.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771800" y="2613234"/>
            <a:ext cx="6048672" cy="369331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marL="176213" indent="-176213" algn="just" defTabSz="4572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prstClr val="black"/>
                </a:solidFill>
              </a:rPr>
              <a:t>Le </a:t>
            </a:r>
            <a:r>
              <a:rPr lang="it-IT" sz="2400" dirty="0">
                <a:solidFill>
                  <a:prstClr val="black"/>
                </a:solidFill>
              </a:rPr>
              <a:t>definizioni e le classificazioni possono essere determinate all’interno del processo di esplorazione e quindi non fissate a </a:t>
            </a:r>
            <a:r>
              <a:rPr lang="it-IT" sz="2400" dirty="0" smtClean="0">
                <a:solidFill>
                  <a:prstClr val="black"/>
                </a:solidFill>
              </a:rPr>
              <a:t>priori (</a:t>
            </a:r>
            <a:r>
              <a:rPr lang="it-IT" sz="2400" i="1" dirty="0" smtClean="0">
                <a:solidFill>
                  <a:prstClr val="black"/>
                </a:solidFill>
              </a:rPr>
              <a:t>outputs</a:t>
            </a:r>
            <a:r>
              <a:rPr lang="it-IT" sz="2400" dirty="0" smtClean="0">
                <a:solidFill>
                  <a:prstClr val="black"/>
                </a:solidFill>
              </a:rPr>
              <a:t> non strettamente vincolati ai sistemi di regolamentazione europei). </a:t>
            </a:r>
            <a:endParaRPr lang="it-IT" sz="2400" dirty="0">
              <a:solidFill>
                <a:prstClr val="black"/>
              </a:solidFill>
            </a:endParaRPr>
          </a:p>
          <a:p>
            <a:pPr marL="176213" indent="-176213" algn="just" defTabSz="45720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prstClr val="black"/>
                </a:solidFill>
              </a:rPr>
              <a:t>L’adeguatezza </a:t>
            </a:r>
            <a:r>
              <a:rPr lang="it-IT" sz="2400" dirty="0">
                <a:solidFill>
                  <a:prstClr val="black"/>
                </a:solidFill>
              </a:rPr>
              <a:t>dell’informazione prodotta rispetto agli schemi </a:t>
            </a:r>
            <a:r>
              <a:rPr lang="it-IT" sz="2400" dirty="0" smtClean="0">
                <a:solidFill>
                  <a:prstClr val="black"/>
                </a:solidFill>
              </a:rPr>
              <a:t>concettuali </a:t>
            </a:r>
            <a:r>
              <a:rPr lang="it-IT" sz="2400" dirty="0">
                <a:solidFill>
                  <a:prstClr val="black"/>
                </a:solidFill>
              </a:rPr>
              <a:t>statistici può essere valutata solo ex-post.  </a:t>
            </a:r>
            <a:endParaRPr lang="it-IT" sz="2400" dirty="0" smtClean="0">
              <a:solidFill>
                <a:prstClr val="black"/>
              </a:solidFill>
            </a:endParaRPr>
          </a:p>
          <a:p>
            <a:pPr defTabSz="457200"/>
            <a:r>
              <a:rPr lang="it-IT" dirty="0" smtClean="0">
                <a:solidFill>
                  <a:prstClr val="black"/>
                </a:solidFill>
              </a:rPr>
              <a:t> 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455282" y="0"/>
            <a:ext cx="4519186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0" hangingPunct="0"/>
            <a:r>
              <a:rPr lang="en-GB" b="1" dirty="0" err="1" smtClean="0">
                <a:solidFill>
                  <a:prstClr val="white"/>
                </a:solidFill>
              </a:rPr>
              <a:t>Caratteristiche</a:t>
            </a:r>
            <a:r>
              <a:rPr lang="en-GB" b="1" dirty="0" smtClean="0">
                <a:solidFill>
                  <a:prstClr val="white"/>
                </a:solidFill>
              </a:rPr>
              <a:t>: </a:t>
            </a:r>
            <a:r>
              <a:rPr lang="en-GB" b="1" dirty="0" err="1" smtClean="0">
                <a:solidFill>
                  <a:prstClr val="white"/>
                </a:solidFill>
              </a:rPr>
              <a:t>modifica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nel</a:t>
            </a:r>
            <a:r>
              <a:rPr lang="en-GB" b="1" dirty="0" smtClean="0">
                <a:solidFill>
                  <a:prstClr val="white"/>
                </a:solidFill>
              </a:rPr>
              <a:t> </a:t>
            </a:r>
            <a:r>
              <a:rPr lang="en-GB" b="1" dirty="0" err="1" smtClean="0">
                <a:solidFill>
                  <a:prstClr val="white"/>
                </a:solidFill>
              </a:rPr>
              <a:t>paradigma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pic>
        <p:nvPicPr>
          <p:cNvPr id="9" name="Picture 3" descr="C:\Users\garofalo\Desktop\mzl_eiyeldn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401" y="1124744"/>
            <a:ext cx="7626948" cy="492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724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0825" y="566738"/>
            <a:ext cx="3031390" cy="3603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b="1" dirty="0" smtClean="0">
                <a:solidFill>
                  <a:prstClr val="white"/>
                </a:solidFill>
              </a:rPr>
              <a:t>2013 : Attività sperimentale</a:t>
            </a:r>
            <a:endParaRPr lang="it-IT" sz="1600" b="1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0825" y="1050925"/>
            <a:ext cx="8460038" cy="42165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defTabSz="457200">
              <a:buFont typeface="+mj-lt"/>
              <a:buAutoNum type="arabicPeriod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Popolazioni </a:t>
            </a:r>
            <a:r>
              <a:rPr lang="it-IT" sz="1400" b="1" i="1" dirty="0">
                <a:solidFill>
                  <a:prstClr val="black"/>
                </a:solidFill>
              </a:rPr>
              <a:t>che insistono su di un </a:t>
            </a:r>
            <a:r>
              <a:rPr lang="it-IT" sz="1400" b="1" i="1" dirty="0" smtClean="0">
                <a:solidFill>
                  <a:prstClr val="black"/>
                </a:solidFill>
              </a:rPr>
              <a:t>territorio </a:t>
            </a:r>
            <a:r>
              <a:rPr lang="it-IT" sz="2000" dirty="0" smtClean="0">
                <a:solidFill>
                  <a:prstClr val="white"/>
                </a:solidFill>
              </a:rPr>
              <a:t>Analisi </a:t>
            </a:r>
            <a:r>
              <a:rPr lang="it-IT" sz="2000" dirty="0">
                <a:solidFill>
                  <a:prstClr val="white"/>
                </a:solidFill>
              </a:rPr>
              <a:t>delle Mobilità sul territorio</a:t>
            </a: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Realizzazione </a:t>
            </a:r>
            <a:r>
              <a:rPr lang="it-IT" sz="1400" dirty="0" err="1">
                <a:solidFill>
                  <a:prstClr val="black"/>
                </a:solidFill>
              </a:rPr>
              <a:t>Sis</a:t>
            </a:r>
            <a:r>
              <a:rPr lang="it-IT" sz="1400" dirty="0">
                <a:solidFill>
                  <a:prstClr val="black"/>
                </a:solidFill>
              </a:rPr>
              <a:t>. </a:t>
            </a:r>
            <a:r>
              <a:rPr lang="it-IT" sz="1400" dirty="0" err="1">
                <a:solidFill>
                  <a:prstClr val="black"/>
                </a:solidFill>
              </a:rPr>
              <a:t>Inf</a:t>
            </a:r>
            <a:r>
              <a:rPr lang="it-IT" sz="1400" dirty="0">
                <a:solidFill>
                  <a:prstClr val="black"/>
                </a:solidFill>
              </a:rPr>
              <a:t>. </a:t>
            </a:r>
            <a:r>
              <a:rPr lang="it-IT" sz="1400" i="1" dirty="0" err="1">
                <a:solidFill>
                  <a:prstClr val="black"/>
                </a:solidFill>
              </a:rPr>
              <a:t>Persons&amp;Places</a:t>
            </a:r>
            <a:endParaRPr lang="it-IT" sz="1400" i="1" dirty="0">
              <a:solidFill>
                <a:prstClr val="black"/>
              </a:solidFill>
            </a:endParaRP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Matrici origine/destinazione per ambiti </a:t>
            </a:r>
            <a:r>
              <a:rPr lang="it-IT" sz="1400" dirty="0" err="1">
                <a:solidFill>
                  <a:prstClr val="black"/>
                </a:solidFill>
              </a:rPr>
              <a:t>terr</a:t>
            </a:r>
            <a:r>
              <a:rPr lang="it-IT" sz="1400" dirty="0">
                <a:solidFill>
                  <a:prstClr val="black"/>
                </a:solidFill>
              </a:rPr>
              <a:t>.</a:t>
            </a:r>
            <a:r>
              <a:rPr lang="it-IT" sz="1400" i="1" dirty="0">
                <a:solidFill>
                  <a:prstClr val="black"/>
                </a:solidFill>
              </a:rPr>
              <a:t> </a:t>
            </a:r>
          </a:p>
          <a:p>
            <a:pPr marL="627063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Identificazione delle tipologie di </a:t>
            </a:r>
            <a:r>
              <a:rPr lang="it-IT" sz="1400" i="1" dirty="0">
                <a:solidFill>
                  <a:prstClr val="black"/>
                </a:solidFill>
              </a:rPr>
              <a:t>«city </a:t>
            </a:r>
            <a:r>
              <a:rPr lang="it-IT" sz="1400" i="1" dirty="0" err="1">
                <a:solidFill>
                  <a:prstClr val="black"/>
                </a:solidFill>
              </a:rPr>
              <a:t>users</a:t>
            </a:r>
            <a:r>
              <a:rPr lang="it-IT" sz="1400" i="1" dirty="0" smtClean="0">
                <a:solidFill>
                  <a:prstClr val="black"/>
                </a:solidFill>
              </a:rPr>
              <a:t>»: Residenti, Temporaneamente dimoranti e Pendolari</a:t>
            </a:r>
            <a:endParaRPr lang="it-IT" sz="1400" i="1" dirty="0">
              <a:solidFill>
                <a:prstClr val="black"/>
              </a:solidFill>
            </a:endParaRPr>
          </a:p>
          <a:p>
            <a:pPr marL="627063" lvl="1" indent="-35718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Per risolvere la mancanza di informazioni sulla «frequenza» di accesso ad un territorio:</a:t>
            </a:r>
          </a:p>
          <a:p>
            <a:pPr marL="1077913" lvl="2" indent="-45243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Utilizzo di BIG DATA – Call Data </a:t>
            </a:r>
            <a:r>
              <a:rPr lang="it-IT" sz="1400" dirty="0" err="1">
                <a:solidFill>
                  <a:prstClr val="black"/>
                </a:solidFill>
              </a:rPr>
              <a:t>Records</a:t>
            </a:r>
            <a:endParaRPr lang="it-IT" sz="1400" dirty="0">
              <a:solidFill>
                <a:prstClr val="black"/>
              </a:solidFill>
            </a:endParaRPr>
          </a:p>
          <a:p>
            <a:pPr marL="1077913" lvl="2" indent="-452438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Sviluppo di modelli che utilizzano «distanze»</a:t>
            </a:r>
          </a:p>
          <a:p>
            <a:pPr marL="342900" indent="-342900" defTabSz="457200">
              <a:spcBef>
                <a:spcPts val="600"/>
              </a:spcBef>
              <a:buFont typeface="+mj-lt"/>
              <a:buAutoNum type="arabicPeriod" startAt="2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Precarietà lavorativa </a:t>
            </a:r>
            <a:r>
              <a:rPr lang="it-IT" sz="1400" dirty="0" smtClean="0">
                <a:solidFill>
                  <a:prstClr val="black"/>
                </a:solidFill>
              </a:rPr>
              <a:t>– Analisi delle caratteristiche di </a:t>
            </a:r>
            <a:r>
              <a:rPr lang="it-IT" sz="1400" dirty="0">
                <a:solidFill>
                  <a:prstClr val="black"/>
                </a:solidFill>
              </a:rPr>
              <a:t>un universo di individui definiti «lavoratori precari» osservandone le trasformazioni nel </a:t>
            </a:r>
            <a:r>
              <a:rPr lang="it-IT" sz="1400" dirty="0" smtClean="0">
                <a:solidFill>
                  <a:prstClr val="black"/>
                </a:solidFill>
              </a:rPr>
              <a:t>tempo (analisi longitudinale delle transizioni)</a:t>
            </a:r>
            <a:endParaRPr lang="it-IT" sz="1400" dirty="0">
              <a:solidFill>
                <a:prstClr val="black"/>
              </a:solidFill>
            </a:endParaRP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 smtClean="0">
                <a:solidFill>
                  <a:prstClr val="black"/>
                </a:solidFill>
              </a:rPr>
              <a:t>Concetti </a:t>
            </a:r>
            <a:r>
              <a:rPr lang="it-IT" sz="1400" dirty="0">
                <a:solidFill>
                  <a:prstClr val="black"/>
                </a:solidFill>
              </a:rPr>
              <a:t>di </a:t>
            </a:r>
            <a:r>
              <a:rPr lang="it-IT" sz="1400" b="1" dirty="0">
                <a:solidFill>
                  <a:prstClr val="black"/>
                </a:solidFill>
              </a:rPr>
              <a:t>atipicità</a:t>
            </a:r>
            <a:r>
              <a:rPr lang="it-IT" sz="1400" dirty="0">
                <a:solidFill>
                  <a:prstClr val="black"/>
                </a:solidFill>
              </a:rPr>
              <a:t> e </a:t>
            </a:r>
            <a:r>
              <a:rPr lang="it-IT" sz="1400" b="1" dirty="0">
                <a:solidFill>
                  <a:prstClr val="black"/>
                </a:solidFill>
              </a:rPr>
              <a:t>professionalità </a:t>
            </a:r>
            <a:r>
              <a:rPr lang="it-IT" sz="1400" dirty="0">
                <a:solidFill>
                  <a:prstClr val="black"/>
                </a:solidFill>
              </a:rPr>
              <a:t>(elementi oggettivi)</a:t>
            </a: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Tipologie contrattuali utilizzate in forma impropria (P.IVA </a:t>
            </a:r>
            <a:r>
              <a:rPr lang="it-IT" sz="1400" dirty="0" err="1">
                <a:solidFill>
                  <a:prstClr val="black"/>
                </a:solidFill>
              </a:rPr>
              <a:t>monocommittenti</a:t>
            </a:r>
            <a:r>
              <a:rPr lang="it-IT" sz="1400" dirty="0">
                <a:solidFill>
                  <a:prstClr val="black"/>
                </a:solidFill>
              </a:rPr>
              <a:t> / Tirocini e </a:t>
            </a:r>
            <a:r>
              <a:rPr lang="it-IT" sz="1400" dirty="0" err="1">
                <a:solidFill>
                  <a:prstClr val="black"/>
                </a:solidFill>
              </a:rPr>
              <a:t>stages</a:t>
            </a:r>
            <a:r>
              <a:rPr lang="it-IT" sz="1400" dirty="0">
                <a:solidFill>
                  <a:prstClr val="black"/>
                </a:solidFill>
              </a:rPr>
              <a:t>)</a:t>
            </a:r>
          </a:p>
          <a:p>
            <a:pPr marL="625475" indent="-355600" defTabSz="457200">
              <a:buFont typeface="Arial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Punto di vista dell’individuo</a:t>
            </a:r>
          </a:p>
          <a:p>
            <a:pPr marL="342900" indent="-342900" defTabSz="457200">
              <a:spcBef>
                <a:spcPts val="600"/>
              </a:spcBef>
              <a:buFont typeface="+mj-lt"/>
              <a:buAutoNum type="arabicPeriod" startAt="3"/>
              <a:defRPr/>
            </a:pPr>
            <a:r>
              <a:rPr lang="it-IT" sz="1400" b="1" i="1" dirty="0" smtClean="0">
                <a:solidFill>
                  <a:prstClr val="black"/>
                </a:solidFill>
              </a:rPr>
              <a:t>Condizioni Socio-economiche delle famiglie</a:t>
            </a:r>
            <a:r>
              <a:rPr lang="it-IT" sz="1400" dirty="0" smtClean="0">
                <a:solidFill>
                  <a:prstClr val="black"/>
                </a:solidFill>
              </a:rPr>
              <a:t> -  Classifica le famiglie </a:t>
            </a:r>
            <a:r>
              <a:rPr lang="it-IT" sz="1400" dirty="0">
                <a:solidFill>
                  <a:prstClr val="black"/>
                </a:solidFill>
              </a:rPr>
              <a:t>secondo le dimensioni: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Tipologia della famiglia (integrazione fra anagrafi e familiari a carico da </a:t>
            </a:r>
            <a:r>
              <a:rPr lang="it-IT" sz="1400" dirty="0" err="1">
                <a:solidFill>
                  <a:prstClr val="black"/>
                </a:solidFill>
              </a:rPr>
              <a:t>dich</a:t>
            </a:r>
            <a:r>
              <a:rPr lang="it-IT" sz="1400" dirty="0">
                <a:solidFill>
                  <a:prstClr val="black"/>
                </a:solidFill>
              </a:rPr>
              <a:t>. fiscali)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Reddito (integrazione dei redditi a </a:t>
            </a:r>
            <a:r>
              <a:rPr lang="it-IT" sz="1400" dirty="0" err="1">
                <a:solidFill>
                  <a:prstClr val="black"/>
                </a:solidFill>
              </a:rPr>
              <a:t>tass</a:t>
            </a:r>
            <a:r>
              <a:rPr lang="it-IT" sz="1400" dirty="0">
                <a:solidFill>
                  <a:prstClr val="black"/>
                </a:solidFill>
              </a:rPr>
              <a:t>. ordinaria con redditi esenti)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Condizione lavorativa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solidFill>
                  <a:prstClr val="black"/>
                </a:solidFill>
              </a:rPr>
              <a:t>Disagio (disabilità, pensioni al minimo, cittadinanza)</a:t>
            </a:r>
          </a:p>
          <a:p>
            <a:pPr marL="625475" lvl="1" indent="-355600" defTabSz="457200">
              <a:buFont typeface="Arial" panose="020B0604020202020204" pitchFamily="34" charset="0"/>
              <a:buChar char="•"/>
              <a:defRPr/>
            </a:pPr>
            <a:r>
              <a:rPr lang="it-IT" sz="1400" dirty="0" smtClean="0">
                <a:solidFill>
                  <a:prstClr val="black"/>
                </a:solidFill>
              </a:rPr>
              <a:t>Istruzione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xmlns="" val="216991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1066800" y="838200"/>
            <a:ext cx="8077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843" name="Line 5"/>
          <p:cNvSpPr>
            <a:spLocks noChangeShapeType="1"/>
          </p:cNvSpPr>
          <p:nvPr/>
        </p:nvSpPr>
        <p:spPr bwMode="auto">
          <a:xfrm>
            <a:off x="0" y="838200"/>
            <a:ext cx="16160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0" y="461963"/>
            <a:ext cx="1547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sz="1000">
                <a:solidFill>
                  <a:srgbClr val="FFFFFF"/>
                </a:solidFill>
                <a:ea typeface="MS PGothic" pitchFamily="34" charset="-128"/>
                <a:cs typeface="Arial" charset="0"/>
              </a:rPr>
              <a:t>5 Marzo 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sz="1000">
                <a:solidFill>
                  <a:srgbClr val="FFFFFF"/>
                </a:solidFill>
                <a:ea typeface="MS PGothic" pitchFamily="34" charset="-128"/>
                <a:cs typeface="Arial" charset="0"/>
              </a:rPr>
              <a:t>2007              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785938" y="6211888"/>
            <a:ext cx="6994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>
                <a:solidFill>
                  <a:prstClr val="white"/>
                </a:solidFill>
                <a:cs typeface="Arial" charset="0"/>
              </a:rPr>
              <a:t>13-14 December Luxembourg</a:t>
            </a:r>
            <a:endParaRPr lang="it-IT" altLang="en-US" sz="2000" b="1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808037" y="3501008"/>
            <a:ext cx="7652395" cy="1944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it-IT" sz="2800" b="1" dirty="0" smtClean="0"/>
              <a:t>Il progetto ARCHIMEDE</a:t>
            </a:r>
            <a:r>
              <a:rPr lang="it-IT" sz="2800" b="1" dirty="0"/>
              <a:t>: </a:t>
            </a:r>
            <a:endParaRPr lang="it-IT" sz="2800" b="1" dirty="0" smtClean="0"/>
          </a:p>
          <a:p>
            <a:pPr algn="ctr"/>
            <a:r>
              <a:rPr lang="it-IT" sz="2800" b="1" i="1" dirty="0"/>
              <a:t>integrazione centralizzata e generalizzata di fonti amministrative a supporto dell’analisi e delle politiche territoriali </a:t>
            </a:r>
            <a:endParaRPr lang="en-US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91" y="461328"/>
            <a:ext cx="1302258" cy="88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899592" y="1556792"/>
            <a:ext cx="7416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Seminario</a:t>
            </a:r>
            <a:endParaRPr lang="it-IT" dirty="0"/>
          </a:p>
          <a:p>
            <a:pPr algn="ctr"/>
            <a:r>
              <a:rPr lang="it-IT" b="1" dirty="0"/>
              <a:t>URBES, ARCHIMEDE, Censimento permanente</a:t>
            </a:r>
            <a:endParaRPr lang="it-IT" dirty="0"/>
          </a:p>
          <a:p>
            <a:pPr algn="ctr"/>
            <a:r>
              <a:rPr lang="it-IT" b="1" dirty="0"/>
              <a:t>I Comuni verso l’uso statistico degli archivi amministrativi</a:t>
            </a:r>
            <a:endParaRPr lang="it-IT" dirty="0"/>
          </a:p>
          <a:p>
            <a:pPr algn="ctr"/>
            <a:r>
              <a:rPr lang="it-IT" b="1" dirty="0"/>
              <a:t>e dei sistemi di integrazione delle fonti</a:t>
            </a:r>
            <a:endParaRPr lang="it-IT" dirty="0"/>
          </a:p>
          <a:p>
            <a:pPr algn="ctr"/>
            <a:r>
              <a:rPr lang="it-IT" i="1" dirty="0"/>
              <a:t>Napoli, 28 ottobre2015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4300" y="461963"/>
            <a:ext cx="1409700" cy="109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8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8136" name="CasellaDiTesto 9"/>
          <p:cNvSpPr txBox="1">
            <a:spLocks noChangeArrowheads="1"/>
          </p:cNvSpPr>
          <p:nvPr/>
        </p:nvSpPr>
        <p:spPr bwMode="auto">
          <a:xfrm>
            <a:off x="303471" y="1142718"/>
            <a:ext cx="8353425" cy="35548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90488" indent="-904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61950" indent="-1809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b="1" smtClean="0">
                <a:solidFill>
                  <a:srgbClr val="C00000"/>
                </a:solidFill>
              </a:rPr>
              <a:t> Realizzazione </a:t>
            </a:r>
            <a:r>
              <a:rPr lang="it-IT" altLang="it-IT" sz="2000" b="1" dirty="0">
                <a:solidFill>
                  <a:srgbClr val="C00000"/>
                </a:solidFill>
              </a:rPr>
              <a:t>di una proposta di indicatori</a:t>
            </a:r>
            <a:r>
              <a:rPr lang="it-IT" altLang="it-IT" sz="2000" b="1" i="1" dirty="0">
                <a:solidFill>
                  <a:srgbClr val="C00000"/>
                </a:solidFill>
              </a:rPr>
              <a:t> </a:t>
            </a:r>
            <a:r>
              <a:rPr lang="it-IT" altLang="it-IT" sz="2000" b="1" dirty="0">
                <a:solidFill>
                  <a:srgbClr val="C00000"/>
                </a:solidFill>
              </a:rPr>
              <a:t>derivati dalle basi sperimentali 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(Ambito </a:t>
            </a:r>
            <a:r>
              <a:rPr lang="it-IT" altLang="it-IT" sz="2000" b="1" dirty="0" err="1" smtClean="0">
                <a:solidFill>
                  <a:srgbClr val="C00000"/>
                </a:solidFill>
              </a:rPr>
              <a:t>GdL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 5 del </a:t>
            </a:r>
            <a:r>
              <a:rPr lang="it-IT" altLang="it-IT" sz="2000" b="1" dirty="0" err="1" smtClean="0">
                <a:solidFill>
                  <a:srgbClr val="C00000"/>
                </a:solidFill>
              </a:rPr>
              <a:t>Com</a:t>
            </a:r>
            <a:r>
              <a:rPr lang="it-IT" altLang="it-IT" sz="2000" b="1" dirty="0" smtClean="0">
                <a:solidFill>
                  <a:srgbClr val="C00000"/>
                </a:solidFill>
              </a:rPr>
              <a:t>. Scientifico del Censimento)</a:t>
            </a:r>
          </a:p>
          <a:p>
            <a:pPr defTabSz="457200">
              <a:spcBef>
                <a:spcPts val="600"/>
              </a:spcBef>
              <a:buFont typeface="Arial" charset="0"/>
              <a:buChar char="•"/>
            </a:pPr>
            <a:r>
              <a:rPr lang="it-IT" altLang="it-IT" sz="2000" b="1" dirty="0" smtClean="0">
                <a:solidFill>
                  <a:srgbClr val="C00000"/>
                </a:solidFill>
              </a:rPr>
              <a:t> Nuove sperimentazioni: </a:t>
            </a:r>
            <a:r>
              <a:rPr lang="it-IT" altLang="it-IT" sz="2000" dirty="0" smtClean="0">
                <a:solidFill>
                  <a:prstClr val="black"/>
                </a:solidFill>
              </a:rPr>
              <a:t>Bacini Universitari, P.IVA </a:t>
            </a:r>
            <a:r>
              <a:rPr lang="it-IT" altLang="it-IT" sz="2000" dirty="0" err="1" smtClean="0">
                <a:solidFill>
                  <a:prstClr val="black"/>
                </a:solidFill>
              </a:rPr>
              <a:t>Monocommittenti</a:t>
            </a:r>
            <a:r>
              <a:rPr lang="it-IT" altLang="it-IT" sz="2000" dirty="0" smtClean="0">
                <a:solidFill>
                  <a:prstClr val="black"/>
                </a:solidFill>
              </a:rPr>
              <a:t>, </a:t>
            </a:r>
            <a:r>
              <a:rPr lang="it-IT" altLang="it-IT" sz="2000" dirty="0" smtClean="0">
                <a:solidFill>
                  <a:srgbClr val="000000"/>
                </a:solidFill>
              </a:rPr>
              <a:t>Legami </a:t>
            </a:r>
            <a:r>
              <a:rPr lang="it-IT" altLang="it-IT" sz="2000" dirty="0">
                <a:solidFill>
                  <a:srgbClr val="000000"/>
                </a:solidFill>
              </a:rPr>
              <a:t>familiari tra individui non </a:t>
            </a:r>
            <a:r>
              <a:rPr lang="it-IT" altLang="it-IT" sz="2000" dirty="0" smtClean="0">
                <a:solidFill>
                  <a:srgbClr val="000000"/>
                </a:solidFill>
              </a:rPr>
              <a:t>coabitanti</a:t>
            </a:r>
          </a:p>
          <a:p>
            <a:pPr marL="177800" lvl="1" indent="-177800" defTabSz="457200">
              <a:spcBef>
                <a:spcPts val="600"/>
              </a:spcBef>
              <a:buFont typeface="Arial" charset="0"/>
              <a:buChar char="•"/>
            </a:pPr>
            <a:r>
              <a:rPr lang="it-IT" sz="2000" b="1" dirty="0" smtClean="0">
                <a:solidFill>
                  <a:srgbClr val="C00000"/>
                </a:solidFill>
              </a:rPr>
              <a:t>Identificazione e definizione di un progetto </a:t>
            </a:r>
            <a:r>
              <a:rPr lang="it-IT" sz="2000" b="1" dirty="0">
                <a:solidFill>
                  <a:srgbClr val="C00000"/>
                </a:solidFill>
              </a:rPr>
              <a:t>su «percorsi di istruzione/formazione/inserimento lavorativo» </a:t>
            </a:r>
            <a:r>
              <a:rPr lang="it-IT" sz="2000" b="1" dirty="0" smtClean="0">
                <a:solidFill>
                  <a:srgbClr val="C00000"/>
                </a:solidFill>
              </a:rPr>
              <a:t>in cooperazione con  alcune regioni</a:t>
            </a:r>
          </a:p>
          <a:p>
            <a:pPr marL="177800" lvl="1" indent="-177800" defTabSz="457200">
              <a:spcBef>
                <a:spcPts val="600"/>
              </a:spcBef>
              <a:buFont typeface="Arial" charset="0"/>
              <a:buChar char="•"/>
            </a:pPr>
            <a:r>
              <a:rPr lang="it-IT" sz="2000" b="1" dirty="0">
                <a:solidFill>
                  <a:srgbClr val="C00000"/>
                </a:solidFill>
              </a:rPr>
              <a:t>Revisione delle metodologie di calcolo del reddito individuale da fonti </a:t>
            </a:r>
            <a:r>
              <a:rPr lang="it-IT" sz="2000" b="1" dirty="0" smtClean="0">
                <a:solidFill>
                  <a:srgbClr val="C00000"/>
                </a:solidFill>
              </a:rPr>
              <a:t>amministrative</a:t>
            </a:r>
          </a:p>
          <a:p>
            <a:pPr marL="177800" lvl="1" indent="-177800" defTabSz="457200">
              <a:spcBef>
                <a:spcPts val="600"/>
              </a:spcBef>
              <a:buFont typeface="Arial" charset="0"/>
              <a:buChar char="•"/>
            </a:pPr>
            <a:r>
              <a:rPr lang="it-IT" sz="2000" b="1" dirty="0" smtClean="0">
                <a:solidFill>
                  <a:srgbClr val="C00000"/>
                </a:solidFill>
              </a:rPr>
              <a:t>Realizzazione della ingegnerizzazione delle basi</a:t>
            </a:r>
            <a:endParaRPr lang="it-IT" altLang="it-IT" sz="2000" dirty="0">
              <a:solidFill>
                <a:srgbClr val="000000"/>
              </a:solidFill>
            </a:endParaRP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6" name="Rettangolo 5"/>
          <p:cNvSpPr/>
          <p:nvPr/>
        </p:nvSpPr>
        <p:spPr>
          <a:xfrm>
            <a:off x="303470" y="591909"/>
            <a:ext cx="2180298" cy="358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dirty="0" smtClean="0">
                <a:solidFill>
                  <a:prstClr val="white"/>
                </a:solidFill>
              </a:rPr>
              <a:t>2014/2015</a:t>
            </a:r>
            <a:endParaRPr lang="it-IT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27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tangolo 3"/>
          <p:cNvSpPr>
            <a:spLocks noChangeArrowheads="1"/>
          </p:cNvSpPr>
          <p:nvPr/>
        </p:nvSpPr>
        <p:spPr bwMode="auto">
          <a:xfrm>
            <a:off x="2959100" y="0"/>
            <a:ext cx="335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/>
            <a:r>
              <a:rPr lang="it-IT" altLang="en-US" b="1">
                <a:solidFill>
                  <a:srgbClr val="FFFFFF"/>
                </a:solidFill>
              </a:rPr>
              <a:t>Progetto Archimede - Attività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82625" y="692696"/>
            <a:ext cx="7324825" cy="5404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b="1" dirty="0">
                <a:solidFill>
                  <a:prstClr val="white"/>
                </a:solidFill>
              </a:rPr>
              <a:t>Basi sperimentali </a:t>
            </a:r>
            <a:r>
              <a:rPr lang="it-IT" sz="1600" b="1" dirty="0" smtClean="0">
                <a:solidFill>
                  <a:prstClr val="white"/>
                </a:solidFill>
              </a:rPr>
              <a:t>realizzati a </a:t>
            </a:r>
            <a:r>
              <a:rPr lang="it-IT" sz="1600" b="1" dirty="0" err="1" smtClean="0">
                <a:solidFill>
                  <a:prstClr val="white"/>
                </a:solidFill>
              </a:rPr>
              <a:t>Dic</a:t>
            </a:r>
            <a:r>
              <a:rPr lang="it-IT" sz="1600" b="1" dirty="0" smtClean="0">
                <a:solidFill>
                  <a:prstClr val="white"/>
                </a:solidFill>
              </a:rPr>
              <a:t>. </a:t>
            </a:r>
            <a:r>
              <a:rPr lang="it-IT" sz="1600" b="1" dirty="0">
                <a:solidFill>
                  <a:prstClr val="white"/>
                </a:solidFill>
              </a:rPr>
              <a:t>2013 / </a:t>
            </a:r>
            <a:r>
              <a:rPr lang="it-IT" sz="1600" b="1" dirty="0" smtClean="0">
                <a:solidFill>
                  <a:prstClr val="white"/>
                </a:solidFill>
              </a:rPr>
              <a:t>Doc. </a:t>
            </a:r>
            <a:r>
              <a:rPr lang="it-IT" sz="1600" b="1" dirty="0">
                <a:solidFill>
                  <a:prstClr val="white"/>
                </a:solidFill>
              </a:rPr>
              <a:t>Finale: </a:t>
            </a:r>
            <a:r>
              <a:rPr lang="it-IT" sz="1600" b="1" dirty="0" err="1">
                <a:solidFill>
                  <a:prstClr val="white"/>
                </a:solidFill>
              </a:rPr>
              <a:t>Feb</a:t>
            </a:r>
            <a:r>
              <a:rPr lang="it-IT" sz="1600" b="1" dirty="0">
                <a:solidFill>
                  <a:prstClr val="white"/>
                </a:solidFill>
              </a:rPr>
              <a:t>. 2014</a:t>
            </a:r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8" name="Rettangolo 7"/>
          <p:cNvSpPr/>
          <p:nvPr/>
        </p:nvSpPr>
        <p:spPr>
          <a:xfrm>
            <a:off x="660104" y="1712937"/>
            <a:ext cx="7324825" cy="5404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it-IT" sz="1600" b="1" dirty="0" smtClean="0">
                <a:solidFill>
                  <a:prstClr val="white"/>
                </a:solidFill>
              </a:rPr>
              <a:t>Valutazione </a:t>
            </a:r>
            <a:endParaRPr lang="it-IT" sz="1600" b="1" dirty="0">
              <a:solidFill>
                <a:prstClr val="white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208558" y="1302999"/>
            <a:ext cx="272957" cy="409433"/>
          </a:xfrm>
          <a:prstGeom prst="downArrow">
            <a:avLst/>
          </a:prstGeom>
          <a:solidFill>
            <a:srgbClr val="F6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1496" y="2636912"/>
            <a:ext cx="8460038" cy="332398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82563" indent="-182563" algn="ctr" defTabSz="457200" eaLnBrk="0" fontAlgn="base" hangingPunct="0">
              <a:spcAft>
                <a:spcPts val="600"/>
              </a:spcAft>
              <a:defRPr/>
            </a:pPr>
            <a:r>
              <a:rPr lang="it-IT" altLang="en-US" sz="1900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Progetto </a:t>
            </a:r>
            <a:r>
              <a:rPr lang="it-IT" altLang="en-US" sz="2000" dirty="0" err="1">
                <a:solidFill>
                  <a:prstClr val="black"/>
                </a:solidFill>
                <a:cs typeface="Arial" charset="0"/>
              </a:rPr>
              <a:t>archimede</a:t>
            </a: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 inserito nel PSN 2014-2016:</a:t>
            </a:r>
          </a:p>
          <a:p>
            <a:pPr marL="452438" indent="-269875" defTabSz="457200" eaLnBrk="0" fontAlgn="base" hangingPunct="0">
              <a:spcAft>
                <a:spcPts val="600"/>
              </a:spcAft>
              <a:buFont typeface="Arial" charset="0"/>
              <a:buChar char="•"/>
              <a:defRPr/>
            </a:pP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sperimentazione sulle tre basi realizzate da parte degli uff. di </a:t>
            </a:r>
            <a:r>
              <a:rPr lang="it-IT" altLang="en-US" sz="2000" dirty="0" err="1">
                <a:solidFill>
                  <a:prstClr val="black"/>
                </a:solidFill>
                <a:cs typeface="Arial" charset="0"/>
              </a:rPr>
              <a:t>stat</a:t>
            </a: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. </a:t>
            </a:r>
            <a:r>
              <a:rPr lang="it-IT" altLang="en-US" sz="2000" i="1" dirty="0">
                <a:solidFill>
                  <a:prstClr val="black"/>
                </a:solidFill>
                <a:cs typeface="Arial" charset="0"/>
              </a:rPr>
              <a:t>compartecipanti</a:t>
            </a: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 :</a:t>
            </a:r>
          </a:p>
          <a:p>
            <a:pPr marL="722313" indent="-722313" defTabSz="457200" eaLnBrk="0" fontAlgn="base" hangingPunct="0">
              <a:spcAft>
                <a:spcPts val="600"/>
              </a:spcAft>
              <a:defRPr/>
            </a:pP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	- Comuni di Firenze, Bologna, Brescia, Trieste, Modena, Milano </a:t>
            </a:r>
          </a:p>
          <a:p>
            <a:pPr marL="722313" indent="-722313" defTabSz="457200" eaLnBrk="0" fontAlgn="base" hangingPunct="0">
              <a:spcAft>
                <a:spcPts val="600"/>
              </a:spcAft>
              <a:defRPr/>
            </a:pP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	- Regioni e </a:t>
            </a:r>
            <a:r>
              <a:rPr lang="it-IT" altLang="en-US" sz="2000" dirty="0" err="1">
                <a:solidFill>
                  <a:prstClr val="black"/>
                </a:solidFill>
                <a:cs typeface="Arial" charset="0"/>
              </a:rPr>
              <a:t>Prov</a:t>
            </a: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. Autonome</a:t>
            </a:r>
          </a:p>
          <a:p>
            <a:pPr marL="342900" indent="-160338" defTabSz="457200" eaLnBrk="0" fontAlgn="base" hangingPunct="0">
              <a:spcAft>
                <a:spcPts val="600"/>
              </a:spcAft>
              <a:buFont typeface="Arial" charset="0"/>
              <a:buChar char="•"/>
              <a:defRPr/>
            </a:pP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	predisposizione bozza nota informativa ai compartecipanti</a:t>
            </a:r>
          </a:p>
          <a:p>
            <a:pPr marL="342900" indent="-160338" defTabSz="457200" eaLnBrk="0" fontAlgn="base" hangingPunct="0">
              <a:spcAft>
                <a:spcPts val="600"/>
              </a:spcAft>
              <a:buFont typeface="Arial" charset="0"/>
              <a:buChar char="•"/>
              <a:defRPr/>
            </a:pPr>
            <a:r>
              <a:rPr lang="it-IT" altLang="en-US" sz="2000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it-IT" altLang="en-US" sz="2000" b="1" i="1" dirty="0">
                <a:solidFill>
                  <a:srgbClr val="FF0000"/>
                </a:solidFill>
                <a:cs typeface="Arial" charset="0"/>
              </a:rPr>
              <a:t>trasmissione dei </a:t>
            </a:r>
            <a:r>
              <a:rPr lang="it-IT" altLang="en-US" sz="2000" b="1" i="1" dirty="0" err="1">
                <a:solidFill>
                  <a:srgbClr val="FF0000"/>
                </a:solidFill>
                <a:cs typeface="Arial" charset="0"/>
              </a:rPr>
              <a:t>microdati</a:t>
            </a:r>
            <a:r>
              <a:rPr lang="it-IT" altLang="en-US" sz="2000" b="1" i="1" dirty="0">
                <a:solidFill>
                  <a:srgbClr val="FF0000"/>
                </a:solidFill>
                <a:cs typeface="Arial" charset="0"/>
              </a:rPr>
              <a:t> successiva alla pubblicazione del </a:t>
            </a:r>
            <a:r>
              <a:rPr lang="it-IT" altLang="en-US" sz="2000" b="1" i="1" dirty="0" smtClean="0">
                <a:solidFill>
                  <a:srgbClr val="FF0000"/>
                </a:solidFill>
                <a:cs typeface="Arial" charset="0"/>
              </a:rPr>
              <a:t>   PSN</a:t>
            </a:r>
            <a:endParaRPr lang="it-IT" altLang="en-US" sz="2000" b="1" i="1" dirty="0">
              <a:solidFill>
                <a:srgbClr val="FF0000"/>
              </a:solidFill>
              <a:cs typeface="Arial" charset="0"/>
            </a:endParaRPr>
          </a:p>
          <a:p>
            <a:pPr marL="342900" indent="-160338" defTabSz="457200" eaLnBrk="0" fontAlgn="base" hangingPunct="0">
              <a:spcAft>
                <a:spcPts val="600"/>
              </a:spcAft>
              <a:buFont typeface="Arial" charset="0"/>
              <a:buChar char="•"/>
              <a:defRPr/>
            </a:pPr>
            <a:r>
              <a:rPr lang="it-IT" altLang="en-US" sz="2000" b="1" i="1" dirty="0">
                <a:solidFill>
                  <a:srgbClr val="FF0000"/>
                </a:solidFill>
                <a:cs typeface="Arial" charset="0"/>
              </a:rPr>
              <a:t>	risultati attesi entro sei mesi </a:t>
            </a:r>
          </a:p>
        </p:txBody>
      </p:sp>
    </p:spTree>
    <p:extLst>
      <p:ext uri="{BB962C8B-B14F-4D97-AF65-F5344CB8AC3E}">
        <p14:creationId xmlns:p14="http://schemas.microsoft.com/office/powerpoint/2010/main" xmlns="" val="301560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contenuto 1"/>
          <p:cNvSpPr>
            <a:spLocks noGrp="1"/>
          </p:cNvSpPr>
          <p:nvPr>
            <p:ph idx="1"/>
          </p:nvPr>
        </p:nvSpPr>
        <p:spPr bwMode="auto">
          <a:xfrm>
            <a:off x="179512" y="788407"/>
            <a:ext cx="8261350" cy="50813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18000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182562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it-IT" altLang="en-US" sz="2000" dirty="0" smtClean="0"/>
              <a:t>PSN  approvato a Settembre 2015!</a:t>
            </a:r>
            <a:r>
              <a:rPr lang="it-IT" altLang="en-US" sz="2000" dirty="0"/>
              <a:t>	</a:t>
            </a:r>
            <a:endParaRPr lang="it-IT" altLang="en-US" sz="1800" dirty="0" smtClean="0"/>
          </a:p>
        </p:txBody>
      </p:sp>
      <p:cxnSp>
        <p:nvCxnSpPr>
          <p:cNvPr id="9" name="Connettore 2 8"/>
          <p:cNvCxnSpPr/>
          <p:nvPr/>
        </p:nvCxnSpPr>
        <p:spPr>
          <a:xfrm>
            <a:off x="7524750" y="378936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3"/>
          <p:cNvSpPr>
            <a:spLocks noChangeArrowheads="1"/>
          </p:cNvSpPr>
          <p:nvPr/>
        </p:nvSpPr>
        <p:spPr bwMode="auto">
          <a:xfrm>
            <a:off x="2123728" y="0"/>
            <a:ext cx="5190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Progetto Archimede – PSN e Compartecipanti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2" name="Rettangolo 1"/>
          <p:cNvSpPr/>
          <p:nvPr/>
        </p:nvSpPr>
        <p:spPr>
          <a:xfrm>
            <a:off x="682625" y="1296536"/>
            <a:ext cx="730131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Giugno/Luglio 2015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sono stai forniti ai “compartecipanti” (compresi </a:t>
            </a:r>
            <a:r>
              <a:rPr lang="it-IT" b="1" dirty="0" err="1" smtClean="0">
                <a:solidFill>
                  <a:prstClr val="white"/>
                </a:solidFill>
              </a:rPr>
              <a:t>Uf</a:t>
            </a:r>
            <a:r>
              <a:rPr lang="it-IT" b="1" dirty="0" smtClean="0">
                <a:solidFill>
                  <a:prstClr val="white"/>
                </a:solidFill>
              </a:rPr>
              <a:t>. di Stat. di alcune – ex – province) indicatori  e dati aggregati </a:t>
            </a:r>
            <a:endParaRPr lang="it-IT" b="1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82621" y="2465530"/>
            <a:ext cx="730131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Ottobre 2015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Fornitura dei </a:t>
            </a:r>
            <a:r>
              <a:rPr lang="it-IT" b="1" dirty="0" err="1" smtClean="0">
                <a:solidFill>
                  <a:prstClr val="white"/>
                </a:solidFill>
              </a:rPr>
              <a:t>microdati</a:t>
            </a:r>
            <a:r>
              <a:rPr lang="it-IT" b="1" dirty="0" smtClean="0">
                <a:solidFill>
                  <a:prstClr val="white"/>
                </a:solidFill>
              </a:rPr>
              <a:t> (anno 2012) ai compartecipanti</a:t>
            </a:r>
            <a:endParaRPr lang="it-IT" b="1" dirty="0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82625" y="3627864"/>
            <a:ext cx="7301315" cy="11624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23 Novembre 2015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white"/>
                </a:solidFill>
              </a:rPr>
              <a:t>Conclusione della valutazione e Seminario di “chiusura” della sperimentazione</a:t>
            </a:r>
            <a:endParaRPr lang="it-IT" b="1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82625" y="5071754"/>
            <a:ext cx="730131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prstClr val="white"/>
                </a:solidFill>
              </a:rPr>
              <a:t>2016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prstClr val="white"/>
                </a:solidFill>
              </a:rPr>
              <a:t>Comunicazione</a:t>
            </a:r>
            <a:r>
              <a:rPr lang="en-US" b="1" dirty="0" smtClean="0">
                <a:solidFill>
                  <a:prstClr val="white"/>
                </a:solidFill>
              </a:rPr>
              <a:t> a regime </a:t>
            </a:r>
            <a:r>
              <a:rPr lang="en-US" b="1" dirty="0" err="1" smtClean="0">
                <a:solidFill>
                  <a:prstClr val="white"/>
                </a:solidFill>
              </a:rPr>
              <a:t>dei</a:t>
            </a:r>
            <a:r>
              <a:rPr lang="en-US" b="1" dirty="0" smtClean="0">
                <a:solidFill>
                  <a:prstClr val="white"/>
                </a:solidFill>
              </a:rPr>
              <a:t> </a:t>
            </a:r>
            <a:r>
              <a:rPr lang="en-US" b="1" dirty="0" err="1" smtClean="0">
                <a:solidFill>
                  <a:prstClr val="white"/>
                </a:solidFill>
              </a:rPr>
              <a:t>microdati</a:t>
            </a:r>
            <a:r>
              <a:rPr lang="en-US" b="1" dirty="0" smtClean="0">
                <a:solidFill>
                  <a:prstClr val="white"/>
                </a:solidFill>
              </a:rPr>
              <a:t>  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3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692150"/>
            <a:ext cx="8208912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b="1" i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Verso l’esterno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dell’Istituto:</a:t>
            </a:r>
            <a:endParaRPr lang="it-IT" sz="2000" dirty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Diffusione </a:t>
            </a:r>
            <a:r>
              <a:rPr lang="it-IT" sz="2000" dirty="0" err="1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microdati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ad un livello di aggregazione territoriale fine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Messa a disposizione di Enti Pubblici di basi di </a:t>
            </a:r>
            <a:r>
              <a:rPr lang="it-IT" sz="2000" dirty="0" err="1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microdati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per l’analisi di sottopopolazioni di interesse (schematizzazione delle popolazioni a cui sono rivolti interventi e politiche pubbliche)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Possibilità di identificare strumenti omogenei – indicatori – fra le varie realtà territoriali a supporto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alla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comparazione territoriale</a:t>
            </a:r>
          </a:p>
          <a:p>
            <a:pPr marL="352425"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2000" dirty="0" smtClean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b="1" i="1" dirty="0" smtClean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Verso </a:t>
            </a:r>
            <a:r>
              <a:rPr lang="it-IT" sz="2000" b="1" i="1" dirty="0">
                <a:solidFill>
                  <a:srgbClr val="C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l’interno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dell’Istituto: 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Esplorazione/identificazione di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segnali delle fonti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amministrative utili ai processi statistici.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Ponte fra statistiche sulle imprese e statistiche sugli individui/famiglie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Sperimentazione di nuove </a:t>
            </a:r>
            <a:r>
              <a:rPr lang="it-IT" sz="2000" dirty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metodologie di </a:t>
            </a: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integrazione e di analisi</a:t>
            </a:r>
          </a:p>
          <a:p>
            <a:pPr marL="638175" lvl="1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it-IT" sz="2000" dirty="0" smtClean="0">
                <a:solidFill>
                  <a:prstClr val="black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Possibilità di analizzare fenomeni per «popolazioni» diverse</a:t>
            </a:r>
            <a:endParaRPr lang="it-IT" dirty="0">
              <a:solidFill>
                <a:prstClr val="blac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2123728" y="0"/>
            <a:ext cx="4100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Progetto Archimede – </a:t>
            </a:r>
            <a:r>
              <a:rPr kumimoji="0" lang="it-IT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 charset="0"/>
              </a:rPr>
              <a:t>Punti di forza</a:t>
            </a:r>
            <a:endParaRPr kumimoji="0" lang="en-US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xmlns="" val="126084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ttangolo 3"/>
          <p:cNvSpPr>
            <a:spLocks noChangeArrowheads="1"/>
          </p:cNvSpPr>
          <p:nvPr/>
        </p:nvSpPr>
        <p:spPr bwMode="auto">
          <a:xfrm>
            <a:off x="1475656" y="0"/>
            <a:ext cx="6579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Progetto Archimede – Aspetti critici (o non  </a:t>
            </a:r>
            <a:r>
              <a:rPr lang="it-IT" altLang="en-US" b="1" smtClean="0">
                <a:solidFill>
                  <a:srgbClr val="FFFFFF"/>
                </a:solidFill>
              </a:rPr>
              <a:t>ancora risolti</a:t>
            </a:r>
            <a:r>
              <a:rPr lang="it-IT" altLang="en-US" b="1" dirty="0" smtClean="0">
                <a:solidFill>
                  <a:srgbClr val="FFFFFF"/>
                </a:solidFill>
              </a:rPr>
              <a:t>)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74643" y="657224"/>
            <a:ext cx="7560840" cy="8651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003">
            <a:schemeClr val="dk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prstClr val="white"/>
                </a:solidFill>
              </a:rPr>
              <a:t>Tempi di disponibilità delle fonti integrate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774642" y="1700808"/>
            <a:ext cx="7560840" cy="11521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003">
            <a:schemeClr val="dk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«Distanza» con output </a:t>
            </a:r>
            <a:r>
              <a:rPr lang="it-IT" sz="2400" b="1" dirty="0">
                <a:solidFill>
                  <a:prstClr val="white"/>
                </a:solidFill>
              </a:rPr>
              <a:t>statistici «simili</a:t>
            </a:r>
            <a:r>
              <a:rPr lang="it-IT" sz="2400" b="1" dirty="0" smtClean="0">
                <a:solidFill>
                  <a:prstClr val="white"/>
                </a:solidFill>
              </a:rPr>
              <a:t>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Valutazione della qualità degli output diffusi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8" name="Rettangolo 7">
            <a:hlinkClick r:id="rId2" action="ppaction://hlinksldjump"/>
          </p:cNvPr>
          <p:cNvSpPr/>
          <p:nvPr/>
        </p:nvSpPr>
        <p:spPr>
          <a:xfrm>
            <a:off x="774643" y="4221088"/>
            <a:ext cx="7561403" cy="9366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003">
            <a:schemeClr val="dk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Criteri / Strumenti di comunicazione/diffusione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24" name="Rettangolo 23">
            <a:hlinkClick r:id="rId3" action="ppaction://hlinksldjump"/>
          </p:cNvPr>
          <p:cNvSpPr/>
          <p:nvPr/>
        </p:nvSpPr>
        <p:spPr>
          <a:xfrm>
            <a:off x="774643" y="3068960"/>
            <a:ext cx="7561403" cy="9366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003">
            <a:schemeClr val="dk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 smtClean="0">
                <a:solidFill>
                  <a:prstClr val="white"/>
                </a:solidFill>
              </a:rPr>
              <a:t>Possibilità di sperimentazioni sulle fonti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25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xmlns="" val="13110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07950" y="765175"/>
            <a:ext cx="8640763" cy="503238"/>
          </a:xfrm>
        </p:spPr>
        <p:txBody>
          <a:bodyPr bIns="180000"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/>
              <a:t>Uso sperimentale dei dati amministrativi:</a:t>
            </a:r>
          </a:p>
          <a:p>
            <a:pPr marL="465138" indent="0">
              <a:buFont typeface="Arial" pitchFamily="34" charset="0"/>
              <a:buNone/>
              <a:defRPr/>
            </a:pPr>
            <a:endParaRPr lang="it-IT" sz="2000" b="1" i="1" dirty="0" smtClean="0"/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/>
              <a:t>	</a:t>
            </a:r>
            <a:endParaRPr lang="it-IT" sz="1800" b="1" i="1" dirty="0" smtClean="0"/>
          </a:p>
        </p:txBody>
      </p:sp>
      <p:sp>
        <p:nvSpPr>
          <p:cNvPr id="6" name="Segnaposto contenuto 1"/>
          <p:cNvSpPr txBox="1">
            <a:spLocks/>
          </p:cNvSpPr>
          <p:nvPr/>
        </p:nvSpPr>
        <p:spPr>
          <a:xfrm>
            <a:off x="1187450" y="1257300"/>
            <a:ext cx="5840413" cy="442913"/>
          </a:xfrm>
          <a:prstGeom prst="rect">
            <a:avLst/>
          </a:prstGeom>
        </p:spPr>
        <p:txBody>
          <a:bodyPr bIns="180000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Archimede</a:t>
            </a:r>
          </a:p>
          <a:p>
            <a:pPr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808038"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	</a:t>
            </a:r>
            <a:endParaRPr lang="it-IT" sz="1800" b="1" i="1" dirty="0" smtClean="0">
              <a:solidFill>
                <a:prstClr val="black"/>
              </a:solidFill>
            </a:endParaRPr>
          </a:p>
        </p:txBody>
      </p:sp>
      <p:sp>
        <p:nvSpPr>
          <p:cNvPr id="7" name="Segnaposto contenuto 1"/>
          <p:cNvSpPr txBox="1">
            <a:spLocks/>
          </p:cNvSpPr>
          <p:nvPr/>
        </p:nvSpPr>
        <p:spPr>
          <a:xfrm>
            <a:off x="1187450" y="1628775"/>
            <a:ext cx="5840413" cy="442913"/>
          </a:xfrm>
          <a:prstGeom prst="rect">
            <a:avLst/>
          </a:prstGeom>
        </p:spPr>
        <p:txBody>
          <a:bodyPr bIns="180000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ISTAT</a:t>
            </a:r>
          </a:p>
          <a:p>
            <a:pPr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808038">
              <a:defRPr/>
            </a:pPr>
            <a:endParaRPr lang="it-IT" sz="2000" b="1" i="1" dirty="0" smtClean="0">
              <a:solidFill>
                <a:prstClr val="black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>
                <a:solidFill>
                  <a:prstClr val="black"/>
                </a:solidFill>
              </a:rPr>
              <a:t>	</a:t>
            </a:r>
            <a:endParaRPr lang="it-IT" sz="1800" b="1" i="1" dirty="0" smtClean="0">
              <a:solidFill>
                <a:prstClr val="black"/>
              </a:solidFill>
            </a:endParaRPr>
          </a:p>
        </p:txBody>
      </p:sp>
      <p:grpSp>
        <p:nvGrpSpPr>
          <p:cNvPr id="10" name="Gruppo 9"/>
          <p:cNvGrpSpPr>
            <a:grpSpLocks/>
          </p:cNvGrpSpPr>
          <p:nvPr/>
        </p:nvGrpSpPr>
        <p:grpSpPr bwMode="auto">
          <a:xfrm>
            <a:off x="1187450" y="1346200"/>
            <a:ext cx="6120854" cy="1179513"/>
            <a:chOff x="1187623" y="1346566"/>
            <a:chExt cx="5840543" cy="1179628"/>
          </a:xfrm>
        </p:grpSpPr>
        <p:sp>
          <p:nvSpPr>
            <p:cNvPr id="9" name="Segnaposto contenuto 1"/>
            <p:cNvSpPr txBox="1">
              <a:spLocks/>
            </p:cNvSpPr>
            <p:nvPr/>
          </p:nvSpPr>
          <p:spPr>
            <a:xfrm>
              <a:off x="1187623" y="2083238"/>
              <a:ext cx="5840543" cy="442956"/>
            </a:xfrm>
            <a:prstGeom prst="rect">
              <a:avLst/>
            </a:prstGeom>
          </p:spPr>
          <p:txBody>
            <a:bodyPr bIns="180000"/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it-IT" sz="2000" b="1" i="1" dirty="0" smtClean="0">
                  <a:solidFill>
                    <a:prstClr val="black"/>
                  </a:solidFill>
                </a:rPr>
                <a:t>SISTAN</a:t>
              </a:r>
            </a:p>
            <a:p>
              <a:pPr>
                <a:defRPr/>
              </a:pPr>
              <a:endParaRPr lang="it-IT" sz="2000" b="1" i="1" dirty="0" smtClean="0">
                <a:solidFill>
                  <a:prstClr val="black"/>
                </a:solidFill>
              </a:endParaRPr>
            </a:p>
            <a:p>
              <a:pPr marL="808038">
                <a:defRPr/>
              </a:pPr>
              <a:endParaRPr lang="it-IT" sz="2000" b="1" i="1" dirty="0" smtClean="0">
                <a:solidFill>
                  <a:prstClr val="black"/>
                </a:solidFill>
              </a:endParaRPr>
            </a:p>
            <a:p>
              <a:pPr marL="0" indent="0">
                <a:buFont typeface="Arial" charset="0"/>
                <a:buNone/>
                <a:defRPr/>
              </a:pPr>
              <a:r>
                <a:rPr lang="it-IT" sz="2000" b="1" i="1" dirty="0" smtClean="0">
                  <a:solidFill>
                    <a:prstClr val="black"/>
                  </a:solidFill>
                </a:rPr>
                <a:t>	</a:t>
              </a:r>
              <a:endParaRPr lang="it-IT" sz="1800" b="1" i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4" name="Freccia circolare a sinistra 3"/>
            <p:cNvSpPr/>
            <p:nvPr/>
          </p:nvSpPr>
          <p:spPr>
            <a:xfrm>
              <a:off x="3275232" y="1346566"/>
              <a:ext cx="433397" cy="1079605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114" name="CasellaDiTesto 4"/>
            <p:cNvSpPr txBox="1">
              <a:spLocks noChangeArrowheads="1"/>
            </p:cNvSpPr>
            <p:nvPr/>
          </p:nvSpPr>
          <p:spPr bwMode="auto">
            <a:xfrm>
              <a:off x="3943477" y="1596816"/>
              <a:ext cx="1815931" cy="646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dirty="0" err="1" smtClean="0">
                  <a:solidFill>
                    <a:prstClr val="black"/>
                  </a:solidFill>
                </a:rPr>
                <a:t>Sperimentazioni</a:t>
              </a:r>
              <a:r>
                <a:rPr lang="en-GB" altLang="it-IT" dirty="0" smtClean="0">
                  <a:solidFill>
                    <a:prstClr val="black"/>
                  </a:solidFill>
                </a:rPr>
                <a:t>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it-IT" dirty="0" err="1" smtClean="0">
                  <a:solidFill>
                    <a:prstClr val="black"/>
                  </a:solidFill>
                </a:rPr>
                <a:t>congiunte</a:t>
              </a:r>
              <a:endParaRPr lang="en-GB" altLang="it-IT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Freccia in giù 10"/>
          <p:cNvSpPr/>
          <p:nvPr/>
        </p:nvSpPr>
        <p:spPr>
          <a:xfrm>
            <a:off x="6997277" y="2536825"/>
            <a:ext cx="1223963" cy="11525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000" b="1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23528" y="3789363"/>
            <a:ext cx="8568952" cy="1908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sz="2000" dirty="0" err="1" smtClean="0">
                <a:solidFill>
                  <a:prstClr val="black"/>
                </a:solidFill>
              </a:rPr>
              <a:t>Identificazione</a:t>
            </a:r>
            <a:r>
              <a:rPr lang="en-GB" altLang="it-IT" sz="2000" dirty="0" smtClean="0">
                <a:solidFill>
                  <a:prstClr val="black"/>
                </a:solidFill>
              </a:rPr>
              <a:t>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nuovi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strumenti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b="1" i="1" dirty="0" err="1" smtClean="0">
                <a:solidFill>
                  <a:srgbClr val="C00000"/>
                </a:solidFill>
              </a:rPr>
              <a:t>differenti</a:t>
            </a:r>
            <a:r>
              <a:rPr lang="en-GB" altLang="it-IT" sz="2000" b="1" i="1" dirty="0" smtClean="0">
                <a:solidFill>
                  <a:srgbClr val="C00000"/>
                </a:solidFill>
              </a:rPr>
              <a:t> dal PSN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che</a:t>
            </a:r>
            <a:r>
              <a:rPr lang="en-GB" altLang="it-IT" sz="2000" dirty="0" smtClean="0">
                <a:solidFill>
                  <a:prstClr val="black"/>
                </a:solidFill>
              </a:rPr>
              <a:t>,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nel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rispetto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delle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norme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vigenti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relativamente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alla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riversatezza</a:t>
            </a:r>
            <a:r>
              <a:rPr lang="en-GB" altLang="it-IT" sz="2000" dirty="0" smtClean="0">
                <a:solidFill>
                  <a:prstClr val="black"/>
                </a:solidFill>
              </a:rPr>
              <a:t> e al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vincolo</a:t>
            </a:r>
            <a:r>
              <a:rPr lang="en-GB" altLang="it-IT" sz="2000" dirty="0" smtClean="0">
                <a:solidFill>
                  <a:prstClr val="black"/>
                </a:solidFill>
              </a:rPr>
              <a:t> dell’ “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informativa</a:t>
            </a:r>
            <a:r>
              <a:rPr lang="en-GB" altLang="it-IT" sz="2000" dirty="0" smtClean="0">
                <a:solidFill>
                  <a:prstClr val="black"/>
                </a:solidFill>
              </a:rPr>
              <a:t>”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permettano</a:t>
            </a:r>
            <a:r>
              <a:rPr lang="en-GB" altLang="it-IT" sz="2000" dirty="0" smtClean="0">
                <a:solidFill>
                  <a:prstClr val="black"/>
                </a:solidFill>
              </a:rPr>
              <a:t> con la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massima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trasparenza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ricercatori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dell’Istat</a:t>
            </a:r>
            <a:r>
              <a:rPr lang="en-GB" altLang="it-IT" sz="2000" dirty="0" smtClean="0">
                <a:solidFill>
                  <a:prstClr val="black"/>
                </a:solidFill>
              </a:rPr>
              <a:t> e del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Sistan</a:t>
            </a:r>
            <a:r>
              <a:rPr lang="en-GB" altLang="it-IT" sz="2000" dirty="0">
                <a:solidFill>
                  <a:prstClr val="black"/>
                </a:solidFill>
              </a:rPr>
              <a:t> </a:t>
            </a:r>
            <a:r>
              <a:rPr lang="en-GB" altLang="it-IT" sz="2000" dirty="0" smtClean="0">
                <a:solidFill>
                  <a:prstClr val="black"/>
                </a:solidFill>
              </a:rPr>
              <a:t>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sviluppare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sperimentazioni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su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dati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integrati</a:t>
            </a:r>
            <a:r>
              <a:rPr lang="en-GB" altLang="it-IT" sz="2000" dirty="0" smtClean="0">
                <a:solidFill>
                  <a:prstClr val="black"/>
                </a:solidFill>
              </a:rPr>
              <a:t>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fonti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amministrative</a:t>
            </a:r>
            <a:r>
              <a:rPr lang="en-GB" altLang="it-IT" sz="2000" dirty="0" smtClean="0">
                <a:solidFill>
                  <a:prstClr val="black"/>
                </a:solidFill>
              </a:rPr>
              <a:t> e di </a:t>
            </a:r>
            <a:r>
              <a:rPr lang="en-GB" altLang="it-IT" sz="2000" dirty="0" err="1" smtClean="0">
                <a:solidFill>
                  <a:prstClr val="black"/>
                </a:solidFill>
              </a:rPr>
              <a:t>indagine</a:t>
            </a:r>
            <a:r>
              <a:rPr lang="en-GB" altLang="it-IT" sz="2000" dirty="0" smtClean="0">
                <a:solidFill>
                  <a:prstClr val="black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it-IT" dirty="0" smtClean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3" name="Freccia a destra 2"/>
          <p:cNvSpPr/>
          <p:nvPr/>
        </p:nvSpPr>
        <p:spPr>
          <a:xfrm>
            <a:off x="6021746" y="1628775"/>
            <a:ext cx="720080" cy="6040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7007012" y="1462391"/>
            <a:ext cx="1309403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VINCOLO</a:t>
            </a:r>
          </a:p>
          <a:p>
            <a:pPr algn="ctr"/>
            <a:r>
              <a:rPr lang="en-US" b="1" dirty="0" smtClean="0"/>
              <a:t>PSN</a:t>
            </a:r>
            <a:endParaRPr lang="en-US" b="1" dirty="0"/>
          </a:p>
        </p:txBody>
      </p:sp>
      <p:sp>
        <p:nvSpPr>
          <p:cNvPr id="13" name="Rettangolo 3"/>
          <p:cNvSpPr>
            <a:spLocks noChangeArrowheads="1"/>
          </p:cNvSpPr>
          <p:nvPr/>
        </p:nvSpPr>
        <p:spPr bwMode="auto">
          <a:xfrm>
            <a:off x="2257588" y="0"/>
            <a:ext cx="39805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 smtClean="0">
                <a:solidFill>
                  <a:srgbClr val="FFFFFF"/>
                </a:solidFill>
              </a:rPr>
              <a:t>Possibilità di fare sperimentazioni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</p:spTree>
    <p:extLst>
      <p:ext uri="{BB962C8B-B14F-4D97-AF65-F5344CB8AC3E}">
        <p14:creationId xmlns:p14="http://schemas.microsoft.com/office/powerpoint/2010/main" xmlns="" val="172426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2" grpId="0" animBg="1"/>
      <p:bldP spid="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0825" y="476250"/>
            <a:ext cx="8642350" cy="2736726"/>
          </a:xfrm>
        </p:spPr>
        <p:txBody>
          <a:bodyPr bIns="180000"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000" b="1" i="1" dirty="0" smtClean="0"/>
              <a:t>Alcune specificità del progetto</a:t>
            </a:r>
            <a:endParaRPr lang="it-IT" sz="1800" b="1" i="1" dirty="0" smtClean="0"/>
          </a:p>
          <a:p>
            <a:pPr>
              <a:defRPr/>
            </a:pPr>
            <a:r>
              <a:rPr lang="it-IT" sz="1800" dirty="0"/>
              <a:t>fare riferimento ad intere sottopopolazioni (e non quindi a campioni statistici di popolazioni);</a:t>
            </a:r>
            <a:endParaRPr lang="en-US" sz="1800" dirty="0"/>
          </a:p>
          <a:p>
            <a:pPr>
              <a:defRPr/>
            </a:pPr>
            <a:r>
              <a:rPr lang="it-IT" sz="1800" dirty="0"/>
              <a:t>essere riferite ad ambiti territoriali ristretti (piccoli comuni o ambiti sub comunali;</a:t>
            </a:r>
            <a:endParaRPr lang="en-US" sz="1800" dirty="0"/>
          </a:p>
          <a:p>
            <a:pPr>
              <a:defRPr/>
            </a:pPr>
            <a:r>
              <a:rPr lang="it-IT" sz="1800" dirty="0"/>
              <a:t>poter contenere una molteplicità di informazioni (</a:t>
            </a:r>
            <a:r>
              <a:rPr lang="it-IT" sz="1800" dirty="0" err="1"/>
              <a:t>studio+lavoro+tipologia</a:t>
            </a:r>
            <a:r>
              <a:rPr lang="it-IT" sz="1800" dirty="0"/>
              <a:t> </a:t>
            </a:r>
            <a:r>
              <a:rPr lang="it-IT" sz="1800" dirty="0" err="1"/>
              <a:t>familiare+reddito</a:t>
            </a:r>
            <a:r>
              <a:rPr lang="it-IT" sz="1800" dirty="0"/>
              <a:t>….);</a:t>
            </a:r>
            <a:endParaRPr lang="en-US" sz="1800" dirty="0"/>
          </a:p>
          <a:p>
            <a:pPr>
              <a:defRPr/>
            </a:pPr>
            <a:r>
              <a:rPr lang="it-IT" sz="1800" dirty="0" smtClean="0"/>
              <a:t>poter derivare sistemi </a:t>
            </a:r>
            <a:r>
              <a:rPr lang="it-IT" sz="1800" dirty="0"/>
              <a:t>di classificazione e definizione non “omogenei” con quelli della statistica </a:t>
            </a:r>
            <a:r>
              <a:rPr lang="it-IT" sz="1800" dirty="0" smtClean="0"/>
              <a:t>ufficiale. </a:t>
            </a:r>
            <a:endParaRPr lang="en-US" sz="1800" b="1" u="sng" dirty="0"/>
          </a:p>
        </p:txBody>
      </p:sp>
      <p:sp>
        <p:nvSpPr>
          <p:cNvPr id="45059" name="CasellaDiTesto 4"/>
          <p:cNvSpPr txBox="1">
            <a:spLocks noChangeArrowheads="1"/>
          </p:cNvSpPr>
          <p:nvPr/>
        </p:nvSpPr>
        <p:spPr bwMode="auto">
          <a:xfrm>
            <a:off x="3313113" y="0"/>
            <a:ext cx="18902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i="1" dirty="0" smtClean="0">
                <a:solidFill>
                  <a:prstClr val="white"/>
                </a:solidFill>
              </a:rPr>
              <a:t>Comunicazione</a:t>
            </a:r>
            <a:endParaRPr lang="en-US" altLang="en-US" b="1" i="1" dirty="0" smtClean="0">
              <a:solidFill>
                <a:prstClr val="white"/>
              </a:solidFill>
            </a:endParaRP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8" name="Rettangolo 7"/>
          <p:cNvSpPr/>
          <p:nvPr/>
        </p:nvSpPr>
        <p:spPr>
          <a:xfrm>
            <a:off x="380372" y="3359950"/>
            <a:ext cx="8368092" cy="6638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it-IT" sz="2000" b="1" i="1" dirty="0" smtClean="0">
                <a:solidFill>
                  <a:schemeClr val="bg1"/>
                </a:solidFill>
              </a:rPr>
              <a:t>Alla potenzialità informativa sono connessi evidenti rischi:</a:t>
            </a:r>
          </a:p>
        </p:txBody>
      </p:sp>
      <p:sp>
        <p:nvSpPr>
          <p:cNvPr id="10" name="CasellaDiTesto 36"/>
          <p:cNvSpPr txBox="1">
            <a:spLocks noChangeArrowheads="1"/>
          </p:cNvSpPr>
          <p:nvPr/>
        </p:nvSpPr>
        <p:spPr bwMode="auto">
          <a:xfrm>
            <a:off x="380372" y="4293096"/>
            <a:ext cx="8368092" cy="1015663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en-US" sz="2000" b="1" dirty="0" smtClean="0">
                <a:latin typeface="+mn-lt"/>
                <a:cs typeface="+mn-cs"/>
              </a:rPr>
              <a:t>Dal punto di vista  della </a:t>
            </a:r>
            <a:r>
              <a:rPr lang="it-IT" altLang="en-US" sz="2000" b="1" dirty="0" smtClean="0">
                <a:solidFill>
                  <a:srgbClr val="0070C0"/>
                </a:solidFill>
                <a:latin typeface="+mn-lt"/>
                <a:cs typeface="+mn-cs"/>
              </a:rPr>
              <a:t>conoscenza</a:t>
            </a:r>
            <a:r>
              <a:rPr lang="it-IT" altLang="en-US" sz="2000" b="1" dirty="0" smtClean="0">
                <a:latin typeface="+mn-lt"/>
                <a:cs typeface="+mn-cs"/>
              </a:rPr>
              <a:t>: </a:t>
            </a:r>
            <a:r>
              <a:rPr lang="it-IT" altLang="en-US" sz="2000" b="1" i="1" dirty="0" smtClean="0">
                <a:solidFill>
                  <a:srgbClr val="C00000"/>
                </a:solidFill>
                <a:latin typeface="+mn-lt"/>
                <a:cs typeface="+mn-cs"/>
              </a:rPr>
              <a:t>Illusione </a:t>
            </a:r>
            <a:r>
              <a:rPr lang="it-IT" altLang="en-US" sz="2000" b="1" i="1" dirty="0">
                <a:solidFill>
                  <a:srgbClr val="C00000"/>
                </a:solidFill>
                <a:latin typeface="+mn-lt"/>
                <a:cs typeface="+mn-cs"/>
              </a:rPr>
              <a:t>informativa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en-US" sz="2000" b="1" dirty="0" smtClean="0">
                <a:latin typeface="+mn-lt"/>
                <a:cs typeface="+mn-cs"/>
              </a:rPr>
              <a:t>Dal punto di vista </a:t>
            </a:r>
            <a:r>
              <a:rPr lang="it-IT" altLang="en-US" sz="2000" b="1" dirty="0" smtClean="0">
                <a:solidFill>
                  <a:srgbClr val="0070C0"/>
                </a:solidFill>
                <a:latin typeface="+mn-lt"/>
                <a:cs typeface="+mn-cs"/>
              </a:rPr>
              <a:t>statistico</a:t>
            </a:r>
            <a:r>
              <a:rPr lang="it-IT" altLang="en-US" sz="2000" b="1" dirty="0" smtClean="0">
                <a:latin typeface="+mn-lt"/>
                <a:cs typeface="+mn-cs"/>
              </a:rPr>
              <a:t>: </a:t>
            </a:r>
            <a:r>
              <a:rPr lang="it-IT" altLang="en-US" sz="2000" b="1" i="1" dirty="0" smtClean="0">
                <a:solidFill>
                  <a:srgbClr val="C00000"/>
                </a:solidFill>
                <a:latin typeface="+mn-lt"/>
                <a:cs typeface="+mn-cs"/>
              </a:rPr>
              <a:t>Moltiplicazione dei «rumori»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en-US" sz="2000" b="1" dirty="0" smtClean="0">
                <a:latin typeface="+mn-lt"/>
                <a:cs typeface="+mn-cs"/>
              </a:rPr>
              <a:t>Dal punto di vista della </a:t>
            </a:r>
            <a:r>
              <a:rPr lang="it-IT" altLang="en-US" sz="2000" b="1" dirty="0" smtClean="0">
                <a:solidFill>
                  <a:srgbClr val="0070C0"/>
                </a:solidFill>
                <a:latin typeface="+mn-lt"/>
                <a:cs typeface="+mn-cs"/>
              </a:rPr>
              <a:t>privacy</a:t>
            </a:r>
            <a:r>
              <a:rPr lang="it-IT" altLang="en-US" sz="2000" b="1" dirty="0" smtClean="0">
                <a:latin typeface="+mn-lt"/>
                <a:cs typeface="+mn-cs"/>
              </a:rPr>
              <a:t>: </a:t>
            </a:r>
            <a:r>
              <a:rPr lang="it-IT" altLang="en-US" sz="2000" b="1" i="1" dirty="0" smtClean="0">
                <a:solidFill>
                  <a:srgbClr val="C00000"/>
                </a:solidFill>
                <a:latin typeface="+mn-lt"/>
                <a:cs typeface="+mn-cs"/>
              </a:rPr>
              <a:t>De-</a:t>
            </a:r>
            <a:r>
              <a:rPr lang="it-IT" altLang="en-US" sz="2000" b="1" i="1" dirty="0" err="1" smtClean="0">
                <a:solidFill>
                  <a:srgbClr val="C00000"/>
                </a:solidFill>
                <a:latin typeface="+mn-lt"/>
                <a:cs typeface="+mn-cs"/>
              </a:rPr>
              <a:t>anonimizzazione</a:t>
            </a:r>
            <a:r>
              <a:rPr lang="it-IT" altLang="en-US" sz="2000" b="1" i="1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endParaRPr lang="it-IT" altLang="en-US" sz="2000" b="1" i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37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CasellaDiTesto 4"/>
          <p:cNvSpPr txBox="1">
            <a:spLocks noChangeArrowheads="1"/>
          </p:cNvSpPr>
          <p:nvPr/>
        </p:nvSpPr>
        <p:spPr bwMode="auto">
          <a:xfrm>
            <a:off x="3313113" y="0"/>
            <a:ext cx="1309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en-US" b="1" i="1" smtClean="0">
                <a:solidFill>
                  <a:prstClr val="white"/>
                </a:solidFill>
              </a:rPr>
              <a:t>Diffusione</a:t>
            </a:r>
            <a:endParaRPr lang="en-US" altLang="en-US" b="1" i="1" smtClean="0">
              <a:solidFill>
                <a:prstClr val="white"/>
              </a:solidFill>
            </a:endParaRPr>
          </a:p>
        </p:txBody>
      </p:sp>
      <p:sp>
        <p:nvSpPr>
          <p:cNvPr id="5" name="CasellaDiTesto 36"/>
          <p:cNvSpPr txBox="1">
            <a:spLocks noChangeArrowheads="1"/>
          </p:cNvSpPr>
          <p:nvPr/>
        </p:nvSpPr>
        <p:spPr bwMode="auto">
          <a:xfrm>
            <a:off x="251520" y="2065307"/>
            <a:ext cx="8640960" cy="83099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 smtClean="0"/>
              <a:t>Necessità di progettare un ambiente di diffusione – Data </a:t>
            </a:r>
            <a:r>
              <a:rPr lang="it-IT" altLang="en-US" sz="2400" dirty="0" err="1" smtClean="0"/>
              <a:t>Wharehouse</a:t>
            </a:r>
            <a:r>
              <a:rPr lang="it-IT" altLang="en-US" sz="2400" dirty="0" smtClean="0"/>
              <a:t> -  «autonomo». </a:t>
            </a:r>
          </a:p>
        </p:txBody>
      </p:sp>
      <p:sp>
        <p:nvSpPr>
          <p:cNvPr id="6" name="CasellaDiTesto 36"/>
          <p:cNvSpPr txBox="1">
            <a:spLocks noChangeArrowheads="1"/>
          </p:cNvSpPr>
          <p:nvPr/>
        </p:nvSpPr>
        <p:spPr bwMode="auto">
          <a:xfrm>
            <a:off x="251520" y="4013916"/>
            <a:ext cx="8640960" cy="83099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 smtClean="0"/>
              <a:t>Necessità di pensare la diffusione dei </a:t>
            </a:r>
            <a:r>
              <a:rPr lang="it-IT" altLang="en-US" sz="2400" dirty="0" err="1" smtClean="0"/>
              <a:t>microdati</a:t>
            </a:r>
            <a:r>
              <a:rPr lang="it-IT" altLang="en-US" sz="2400" dirty="0" smtClean="0"/>
              <a:t> – anche ad enti SISTAN – in maniera differente.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8" name="CasellaDiTesto 36"/>
          <p:cNvSpPr txBox="1">
            <a:spLocks noChangeArrowheads="1"/>
          </p:cNvSpPr>
          <p:nvPr/>
        </p:nvSpPr>
        <p:spPr bwMode="auto">
          <a:xfrm>
            <a:off x="217750" y="548680"/>
            <a:ext cx="8640960" cy="83099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 smtClean="0"/>
              <a:t>Necessità di una progettazione attenta degli </a:t>
            </a:r>
            <a:r>
              <a:rPr lang="it-IT" altLang="en-US" sz="2400" i="1" dirty="0" smtClean="0"/>
              <a:t>output micro e macro. </a:t>
            </a:r>
          </a:p>
        </p:txBody>
      </p:sp>
      <p:sp>
        <p:nvSpPr>
          <p:cNvPr id="10" name="CasellaDiTesto 36"/>
          <p:cNvSpPr txBox="1">
            <a:spLocks noChangeArrowheads="1"/>
          </p:cNvSpPr>
          <p:nvPr/>
        </p:nvSpPr>
        <p:spPr bwMode="auto">
          <a:xfrm>
            <a:off x="1691681" y="1490059"/>
            <a:ext cx="7167030" cy="461665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Chi decide cosa diffondere? Solo l’Istat?  </a:t>
            </a:r>
          </a:p>
        </p:txBody>
      </p:sp>
      <p:sp>
        <p:nvSpPr>
          <p:cNvPr id="11" name="CasellaDiTesto 36"/>
          <p:cNvSpPr txBox="1">
            <a:spLocks noChangeArrowheads="1"/>
          </p:cNvSpPr>
          <p:nvPr/>
        </p:nvSpPr>
        <p:spPr bwMode="auto">
          <a:xfrm>
            <a:off x="1691681" y="3002537"/>
            <a:ext cx="7200799" cy="83099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E’ possibile progettarlo e realizzarlo congiuntamente da ISTAT e soggetti SISTAN?  </a:t>
            </a:r>
          </a:p>
        </p:txBody>
      </p:sp>
      <p:sp>
        <p:nvSpPr>
          <p:cNvPr id="12" name="CasellaDiTesto 36"/>
          <p:cNvSpPr txBox="1">
            <a:spLocks noChangeArrowheads="1"/>
          </p:cNvSpPr>
          <p:nvPr/>
        </p:nvSpPr>
        <p:spPr bwMode="auto">
          <a:xfrm>
            <a:off x="1763688" y="5013176"/>
            <a:ext cx="7179592" cy="1200329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Senza identificativi diretti?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 smtClean="0">
                <a:solidFill>
                  <a:schemeClr val="bg1"/>
                </a:solidFill>
              </a:rPr>
              <a:t>Ma non solo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smtClean="0">
                <a:solidFill>
                  <a:schemeClr val="bg1"/>
                </a:solidFill>
              </a:rPr>
              <a:t>Valutazione a priori del </a:t>
            </a:r>
            <a:r>
              <a:rPr lang="en-US" altLang="en-US" sz="2400" b="1" i="1" dirty="0" smtClean="0">
                <a:solidFill>
                  <a:schemeClr val="bg1"/>
                </a:solidFill>
              </a:rPr>
              <a:t>disclosure risk</a:t>
            </a:r>
            <a:r>
              <a:rPr lang="it-IT" altLang="en-US" sz="2400" b="1" dirty="0" smtClean="0">
                <a:solidFill>
                  <a:schemeClr val="bg1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xmlns="" val="154096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Grazie per l’attenzione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379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37058" y="569635"/>
            <a:ext cx="8555037" cy="357944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800100" lvl="2" indent="0">
              <a:buFont typeface="Arial" charset="0"/>
              <a:buNone/>
              <a:defRPr/>
            </a:pPr>
            <a:r>
              <a:rPr lang="it-IT" dirty="0" smtClean="0">
                <a:solidFill>
                  <a:srgbClr val="C00000"/>
                </a:solidFill>
                <a:latin typeface="+mj-lt"/>
              </a:rPr>
              <a:t>Obiettivo </a:t>
            </a:r>
          </a:p>
          <a:p>
            <a:pPr marL="800100" lvl="2" indent="0">
              <a:spcBef>
                <a:spcPts val="0"/>
              </a:spcBef>
              <a:buFont typeface="Arial" charset="0"/>
              <a:buNone/>
              <a:defRPr/>
            </a:pPr>
            <a:endParaRPr lang="it-IT" dirty="0" smtClean="0">
              <a:solidFill>
                <a:srgbClr val="C00000"/>
              </a:solidFill>
              <a:latin typeface="+mj-lt"/>
            </a:endParaRP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i="1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«..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ampliamento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dell’offerta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informativa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dell’ISTAT </a:t>
            </a:r>
            <a:endParaRPr lang="it-IT" altLang="en-US" dirty="0" smtClean="0">
              <a:latin typeface="+mj-lt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mediante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produzione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di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collezioni di dati elementari </a:t>
            </a:r>
            <a:endParaRPr lang="it-IT" altLang="en-US" dirty="0" smtClean="0">
              <a:latin typeface="+mj-lt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da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rendere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disponibili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all’utenza,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utili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alla ricerca sociale </a:t>
            </a:r>
            <a:endParaRPr lang="it-IT" altLang="en-US" dirty="0" smtClean="0">
              <a:latin typeface="+mj-lt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ed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economica, alla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programmazione territoriale </a:t>
            </a: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e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settoriale, alla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valutazione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delle politiche </a:t>
            </a:r>
            <a:endParaRPr lang="it-IT" altLang="en-US" dirty="0" smtClean="0">
              <a:latin typeface="+mj-lt"/>
              <a:ea typeface="Calibri" pitchFamily="34" charset="0"/>
              <a:cs typeface="Arial" panose="020B0604020202020204" pitchFamily="34" charset="0"/>
            </a:endParaRPr>
          </a:p>
          <a:p>
            <a:pPr marL="800100" lvl="2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pubbliche </a:t>
            </a:r>
            <a:r>
              <a:rPr lang="it-IT" altLang="en-US" dirty="0">
                <a:latin typeface="+mj-lt"/>
                <a:ea typeface="Calibri" pitchFamily="34" charset="0"/>
                <a:cs typeface="Arial" panose="020B0604020202020204" pitchFamily="34" charset="0"/>
              </a:rPr>
              <a:t>a livello nazionale, regionale e </a:t>
            </a:r>
            <a:r>
              <a:rPr lang="it-IT" altLang="en-US" dirty="0" smtClean="0">
                <a:latin typeface="+mj-lt"/>
                <a:ea typeface="Calibri" pitchFamily="34" charset="0"/>
                <a:cs typeface="Arial" panose="020B0604020202020204" pitchFamily="34" charset="0"/>
              </a:rPr>
              <a:t>locale.»</a:t>
            </a:r>
          </a:p>
          <a:p>
            <a:pPr marL="800100" lvl="2" indent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US" sz="16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(</a:t>
            </a:r>
            <a:r>
              <a:rPr lang="it-IT" sz="16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Delibera </a:t>
            </a:r>
            <a:r>
              <a:rPr lang="it-IT" sz="1600" i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12/ DGEN del </a:t>
            </a:r>
            <a:r>
              <a:rPr lang="it-IT" sz="1600" i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18/01/2013)</a:t>
            </a:r>
            <a:endParaRPr lang="en-US" altLang="en-US" sz="1600" i="1" dirty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sp>
        <p:nvSpPr>
          <p:cNvPr id="6" name="CasellaDiTesto 6"/>
          <p:cNvSpPr txBox="1">
            <a:spLocks noChangeArrowheads="1"/>
          </p:cNvSpPr>
          <p:nvPr/>
        </p:nvSpPr>
        <p:spPr bwMode="auto">
          <a:xfrm>
            <a:off x="682625" y="6435725"/>
            <a:ext cx="46926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000" dirty="0" smtClean="0">
                <a:solidFill>
                  <a:srgbClr val="7F7F7F"/>
                </a:solidFill>
              </a:rPr>
              <a:t>Progetto ARCHIMEDE</a:t>
            </a:r>
          </a:p>
        </p:txBody>
      </p:sp>
      <p:sp>
        <p:nvSpPr>
          <p:cNvPr id="2" name="Rettangolo 1"/>
          <p:cNvSpPr/>
          <p:nvPr/>
        </p:nvSpPr>
        <p:spPr>
          <a:xfrm>
            <a:off x="735240" y="39495"/>
            <a:ext cx="7725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prstClr val="white"/>
                </a:solidFill>
              </a:rPr>
              <a:t>ARCHIMEDE – archivi integrati di microdati economici e demosociali</a:t>
            </a: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" name="CasellaDiTesto 2"/>
          <p:cNvSpPr txBox="1">
            <a:spLocks noChangeArrowheads="1"/>
          </p:cNvSpPr>
          <p:nvPr/>
        </p:nvSpPr>
        <p:spPr bwMode="auto">
          <a:xfrm>
            <a:off x="475098" y="4725144"/>
            <a:ext cx="8417382" cy="83099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hangingPunct="1"/>
            <a:r>
              <a:rPr lang="it-IT" altLang="en-US" sz="24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Sfruttamento </a:t>
            </a:r>
            <a:r>
              <a:rPr lang="it-IT" alt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 contenuti informativi di fonti amministrative «integrate» presenti in SIM.</a:t>
            </a:r>
            <a:endParaRPr lang="en-US" altLang="en-US" sz="24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2663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33363" y="390525"/>
            <a:ext cx="8555037" cy="332650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it-IT" sz="2800" b="1" dirty="0" smtClean="0">
                <a:solidFill>
                  <a:srgbClr val="C00000"/>
                </a:solidFill>
              </a:rPr>
              <a:t>SIM</a:t>
            </a:r>
            <a:r>
              <a:rPr lang="it-IT" sz="2800" b="1" dirty="0">
                <a:solidFill>
                  <a:srgbClr val="C00000"/>
                </a:solidFill>
              </a:rPr>
              <a:t>: </a:t>
            </a:r>
            <a:r>
              <a:rPr lang="it-IT" sz="2800" b="1" dirty="0" smtClean="0">
                <a:solidFill>
                  <a:srgbClr val="C00000"/>
                </a:solidFill>
              </a:rPr>
              <a:t>Sistema </a:t>
            </a:r>
            <a:r>
              <a:rPr lang="it-IT" sz="2800" b="1" dirty="0">
                <a:solidFill>
                  <a:srgbClr val="C00000"/>
                </a:solidFill>
              </a:rPr>
              <a:t>Integrato </a:t>
            </a:r>
            <a:r>
              <a:rPr lang="it-IT" sz="2800" b="1" dirty="0" smtClean="0">
                <a:solidFill>
                  <a:srgbClr val="C00000"/>
                </a:solidFill>
              </a:rPr>
              <a:t>di </a:t>
            </a:r>
            <a:r>
              <a:rPr lang="it-IT" sz="2800" b="1" dirty="0" err="1">
                <a:solidFill>
                  <a:srgbClr val="C00000"/>
                </a:solidFill>
              </a:rPr>
              <a:t>Microdati</a:t>
            </a:r>
            <a:r>
              <a:rPr lang="it-IT" sz="2800" b="1" dirty="0">
                <a:solidFill>
                  <a:srgbClr val="C00000"/>
                </a:solidFill>
              </a:rPr>
              <a:t> </a:t>
            </a: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endParaRPr lang="it-IT" sz="20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E</a:t>
            </a:r>
            <a:r>
              <a:rPr lang="it-IT" sz="2400" dirty="0"/>
              <a:t>’ una infrastruttura statistica di base </a:t>
            </a:r>
            <a:endParaRPr lang="it-IT" sz="24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nella </a:t>
            </a:r>
            <a:r>
              <a:rPr lang="it-IT" sz="2400" dirty="0"/>
              <a:t>quale vengono integrati dati </a:t>
            </a:r>
            <a:endParaRPr lang="it-IT" sz="24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riferiti </a:t>
            </a:r>
            <a:r>
              <a:rPr lang="it-IT" sz="2400" dirty="0"/>
              <a:t>a individui, famiglie e unità </a:t>
            </a:r>
            <a:endParaRPr lang="it-IT" sz="24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provenienti </a:t>
            </a:r>
            <a:r>
              <a:rPr lang="it-IT" sz="2400" dirty="0"/>
              <a:t>da una pluralità di </a:t>
            </a:r>
            <a:endParaRPr lang="it-IT" sz="2400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it-IT" sz="2400" dirty="0" smtClean="0"/>
              <a:t>basi </a:t>
            </a:r>
            <a:r>
              <a:rPr lang="it-IT" sz="2400" dirty="0"/>
              <a:t>dati di fonte </a:t>
            </a:r>
            <a:r>
              <a:rPr lang="it-IT" sz="2400" dirty="0" smtClean="0"/>
              <a:t>amministrativa.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graphicFrame>
        <p:nvGraphicFramePr>
          <p:cNvPr id="2" name="Oggetto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56713817"/>
              </p:ext>
            </p:extLst>
          </p:nvPr>
        </p:nvGraphicFramePr>
        <p:xfrm>
          <a:off x="4683211" y="771725"/>
          <a:ext cx="4321390" cy="2935560"/>
        </p:xfrm>
        <a:graphic>
          <a:graphicData uri="http://schemas.openxmlformats.org/presentationml/2006/ole">
            <p:oleObj spid="_x0000_s3094" name="Presentazione" r:id="rId4" imgW="4570501" imgH="3427395" progId="PowerPoint.Show.12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468401" y="4221088"/>
            <a:ext cx="8012218" cy="12741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it-IT" sz="2400" b="1" i="1" u="sng" dirty="0" err="1">
                <a:solidFill>
                  <a:srgbClr val="FFFF00"/>
                </a:solidFill>
                <a:latin typeface="+mj-lt"/>
              </a:rPr>
              <a:t>Repository</a:t>
            </a:r>
            <a:r>
              <a:rPr lang="it-IT" sz="2400" dirty="0">
                <a:latin typeface="+mj-lt"/>
              </a:rPr>
              <a:t> dei dati amministrativi </a:t>
            </a:r>
            <a:r>
              <a:rPr lang="it-IT" sz="2400" dirty="0" smtClean="0">
                <a:latin typeface="+mj-lt"/>
              </a:rPr>
              <a:t>acquisiti dall’Istituto, </a:t>
            </a:r>
          </a:p>
          <a:p>
            <a:pPr algn="ctr">
              <a:spcBef>
                <a:spcPct val="20000"/>
              </a:spcBef>
              <a:defRPr/>
            </a:pPr>
            <a:r>
              <a:rPr lang="it-IT" sz="2400" dirty="0" smtClean="0">
                <a:latin typeface="+mj-lt"/>
              </a:rPr>
              <a:t>organizzato </a:t>
            </a:r>
            <a:r>
              <a:rPr lang="it-IT" sz="2400" dirty="0">
                <a:latin typeface="+mj-lt"/>
              </a:rPr>
              <a:t>con lo scopo di supportare i processi di produzione statistica dell'Istat</a:t>
            </a:r>
            <a:r>
              <a:rPr lang="it-IT" dirty="0">
                <a:latin typeface="Calibri"/>
              </a:rPr>
              <a:t>. </a:t>
            </a:r>
            <a:endParaRPr lang="it-IT" sz="16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0804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50825" y="549275"/>
            <a:ext cx="8555038" cy="3383781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Obiettivi:</a:t>
            </a:r>
          </a:p>
          <a:p>
            <a:pPr algn="just">
              <a:buFont typeface="Arial" pitchFamily="34" charset="0"/>
              <a:buChar char="•"/>
              <a:defRPr/>
            </a:pPr>
            <a:endParaRPr lang="it-IT" sz="2400" dirty="0" smtClean="0"/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it-IT" sz="2400" dirty="0"/>
              <a:t>Identificare ogni </a:t>
            </a:r>
            <a:r>
              <a:rPr lang="it-IT" sz="2400" dirty="0">
                <a:solidFill>
                  <a:srgbClr val="FF0000"/>
                </a:solidFill>
              </a:rPr>
              <a:t>oggetto</a:t>
            </a:r>
            <a:r>
              <a:rPr lang="it-IT" sz="2400" dirty="0"/>
              <a:t> (famiglia; individuo; unità economiche; loro relazioni) in fonti diverse con un </a:t>
            </a:r>
            <a:r>
              <a:rPr lang="it-IT" sz="2400" b="1" i="1" dirty="0">
                <a:solidFill>
                  <a:srgbClr val="FF0000"/>
                </a:solidFill>
              </a:rPr>
              <a:t>numero ID univoco e stabile</a:t>
            </a:r>
            <a:r>
              <a:rPr lang="it-IT" sz="2400" b="1" i="1" dirty="0"/>
              <a:t> </a:t>
            </a:r>
            <a:r>
              <a:rPr lang="it-IT" sz="2400" dirty="0"/>
              <a:t>nel tempo.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it-IT" sz="2400" dirty="0"/>
              <a:t>Definire, per ogni oggetto, le </a:t>
            </a:r>
            <a:r>
              <a:rPr lang="it-IT" sz="2400" dirty="0">
                <a:solidFill>
                  <a:srgbClr val="FF0000"/>
                </a:solidFill>
              </a:rPr>
              <a:t>relazioni</a:t>
            </a:r>
            <a:r>
              <a:rPr lang="it-IT" sz="2400" dirty="0"/>
              <a:t> logiche e fisiche, nel </a:t>
            </a:r>
            <a:r>
              <a:rPr lang="it-IT" sz="2400" dirty="0">
                <a:solidFill>
                  <a:srgbClr val="FF0000"/>
                </a:solidFill>
              </a:rPr>
              <a:t>tempo</a:t>
            </a:r>
            <a:r>
              <a:rPr lang="it-IT" sz="2400" dirty="0"/>
              <a:t> e nello </a:t>
            </a:r>
            <a:r>
              <a:rPr lang="it-IT" sz="2400" dirty="0">
                <a:solidFill>
                  <a:srgbClr val="FF0000"/>
                </a:solidFill>
              </a:rPr>
              <a:t>spazio</a:t>
            </a:r>
            <a:r>
              <a:rPr lang="it-IT" sz="2400" dirty="0"/>
              <a:t>, tra le informazioni disponibili da fonti diverse.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GB" sz="2400" dirty="0" smtClean="0"/>
          </a:p>
        </p:txBody>
      </p:sp>
      <p:sp>
        <p:nvSpPr>
          <p:cNvPr id="103427" name="CasellaDiTesto 4"/>
          <p:cNvSpPr txBox="1">
            <a:spLocks noChangeArrowheads="1"/>
          </p:cNvSpPr>
          <p:nvPr/>
        </p:nvSpPr>
        <p:spPr bwMode="auto">
          <a:xfrm>
            <a:off x="2843213" y="0"/>
            <a:ext cx="2698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FFFFFF"/>
                </a:solidFill>
              </a:rPr>
              <a:t>SIM: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Obiettivi</a:t>
            </a:r>
            <a:r>
              <a:rPr lang="en-US" altLang="en-US" b="1" dirty="0" smtClean="0">
                <a:solidFill>
                  <a:srgbClr val="FFFFFF"/>
                </a:solidFill>
              </a:rPr>
              <a:t> e </a:t>
            </a:r>
            <a:r>
              <a:rPr lang="en-US" altLang="en-US" b="1" dirty="0" err="1" smtClean="0">
                <a:solidFill>
                  <a:srgbClr val="FFFFFF"/>
                </a:solidFill>
              </a:rPr>
              <a:t>utilizzo</a:t>
            </a:r>
            <a:endParaRPr lang="en-US" altLang="en-US" b="1" dirty="0" smtClean="0">
              <a:solidFill>
                <a:srgbClr val="FFFF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4005064"/>
            <a:ext cx="8012218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Favorisce l’utilizzo di dati individuali, </a:t>
            </a:r>
          </a:p>
          <a:p>
            <a:pPr algn="ctr"/>
            <a:r>
              <a:rPr lang="it-IT" sz="2400" b="1" i="1" u="sng" dirty="0" smtClean="0">
                <a:solidFill>
                  <a:srgbClr val="FFFF00"/>
                </a:solidFill>
              </a:rPr>
              <a:t>privi degli identificativi diretti</a:t>
            </a:r>
            <a:r>
              <a:rPr lang="it-IT" sz="2400" dirty="0" smtClean="0"/>
              <a:t>, </a:t>
            </a:r>
          </a:p>
          <a:p>
            <a:pPr algn="ctr"/>
            <a:r>
              <a:rPr lang="it-IT" sz="2400" dirty="0" smtClean="0"/>
              <a:t>mantenendo inalterate le potenzialità informative derivanti dal processo di integrazione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23531134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asellaDiTesto 4"/>
          <p:cNvSpPr txBox="1">
            <a:spLocks noChangeArrowheads="1"/>
          </p:cNvSpPr>
          <p:nvPr/>
        </p:nvSpPr>
        <p:spPr bwMode="auto">
          <a:xfrm>
            <a:off x="2843213" y="0"/>
            <a:ext cx="209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srgbClr val="FFFFFF"/>
                </a:solidFill>
              </a:rPr>
              <a:t>SIM: I sottositemi</a:t>
            </a:r>
          </a:p>
        </p:txBody>
      </p:sp>
      <p:sp>
        <p:nvSpPr>
          <p:cNvPr id="62467" name="CasellaDiTesto 5"/>
          <p:cNvSpPr txBox="1">
            <a:spLocks noChangeArrowheads="1"/>
          </p:cNvSpPr>
          <p:nvPr/>
        </p:nvSpPr>
        <p:spPr bwMode="auto">
          <a:xfrm>
            <a:off x="684213" y="438150"/>
            <a:ext cx="753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C00000"/>
                </a:solidFill>
              </a:rPr>
              <a:t>Sottosistemi di base</a:t>
            </a:r>
          </a:p>
        </p:txBody>
      </p:sp>
      <p:sp>
        <p:nvSpPr>
          <p:cNvPr id="62468" name="CasellaDiTesto 6"/>
          <p:cNvSpPr txBox="1">
            <a:spLocks noChangeArrowheads="1"/>
          </p:cNvSpPr>
          <p:nvPr/>
        </p:nvSpPr>
        <p:spPr bwMode="auto">
          <a:xfrm>
            <a:off x="323850" y="969963"/>
            <a:ext cx="8424863" cy="2301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prstClr val="black"/>
                </a:solidFill>
              </a:rPr>
              <a:t>Individui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en-US" smtClean="0">
                <a:solidFill>
                  <a:prstClr val="black"/>
                </a:solidFill>
              </a:rPr>
              <a:t>Obiettivo: consentire agli utilizzatori di disporre del più ampio set possibile di unità elementari su cui identificare più popolazioni statistiche (residenti, abitualmente dimoranti, insistenti)</a:t>
            </a:r>
            <a:endParaRPr lang="it-IT" altLang="en-US" sz="2000" smtClean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prstClr val="black"/>
                </a:solidFill>
              </a:rPr>
              <a:t>Unità economiche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prstClr val="black"/>
                </a:solidFill>
              </a:rPr>
              <a:t>Obiettivo: Individuare le unità giuridiche utili per la costruzione delle unità statistiche</a:t>
            </a:r>
          </a:p>
        </p:txBody>
      </p:sp>
      <p:sp>
        <p:nvSpPr>
          <p:cNvPr id="62469" name="CasellaDiTesto 7"/>
          <p:cNvSpPr txBox="1">
            <a:spLocks noChangeArrowheads="1"/>
          </p:cNvSpPr>
          <p:nvPr/>
        </p:nvSpPr>
        <p:spPr bwMode="auto">
          <a:xfrm>
            <a:off x="900113" y="3343275"/>
            <a:ext cx="753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C00000"/>
                </a:solidFill>
              </a:rPr>
              <a:t>Sottosistemi dei Luoghi</a:t>
            </a:r>
          </a:p>
        </p:txBody>
      </p:sp>
      <p:sp>
        <p:nvSpPr>
          <p:cNvPr id="62470" name="CasellaDiTesto 8"/>
          <p:cNvSpPr txBox="1">
            <a:spLocks noChangeArrowheads="1"/>
          </p:cNvSpPr>
          <p:nvPr/>
        </p:nvSpPr>
        <p:spPr bwMode="auto">
          <a:xfrm>
            <a:off x="323850" y="3797300"/>
            <a:ext cx="8424863" cy="2216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prstClr val="black"/>
                </a:solidFill>
              </a:rPr>
              <a:t>SIM luoghi unità economiche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prstClr val="black"/>
                </a:solidFill>
              </a:rPr>
              <a:t>Obiettivo: identificare le localizzazioni delle unità giuridiche presenti nelle fonti amministrative.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prstClr val="black"/>
                </a:solidFill>
              </a:rPr>
              <a:t>SIM luoghi individui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prstClr val="black"/>
                </a:solidFill>
              </a:rPr>
              <a:t>Obiettivo: identificare i luoghi che in qualche modo possono interessare le persone fisiche riconosciute dal sistema individui: residenza anagrafica, domicilio fiscale, luoghi di lavoro, luoghi di studio, …</a:t>
            </a:r>
            <a:endParaRPr lang="it-IT" altLang="en-US" smtClean="0">
              <a:solidFill>
                <a:srgbClr val="5051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39335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asellaDiTesto 4"/>
          <p:cNvSpPr txBox="1">
            <a:spLocks noChangeArrowheads="1"/>
          </p:cNvSpPr>
          <p:nvPr/>
        </p:nvSpPr>
        <p:spPr bwMode="auto">
          <a:xfrm>
            <a:off x="2843213" y="0"/>
            <a:ext cx="209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srgbClr val="FFFFFF"/>
                </a:solidFill>
              </a:rPr>
              <a:t>SIM: I sottositemi</a:t>
            </a:r>
          </a:p>
        </p:txBody>
      </p:sp>
      <p:sp>
        <p:nvSpPr>
          <p:cNvPr id="64515" name="CasellaDiTesto 9"/>
          <p:cNvSpPr txBox="1">
            <a:spLocks noChangeArrowheads="1"/>
          </p:cNvSpPr>
          <p:nvPr/>
        </p:nvSpPr>
        <p:spPr bwMode="auto">
          <a:xfrm>
            <a:off x="682625" y="593725"/>
            <a:ext cx="753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C00000"/>
                </a:solidFill>
              </a:rPr>
              <a:t>Sottosistemi delle Relazioni</a:t>
            </a:r>
          </a:p>
        </p:txBody>
      </p:sp>
      <p:sp>
        <p:nvSpPr>
          <p:cNvPr id="64516" name="CasellaDiTesto 10"/>
          <p:cNvSpPr txBox="1">
            <a:spLocks noChangeArrowheads="1"/>
          </p:cNvSpPr>
          <p:nvPr/>
        </p:nvSpPr>
        <p:spPr bwMode="auto">
          <a:xfrm>
            <a:off x="608013" y="1341438"/>
            <a:ext cx="7643812" cy="406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404040"/>
                </a:solidFill>
              </a:rPr>
              <a:t>SIM relazioni tra unità economiche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srgbClr val="505150"/>
                </a:solidFill>
              </a:rPr>
              <a:t>Obiettivo: cogliere alcune possibili relazioni tra unità economiche quali, ad esempio, eventi di trasformazione e legami societari.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US" sz="1200" smtClean="0">
              <a:solidFill>
                <a:srgbClr val="50515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404040"/>
                </a:solidFill>
              </a:rPr>
              <a:t>SIM relazioni tra individui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srgbClr val="505150"/>
                </a:solidFill>
              </a:rPr>
              <a:t>Obiettivo: identificare le relazioni tra gli individui; famiglia anagrafica e famiglia “fiscale”.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US" sz="1200" smtClean="0">
              <a:solidFill>
                <a:srgbClr val="50515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smtClean="0">
                <a:solidFill>
                  <a:srgbClr val="404040"/>
                </a:solidFill>
              </a:rPr>
              <a:t>SIM relazioni tra individui e unità economiche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mtClean="0">
                <a:solidFill>
                  <a:srgbClr val="505150"/>
                </a:solidFill>
              </a:rPr>
              <a:t>Obiettivo: integrare le informazioni sulle relazioni tra gli individui e le unità economiche. Presenza contestuale dei due identificativi necessari per legare i domini “socio-demografico” e “economico”: codice individuo e codice unità.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US" smtClean="0">
              <a:solidFill>
                <a:srgbClr val="5051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8686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dirty="0" smtClean="0">
                <a:solidFill>
                  <a:srgbClr val="505150"/>
                </a:solidFill>
              </a:rPr>
              <a:t>Relazioni tra i sottosistemi</a:t>
            </a:r>
          </a:p>
        </p:txBody>
      </p:sp>
      <p:sp>
        <p:nvSpPr>
          <p:cNvPr id="2" name="Disco magnetico 1"/>
          <p:cNvSpPr/>
          <p:nvPr/>
        </p:nvSpPr>
        <p:spPr>
          <a:xfrm>
            <a:off x="2919369" y="1496034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LUOGHI </a:t>
            </a:r>
            <a:r>
              <a:rPr lang="it-IT" sz="1200" dirty="0">
                <a:solidFill>
                  <a:schemeClr val="bg1"/>
                </a:solidFill>
              </a:rPr>
              <a:t>INDIVIDUI</a:t>
            </a:r>
          </a:p>
        </p:txBody>
      </p:sp>
      <p:sp>
        <p:nvSpPr>
          <p:cNvPr id="7" name="Disco magnetico 6"/>
          <p:cNvSpPr/>
          <p:nvPr/>
        </p:nvSpPr>
        <p:spPr>
          <a:xfrm>
            <a:off x="2919369" y="2878818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INDIVIDUI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8" name="Disco magnetico 7"/>
          <p:cNvSpPr/>
          <p:nvPr/>
        </p:nvSpPr>
        <p:spPr>
          <a:xfrm>
            <a:off x="2919369" y="4351088"/>
            <a:ext cx="1107347" cy="897622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RELAZIONI TRA INDIVIDUI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4" name="Disco magnetico 13"/>
          <p:cNvSpPr/>
          <p:nvPr/>
        </p:nvSpPr>
        <p:spPr>
          <a:xfrm>
            <a:off x="5754848" y="1496034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LUOGHI UNITA</a:t>
            </a:r>
            <a:r>
              <a:rPr lang="it-IT" sz="1200" dirty="0">
                <a:solidFill>
                  <a:schemeClr val="bg1"/>
                </a:solidFill>
              </a:rPr>
              <a:t>’ ECONOMICHE</a:t>
            </a:r>
          </a:p>
        </p:txBody>
      </p:sp>
      <p:sp>
        <p:nvSpPr>
          <p:cNvPr id="15" name="Disco magnetico 14"/>
          <p:cNvSpPr/>
          <p:nvPr/>
        </p:nvSpPr>
        <p:spPr>
          <a:xfrm>
            <a:off x="5754848" y="2878818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UNITA’ ECONOMICHE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6" name="Disco magnetico 15"/>
          <p:cNvSpPr/>
          <p:nvPr/>
        </p:nvSpPr>
        <p:spPr>
          <a:xfrm>
            <a:off x="5754848" y="4351088"/>
            <a:ext cx="1258348" cy="897622"/>
          </a:xfrm>
          <a:prstGeom prst="flowChartMagneticDisk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>
                <a:solidFill>
                  <a:schemeClr val="bg1"/>
                </a:solidFill>
              </a:rPr>
              <a:t>SIM </a:t>
            </a:r>
            <a:r>
              <a:rPr lang="it-IT" sz="1200" dirty="0" smtClean="0">
                <a:solidFill>
                  <a:schemeClr val="bg1"/>
                </a:solidFill>
              </a:rPr>
              <a:t>RELAZIONI TRA UNITA</a:t>
            </a:r>
            <a:r>
              <a:rPr lang="it-IT" sz="1200" dirty="0">
                <a:solidFill>
                  <a:schemeClr val="bg1"/>
                </a:solidFill>
              </a:rPr>
              <a:t>’ ECONOMICHE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318783" y="3054987"/>
            <a:ext cx="1459684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BASE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318782" y="1672203"/>
            <a:ext cx="1459685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LUOGHI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9" name="Rettangolo arrotondato 18"/>
          <p:cNvSpPr/>
          <p:nvPr/>
        </p:nvSpPr>
        <p:spPr>
          <a:xfrm>
            <a:off x="318784" y="4243428"/>
            <a:ext cx="1459683" cy="54528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400" dirty="0" smtClean="0">
                <a:solidFill>
                  <a:prstClr val="black"/>
                </a:solidFill>
              </a:rPr>
              <a:t>SIM RELAZIONALI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20" name="Disco magnetico 19"/>
          <p:cNvSpPr/>
          <p:nvPr/>
        </p:nvSpPr>
        <p:spPr>
          <a:xfrm>
            <a:off x="4388839" y="3902277"/>
            <a:ext cx="1107347" cy="897622"/>
          </a:xfrm>
          <a:prstGeom prst="flowChartMagneticDisk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200" dirty="0" smtClean="0">
                <a:solidFill>
                  <a:schemeClr val="bg1"/>
                </a:solidFill>
              </a:rPr>
              <a:t>SIM RELAZIONI INDIVIDUI UNITA’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27" name="Dodecagono 26"/>
          <p:cNvSpPr/>
          <p:nvPr/>
        </p:nvSpPr>
        <p:spPr>
          <a:xfrm>
            <a:off x="1862356" y="3062587"/>
            <a:ext cx="1199625" cy="544896"/>
          </a:xfrm>
          <a:prstGeom prst="do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000" b="1" dirty="0" smtClean="0">
                <a:solidFill>
                  <a:prstClr val="black"/>
                </a:solidFill>
              </a:rPr>
              <a:t>CODICE INDIVIDUO</a:t>
            </a:r>
            <a:endParaRPr lang="it-IT" sz="1000" b="1" dirty="0">
              <a:solidFill>
                <a:prstClr val="black"/>
              </a:solidFill>
            </a:endParaRPr>
          </a:p>
        </p:txBody>
      </p:sp>
      <p:sp>
        <p:nvSpPr>
          <p:cNvPr id="30" name="Dodecagono 29"/>
          <p:cNvSpPr/>
          <p:nvPr/>
        </p:nvSpPr>
        <p:spPr>
          <a:xfrm>
            <a:off x="6930704" y="3066594"/>
            <a:ext cx="1199625" cy="544896"/>
          </a:xfrm>
          <a:prstGeom prst="dodecagon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it-IT" sz="1000" b="1" dirty="0" smtClean="0">
                <a:solidFill>
                  <a:prstClr val="black"/>
                </a:solidFill>
              </a:rPr>
              <a:t>CODICE UNITA’</a:t>
            </a:r>
            <a:endParaRPr lang="it-IT" sz="1000" b="1" dirty="0">
              <a:solidFill>
                <a:prstClr val="black"/>
              </a:solidFill>
            </a:endParaRPr>
          </a:p>
        </p:txBody>
      </p:sp>
      <p:cxnSp>
        <p:nvCxnSpPr>
          <p:cNvPr id="12" name="Connettore 1 11"/>
          <p:cNvCxnSpPr>
            <a:stCxn id="2" idx="3"/>
            <a:endCxn id="7" idx="1"/>
          </p:cNvCxnSpPr>
          <p:nvPr/>
        </p:nvCxnSpPr>
        <p:spPr>
          <a:xfrm>
            <a:off x="3473043" y="2393656"/>
            <a:ext cx="0" cy="4851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6384022" y="2393656"/>
            <a:ext cx="0" cy="485162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>
            <a:stCxn id="7" idx="3"/>
            <a:endCxn id="20" idx="2"/>
          </p:cNvCxnSpPr>
          <p:nvPr/>
        </p:nvCxnSpPr>
        <p:spPr>
          <a:xfrm>
            <a:off x="3473043" y="3776440"/>
            <a:ext cx="915796" cy="5746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>
            <a:stCxn id="15" idx="3"/>
            <a:endCxn id="20" idx="4"/>
          </p:cNvCxnSpPr>
          <p:nvPr/>
        </p:nvCxnSpPr>
        <p:spPr>
          <a:xfrm flipH="1">
            <a:off x="5496186" y="3776440"/>
            <a:ext cx="887836" cy="57464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>
            <a:endCxn id="8" idx="1"/>
          </p:cNvCxnSpPr>
          <p:nvPr/>
        </p:nvCxnSpPr>
        <p:spPr>
          <a:xfrm>
            <a:off x="3473042" y="3758266"/>
            <a:ext cx="1" cy="5928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>
            <a:endCxn id="16" idx="1"/>
          </p:cNvCxnSpPr>
          <p:nvPr/>
        </p:nvCxnSpPr>
        <p:spPr>
          <a:xfrm>
            <a:off x="6384022" y="3812096"/>
            <a:ext cx="0" cy="538992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>
            <a:stCxn id="8" idx="4"/>
            <a:endCxn id="20" idx="2"/>
          </p:cNvCxnSpPr>
          <p:nvPr/>
        </p:nvCxnSpPr>
        <p:spPr>
          <a:xfrm flipV="1">
            <a:off x="4026716" y="4351088"/>
            <a:ext cx="362123" cy="448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>
            <a:stCxn id="16" idx="2"/>
            <a:endCxn id="20" idx="4"/>
          </p:cNvCxnSpPr>
          <p:nvPr/>
        </p:nvCxnSpPr>
        <p:spPr>
          <a:xfrm flipH="1" flipV="1">
            <a:off x="5496186" y="4351088"/>
            <a:ext cx="258662" cy="448811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schemeClr val="bg1"/>
                </a:solidFill>
              </a:rPr>
              <a:t>Sistema Integrato di </a:t>
            </a:r>
            <a:r>
              <a:rPr lang="it-IT" b="1" dirty="0" err="1" smtClean="0">
                <a:solidFill>
                  <a:schemeClr val="bg1"/>
                </a:solidFill>
              </a:rPr>
              <a:t>Microdati</a:t>
            </a:r>
            <a:r>
              <a:rPr lang="it-IT" b="1" dirty="0" smtClean="0">
                <a:solidFill>
                  <a:schemeClr val="bg1"/>
                </a:solidFill>
              </a:rPr>
              <a:t> (SIM)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853966" y="1140903"/>
            <a:ext cx="6366692" cy="4808377"/>
            <a:chOff x="1853966" y="1140903"/>
            <a:chExt cx="6366692" cy="4808377"/>
          </a:xfrm>
        </p:grpSpPr>
        <p:sp>
          <p:nvSpPr>
            <p:cNvPr id="23" name="Dodecagono 22"/>
            <p:cNvSpPr/>
            <p:nvPr/>
          </p:nvSpPr>
          <p:spPr>
            <a:xfrm>
              <a:off x="1853967" y="4818680"/>
              <a:ext cx="1199625" cy="544896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- CODICE FAMIGLIA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4" name="Dodecagono 23"/>
            <p:cNvSpPr/>
            <p:nvPr/>
          </p:nvSpPr>
          <p:spPr>
            <a:xfrm>
              <a:off x="6930703" y="1405960"/>
              <a:ext cx="1289955" cy="544896"/>
            </a:xfrm>
            <a:prstGeom prst="dodecagon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UNITA’ – CODICE UL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8" name="Dodecagono 27"/>
            <p:cNvSpPr/>
            <p:nvPr/>
          </p:nvSpPr>
          <p:spPr>
            <a:xfrm>
              <a:off x="4342699" y="4788712"/>
              <a:ext cx="1199625" cy="1160568"/>
            </a:xfrm>
            <a:prstGeom prst="dodecago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– CODICE UNITA’ – 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29" name="Dodecagono 28"/>
            <p:cNvSpPr/>
            <p:nvPr/>
          </p:nvSpPr>
          <p:spPr>
            <a:xfrm>
              <a:off x="1853966" y="1140903"/>
              <a:ext cx="1199625" cy="803941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CODICE INDIVIDUO – CODICE LUOGHI INDIVIDUI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4" name="Ovale 3"/>
            <p:cNvSpPr/>
            <p:nvPr/>
          </p:nvSpPr>
          <p:spPr>
            <a:xfrm>
              <a:off x="4348192" y="3015782"/>
              <a:ext cx="1044759" cy="954730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TIP. REL IND_UNI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5" name="Ovale 4"/>
            <p:cNvSpPr/>
            <p:nvPr/>
          </p:nvSpPr>
          <p:spPr>
            <a:xfrm>
              <a:off x="7099180" y="4751374"/>
              <a:ext cx="862669" cy="679508"/>
            </a:xfrm>
            <a:prstGeom prst="ellipse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TIP.</a:t>
              </a:r>
            </a:p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 REL UNITA’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  <p:sp>
          <p:nvSpPr>
            <p:cNvPr id="36" name="Dodecagono 35"/>
            <p:cNvSpPr/>
            <p:nvPr/>
          </p:nvSpPr>
          <p:spPr>
            <a:xfrm>
              <a:off x="6930703" y="4243428"/>
              <a:ext cx="1199625" cy="544896"/>
            </a:xfrm>
            <a:prstGeom prst="dodecagon">
              <a:avLst/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it-IT" sz="1000" b="1" dirty="0" smtClean="0">
                  <a:solidFill>
                    <a:prstClr val="black"/>
                  </a:solidFill>
                </a:rPr>
                <a:t>CODICI UNITA’</a:t>
              </a:r>
              <a:endParaRPr lang="it-IT" sz="10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95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4" grpId="0" animBg="1"/>
      <p:bldP spid="15" grpId="0" animBg="1"/>
      <p:bldP spid="16" grpId="0" animBg="1"/>
      <p:bldP spid="9" grpId="0" animBg="1"/>
      <p:bldP spid="18" grpId="0" animBg="1"/>
      <p:bldP spid="19" grpId="0" animBg="1"/>
      <p:bldP spid="20" grpId="0" animBg="1"/>
      <p:bldP spid="27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8554453"/>
              </p:ext>
            </p:extLst>
          </p:nvPr>
        </p:nvGraphicFramePr>
        <p:xfrm>
          <a:off x="679622" y="369331"/>
          <a:ext cx="7710616" cy="6440369"/>
        </p:xfrm>
        <a:graphic>
          <a:graphicData uri="http://schemas.openxmlformats.org/presentationml/2006/ole">
            <p:oleObj spid="_x0000_s4118" name="Foglio di lavoro" r:id="rId4" imgW="9429649" imgH="8991684" progId="Excel.Sheet.12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85605" y="2045"/>
            <a:ext cx="753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b="1" dirty="0" smtClean="0">
                <a:solidFill>
                  <a:schemeClr val="bg1"/>
                </a:solidFill>
              </a:rPr>
              <a:t>Sistema Integrato di </a:t>
            </a:r>
            <a:r>
              <a:rPr lang="it-IT" b="1" dirty="0" err="1" smtClean="0">
                <a:solidFill>
                  <a:schemeClr val="bg1"/>
                </a:solidFill>
              </a:rPr>
              <a:t>Microdati</a:t>
            </a:r>
            <a:r>
              <a:rPr lang="it-IT" b="1" dirty="0" smtClean="0">
                <a:solidFill>
                  <a:schemeClr val="bg1"/>
                </a:solidFill>
              </a:rPr>
              <a:t> (SIM)</a:t>
            </a:r>
          </a:p>
        </p:txBody>
      </p:sp>
    </p:spTree>
    <p:extLst>
      <p:ext uri="{BB962C8B-B14F-4D97-AF65-F5344CB8AC3E}">
        <p14:creationId xmlns:p14="http://schemas.microsoft.com/office/powerpoint/2010/main" xmlns="" val="6419840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1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12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eaLnBrk="1" hangingPunct="1">
          <a:defRPr sz="1000" dirty="0">
            <a:solidFill>
              <a:srgbClr val="7F7F7F"/>
            </a:solidFill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6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9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0_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1892</Words>
  <Application>Microsoft Office PowerPoint</Application>
  <PresentationFormat>Presentazione su schermo (4:3)</PresentationFormat>
  <Paragraphs>357</Paragraphs>
  <Slides>28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42" baseType="lpstr">
      <vt:lpstr>1_copertina</vt:lpstr>
      <vt:lpstr>2_copertina</vt:lpstr>
      <vt:lpstr>7_copertina</vt:lpstr>
      <vt:lpstr>3_copertina</vt:lpstr>
      <vt:lpstr>4_copertina</vt:lpstr>
      <vt:lpstr>5_copertina</vt:lpstr>
      <vt:lpstr>6_copertina</vt:lpstr>
      <vt:lpstr>9_copertina</vt:lpstr>
      <vt:lpstr>10_copertina</vt:lpstr>
      <vt:lpstr>11_copertina</vt:lpstr>
      <vt:lpstr>12_copertina</vt:lpstr>
      <vt:lpstr>copertina</vt:lpstr>
      <vt:lpstr>Presentazione</vt:lpstr>
      <vt:lpstr>Foglio di lavoro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Grazie per l’attenzione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 Garofalo</dc:creator>
  <cp:lastModifiedBy>STAMPA</cp:lastModifiedBy>
  <cp:revision>45</cp:revision>
  <dcterms:created xsi:type="dcterms:W3CDTF">2015-04-07T09:26:47Z</dcterms:created>
  <dcterms:modified xsi:type="dcterms:W3CDTF">2015-10-28T10:38:09Z</dcterms:modified>
</cp:coreProperties>
</file>