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Lst>
  <p:notesMasterIdLst>
    <p:notesMasterId r:id="rId19"/>
  </p:notesMasterIdLst>
  <p:sldIdLst>
    <p:sldId id="256" r:id="rId3"/>
    <p:sldId id="282" r:id="rId4"/>
    <p:sldId id="281" r:id="rId5"/>
    <p:sldId id="274" r:id="rId6"/>
    <p:sldId id="302" r:id="rId7"/>
    <p:sldId id="303" r:id="rId8"/>
    <p:sldId id="267" r:id="rId9"/>
    <p:sldId id="289" r:id="rId10"/>
    <p:sldId id="290" r:id="rId11"/>
    <p:sldId id="300" r:id="rId12"/>
    <p:sldId id="301" r:id="rId13"/>
    <p:sldId id="291" r:id="rId14"/>
    <p:sldId id="292" r:id="rId15"/>
    <p:sldId id="293" r:id="rId16"/>
    <p:sldId id="294" r:id="rId17"/>
    <p:sldId id="295" r:id="rId18"/>
  </p:sldIdLst>
  <p:sldSz cx="9144000" cy="6858000" type="screen4x3"/>
  <p:notesSz cx="6858000" cy="9926638"/>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una Tabanella"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150"/>
    <a:srgbClr val="7F14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09" autoAdjust="0"/>
  </p:normalViewPr>
  <p:slideViewPr>
    <p:cSldViewPr snapToGrid="0" snapToObjects="1" showGuides="1">
      <p:cViewPr>
        <p:scale>
          <a:sx n="114" d="100"/>
          <a:sy n="114" d="100"/>
        </p:scale>
        <p:origin x="-918" y="234"/>
      </p:cViewPr>
      <p:guideLst>
        <p:guide orient="horz" pos="1354"/>
        <p:guide pos="5759"/>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5C5B4988-3578-46C2-BC90-FCFEE1673598}" type="datetimeFigureOut">
              <a:rPr lang="it-IT" smtClean="0"/>
              <a:pPr/>
              <a:t>22/10/2015</a:t>
            </a:fld>
            <a:endParaRPr lang="it-IT"/>
          </a:p>
        </p:txBody>
      </p:sp>
      <p:sp>
        <p:nvSpPr>
          <p:cNvPr id="4" name="Segnaposto immagine diapositiva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715153"/>
            <a:ext cx="5486400" cy="4466987"/>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4B326471-F5C0-43D2-947D-78B87BE32BCC}" type="slidenum">
              <a:rPr lang="it-IT" smtClean="0"/>
              <a:pPr/>
              <a:t>‹N›</a:t>
            </a:fld>
            <a:endParaRPr lang="it-IT"/>
          </a:p>
        </p:txBody>
      </p:sp>
    </p:spTree>
    <p:extLst>
      <p:ext uri="{BB962C8B-B14F-4D97-AF65-F5344CB8AC3E}">
        <p14:creationId xmlns:p14="http://schemas.microsoft.com/office/powerpoint/2010/main" val="1516560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B326471-F5C0-43D2-947D-78B87BE32BCC}" type="slidenum">
              <a:rPr lang="it-IT" smtClean="0"/>
              <a:pPr/>
              <a:t>4</a:t>
            </a:fld>
            <a:endParaRPr lang="it-IT"/>
          </a:p>
        </p:txBody>
      </p:sp>
    </p:spTree>
    <p:extLst>
      <p:ext uri="{BB962C8B-B14F-4D97-AF65-F5344CB8AC3E}">
        <p14:creationId xmlns:p14="http://schemas.microsoft.com/office/powerpoint/2010/main" val="3943790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B326471-F5C0-43D2-947D-78B87BE32BCC}" type="slidenum">
              <a:rPr lang="it-IT" smtClean="0"/>
              <a:pPr/>
              <a:t>7</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22/10/2015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3188729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22/10/2015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2663530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22/10/2015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2544814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3FBABF-E31F-4B5C-878C-7C3A6A7D91AB}"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894558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377670-3A82-4F4F-9537-F4BAF6CD845E}"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293255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69479E-9C08-4343-9936-46441531855D}"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699694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790B40-69F2-4E83-ADFA-4EB39B90667F}"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589363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2A1D8B1-E13D-46B1-B9CE-721AF61448A3}"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865076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786A2D8-DEB4-48C7-A758-076B092A76E4}"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708761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E3927E8-A3B0-4E41-A0CA-40E950F32B29}"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26686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ED5FC5-F9BC-4C1B-A03F-176A857C009C}"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73332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22/10/2015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405287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8DC207D-D2E2-4D6D-86DE-3930CD30ABBB}"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844681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9B7561-83C0-42C0-80A7-260C954E4550}"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811460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3D4E31-6EE3-4174-A0BA-D8545D172B6E}"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846649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22/10/2015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890210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22/10/2015</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2542799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22/10/2015</a:t>
            </a:fld>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endParaRPr lang="it-IT"/>
          </a:p>
        </p:txBody>
      </p:sp>
      <p:sp>
        <p:nvSpPr>
          <p:cNvPr id="9" name="Segnaposto numero diapositiva 8"/>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442874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22/10/2015</a:t>
            </a:fld>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3524136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22/10/2015</a:t>
            </a:fld>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it-IT"/>
          </a:p>
        </p:txBody>
      </p:sp>
      <p:sp>
        <p:nvSpPr>
          <p:cNvPr id="4" name="Segnaposto numero diapositiva 3"/>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1446449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22/10/2015</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4145275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22/10/2015</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1004873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7"/>
          <p:cNvSpPr/>
          <p:nvPr userDrawn="1"/>
        </p:nvSpPr>
        <p:spPr>
          <a:xfrm>
            <a:off x="777875" y="0"/>
            <a:ext cx="7543800" cy="381000"/>
          </a:xfrm>
          <a:prstGeom prst="rect">
            <a:avLst/>
          </a:prstGeom>
          <a:solidFill>
            <a:srgbClr val="7F1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28" charset="0"/>
              <a:buNone/>
              <a:defRPr/>
            </a:pPr>
            <a:endParaRPr lang="en-US"/>
          </a:p>
        </p:txBody>
      </p:sp>
      <p:cxnSp>
        <p:nvCxnSpPr>
          <p:cNvPr id="9" name="Connettore 1 8"/>
          <p:cNvCxnSpPr/>
          <p:nvPr userDrawn="1"/>
        </p:nvCxnSpPr>
        <p:spPr>
          <a:xfrm>
            <a:off x="777875" y="6254519"/>
            <a:ext cx="7543800" cy="0"/>
          </a:xfrm>
          <a:prstGeom prst="line">
            <a:avLst/>
          </a:prstGeom>
          <a:ln>
            <a:solidFill>
              <a:srgbClr val="7F142A"/>
            </a:solidFill>
          </a:ln>
          <a:effectLst/>
        </p:spPr>
        <p:style>
          <a:lnRef idx="2">
            <a:schemeClr val="accent1"/>
          </a:lnRef>
          <a:fillRef idx="0">
            <a:schemeClr val="accent1"/>
          </a:fillRef>
          <a:effectRef idx="1">
            <a:schemeClr val="accent1"/>
          </a:effectRef>
          <a:fontRef idx="minor">
            <a:schemeClr val="tx1"/>
          </a:fontRef>
        </p:style>
      </p:cxnSp>
      <p:pic>
        <p:nvPicPr>
          <p:cNvPr id="11" name="Immagine 10" descr="marchio 2.jp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558379" y="6346121"/>
            <a:ext cx="806786" cy="335805"/>
          </a:xfrm>
          <a:prstGeom prst="rect">
            <a:avLst/>
          </a:prstGeom>
        </p:spPr>
      </p:pic>
    </p:spTree>
    <p:extLst>
      <p:ext uri="{BB962C8B-B14F-4D97-AF65-F5344CB8AC3E}">
        <p14:creationId xmlns:p14="http://schemas.microsoft.com/office/powerpoint/2010/main" val="2502975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defRPr/>
            </a:pPr>
            <a:endParaRPr lang="it-IT" alt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defRPr/>
            </a:pPr>
            <a:endParaRPr lang="it-IT" alt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defRPr/>
            </a:pPr>
            <a:fld id="{FD574F4F-6262-45D6-8978-516545D9C0C2}" type="slidenum">
              <a:rPr lang="it-IT" altLang="it-IT">
                <a:solidFill>
                  <a:srgbClr val="000000"/>
                </a:solidFill>
              </a:rPr>
              <a:pPr defTabSz="914400" fontAlgn="base">
                <a:spcBef>
                  <a:spcPct val="0"/>
                </a:spcBef>
                <a:spcAft>
                  <a:spcPct val="0"/>
                </a:spcAft>
                <a:defRPr/>
              </a:pPr>
              <a:t>‹N›</a:t>
            </a:fld>
            <a:endParaRPr lang="it-IT" altLang="it-IT">
              <a:solidFill>
                <a:srgbClr val="000000"/>
              </a:solidFill>
            </a:endParaRPr>
          </a:p>
        </p:txBody>
      </p:sp>
    </p:spTree>
    <p:extLst>
      <p:ext uri="{BB962C8B-B14F-4D97-AF65-F5344CB8AC3E}">
        <p14:creationId xmlns:p14="http://schemas.microsoft.com/office/powerpoint/2010/main" val="6799409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82958" y="1626695"/>
            <a:ext cx="7551737" cy="3847207"/>
          </a:xfrm>
          <a:prstGeom prst="rect">
            <a:avLst/>
          </a:prstGeom>
          <a:noFill/>
        </p:spPr>
        <p:txBody>
          <a:bodyPr wrap="square" rtlCol="0">
            <a:spAutoFit/>
          </a:bodyPr>
          <a:lstStyle/>
          <a:p>
            <a:endParaRPr lang="it-IT" sz="2800" dirty="0" smtClean="0"/>
          </a:p>
          <a:p>
            <a:r>
              <a:rPr lang="it-IT" sz="2800" dirty="0" smtClean="0">
                <a:solidFill>
                  <a:schemeClr val="accent2">
                    <a:lumMod val="75000"/>
                  </a:schemeClr>
                </a:solidFill>
              </a:rPr>
              <a:t>Uso statistico delle fonti amministrative: </a:t>
            </a:r>
          </a:p>
          <a:p>
            <a:r>
              <a:rPr lang="it-IT" sz="2800" dirty="0" smtClean="0">
                <a:solidFill>
                  <a:schemeClr val="accent2">
                    <a:lumMod val="75000"/>
                  </a:schemeClr>
                </a:solidFill>
              </a:rPr>
              <a:t>l’Istat per il coordinamento della modulistica e la documentazione degli archivi amministrativi </a:t>
            </a:r>
          </a:p>
          <a:p>
            <a:endParaRPr lang="it-IT" sz="2000" i="1" dirty="0" smtClean="0"/>
          </a:p>
          <a:p>
            <a:endParaRPr lang="it-IT" sz="2000" i="1" dirty="0" smtClean="0"/>
          </a:p>
          <a:p>
            <a:r>
              <a:rPr lang="it-IT" sz="2000" i="1" dirty="0" smtClean="0"/>
              <a:t>Giovanna D’Angiolini – Istat</a:t>
            </a:r>
          </a:p>
          <a:p>
            <a:r>
              <a:rPr lang="it-IT" sz="2000" i="1" dirty="0" smtClean="0"/>
              <a:t>Direzione centrale per lo sviluppo e il coordinamento della rete territoriale e del </a:t>
            </a:r>
            <a:r>
              <a:rPr lang="it-IT" sz="2000" i="1" dirty="0" err="1" smtClean="0"/>
              <a:t>Sistan</a:t>
            </a:r>
            <a:endParaRPr lang="it-IT" sz="2000" dirty="0" smtClean="0"/>
          </a:p>
          <a:p>
            <a:endParaRPr lang="it-IT" sz="2200" dirty="0"/>
          </a:p>
          <a:p>
            <a:endParaRPr lang="it-IT" sz="1000" dirty="0">
              <a:solidFill>
                <a:srgbClr val="505150"/>
              </a:solidFill>
            </a:endParaRPr>
          </a:p>
        </p:txBody>
      </p:sp>
      <p:sp>
        <p:nvSpPr>
          <p:cNvPr id="3" name="Rettangolo 2"/>
          <p:cNvSpPr/>
          <p:nvPr/>
        </p:nvSpPr>
        <p:spPr>
          <a:xfrm>
            <a:off x="1149292" y="382013"/>
            <a:ext cx="6786694" cy="1200329"/>
          </a:xfrm>
          <a:prstGeom prst="rect">
            <a:avLst/>
          </a:prstGeom>
        </p:spPr>
        <p:txBody>
          <a:bodyPr wrap="square">
            <a:spAutoFit/>
          </a:bodyPr>
          <a:lstStyle/>
          <a:p>
            <a:endParaRPr lang="it-IT" dirty="0" smtClean="0"/>
          </a:p>
          <a:p>
            <a:pPr algn="ctr"/>
            <a:r>
              <a:rPr lang="it-IT" dirty="0" smtClean="0"/>
              <a:t> </a:t>
            </a:r>
            <a:r>
              <a:rPr lang="it-IT" b="1" dirty="0" smtClean="0"/>
              <a:t>URBES, ARCHIMEDE, Censimento permanente</a:t>
            </a:r>
          </a:p>
          <a:p>
            <a:pPr algn="ctr"/>
            <a:r>
              <a:rPr lang="it-IT" b="1" dirty="0" smtClean="0"/>
              <a:t>I Comuni verso l’uso statistico degli archivi amministrativi</a:t>
            </a:r>
          </a:p>
          <a:p>
            <a:pPr algn="ctr"/>
            <a:r>
              <a:rPr lang="it-IT" b="1" dirty="0" smtClean="0"/>
              <a:t>e dei sistemi di integrazione delle fonti</a:t>
            </a:r>
          </a:p>
        </p:txBody>
      </p:sp>
      <p:sp>
        <p:nvSpPr>
          <p:cNvPr id="4" name="Rettangolo 3"/>
          <p:cNvSpPr/>
          <p:nvPr/>
        </p:nvSpPr>
        <p:spPr>
          <a:xfrm>
            <a:off x="682957" y="5381569"/>
            <a:ext cx="8301652" cy="830997"/>
          </a:xfrm>
          <a:prstGeom prst="rect">
            <a:avLst/>
          </a:prstGeom>
        </p:spPr>
        <p:txBody>
          <a:bodyPr wrap="square">
            <a:spAutoFit/>
          </a:bodyPr>
          <a:lstStyle/>
          <a:p>
            <a:r>
              <a:rPr lang="it-IT" sz="1600" dirty="0" smtClean="0"/>
              <a:t>Napoli, 28 ottobre </a:t>
            </a:r>
            <a:r>
              <a:rPr lang="it-IT" sz="1600" dirty="0"/>
              <a:t>2015</a:t>
            </a:r>
          </a:p>
          <a:p>
            <a:r>
              <a:rPr lang="it-IT" sz="1600" dirty="0" smtClean="0"/>
              <a:t>Palazzo del Dipartimento Consiglio comunale -  </a:t>
            </a:r>
            <a:r>
              <a:rPr lang="it-IT" sz="1600" dirty="0"/>
              <a:t>Sala </a:t>
            </a:r>
            <a:r>
              <a:rPr lang="it-IT" sz="1600" dirty="0" err="1" smtClean="0"/>
              <a:t>Nugnes</a:t>
            </a:r>
            <a:r>
              <a:rPr lang="it-IT" sz="1600" dirty="0" smtClean="0"/>
              <a:t> – via Verdi, 35</a:t>
            </a:r>
            <a:endParaRPr lang="it-IT" sz="1600" dirty="0"/>
          </a:p>
          <a:p>
            <a:r>
              <a:rPr lang="it-IT" sz="1600" dirty="0" smtClean="0"/>
              <a:t> </a:t>
            </a:r>
            <a:endParaRPr lang="it-IT" sz="1600" dirty="0"/>
          </a:p>
        </p:txBody>
      </p:sp>
    </p:spTree>
    <p:extLst>
      <p:ext uri="{BB962C8B-B14F-4D97-AF65-F5344CB8AC3E}">
        <p14:creationId xmlns:p14="http://schemas.microsoft.com/office/powerpoint/2010/main" val="449239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60386" y="6431603"/>
            <a:ext cx="6546425" cy="400110"/>
          </a:xfrm>
          <a:prstGeom prst="rect">
            <a:avLst/>
          </a:prstGeom>
          <a:noFill/>
        </p:spPr>
        <p:txBody>
          <a:bodyPr wrap="square" rtlCol="0">
            <a:spAutoFit/>
          </a:bodyPr>
          <a:lstStyle/>
          <a:p>
            <a:r>
              <a:rPr lang="it-IT" sz="1000" dirty="0" smtClean="0">
                <a:solidFill>
                  <a:schemeClr val="accent2">
                    <a:lumMod val="75000"/>
                  </a:schemeClr>
                </a:solidFill>
              </a:rPr>
              <a:t>l’Istat per il coordinamento della modulistica e la documentazione degli archivi amministrativi </a:t>
            </a:r>
          </a:p>
          <a:p>
            <a:r>
              <a:rPr lang="it-IT" sz="1000" dirty="0">
                <a:solidFill>
                  <a:srgbClr val="7F7F7F"/>
                </a:solidFill>
              </a:rPr>
              <a:t>G. D’Angiolini – 28 ottobre 2015</a:t>
            </a:r>
          </a:p>
        </p:txBody>
      </p:sp>
      <p:sp>
        <p:nvSpPr>
          <p:cNvPr id="6" name="CasellaDiTesto 5"/>
          <p:cNvSpPr txBox="1"/>
          <p:nvPr/>
        </p:nvSpPr>
        <p:spPr>
          <a:xfrm>
            <a:off x="167510" y="6374149"/>
            <a:ext cx="500596" cy="369332"/>
          </a:xfrm>
          <a:prstGeom prst="rect">
            <a:avLst/>
          </a:prstGeom>
          <a:noFill/>
        </p:spPr>
        <p:txBody>
          <a:bodyPr wrap="square" rtlCol="0">
            <a:spAutoFit/>
          </a:bodyPr>
          <a:lstStyle/>
          <a:p>
            <a:pPr algn="r"/>
            <a:r>
              <a:rPr lang="it-IT" dirty="0" smtClean="0">
                <a:solidFill>
                  <a:schemeClr val="tx1">
                    <a:lumMod val="50000"/>
                    <a:lumOff val="50000"/>
                  </a:schemeClr>
                </a:solidFill>
              </a:rPr>
              <a:t>7</a:t>
            </a:r>
            <a:endParaRPr lang="it-IT" dirty="0">
              <a:solidFill>
                <a:schemeClr val="tx1">
                  <a:lumMod val="50000"/>
                  <a:lumOff val="50000"/>
                </a:schemeClr>
              </a:solidFill>
            </a:endParaRPr>
          </a:p>
        </p:txBody>
      </p:sp>
      <p:sp>
        <p:nvSpPr>
          <p:cNvPr id="4" name="Rettangolo 3"/>
          <p:cNvSpPr/>
          <p:nvPr/>
        </p:nvSpPr>
        <p:spPr>
          <a:xfrm>
            <a:off x="306198" y="570451"/>
            <a:ext cx="8468686" cy="369332"/>
          </a:xfrm>
          <a:prstGeom prst="rect">
            <a:avLst/>
          </a:prstGeom>
        </p:spPr>
        <p:txBody>
          <a:bodyPr wrap="square">
            <a:spAutoFit/>
          </a:bodyPr>
          <a:lstStyle/>
          <a:p>
            <a:r>
              <a:rPr lang="it-IT" b="1" dirty="0" smtClean="0"/>
              <a:t>Analisi su alcuni archivi e loro esposizione nel sistema di documentazione</a:t>
            </a:r>
            <a:endParaRPr lang="it-IT" dirty="0"/>
          </a:p>
        </p:txBody>
      </p:sp>
      <p:sp>
        <p:nvSpPr>
          <p:cNvPr id="7" name="Rettangolo 6"/>
          <p:cNvSpPr/>
          <p:nvPr/>
        </p:nvSpPr>
        <p:spPr>
          <a:xfrm>
            <a:off x="306198" y="939783"/>
            <a:ext cx="8607373" cy="523220"/>
          </a:xfrm>
          <a:prstGeom prst="rect">
            <a:avLst/>
          </a:prstGeom>
        </p:spPr>
        <p:txBody>
          <a:bodyPr wrap="square">
            <a:spAutoFit/>
          </a:bodyPr>
          <a:lstStyle/>
          <a:p>
            <a:pPr algn="ctr"/>
            <a:r>
              <a:rPr lang="it-IT" sz="1400" dirty="0" smtClean="0"/>
              <a:t>A mero titolo di esempio, di seguito la parte iniziale delle pagine relative all’istruttoria effettuata sull’archivio del ministero dell’interno acquisto e reiezione della cittadinanza italiana.</a:t>
            </a:r>
            <a:endParaRPr lang="it-IT" sz="1400" dirty="0"/>
          </a:p>
        </p:txBody>
      </p:sp>
      <p:pic>
        <p:nvPicPr>
          <p:cNvPr id="8" name="Immagine 7"/>
          <p:cNvPicPr/>
          <p:nvPr/>
        </p:nvPicPr>
        <p:blipFill>
          <a:blip r:embed="rId2" cstate="print"/>
          <a:srcRect/>
          <a:stretch>
            <a:fillRect/>
          </a:stretch>
        </p:blipFill>
        <p:spPr bwMode="auto">
          <a:xfrm>
            <a:off x="469783" y="1463003"/>
            <a:ext cx="7919208" cy="4719683"/>
          </a:xfrm>
          <a:prstGeom prst="rect">
            <a:avLst/>
          </a:prstGeom>
          <a:noFill/>
          <a:ln w="9525">
            <a:noFill/>
            <a:miter lim="800000"/>
            <a:headEnd/>
            <a:tailEnd/>
          </a:ln>
        </p:spPr>
      </p:pic>
    </p:spTree>
    <p:extLst>
      <p:ext uri="{BB962C8B-B14F-4D97-AF65-F5344CB8AC3E}">
        <p14:creationId xmlns:p14="http://schemas.microsoft.com/office/powerpoint/2010/main" val="1582146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60386" y="6431603"/>
            <a:ext cx="6546425" cy="400110"/>
          </a:xfrm>
          <a:prstGeom prst="rect">
            <a:avLst/>
          </a:prstGeom>
          <a:noFill/>
        </p:spPr>
        <p:txBody>
          <a:bodyPr wrap="square" rtlCol="0">
            <a:spAutoFit/>
          </a:bodyPr>
          <a:lstStyle/>
          <a:p>
            <a:r>
              <a:rPr lang="it-IT" sz="1000" dirty="0" smtClean="0">
                <a:solidFill>
                  <a:schemeClr val="accent2">
                    <a:lumMod val="75000"/>
                  </a:schemeClr>
                </a:solidFill>
              </a:rPr>
              <a:t>l’Istat per il coordinamento della modulistica e la documentazione degli archivi amministrativi </a:t>
            </a:r>
          </a:p>
          <a:p>
            <a:r>
              <a:rPr lang="it-IT" sz="1000" dirty="0">
                <a:solidFill>
                  <a:srgbClr val="7F7F7F"/>
                </a:solidFill>
              </a:rPr>
              <a:t>G. D’Angiolini – 28 ottobre 2015</a:t>
            </a:r>
          </a:p>
        </p:txBody>
      </p:sp>
      <p:sp>
        <p:nvSpPr>
          <p:cNvPr id="6" name="CasellaDiTesto 5"/>
          <p:cNvSpPr txBox="1"/>
          <p:nvPr/>
        </p:nvSpPr>
        <p:spPr>
          <a:xfrm>
            <a:off x="167510" y="6374149"/>
            <a:ext cx="500596" cy="369332"/>
          </a:xfrm>
          <a:prstGeom prst="rect">
            <a:avLst/>
          </a:prstGeom>
          <a:noFill/>
        </p:spPr>
        <p:txBody>
          <a:bodyPr wrap="square" rtlCol="0">
            <a:spAutoFit/>
          </a:bodyPr>
          <a:lstStyle/>
          <a:p>
            <a:pPr algn="r"/>
            <a:r>
              <a:rPr lang="it-IT" dirty="0" smtClean="0">
                <a:solidFill>
                  <a:schemeClr val="tx1">
                    <a:lumMod val="50000"/>
                    <a:lumOff val="50000"/>
                  </a:schemeClr>
                </a:solidFill>
              </a:rPr>
              <a:t>8</a:t>
            </a:r>
            <a:endParaRPr lang="it-IT" dirty="0">
              <a:solidFill>
                <a:schemeClr val="tx1">
                  <a:lumMod val="50000"/>
                  <a:lumOff val="50000"/>
                </a:schemeClr>
              </a:solidFill>
            </a:endParaRPr>
          </a:p>
        </p:txBody>
      </p:sp>
      <p:sp>
        <p:nvSpPr>
          <p:cNvPr id="47105" name="Rectangle 1"/>
          <p:cNvSpPr>
            <a:spLocks noChangeArrowheads="1"/>
          </p:cNvSpPr>
          <p:nvPr/>
        </p:nvSpPr>
        <p:spPr bwMode="auto">
          <a:xfrm>
            <a:off x="760386" y="424190"/>
            <a:ext cx="784370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 ontologie dell</a:t>
            </a:r>
            <a:r>
              <a:rPr kumimoji="0" lang="it-IT" sz="1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it-IT"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archivio con l</a:t>
            </a:r>
            <a:r>
              <a:rPr kumimoji="0" lang="it-IT" sz="1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it-IT"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evidenza delle relazioni fra gli elementi dei collettivi e gli eventi sono anche descritte sotto forma di grafo, come di seguito mostrato per una porzione dell</a:t>
            </a:r>
            <a:r>
              <a:rPr kumimoji="0" lang="it-IT" sz="1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it-IT"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archivio considerato.</a:t>
            </a:r>
            <a:endParaRPr kumimoji="0" lang="it-IT"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Immagine 6"/>
          <p:cNvPicPr/>
          <p:nvPr/>
        </p:nvPicPr>
        <p:blipFill>
          <a:blip r:embed="rId2" cstate="print"/>
          <a:srcRect/>
          <a:stretch>
            <a:fillRect/>
          </a:stretch>
        </p:blipFill>
        <p:spPr bwMode="auto">
          <a:xfrm>
            <a:off x="897622" y="1065403"/>
            <a:ext cx="7382312" cy="5016616"/>
          </a:xfrm>
          <a:prstGeom prst="rect">
            <a:avLst/>
          </a:prstGeom>
          <a:noFill/>
          <a:ln w="9525">
            <a:noFill/>
            <a:miter lim="800000"/>
            <a:headEnd/>
            <a:tailEnd/>
          </a:ln>
        </p:spPr>
      </p:pic>
    </p:spTree>
    <p:extLst>
      <p:ext uri="{BB962C8B-B14F-4D97-AF65-F5344CB8AC3E}">
        <p14:creationId xmlns:p14="http://schemas.microsoft.com/office/powerpoint/2010/main" val="1582146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60385" y="6428689"/>
            <a:ext cx="6546425" cy="400110"/>
          </a:xfrm>
          <a:prstGeom prst="rect">
            <a:avLst/>
          </a:prstGeom>
          <a:noFill/>
        </p:spPr>
        <p:txBody>
          <a:bodyPr wrap="square" rtlCol="0">
            <a:spAutoFit/>
          </a:bodyPr>
          <a:lstStyle/>
          <a:p>
            <a:r>
              <a:rPr lang="it-IT" sz="1000" dirty="0" smtClean="0">
                <a:solidFill>
                  <a:schemeClr val="accent2">
                    <a:lumMod val="75000"/>
                  </a:schemeClr>
                </a:solidFill>
              </a:rPr>
              <a:t>l’Istat per il coordinamento della modulistica e la documentazione degli archivi amministrativi </a:t>
            </a:r>
          </a:p>
          <a:p>
            <a:r>
              <a:rPr lang="it-IT" sz="1000" dirty="0">
                <a:solidFill>
                  <a:srgbClr val="7F7F7F"/>
                </a:solidFill>
              </a:rPr>
              <a:t>G. D’Angiolini – 28 ottobre 2015</a:t>
            </a:r>
          </a:p>
        </p:txBody>
      </p:sp>
      <p:sp>
        <p:nvSpPr>
          <p:cNvPr id="6" name="CasellaDiTesto 5"/>
          <p:cNvSpPr txBox="1"/>
          <p:nvPr/>
        </p:nvSpPr>
        <p:spPr>
          <a:xfrm>
            <a:off x="167510" y="6374149"/>
            <a:ext cx="500596" cy="369332"/>
          </a:xfrm>
          <a:prstGeom prst="rect">
            <a:avLst/>
          </a:prstGeom>
          <a:noFill/>
        </p:spPr>
        <p:txBody>
          <a:bodyPr wrap="square" rtlCol="0">
            <a:spAutoFit/>
          </a:bodyPr>
          <a:lstStyle/>
          <a:p>
            <a:pPr algn="r"/>
            <a:r>
              <a:rPr lang="it-IT" dirty="0" smtClean="0">
                <a:solidFill>
                  <a:schemeClr val="tx1">
                    <a:lumMod val="50000"/>
                    <a:lumOff val="50000"/>
                  </a:schemeClr>
                </a:solidFill>
              </a:rPr>
              <a:t>9</a:t>
            </a:r>
            <a:endParaRPr lang="it-IT" dirty="0">
              <a:solidFill>
                <a:schemeClr val="tx1">
                  <a:lumMod val="50000"/>
                  <a:lumOff val="50000"/>
                </a:schemeClr>
              </a:solidFill>
            </a:endParaRPr>
          </a:p>
        </p:txBody>
      </p:sp>
      <p:sp>
        <p:nvSpPr>
          <p:cNvPr id="4" name="Rettangolo 3"/>
          <p:cNvSpPr/>
          <p:nvPr/>
        </p:nvSpPr>
        <p:spPr>
          <a:xfrm>
            <a:off x="167510" y="553673"/>
            <a:ext cx="9093935" cy="954107"/>
          </a:xfrm>
          <a:prstGeom prst="rect">
            <a:avLst/>
          </a:prstGeom>
        </p:spPr>
        <p:txBody>
          <a:bodyPr wrap="square">
            <a:spAutoFit/>
          </a:bodyPr>
          <a:lstStyle/>
          <a:p>
            <a:pPr algn="ctr"/>
            <a:r>
              <a:rPr lang="it-IT" sz="1400" dirty="0" smtClean="0"/>
              <a:t>Attualmente in </a:t>
            </a:r>
            <a:r>
              <a:rPr lang="it-IT" sz="1400" dirty="0" err="1" smtClean="0"/>
              <a:t>Darcap</a:t>
            </a:r>
            <a:r>
              <a:rPr lang="it-IT" sz="1400" dirty="0" smtClean="0"/>
              <a:t> sono esposti i progetti di modifica di un set di moduli fiscali di titolarità dell’Agenzia delle entrate nonché informazioni sintetiche e allegati che riportano la relativa modulistica, le modifiche alla stessa intervenute nel corso degli ultimi anni e le istruzioni alla compilazione. </a:t>
            </a:r>
          </a:p>
          <a:p>
            <a:r>
              <a:rPr lang="it-IT" sz="1400" dirty="0" smtClean="0"/>
              <a:t>Nelle schermate che seguono è riportato un esempio delle modalità di navigazione e delle informazioni presenti.</a:t>
            </a:r>
            <a:endParaRPr lang="it-IT" sz="1400" dirty="0"/>
          </a:p>
        </p:txBody>
      </p:sp>
      <p:pic>
        <p:nvPicPr>
          <p:cNvPr id="7" name="Immagine 6"/>
          <p:cNvPicPr/>
          <p:nvPr/>
        </p:nvPicPr>
        <p:blipFill>
          <a:blip r:embed="rId2" cstate="print"/>
          <a:srcRect/>
          <a:stretch>
            <a:fillRect/>
          </a:stretch>
        </p:blipFill>
        <p:spPr bwMode="auto">
          <a:xfrm>
            <a:off x="668106" y="1556531"/>
            <a:ext cx="7855109" cy="4617766"/>
          </a:xfrm>
          <a:prstGeom prst="rect">
            <a:avLst/>
          </a:prstGeom>
          <a:noFill/>
          <a:ln w="9525">
            <a:noFill/>
            <a:miter lim="800000"/>
            <a:headEnd/>
            <a:tailEnd/>
          </a:ln>
        </p:spPr>
      </p:pic>
    </p:spTree>
    <p:extLst>
      <p:ext uri="{BB962C8B-B14F-4D97-AF65-F5344CB8AC3E}">
        <p14:creationId xmlns:p14="http://schemas.microsoft.com/office/powerpoint/2010/main" val="1582146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60386" y="6431603"/>
            <a:ext cx="6546425" cy="400110"/>
          </a:xfrm>
          <a:prstGeom prst="rect">
            <a:avLst/>
          </a:prstGeom>
          <a:noFill/>
        </p:spPr>
        <p:txBody>
          <a:bodyPr wrap="square" rtlCol="0">
            <a:spAutoFit/>
          </a:bodyPr>
          <a:lstStyle/>
          <a:p>
            <a:r>
              <a:rPr lang="it-IT" sz="1000" dirty="0" smtClean="0">
                <a:solidFill>
                  <a:schemeClr val="accent2">
                    <a:lumMod val="75000"/>
                  </a:schemeClr>
                </a:solidFill>
              </a:rPr>
              <a:t>l’Istat per il coordinamento della modulistica e la documentazione degli archivi amministrativi </a:t>
            </a:r>
          </a:p>
          <a:p>
            <a:r>
              <a:rPr lang="it-IT" sz="1000" dirty="0">
                <a:solidFill>
                  <a:srgbClr val="7F7F7F"/>
                </a:solidFill>
              </a:rPr>
              <a:t>G. D’Angiolini – 28 ottobre 2015</a:t>
            </a:r>
          </a:p>
        </p:txBody>
      </p:sp>
      <p:sp>
        <p:nvSpPr>
          <p:cNvPr id="6" name="CasellaDiTesto 5"/>
          <p:cNvSpPr txBox="1"/>
          <p:nvPr/>
        </p:nvSpPr>
        <p:spPr>
          <a:xfrm>
            <a:off x="167510" y="6374149"/>
            <a:ext cx="500596" cy="369332"/>
          </a:xfrm>
          <a:prstGeom prst="rect">
            <a:avLst/>
          </a:prstGeom>
          <a:noFill/>
        </p:spPr>
        <p:txBody>
          <a:bodyPr wrap="square" rtlCol="0">
            <a:spAutoFit/>
          </a:bodyPr>
          <a:lstStyle/>
          <a:p>
            <a:pPr algn="r"/>
            <a:r>
              <a:rPr lang="it-IT" dirty="0" smtClean="0">
                <a:solidFill>
                  <a:schemeClr val="tx1">
                    <a:lumMod val="50000"/>
                    <a:lumOff val="50000"/>
                  </a:schemeClr>
                </a:solidFill>
              </a:rPr>
              <a:t>10</a:t>
            </a:r>
            <a:endParaRPr lang="it-IT" dirty="0">
              <a:solidFill>
                <a:schemeClr val="tx1">
                  <a:lumMod val="50000"/>
                  <a:lumOff val="50000"/>
                </a:schemeClr>
              </a:solidFill>
            </a:endParaRPr>
          </a:p>
        </p:txBody>
      </p:sp>
      <p:sp>
        <p:nvSpPr>
          <p:cNvPr id="4" name="Rettangolo 3"/>
          <p:cNvSpPr/>
          <p:nvPr/>
        </p:nvSpPr>
        <p:spPr>
          <a:xfrm>
            <a:off x="369116" y="503339"/>
            <a:ext cx="8061819" cy="523220"/>
          </a:xfrm>
          <a:prstGeom prst="rect">
            <a:avLst/>
          </a:prstGeom>
        </p:spPr>
        <p:txBody>
          <a:bodyPr wrap="square">
            <a:spAutoFit/>
          </a:bodyPr>
          <a:lstStyle/>
          <a:p>
            <a:r>
              <a:rPr lang="it-IT" sz="1400" dirty="0" smtClean="0"/>
              <a:t>Procedendo nella navigazione e selezionando, ad esempio, il modello 730, si ricavano informazioni di sintesi come quelle di cui ai seguenti report:</a:t>
            </a:r>
            <a:endParaRPr lang="it-IT" sz="1400" dirty="0"/>
          </a:p>
        </p:txBody>
      </p:sp>
      <p:pic>
        <p:nvPicPr>
          <p:cNvPr id="7" name="Immagine 6"/>
          <p:cNvPicPr/>
          <p:nvPr/>
        </p:nvPicPr>
        <p:blipFill>
          <a:blip r:embed="rId2" cstate="print"/>
          <a:srcRect/>
          <a:stretch>
            <a:fillRect/>
          </a:stretch>
        </p:blipFill>
        <p:spPr bwMode="auto">
          <a:xfrm>
            <a:off x="369116" y="1026559"/>
            <a:ext cx="4756557" cy="2538762"/>
          </a:xfrm>
          <a:prstGeom prst="rect">
            <a:avLst/>
          </a:prstGeom>
          <a:noFill/>
          <a:ln w="9525">
            <a:noFill/>
            <a:miter lim="800000"/>
            <a:headEnd/>
            <a:tailEnd/>
          </a:ln>
        </p:spPr>
      </p:pic>
      <p:pic>
        <p:nvPicPr>
          <p:cNvPr id="8" name="Immagine 7"/>
          <p:cNvPicPr/>
          <p:nvPr/>
        </p:nvPicPr>
        <p:blipFill>
          <a:blip r:embed="rId3" cstate="print"/>
          <a:srcRect/>
          <a:stretch>
            <a:fillRect/>
          </a:stretch>
        </p:blipFill>
        <p:spPr bwMode="auto">
          <a:xfrm>
            <a:off x="3344672" y="3565321"/>
            <a:ext cx="4775871" cy="2600587"/>
          </a:xfrm>
          <a:prstGeom prst="rect">
            <a:avLst/>
          </a:prstGeom>
          <a:noFill/>
          <a:ln w="9525">
            <a:noFill/>
            <a:miter lim="800000"/>
            <a:headEnd/>
            <a:tailEnd/>
          </a:ln>
        </p:spPr>
      </p:pic>
    </p:spTree>
    <p:extLst>
      <p:ext uri="{BB962C8B-B14F-4D97-AF65-F5344CB8AC3E}">
        <p14:creationId xmlns:p14="http://schemas.microsoft.com/office/powerpoint/2010/main" val="1582146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60386" y="6431603"/>
            <a:ext cx="6546425" cy="400110"/>
          </a:xfrm>
          <a:prstGeom prst="rect">
            <a:avLst/>
          </a:prstGeom>
          <a:noFill/>
        </p:spPr>
        <p:txBody>
          <a:bodyPr wrap="square" rtlCol="0">
            <a:spAutoFit/>
          </a:bodyPr>
          <a:lstStyle/>
          <a:p>
            <a:r>
              <a:rPr lang="it-IT" sz="1000" dirty="0" smtClean="0">
                <a:solidFill>
                  <a:schemeClr val="accent2">
                    <a:lumMod val="75000"/>
                  </a:schemeClr>
                </a:solidFill>
              </a:rPr>
              <a:t>l’Istat per il coordinamento della modulistica e la documentazione degli archivi amministrativi </a:t>
            </a:r>
          </a:p>
          <a:p>
            <a:r>
              <a:rPr lang="it-IT" sz="1000" dirty="0">
                <a:solidFill>
                  <a:srgbClr val="7F7F7F"/>
                </a:solidFill>
              </a:rPr>
              <a:t>G. D’Angiolini – 28 ottobre 2015</a:t>
            </a:r>
          </a:p>
        </p:txBody>
      </p:sp>
      <p:sp>
        <p:nvSpPr>
          <p:cNvPr id="6" name="CasellaDiTesto 5"/>
          <p:cNvSpPr txBox="1"/>
          <p:nvPr/>
        </p:nvSpPr>
        <p:spPr>
          <a:xfrm>
            <a:off x="167510" y="6374149"/>
            <a:ext cx="500596" cy="369332"/>
          </a:xfrm>
          <a:prstGeom prst="rect">
            <a:avLst/>
          </a:prstGeom>
          <a:noFill/>
        </p:spPr>
        <p:txBody>
          <a:bodyPr wrap="square" rtlCol="0">
            <a:spAutoFit/>
          </a:bodyPr>
          <a:lstStyle/>
          <a:p>
            <a:pPr algn="r"/>
            <a:r>
              <a:rPr lang="it-IT" dirty="0" smtClean="0">
                <a:solidFill>
                  <a:schemeClr val="tx1">
                    <a:lumMod val="50000"/>
                    <a:lumOff val="50000"/>
                  </a:schemeClr>
                </a:solidFill>
              </a:rPr>
              <a:t>11</a:t>
            </a:r>
            <a:endParaRPr lang="it-IT" dirty="0">
              <a:solidFill>
                <a:schemeClr val="tx1">
                  <a:lumMod val="50000"/>
                  <a:lumOff val="50000"/>
                </a:schemeClr>
              </a:solidFill>
            </a:endParaRPr>
          </a:p>
        </p:txBody>
      </p:sp>
      <p:sp>
        <p:nvSpPr>
          <p:cNvPr id="41987" name="Rectangle 3"/>
          <p:cNvSpPr>
            <a:spLocks noChangeArrowheads="1"/>
          </p:cNvSpPr>
          <p:nvPr/>
        </p:nvSpPr>
        <p:spPr bwMode="auto">
          <a:xfrm>
            <a:off x="0" y="408868"/>
            <a:ext cx="9144000" cy="10926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3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Con riferimento ad altri moduli, il processo di popolamento è stato portato ad uno stato più avanzato in quanto la collaborazione con l’ente titolare è stata sviluppata maggiormente essendo iniziata prima. Ad esempio nel caso del Ministero dell’interno, il modulo sui permessi di soggiorno è documentato in modo esaustivo, sia nella parte attinente alle informazioni anagrafiche (v. schermata di seguito), sia in quella relativa ai contenuti, navigabili attraverso un grafo che evidenzia le relazioni fra gli elementi gestiti  (schermata successiva), sia ancora nella sezione dedicata ai contenuti e alla struttura del modulo in esame.</a:t>
            </a:r>
            <a:endParaRPr kumimoji="0" lang="it-IT" sz="13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Immagine 6"/>
          <p:cNvPicPr/>
          <p:nvPr/>
        </p:nvPicPr>
        <p:blipFill>
          <a:blip r:embed="rId2"/>
          <a:stretch>
            <a:fillRect/>
          </a:stretch>
        </p:blipFill>
        <p:spPr>
          <a:xfrm>
            <a:off x="369116" y="1468073"/>
            <a:ext cx="8045042" cy="4756558"/>
          </a:xfrm>
          <a:prstGeom prst="rect">
            <a:avLst/>
          </a:prstGeom>
        </p:spPr>
      </p:pic>
    </p:spTree>
    <p:extLst>
      <p:ext uri="{BB962C8B-B14F-4D97-AF65-F5344CB8AC3E}">
        <p14:creationId xmlns:p14="http://schemas.microsoft.com/office/powerpoint/2010/main" val="1582146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60386" y="6431603"/>
            <a:ext cx="6546425" cy="400110"/>
          </a:xfrm>
          <a:prstGeom prst="rect">
            <a:avLst/>
          </a:prstGeom>
          <a:noFill/>
        </p:spPr>
        <p:txBody>
          <a:bodyPr wrap="square" rtlCol="0">
            <a:spAutoFit/>
          </a:bodyPr>
          <a:lstStyle/>
          <a:p>
            <a:r>
              <a:rPr lang="it-IT" sz="1000" dirty="0" smtClean="0">
                <a:solidFill>
                  <a:schemeClr val="accent2">
                    <a:lumMod val="75000"/>
                  </a:schemeClr>
                </a:solidFill>
              </a:rPr>
              <a:t>l’Istat per il coordinamento della modulistica e la documentazione degli archivi amministrativi </a:t>
            </a:r>
          </a:p>
          <a:p>
            <a:r>
              <a:rPr lang="it-IT" sz="1000" dirty="0">
                <a:solidFill>
                  <a:srgbClr val="7F7F7F"/>
                </a:solidFill>
              </a:rPr>
              <a:t>G. D’Angiolini – 28 ottobre 2015</a:t>
            </a:r>
          </a:p>
        </p:txBody>
      </p:sp>
      <p:sp>
        <p:nvSpPr>
          <p:cNvPr id="6" name="CasellaDiTesto 5"/>
          <p:cNvSpPr txBox="1"/>
          <p:nvPr/>
        </p:nvSpPr>
        <p:spPr>
          <a:xfrm>
            <a:off x="167510" y="6374149"/>
            <a:ext cx="500596" cy="369332"/>
          </a:xfrm>
          <a:prstGeom prst="rect">
            <a:avLst/>
          </a:prstGeom>
          <a:noFill/>
        </p:spPr>
        <p:txBody>
          <a:bodyPr wrap="square" rtlCol="0">
            <a:spAutoFit/>
          </a:bodyPr>
          <a:lstStyle/>
          <a:p>
            <a:pPr algn="r"/>
            <a:r>
              <a:rPr lang="it-IT" dirty="0" smtClean="0">
                <a:solidFill>
                  <a:schemeClr val="tx1">
                    <a:lumMod val="50000"/>
                    <a:lumOff val="50000"/>
                  </a:schemeClr>
                </a:solidFill>
              </a:rPr>
              <a:t>12</a:t>
            </a:r>
            <a:endParaRPr lang="it-IT" dirty="0">
              <a:solidFill>
                <a:schemeClr val="tx1">
                  <a:lumMod val="50000"/>
                  <a:lumOff val="50000"/>
                </a:schemeClr>
              </a:solidFill>
            </a:endParaRPr>
          </a:p>
        </p:txBody>
      </p:sp>
      <p:pic>
        <p:nvPicPr>
          <p:cNvPr id="7" name="Immagine 6"/>
          <p:cNvPicPr/>
          <p:nvPr/>
        </p:nvPicPr>
        <p:blipFill>
          <a:blip r:embed="rId2"/>
          <a:stretch>
            <a:fillRect/>
          </a:stretch>
        </p:blipFill>
        <p:spPr>
          <a:xfrm>
            <a:off x="1040235" y="562062"/>
            <a:ext cx="7080308" cy="4706534"/>
          </a:xfrm>
          <a:prstGeom prst="rect">
            <a:avLst/>
          </a:prstGeom>
        </p:spPr>
      </p:pic>
    </p:spTree>
    <p:extLst>
      <p:ext uri="{BB962C8B-B14F-4D97-AF65-F5344CB8AC3E}">
        <p14:creationId xmlns:p14="http://schemas.microsoft.com/office/powerpoint/2010/main" val="1582146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60386" y="6431603"/>
            <a:ext cx="6546425" cy="400110"/>
          </a:xfrm>
          <a:prstGeom prst="rect">
            <a:avLst/>
          </a:prstGeom>
          <a:noFill/>
        </p:spPr>
        <p:txBody>
          <a:bodyPr wrap="square" rtlCol="0">
            <a:spAutoFit/>
          </a:bodyPr>
          <a:lstStyle/>
          <a:p>
            <a:r>
              <a:rPr lang="it-IT" sz="1000" dirty="0" smtClean="0">
                <a:solidFill>
                  <a:schemeClr val="accent2">
                    <a:lumMod val="75000"/>
                  </a:schemeClr>
                </a:solidFill>
              </a:rPr>
              <a:t>l’Istat per il coordinamento della modulistica e la documentazione degli archivi amministrativi </a:t>
            </a:r>
          </a:p>
          <a:p>
            <a:r>
              <a:rPr lang="it-IT" sz="1000" dirty="0">
                <a:solidFill>
                  <a:srgbClr val="7F7F7F"/>
                </a:solidFill>
              </a:rPr>
              <a:t>G. D’Angiolini – 28 ottobre 2015</a:t>
            </a:r>
          </a:p>
        </p:txBody>
      </p:sp>
      <p:sp>
        <p:nvSpPr>
          <p:cNvPr id="6" name="CasellaDiTesto 5"/>
          <p:cNvSpPr txBox="1"/>
          <p:nvPr/>
        </p:nvSpPr>
        <p:spPr>
          <a:xfrm>
            <a:off x="167510" y="6374149"/>
            <a:ext cx="500596" cy="369332"/>
          </a:xfrm>
          <a:prstGeom prst="rect">
            <a:avLst/>
          </a:prstGeom>
          <a:noFill/>
        </p:spPr>
        <p:txBody>
          <a:bodyPr wrap="square" rtlCol="0">
            <a:spAutoFit/>
          </a:bodyPr>
          <a:lstStyle/>
          <a:p>
            <a:pPr algn="r"/>
            <a:r>
              <a:rPr lang="it-IT" dirty="0" smtClean="0">
                <a:solidFill>
                  <a:schemeClr val="tx1">
                    <a:lumMod val="50000"/>
                    <a:lumOff val="50000"/>
                  </a:schemeClr>
                </a:solidFill>
              </a:rPr>
              <a:t>13</a:t>
            </a:r>
            <a:endParaRPr lang="it-IT" dirty="0">
              <a:solidFill>
                <a:schemeClr val="tx1">
                  <a:lumMod val="50000"/>
                  <a:lumOff val="50000"/>
                </a:schemeClr>
              </a:solidFill>
            </a:endParaRPr>
          </a:p>
        </p:txBody>
      </p:sp>
      <p:sp>
        <p:nvSpPr>
          <p:cNvPr id="39937" name="Rectangle 1"/>
          <p:cNvSpPr>
            <a:spLocks noChangeArrowheads="1"/>
          </p:cNvSpPr>
          <p:nvPr/>
        </p:nvSpPr>
        <p:spPr bwMode="auto">
          <a:xfrm>
            <a:off x="285226" y="638109"/>
            <a:ext cx="885877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Contenuti e struttura, in particolare, sono consultabili direttamente sul modulo in quanto ogni sezione è collegata attraverso </a:t>
            </a:r>
            <a:r>
              <a:rPr kumimoji="0" lang="it-IT" sz="1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iperlink</a:t>
            </a:r>
            <a:r>
              <a:rPr kumimoji="0" lang="it-IT"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ai relativi metadati, a cui si accede semplicemente cliccando sul riquadro verde che la contiene:</a:t>
            </a:r>
            <a:endParaRPr kumimoji="0" lang="it-IT"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38" name="Rectangle 2"/>
          <p:cNvSpPr>
            <a:spLocks noChangeArrowheads="1"/>
          </p:cNvSpPr>
          <p:nvPr/>
        </p:nvSpPr>
        <p:spPr bwMode="auto">
          <a:xfrm>
            <a:off x="419449" y="5770836"/>
            <a:ext cx="7189982"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 metadati di riferimento sono riportati anche in un file pdf direttamente esportabile dall’utente.</a:t>
            </a:r>
            <a:endParaRPr kumimoji="0" lang="it-IT"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Immagine 7"/>
          <p:cNvPicPr/>
          <p:nvPr/>
        </p:nvPicPr>
        <p:blipFill>
          <a:blip r:embed="rId2"/>
          <a:stretch>
            <a:fillRect/>
          </a:stretch>
        </p:blipFill>
        <p:spPr>
          <a:xfrm>
            <a:off x="973124" y="1249960"/>
            <a:ext cx="7021584" cy="4379053"/>
          </a:xfrm>
          <a:prstGeom prst="rect">
            <a:avLst/>
          </a:prstGeom>
        </p:spPr>
      </p:pic>
    </p:spTree>
    <p:extLst>
      <p:ext uri="{BB962C8B-B14F-4D97-AF65-F5344CB8AC3E}">
        <p14:creationId xmlns:p14="http://schemas.microsoft.com/office/powerpoint/2010/main" val="1582146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199589" y="1763086"/>
            <a:ext cx="8610600" cy="3849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ltLang="en-US" sz="2000" dirty="0">
                <a:solidFill>
                  <a:srgbClr val="C00000"/>
                </a:solidFill>
                <a:latin typeface="+mn-lt"/>
              </a:rPr>
              <a:t>DPR 7 settembre 2010, n.166 </a:t>
            </a:r>
          </a:p>
          <a:p>
            <a:pPr eaLnBrk="1" hangingPunct="1"/>
            <a:r>
              <a:rPr lang="it-IT" altLang="en-US" sz="2000" dirty="0">
                <a:solidFill>
                  <a:srgbClr val="C00000"/>
                </a:solidFill>
                <a:latin typeface="+mn-lt"/>
              </a:rPr>
              <a:t>Regolamento recante il riordino dell’Istituto Nazionale di Statistica</a:t>
            </a:r>
          </a:p>
          <a:p>
            <a:pPr eaLnBrk="1" hangingPunct="1"/>
            <a:endParaRPr lang="it-IT" altLang="en-US" b="1" dirty="0">
              <a:solidFill>
                <a:srgbClr val="A50021"/>
              </a:solidFill>
            </a:endParaRPr>
          </a:p>
          <a:p>
            <a:pPr eaLnBrk="1" hangingPunct="1"/>
            <a:r>
              <a:rPr lang="it-IT" altLang="en-US" sz="2000" dirty="0">
                <a:solidFill>
                  <a:srgbClr val="505150"/>
                </a:solidFill>
                <a:latin typeface="+mn-lt"/>
              </a:rPr>
              <a:t>l’ISTAT provvede a “definire i metodi e i formati da utilizzare da parte delle pubbliche amministrazioni per lo scambio e l’utilizzo in via telematica dell’informazione statistica e finanziaria, nonché a coordinare modificazioni, integrazioni e nuove impostazioni della modulistica e dei sistemi informativi utilizzati dalle pubbliche amministrazioni per raccogliere informazioni utilizzate o da utilizzare per fini statistici”</a:t>
            </a:r>
          </a:p>
          <a:p>
            <a:pPr eaLnBrk="1" hangingPunct="1"/>
            <a:endParaRPr lang="it-IT" altLang="en-US" b="1" dirty="0"/>
          </a:p>
          <a:p>
            <a:pPr marL="1085850" lvl="1" indent="-342900" eaLnBrk="1" hangingPunct="1">
              <a:buFont typeface="Wingdings" panose="05000000000000000000" pitchFamily="2" charset="2"/>
              <a:buChar char="q"/>
            </a:pPr>
            <a:r>
              <a:rPr lang="it-IT" altLang="en-US" sz="2000" dirty="0">
                <a:solidFill>
                  <a:srgbClr val="505150"/>
                </a:solidFill>
                <a:latin typeface="+mn-lt"/>
              </a:rPr>
              <a:t>attribuisce a ISTAT il ruolo di coordinamento della modulistica con riferimento a </a:t>
            </a:r>
            <a:r>
              <a:rPr lang="it-IT" altLang="en-US" sz="2000" dirty="0" smtClean="0">
                <a:solidFill>
                  <a:srgbClr val="505150"/>
                </a:solidFill>
                <a:latin typeface="+mn-lt"/>
              </a:rPr>
              <a:t>TUTTI </a:t>
            </a:r>
            <a:r>
              <a:rPr lang="it-IT" altLang="en-US" sz="2000" dirty="0">
                <a:solidFill>
                  <a:srgbClr val="505150"/>
                </a:solidFill>
                <a:latin typeface="+mn-lt"/>
              </a:rPr>
              <a:t>gli archivi, </a:t>
            </a:r>
            <a:r>
              <a:rPr lang="it-IT" altLang="en-US" sz="2000" dirty="0" smtClean="0">
                <a:solidFill>
                  <a:srgbClr val="505150"/>
                </a:solidFill>
                <a:latin typeface="+mn-lt"/>
              </a:rPr>
              <a:t>UTILIZZATI </a:t>
            </a:r>
            <a:r>
              <a:rPr lang="it-IT" altLang="en-US" sz="2000" dirty="0">
                <a:solidFill>
                  <a:srgbClr val="505150"/>
                </a:solidFill>
                <a:latin typeface="+mn-lt"/>
              </a:rPr>
              <a:t>o </a:t>
            </a:r>
            <a:r>
              <a:rPr lang="it-IT" altLang="en-US" sz="2000" dirty="0" smtClean="0">
                <a:solidFill>
                  <a:srgbClr val="505150"/>
                </a:solidFill>
                <a:latin typeface="+mn-lt"/>
              </a:rPr>
              <a:t>UTILIZZABILI</a:t>
            </a:r>
            <a:endParaRPr lang="it-IT" altLang="en-US" sz="2000" dirty="0">
              <a:solidFill>
                <a:srgbClr val="505150"/>
              </a:solidFill>
              <a:latin typeface="+mn-lt"/>
            </a:endParaRPr>
          </a:p>
          <a:p>
            <a:pPr marL="1085850" lvl="1" indent="-342900" eaLnBrk="1" hangingPunct="1">
              <a:buFont typeface="Wingdings" panose="05000000000000000000" pitchFamily="2" charset="2"/>
              <a:buChar char="q"/>
            </a:pPr>
            <a:endParaRPr lang="it-IT" altLang="en-US" sz="2000" dirty="0">
              <a:solidFill>
                <a:srgbClr val="505150"/>
              </a:solidFill>
              <a:latin typeface="+mn-lt"/>
            </a:endParaRPr>
          </a:p>
          <a:p>
            <a:pPr eaLnBrk="1" hangingPunct="1"/>
            <a:endParaRPr lang="it-IT" altLang="en-US" b="1" dirty="0"/>
          </a:p>
          <a:p>
            <a:pPr eaLnBrk="1" hangingPunct="1"/>
            <a:endParaRPr lang="it-IT" altLang="en-US" b="1" dirty="0"/>
          </a:p>
          <a:p>
            <a:pPr eaLnBrk="1" hangingPunct="1"/>
            <a:endParaRPr lang="it-IT" altLang="en-US" b="1" dirty="0"/>
          </a:p>
          <a:p>
            <a:pPr eaLnBrk="1" hangingPunct="1"/>
            <a:endParaRPr lang="it-IT" altLang="en-US" dirty="0"/>
          </a:p>
        </p:txBody>
      </p:sp>
      <p:sp>
        <p:nvSpPr>
          <p:cNvPr id="4" name="Text Box 5"/>
          <p:cNvSpPr txBox="1">
            <a:spLocks noChangeArrowheads="1"/>
          </p:cNvSpPr>
          <p:nvPr/>
        </p:nvSpPr>
        <p:spPr bwMode="auto">
          <a:xfrm>
            <a:off x="0" y="612608"/>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ltLang="it-IT" sz="2400" b="1" dirty="0" smtClean="0">
                <a:solidFill>
                  <a:srgbClr val="FF0000"/>
                </a:solidFill>
              </a:rPr>
              <a:t>Una NUOVA STRATEGIA: </a:t>
            </a:r>
            <a:r>
              <a:rPr lang="it-IT" altLang="it-IT" sz="2400" b="1" dirty="0">
                <a:solidFill>
                  <a:srgbClr val="FF0000"/>
                </a:solidFill>
              </a:rPr>
              <a:t>il progetto Coordinamento della modulistica amministrativa </a:t>
            </a:r>
          </a:p>
        </p:txBody>
      </p:sp>
      <p:sp>
        <p:nvSpPr>
          <p:cNvPr id="5" name="CasellaDiTesto 4"/>
          <p:cNvSpPr txBox="1"/>
          <p:nvPr/>
        </p:nvSpPr>
        <p:spPr>
          <a:xfrm>
            <a:off x="760386" y="6431603"/>
            <a:ext cx="6546425" cy="400110"/>
          </a:xfrm>
          <a:prstGeom prst="rect">
            <a:avLst/>
          </a:prstGeom>
          <a:noFill/>
        </p:spPr>
        <p:txBody>
          <a:bodyPr wrap="square" rtlCol="0">
            <a:spAutoFit/>
          </a:bodyPr>
          <a:lstStyle/>
          <a:p>
            <a:r>
              <a:rPr lang="it-IT" sz="1000" dirty="0" smtClean="0">
                <a:solidFill>
                  <a:schemeClr val="accent2">
                    <a:lumMod val="75000"/>
                  </a:schemeClr>
                </a:solidFill>
              </a:rPr>
              <a:t>l’Istat per il coordinamento della modulistica e la documentazione degli archivi amministrativi </a:t>
            </a:r>
          </a:p>
          <a:p>
            <a:r>
              <a:rPr lang="it-IT" sz="1000" baseline="0" dirty="0" smtClean="0">
                <a:solidFill>
                  <a:srgbClr val="7F7F7F"/>
                </a:solidFill>
              </a:rPr>
              <a:t>G. D’Angiolini </a:t>
            </a:r>
            <a:r>
              <a:rPr lang="it-IT" sz="1000" baseline="0" dirty="0" smtClean="0">
                <a:solidFill>
                  <a:srgbClr val="7F7F7F"/>
                </a:solidFill>
              </a:rPr>
              <a:t>– </a:t>
            </a:r>
            <a:r>
              <a:rPr lang="it-IT" sz="1000" dirty="0" smtClean="0">
                <a:solidFill>
                  <a:srgbClr val="7F7F7F"/>
                </a:solidFill>
              </a:rPr>
              <a:t>28 ottobre</a:t>
            </a:r>
            <a:r>
              <a:rPr lang="it-IT" sz="1000" baseline="0" dirty="0" smtClean="0">
                <a:solidFill>
                  <a:srgbClr val="7F7F7F"/>
                </a:solidFill>
              </a:rPr>
              <a:t> </a:t>
            </a:r>
            <a:r>
              <a:rPr lang="it-IT" sz="1000" baseline="0" dirty="0" smtClean="0">
                <a:solidFill>
                  <a:srgbClr val="7F7F7F"/>
                </a:solidFill>
              </a:rPr>
              <a:t>2015</a:t>
            </a:r>
            <a:endParaRPr lang="it-IT" sz="1000" dirty="0">
              <a:solidFill>
                <a:srgbClr val="7F7F7F"/>
              </a:solidFill>
            </a:endParaRPr>
          </a:p>
        </p:txBody>
      </p:sp>
      <p:sp>
        <p:nvSpPr>
          <p:cNvPr id="6" name="CasellaDiTesto 5"/>
          <p:cNvSpPr txBox="1"/>
          <p:nvPr/>
        </p:nvSpPr>
        <p:spPr>
          <a:xfrm>
            <a:off x="167510" y="6374149"/>
            <a:ext cx="500596" cy="369332"/>
          </a:xfrm>
          <a:prstGeom prst="rect">
            <a:avLst/>
          </a:prstGeom>
          <a:noFill/>
        </p:spPr>
        <p:txBody>
          <a:bodyPr wrap="square" rtlCol="0">
            <a:spAutoFit/>
          </a:bodyPr>
          <a:lstStyle/>
          <a:p>
            <a:pPr algn="r"/>
            <a:r>
              <a:rPr lang="it-IT" dirty="0">
                <a:solidFill>
                  <a:schemeClr val="tx1">
                    <a:lumMod val="50000"/>
                    <a:lumOff val="50000"/>
                  </a:schemeClr>
                </a:solidFill>
              </a:rPr>
              <a:t>1</a:t>
            </a:r>
          </a:p>
        </p:txBody>
      </p:sp>
    </p:spTree>
    <p:extLst>
      <p:ext uri="{BB962C8B-B14F-4D97-AF65-F5344CB8AC3E}">
        <p14:creationId xmlns:p14="http://schemas.microsoft.com/office/powerpoint/2010/main" val="158214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167510" y="1870745"/>
            <a:ext cx="8763444"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ltLang="it-IT" sz="2000" dirty="0" smtClean="0">
                <a:solidFill>
                  <a:srgbClr val="000000"/>
                </a:solidFill>
              </a:rPr>
              <a:t>Gli Istituti di statistica sono oggi chiamati a fornire </a:t>
            </a:r>
            <a:r>
              <a:rPr lang="it-IT" altLang="it-IT" sz="2000" dirty="0" smtClean="0">
                <a:solidFill>
                  <a:srgbClr val="C00000"/>
                </a:solidFill>
              </a:rPr>
              <a:t>NUOVI SERVIZI </a:t>
            </a:r>
            <a:r>
              <a:rPr lang="it-IT" altLang="it-IT" sz="2000" dirty="0" smtClean="0">
                <a:solidFill>
                  <a:srgbClr val="000000"/>
                </a:solidFill>
              </a:rPr>
              <a:t>a </a:t>
            </a:r>
            <a:r>
              <a:rPr lang="it-IT" altLang="it-IT" sz="2000" dirty="0" smtClean="0">
                <a:solidFill>
                  <a:srgbClr val="C00000"/>
                </a:solidFill>
              </a:rPr>
              <a:t>TUTTI</a:t>
            </a:r>
            <a:r>
              <a:rPr lang="it-IT" altLang="it-IT" sz="2000" dirty="0" smtClean="0">
                <a:solidFill>
                  <a:srgbClr val="000000"/>
                </a:solidFill>
              </a:rPr>
              <a:t> gli utilizzatori degli archivi amministrativi, </a:t>
            </a:r>
            <a:r>
              <a:rPr lang="it-IT" altLang="it-IT" sz="2000" dirty="0" smtClean="0">
                <a:solidFill>
                  <a:srgbClr val="C00000"/>
                </a:solidFill>
              </a:rPr>
              <a:t>EFFETTIVI</a:t>
            </a:r>
            <a:r>
              <a:rPr lang="it-IT" altLang="it-IT" sz="2000" dirty="0" smtClean="0">
                <a:solidFill>
                  <a:srgbClr val="000000"/>
                </a:solidFill>
              </a:rPr>
              <a:t> e </a:t>
            </a:r>
            <a:r>
              <a:rPr lang="it-IT" altLang="it-IT" sz="2000" dirty="0">
                <a:solidFill>
                  <a:srgbClr val="C00000"/>
                </a:solidFill>
              </a:rPr>
              <a:t>POTENZIALI, inclusi gli stessi enti titolari degli archivi  </a:t>
            </a:r>
            <a:endParaRPr lang="it-IT" altLang="it-IT" sz="2000" dirty="0" smtClean="0">
              <a:solidFill>
                <a:srgbClr val="C00000"/>
              </a:solidFill>
            </a:endParaRPr>
          </a:p>
          <a:p>
            <a:pPr eaLnBrk="1" hangingPunct="1"/>
            <a:endParaRPr lang="it-IT" altLang="it-IT" sz="2000" dirty="0" smtClean="0">
              <a:solidFill>
                <a:srgbClr val="C00000"/>
              </a:solidFill>
            </a:endParaRPr>
          </a:p>
          <a:p>
            <a:pPr marL="342900" indent="-342900" eaLnBrk="1" hangingPunct="1">
              <a:buFont typeface="Arial" panose="020B0604020202020204" pitchFamily="34" charset="0"/>
              <a:buChar char="•"/>
            </a:pPr>
            <a:endParaRPr lang="it-IT" altLang="it-IT" sz="2000" dirty="0" smtClean="0">
              <a:solidFill>
                <a:srgbClr val="000000"/>
              </a:solidFill>
            </a:endParaRPr>
          </a:p>
        </p:txBody>
      </p:sp>
      <p:sp>
        <p:nvSpPr>
          <p:cNvPr id="5" name="CasellaDiTesto 4"/>
          <p:cNvSpPr txBox="1"/>
          <p:nvPr/>
        </p:nvSpPr>
        <p:spPr>
          <a:xfrm>
            <a:off x="167510" y="6374149"/>
            <a:ext cx="500596" cy="369332"/>
          </a:xfrm>
          <a:prstGeom prst="rect">
            <a:avLst/>
          </a:prstGeom>
          <a:noFill/>
        </p:spPr>
        <p:txBody>
          <a:bodyPr wrap="square" rtlCol="0">
            <a:spAutoFit/>
          </a:bodyPr>
          <a:lstStyle/>
          <a:p>
            <a:pPr algn="r"/>
            <a:r>
              <a:rPr lang="it-IT" dirty="0" smtClean="0">
                <a:solidFill>
                  <a:schemeClr val="tx1">
                    <a:lumMod val="50000"/>
                    <a:lumOff val="50000"/>
                  </a:schemeClr>
                </a:solidFill>
              </a:rPr>
              <a:t>2</a:t>
            </a:r>
            <a:endParaRPr lang="it-IT" dirty="0">
              <a:solidFill>
                <a:schemeClr val="tx1">
                  <a:lumMod val="50000"/>
                  <a:lumOff val="50000"/>
                </a:schemeClr>
              </a:solidFill>
            </a:endParaRPr>
          </a:p>
        </p:txBody>
      </p:sp>
      <p:sp>
        <p:nvSpPr>
          <p:cNvPr id="6" name="Text Box 5"/>
          <p:cNvSpPr txBox="1">
            <a:spLocks noChangeArrowheads="1"/>
          </p:cNvSpPr>
          <p:nvPr/>
        </p:nvSpPr>
        <p:spPr bwMode="auto">
          <a:xfrm>
            <a:off x="1" y="686671"/>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ltLang="it-IT" sz="2400" b="1" dirty="0" smtClean="0">
                <a:solidFill>
                  <a:srgbClr val="FF0000"/>
                </a:solidFill>
              </a:rPr>
              <a:t>Una NUOVA STRATEGIA: </a:t>
            </a:r>
            <a:r>
              <a:rPr lang="it-IT" altLang="it-IT" sz="2400" b="1" dirty="0">
                <a:solidFill>
                  <a:srgbClr val="FF0000"/>
                </a:solidFill>
              </a:rPr>
              <a:t>il progetto Coordinamento della modulistica amministrativa </a:t>
            </a:r>
          </a:p>
        </p:txBody>
      </p:sp>
      <p:sp>
        <p:nvSpPr>
          <p:cNvPr id="7" name="CasellaDiTesto 6"/>
          <p:cNvSpPr txBox="1"/>
          <p:nvPr/>
        </p:nvSpPr>
        <p:spPr>
          <a:xfrm>
            <a:off x="760386" y="6431603"/>
            <a:ext cx="6546425" cy="400110"/>
          </a:xfrm>
          <a:prstGeom prst="rect">
            <a:avLst/>
          </a:prstGeom>
          <a:noFill/>
        </p:spPr>
        <p:txBody>
          <a:bodyPr wrap="square" rtlCol="0">
            <a:spAutoFit/>
          </a:bodyPr>
          <a:lstStyle/>
          <a:p>
            <a:r>
              <a:rPr lang="it-IT" sz="1000" dirty="0" smtClean="0">
                <a:solidFill>
                  <a:schemeClr val="accent2">
                    <a:lumMod val="75000"/>
                  </a:schemeClr>
                </a:solidFill>
              </a:rPr>
              <a:t>l’Istat per il coordinamento della modulistica e la documentazione degli archivi amministrativi </a:t>
            </a:r>
          </a:p>
          <a:p>
            <a:r>
              <a:rPr lang="it-IT" sz="1000" dirty="0">
                <a:solidFill>
                  <a:srgbClr val="7F7F7F"/>
                </a:solidFill>
              </a:rPr>
              <a:t>G. D’Angiolini – 28 ottobre 2015</a:t>
            </a:r>
          </a:p>
        </p:txBody>
      </p:sp>
      <p:sp>
        <p:nvSpPr>
          <p:cNvPr id="2" name="Rettangolo 1"/>
          <p:cNvSpPr/>
          <p:nvPr/>
        </p:nvSpPr>
        <p:spPr>
          <a:xfrm>
            <a:off x="668106" y="3194902"/>
            <a:ext cx="7493010" cy="1938992"/>
          </a:xfrm>
          <a:prstGeom prst="rect">
            <a:avLst/>
          </a:prstGeom>
        </p:spPr>
        <p:txBody>
          <a:bodyPr wrap="square">
            <a:spAutoFit/>
          </a:bodyPr>
          <a:lstStyle/>
          <a:p>
            <a:pPr marL="1085850" lvl="1" indent="-342900">
              <a:buClr>
                <a:srgbClr val="0070C0"/>
              </a:buClr>
              <a:buFont typeface="Wingdings" panose="05000000000000000000" pitchFamily="2" charset="2"/>
              <a:buChar char="q"/>
            </a:pPr>
            <a:r>
              <a:rPr lang="it-IT" altLang="it-IT" sz="2000" dirty="0">
                <a:solidFill>
                  <a:srgbClr val="505150"/>
                </a:solidFill>
              </a:rPr>
              <a:t>Raccogliere e diffondere </a:t>
            </a:r>
            <a:r>
              <a:rPr lang="it-IT" altLang="it-IT" sz="2000" dirty="0">
                <a:solidFill>
                  <a:srgbClr val="C00000"/>
                </a:solidFill>
              </a:rPr>
              <a:t>tutta la conoscenza necessaria ad un uso efficace degli archivi disponibili</a:t>
            </a:r>
          </a:p>
          <a:p>
            <a:pPr marL="1085850" lvl="1" indent="-342900">
              <a:buFont typeface="Wingdings" panose="05000000000000000000" pitchFamily="2" charset="2"/>
              <a:buChar char="q"/>
            </a:pPr>
            <a:endParaRPr lang="it-IT" altLang="it-IT" sz="2000" dirty="0">
              <a:solidFill>
                <a:srgbClr val="000000"/>
              </a:solidFill>
            </a:endParaRPr>
          </a:p>
          <a:p>
            <a:pPr marL="1085850" lvl="1" indent="-342900">
              <a:buFont typeface="Wingdings" panose="05000000000000000000" pitchFamily="2" charset="2"/>
              <a:buChar char="q"/>
            </a:pPr>
            <a:endParaRPr lang="it-IT" altLang="it-IT" sz="2000" dirty="0">
              <a:solidFill>
                <a:srgbClr val="000000"/>
              </a:solidFill>
            </a:endParaRPr>
          </a:p>
          <a:p>
            <a:pPr marL="1085850" lvl="1" indent="-342900">
              <a:buClr>
                <a:srgbClr val="0070C0"/>
              </a:buClr>
              <a:buFont typeface="Wingdings" panose="05000000000000000000" pitchFamily="2" charset="2"/>
              <a:buChar char="q"/>
            </a:pPr>
            <a:r>
              <a:rPr lang="it-IT" altLang="it-IT" sz="2000" dirty="0">
                <a:solidFill>
                  <a:srgbClr val="C00000"/>
                </a:solidFill>
              </a:rPr>
              <a:t>Intervenire</a:t>
            </a:r>
            <a:r>
              <a:rPr lang="it-IT" altLang="it-IT" sz="2000" dirty="0">
                <a:solidFill>
                  <a:srgbClr val="000000"/>
                </a:solidFill>
              </a:rPr>
              <a:t> in misura quanto più estesa possibile </a:t>
            </a:r>
            <a:r>
              <a:rPr lang="it-IT" altLang="it-IT" sz="2000" dirty="0">
                <a:solidFill>
                  <a:srgbClr val="C00000"/>
                </a:solidFill>
              </a:rPr>
              <a:t>sugli archivi disponibili </a:t>
            </a:r>
            <a:r>
              <a:rPr lang="it-IT" altLang="it-IT" sz="2000" dirty="0">
                <a:solidFill>
                  <a:srgbClr val="000000"/>
                </a:solidFill>
              </a:rPr>
              <a:t>per favorirne l’usabilità statistica</a:t>
            </a:r>
          </a:p>
        </p:txBody>
      </p:sp>
    </p:spTree>
    <p:extLst>
      <p:ext uri="{BB962C8B-B14F-4D97-AF65-F5344CB8AC3E}">
        <p14:creationId xmlns:p14="http://schemas.microsoft.com/office/powerpoint/2010/main" val="26617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anim calcmode="lin" valueType="num">
                                      <p:cBhvr additive="base">
                                        <p:cTn id="7"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ox(in)">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ox(in)">
                                      <p:cBhvr>
                                        <p:cTn id="1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2"/>
          <p:cNvSpPr txBox="1">
            <a:spLocks/>
          </p:cNvSpPr>
          <p:nvPr/>
        </p:nvSpPr>
        <p:spPr>
          <a:xfrm>
            <a:off x="343873" y="1132517"/>
            <a:ext cx="8338807" cy="4924333"/>
          </a:xfrm>
          <a:prstGeom prst="rect">
            <a:avLst/>
          </a:prstGeom>
        </p:spPr>
        <p:txBody>
          <a:bodyPr>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it-IT" altLang="it-IT" sz="2000" dirty="0">
                <a:solidFill>
                  <a:srgbClr val="000000"/>
                </a:solidFill>
              </a:rPr>
              <a:t>Per fornire tali servizi a tutti i potenziali </a:t>
            </a:r>
            <a:r>
              <a:rPr lang="it-IT" altLang="it-IT" sz="2000" dirty="0" smtClean="0">
                <a:solidFill>
                  <a:srgbClr val="000000"/>
                </a:solidFill>
              </a:rPr>
              <a:t>utilizzatori l’Istat </a:t>
            </a:r>
            <a:r>
              <a:rPr lang="it-IT" altLang="it-IT" sz="2000" dirty="0">
                <a:solidFill>
                  <a:srgbClr val="000000"/>
                </a:solidFill>
              </a:rPr>
              <a:t>ha avviato il progetto </a:t>
            </a:r>
            <a:r>
              <a:rPr lang="it-IT" altLang="it-IT" sz="2000" dirty="0">
                <a:solidFill>
                  <a:srgbClr val="C00000"/>
                </a:solidFill>
              </a:rPr>
              <a:t>Coordinamento della modulistica amministrativa</a:t>
            </a:r>
            <a:r>
              <a:rPr lang="it-IT" altLang="it-IT" sz="2000" dirty="0">
                <a:solidFill>
                  <a:srgbClr val="000000"/>
                </a:solidFill>
              </a:rPr>
              <a:t> </a:t>
            </a:r>
            <a:r>
              <a:rPr lang="it-IT" altLang="it-IT" sz="2000" dirty="0" smtClean="0">
                <a:solidFill>
                  <a:srgbClr val="000000"/>
                </a:solidFill>
              </a:rPr>
              <a:t>che </a:t>
            </a:r>
            <a:r>
              <a:rPr lang="it-IT" sz="2000" dirty="0" smtClean="0">
                <a:solidFill>
                  <a:schemeClr val="tx1"/>
                </a:solidFill>
                <a:latin typeface="Arial" panose="020B0604020202020204" pitchFamily="34" charset="0"/>
                <a:cs typeface="Arial" panose="020B0604020202020204" pitchFamily="34" charset="0"/>
              </a:rPr>
              <a:t>si impernia su queste attività:</a:t>
            </a:r>
          </a:p>
          <a:p>
            <a:pPr algn="l"/>
            <a:endParaRPr lang="it-IT" sz="2000" dirty="0" smtClean="0">
              <a:solidFill>
                <a:schemeClr val="tx1"/>
              </a:solidFill>
              <a:latin typeface="Arial" panose="020B0604020202020204" pitchFamily="34" charset="0"/>
              <a:cs typeface="Arial" panose="020B0604020202020204" pitchFamily="34" charset="0"/>
            </a:endParaRPr>
          </a:p>
          <a:p>
            <a:pPr marL="720000" lvl="1" indent="-360000" algn="l">
              <a:buClr>
                <a:srgbClr val="002060"/>
              </a:buClr>
              <a:buFont typeface="Wingdings" pitchFamily="2" charset="2"/>
              <a:buChar char="q"/>
            </a:pPr>
            <a:r>
              <a:rPr lang="it-IT" sz="2000" dirty="0" smtClean="0">
                <a:solidFill>
                  <a:schemeClr val="tx1"/>
                </a:solidFill>
                <a:latin typeface="Arial" panose="020B0604020202020204" pitchFamily="34" charset="0"/>
                <a:cs typeface="Arial" panose="020B0604020202020204" pitchFamily="34" charset="0"/>
              </a:rPr>
              <a:t>Conduzione di </a:t>
            </a:r>
            <a:r>
              <a:rPr lang="it-IT" sz="2000" dirty="0" smtClean="0">
                <a:solidFill>
                  <a:srgbClr val="0070C0"/>
                </a:solidFill>
                <a:latin typeface="Arial" panose="020B0604020202020204" pitchFamily="34" charset="0"/>
                <a:cs typeface="Arial" panose="020B0604020202020204" pitchFamily="34" charset="0"/>
              </a:rPr>
              <a:t>ISTRUTTORIE</a:t>
            </a:r>
            <a:r>
              <a:rPr lang="it-IT" sz="2000" dirty="0" smtClean="0">
                <a:solidFill>
                  <a:srgbClr val="C00000"/>
                </a:solidFill>
                <a:latin typeface="Arial" panose="020B0604020202020204" pitchFamily="34" charset="0"/>
                <a:cs typeface="Arial" panose="020B0604020202020204" pitchFamily="34" charset="0"/>
              </a:rPr>
              <a:t> </a:t>
            </a:r>
            <a:r>
              <a:rPr lang="it-IT" sz="2000" dirty="0" smtClean="0">
                <a:solidFill>
                  <a:schemeClr val="tx1"/>
                </a:solidFill>
                <a:latin typeface="Arial" panose="020B0604020202020204" pitchFamily="34" charset="0"/>
                <a:cs typeface="Arial" panose="020B0604020202020204" pitchFamily="34" charset="0"/>
              </a:rPr>
              <a:t>sugli archivi amministrativi degli enti centrali e sui moduli che li alimentano</a:t>
            </a:r>
          </a:p>
          <a:p>
            <a:pPr marL="720000" lvl="1" indent="-360000" algn="l">
              <a:buClr>
                <a:srgbClr val="002060"/>
              </a:buClr>
              <a:buFont typeface="Wingdings" pitchFamily="2" charset="2"/>
              <a:buChar char="q"/>
            </a:pPr>
            <a:r>
              <a:rPr lang="it-IT" sz="2000" dirty="0" smtClean="0">
                <a:solidFill>
                  <a:srgbClr val="0070C0"/>
                </a:solidFill>
                <a:latin typeface="Arial" panose="020B0604020202020204" pitchFamily="34" charset="0"/>
                <a:cs typeface="Arial" panose="020B0604020202020204" pitchFamily="34" charset="0"/>
              </a:rPr>
              <a:t>CENSIMENTI DEGLI ARCHIVI </a:t>
            </a:r>
            <a:r>
              <a:rPr lang="it-IT" sz="2000" dirty="0" smtClean="0">
                <a:solidFill>
                  <a:schemeClr val="tx1"/>
                </a:solidFill>
                <a:latin typeface="Arial" panose="020B0604020202020204" pitchFamily="34" charset="0"/>
                <a:cs typeface="Arial" panose="020B0604020202020204" pitchFamily="34" charset="0"/>
              </a:rPr>
              <a:t>amministrativi degli enti territoriali</a:t>
            </a:r>
          </a:p>
          <a:p>
            <a:pPr marL="720000" lvl="1" indent="-360000" algn="l">
              <a:buClr>
                <a:srgbClr val="002060"/>
              </a:buClr>
              <a:buFont typeface="Wingdings" pitchFamily="2" charset="2"/>
              <a:buChar char="q"/>
            </a:pPr>
            <a:r>
              <a:rPr lang="it-IT" sz="2000" dirty="0" smtClean="0">
                <a:solidFill>
                  <a:srgbClr val="0070C0"/>
                </a:solidFill>
                <a:latin typeface="Arial" panose="020B0604020202020204" pitchFamily="34" charset="0"/>
                <a:cs typeface="Arial" panose="020B0604020202020204" pitchFamily="34" charset="0"/>
              </a:rPr>
              <a:t>RILEVAZIONE continua dei </a:t>
            </a:r>
            <a:r>
              <a:rPr lang="it-IT" sz="2000" dirty="0">
                <a:solidFill>
                  <a:srgbClr val="0070C0"/>
                </a:solidFill>
                <a:latin typeface="Arial" panose="020B0604020202020204" pitchFamily="34" charset="0"/>
                <a:cs typeface="Arial" panose="020B0604020202020204" pitchFamily="34" charset="0"/>
              </a:rPr>
              <a:t>progetti </a:t>
            </a:r>
            <a:r>
              <a:rPr lang="it-IT" sz="2000" dirty="0" smtClean="0">
                <a:solidFill>
                  <a:srgbClr val="0070C0"/>
                </a:solidFill>
                <a:latin typeface="Arial" panose="020B0604020202020204" pitchFamily="34" charset="0"/>
                <a:cs typeface="Arial" panose="020B0604020202020204" pitchFamily="34" charset="0"/>
              </a:rPr>
              <a:t>di </a:t>
            </a:r>
            <a:r>
              <a:rPr lang="it-IT" sz="2000" dirty="0">
                <a:solidFill>
                  <a:srgbClr val="0070C0"/>
                </a:solidFill>
                <a:latin typeface="Arial" panose="020B0604020202020204" pitchFamily="34" charset="0"/>
                <a:cs typeface="Arial" panose="020B0604020202020204" pitchFamily="34" charset="0"/>
              </a:rPr>
              <a:t>innovazione </a:t>
            </a:r>
            <a:r>
              <a:rPr lang="it-IT" sz="2000" dirty="0">
                <a:solidFill>
                  <a:schemeClr val="tx1"/>
                </a:solidFill>
                <a:latin typeface="Arial" panose="020B0604020202020204" pitchFamily="34" charset="0"/>
                <a:cs typeface="Arial" panose="020B0604020202020204" pitchFamily="34" charset="0"/>
              </a:rPr>
              <a:t>alla modulistica e agli archivi </a:t>
            </a:r>
            <a:r>
              <a:rPr lang="it-IT" sz="2000" dirty="0" smtClean="0">
                <a:solidFill>
                  <a:schemeClr val="tx1"/>
                </a:solidFill>
                <a:latin typeface="Arial" panose="020B0604020202020204" pitchFamily="34" charset="0"/>
                <a:cs typeface="Arial" panose="020B0604020202020204" pitchFamily="34" charset="0"/>
              </a:rPr>
              <a:t>e formulazione di valutazioni tecnico-metodologiche</a:t>
            </a:r>
          </a:p>
          <a:p>
            <a:pPr algn="l"/>
            <a:endParaRPr lang="it-IT" sz="2000" dirty="0" smtClean="0">
              <a:solidFill>
                <a:schemeClr val="tx1"/>
              </a:solidFill>
              <a:latin typeface="Arial" panose="020B0604020202020204" pitchFamily="34" charset="0"/>
              <a:cs typeface="Arial" panose="020B0604020202020204" pitchFamily="34" charset="0"/>
            </a:endParaRPr>
          </a:p>
          <a:p>
            <a:pPr algn="l"/>
            <a:r>
              <a:rPr lang="it-IT" sz="2000" dirty="0" smtClean="0">
                <a:solidFill>
                  <a:schemeClr val="tx1"/>
                </a:solidFill>
                <a:latin typeface="Arial" panose="020B0604020202020204" pitchFamily="34" charset="0"/>
                <a:cs typeface="Arial" panose="020B0604020202020204" pitchFamily="34" charset="0"/>
              </a:rPr>
              <a:t>coordinate dalla </a:t>
            </a:r>
            <a:r>
              <a:rPr lang="it-IT" sz="2000" dirty="0" smtClean="0">
                <a:solidFill>
                  <a:srgbClr val="C00000"/>
                </a:solidFill>
                <a:latin typeface="Arial" panose="020B0604020202020204" pitchFamily="34" charset="0"/>
                <a:cs typeface="Arial" panose="020B0604020202020204" pitchFamily="34" charset="0"/>
              </a:rPr>
              <a:t>COMMISSIONE PERMANENTE PER IL COORDINAMENTO DELLA MODULISTICA AMMINISTRATIVA</a:t>
            </a:r>
          </a:p>
          <a:p>
            <a:pPr marL="342900" indent="-342900" algn="l">
              <a:buFont typeface="Wingdings" panose="05000000000000000000" pitchFamily="2" charset="2"/>
              <a:buChar char="ü"/>
            </a:pPr>
            <a:r>
              <a:rPr lang="it-IT" sz="2000" dirty="0" smtClean="0">
                <a:solidFill>
                  <a:schemeClr val="tx1"/>
                </a:solidFill>
                <a:latin typeface="Arial" panose="020B0604020202020204" pitchFamily="34" charset="0"/>
                <a:cs typeface="Arial" panose="020B0604020202020204" pitchFamily="34" charset="0"/>
              </a:rPr>
              <a:t>composta di membri designati da Istat e dagli enti centrali nonché dagli organismi di rappresentanza degli enti territoriali, fra cui ANCI</a:t>
            </a:r>
            <a:endParaRPr lang="it-IT" sz="2000" dirty="0">
              <a:solidFill>
                <a:schemeClr val="tx1"/>
              </a:solidFill>
            </a:endParaRPr>
          </a:p>
        </p:txBody>
      </p:sp>
      <p:sp>
        <p:nvSpPr>
          <p:cNvPr id="6" name="Text Box 5"/>
          <p:cNvSpPr txBox="1">
            <a:spLocks noChangeArrowheads="1"/>
          </p:cNvSpPr>
          <p:nvPr/>
        </p:nvSpPr>
        <p:spPr bwMode="auto">
          <a:xfrm>
            <a:off x="95599" y="552449"/>
            <a:ext cx="88353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ltLang="it-IT" sz="2400" b="1" dirty="0" smtClean="0">
                <a:solidFill>
                  <a:srgbClr val="FF0000"/>
                </a:solidFill>
              </a:rPr>
              <a:t>Il progetto Coordinamento della modulistica amministrativa</a:t>
            </a:r>
            <a:endParaRPr lang="it-IT" altLang="it-IT" sz="2400" b="1" dirty="0">
              <a:solidFill>
                <a:srgbClr val="FF0000"/>
              </a:solidFill>
            </a:endParaRPr>
          </a:p>
        </p:txBody>
      </p:sp>
      <p:sp>
        <p:nvSpPr>
          <p:cNvPr id="7" name="CasellaDiTesto 6"/>
          <p:cNvSpPr txBox="1"/>
          <p:nvPr/>
        </p:nvSpPr>
        <p:spPr>
          <a:xfrm>
            <a:off x="93575" y="6337245"/>
            <a:ext cx="500596" cy="369332"/>
          </a:xfrm>
          <a:prstGeom prst="rect">
            <a:avLst/>
          </a:prstGeom>
          <a:noFill/>
        </p:spPr>
        <p:txBody>
          <a:bodyPr wrap="square" rtlCol="0">
            <a:spAutoFit/>
          </a:bodyPr>
          <a:lstStyle/>
          <a:p>
            <a:pPr algn="r"/>
            <a:r>
              <a:rPr lang="it-IT" dirty="0" smtClean="0">
                <a:solidFill>
                  <a:schemeClr val="tx1">
                    <a:lumMod val="50000"/>
                    <a:lumOff val="50000"/>
                  </a:schemeClr>
                </a:solidFill>
              </a:rPr>
              <a:t>3</a:t>
            </a:r>
            <a:endParaRPr lang="it-IT" dirty="0">
              <a:solidFill>
                <a:schemeClr val="tx1">
                  <a:lumMod val="50000"/>
                  <a:lumOff val="50000"/>
                </a:schemeClr>
              </a:solidFill>
            </a:endParaRPr>
          </a:p>
        </p:txBody>
      </p:sp>
      <p:sp>
        <p:nvSpPr>
          <p:cNvPr id="9" name="CasellaDiTesto 8"/>
          <p:cNvSpPr txBox="1"/>
          <p:nvPr/>
        </p:nvSpPr>
        <p:spPr>
          <a:xfrm>
            <a:off x="760385" y="6431603"/>
            <a:ext cx="6546425" cy="400110"/>
          </a:xfrm>
          <a:prstGeom prst="rect">
            <a:avLst/>
          </a:prstGeom>
          <a:noFill/>
        </p:spPr>
        <p:txBody>
          <a:bodyPr wrap="square" rtlCol="0">
            <a:spAutoFit/>
          </a:bodyPr>
          <a:lstStyle/>
          <a:p>
            <a:r>
              <a:rPr lang="it-IT" sz="1000" dirty="0" smtClean="0">
                <a:solidFill>
                  <a:schemeClr val="accent2">
                    <a:lumMod val="75000"/>
                  </a:schemeClr>
                </a:solidFill>
              </a:rPr>
              <a:t>l’Istat per il coordinamento della modulistica e la documentazione degli archivi amministrativi </a:t>
            </a:r>
          </a:p>
          <a:p>
            <a:r>
              <a:rPr lang="it-IT" sz="1000" dirty="0">
                <a:solidFill>
                  <a:srgbClr val="7F7F7F"/>
                </a:solidFill>
              </a:rPr>
              <a:t>G. D’Angiolini – 28 ottobre 2015</a:t>
            </a:r>
          </a:p>
        </p:txBody>
      </p:sp>
    </p:spTree>
    <p:extLst>
      <p:ext uri="{BB962C8B-B14F-4D97-AF65-F5344CB8AC3E}">
        <p14:creationId xmlns:p14="http://schemas.microsoft.com/office/powerpoint/2010/main" val="22633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 calcmode="lin" valueType="num">
                                      <p:cBhvr additive="base">
                                        <p:cTn id="1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 calcmode="lin" valueType="num">
                                      <p:cBhvr additive="base">
                                        <p:cTn id="2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anim calcmode="lin" valueType="num">
                                      <p:cBhvr additive="base">
                                        <p:cTn id="31"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167510" y="1297349"/>
            <a:ext cx="8976489" cy="4969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ltLang="it-IT" dirty="0">
                <a:solidFill>
                  <a:srgbClr val="C00000"/>
                </a:solidFill>
              </a:rPr>
              <a:t>Sommario:</a:t>
            </a:r>
          </a:p>
          <a:p>
            <a:pPr eaLnBrk="1" hangingPunct="1"/>
            <a:r>
              <a:rPr lang="it-IT" altLang="it-IT" dirty="0" smtClean="0"/>
              <a:t>1.Premessa</a:t>
            </a:r>
            <a:r>
              <a:rPr lang="it-IT" altLang="it-IT" dirty="0"/>
              <a:t>: scopo, oggetto e struttura della direttiva</a:t>
            </a:r>
          </a:p>
          <a:p>
            <a:pPr eaLnBrk="1" hangingPunct="1"/>
            <a:r>
              <a:rPr lang="it-IT" altLang="it-IT" dirty="0" smtClean="0"/>
              <a:t>2.Quadro </a:t>
            </a:r>
            <a:r>
              <a:rPr lang="it-IT" altLang="it-IT" dirty="0"/>
              <a:t>normativo di riferimento</a:t>
            </a:r>
          </a:p>
          <a:p>
            <a:pPr eaLnBrk="1" hangingPunct="1"/>
            <a:r>
              <a:rPr lang="it-IT" altLang="it-IT" dirty="0" smtClean="0"/>
              <a:t>3.Ambito </a:t>
            </a:r>
            <a:r>
              <a:rPr lang="it-IT" altLang="it-IT" dirty="0"/>
              <a:t>di applicazione</a:t>
            </a:r>
          </a:p>
          <a:p>
            <a:pPr eaLnBrk="1" hangingPunct="1"/>
            <a:r>
              <a:rPr lang="it-IT" altLang="it-IT" dirty="0" smtClean="0"/>
              <a:t>4.Obiettivi </a:t>
            </a:r>
            <a:r>
              <a:rPr lang="it-IT" altLang="it-IT" dirty="0"/>
              <a:t>dell'attività di coordinamento della modulistica e dei sistemi informativi</a:t>
            </a:r>
          </a:p>
          <a:p>
            <a:pPr eaLnBrk="1" hangingPunct="1"/>
            <a:r>
              <a:rPr lang="it-IT" altLang="it-IT" dirty="0" smtClean="0"/>
              <a:t>5.Organizzazione </a:t>
            </a:r>
            <a:r>
              <a:rPr lang="it-IT" altLang="it-IT" dirty="0"/>
              <a:t>dell'attività di coordinamento della modulistica e dei sistemi</a:t>
            </a:r>
          </a:p>
          <a:p>
            <a:pPr eaLnBrk="1" hangingPunct="1"/>
            <a:r>
              <a:rPr lang="it-IT" altLang="it-IT" dirty="0"/>
              <a:t>informativi</a:t>
            </a:r>
          </a:p>
          <a:p>
            <a:pPr eaLnBrk="1" hangingPunct="1"/>
            <a:r>
              <a:rPr lang="it-IT" altLang="it-IT" dirty="0" smtClean="0"/>
              <a:t>6.Modalità </a:t>
            </a:r>
            <a:r>
              <a:rPr lang="it-IT" altLang="it-IT" dirty="0"/>
              <a:t>di espletamento dell'attività di coordinamento della modulistica e dei sistemi informativi</a:t>
            </a:r>
          </a:p>
          <a:p>
            <a:pPr eaLnBrk="1" hangingPunct="1"/>
            <a:r>
              <a:rPr lang="it-IT" altLang="it-IT" dirty="0" smtClean="0"/>
              <a:t>7.Disposizioni </a:t>
            </a:r>
            <a:r>
              <a:rPr lang="it-IT" altLang="it-IT" dirty="0"/>
              <a:t>specifiche per la rilevazione continua delle iniziative di modifica alla modulistica, e in generale dei progetti di innovazione relativi agli archivi amministrativi o gestionali e ai sistemi informativi</a:t>
            </a:r>
          </a:p>
          <a:p>
            <a:pPr eaLnBrk="1" hangingPunct="1"/>
            <a:r>
              <a:rPr lang="it-IT" altLang="it-IT" dirty="0" smtClean="0"/>
              <a:t>8.Disposizioni </a:t>
            </a:r>
            <a:r>
              <a:rPr lang="it-IT" altLang="it-IT" dirty="0"/>
              <a:t>specifiche per la realizzazione di Sistemi Informativi Statistici</a:t>
            </a:r>
          </a:p>
          <a:p>
            <a:pPr eaLnBrk="1" hangingPunct="1"/>
            <a:r>
              <a:rPr lang="it-IT" altLang="it-IT" dirty="0" smtClean="0"/>
              <a:t>9.Pubblicazione </a:t>
            </a:r>
            <a:r>
              <a:rPr lang="it-IT" altLang="it-IT" dirty="0"/>
              <a:t>della </a:t>
            </a:r>
            <a:r>
              <a:rPr lang="it-IT" altLang="it-IT" dirty="0" smtClean="0"/>
              <a:t>Direttiva</a:t>
            </a:r>
          </a:p>
          <a:p>
            <a:pPr eaLnBrk="1" hangingPunct="1"/>
            <a:endParaRPr lang="it-IT" altLang="it-IT" dirty="0" smtClean="0"/>
          </a:p>
          <a:p>
            <a:pPr eaLnBrk="1" hangingPunct="1"/>
            <a:r>
              <a:rPr lang="it-IT" altLang="it-IT" dirty="0" smtClean="0">
                <a:solidFill>
                  <a:srgbClr val="C00000"/>
                </a:solidFill>
              </a:rPr>
              <a:t>ALLEGATI</a:t>
            </a:r>
            <a:endParaRPr lang="it-IT" altLang="it-IT" dirty="0">
              <a:solidFill>
                <a:srgbClr val="C00000"/>
              </a:solidFill>
            </a:endParaRPr>
          </a:p>
          <a:p>
            <a:pPr eaLnBrk="1" hangingPunct="1"/>
            <a:r>
              <a:rPr lang="it-IT" altLang="it-IT" dirty="0">
                <a:solidFill>
                  <a:srgbClr val="C00000"/>
                </a:solidFill>
              </a:rPr>
              <a:t>Allegato n. 1: "Definizioni e concetti"</a:t>
            </a:r>
          </a:p>
          <a:p>
            <a:pPr eaLnBrk="1" hangingPunct="1"/>
            <a:r>
              <a:rPr lang="it-IT" altLang="it-IT" dirty="0">
                <a:solidFill>
                  <a:srgbClr val="C00000"/>
                </a:solidFill>
              </a:rPr>
              <a:t>Allegato n. </a:t>
            </a:r>
            <a:r>
              <a:rPr lang="it-IT" altLang="it-IT" dirty="0" smtClean="0">
                <a:solidFill>
                  <a:srgbClr val="C00000"/>
                </a:solidFill>
              </a:rPr>
              <a:t>2</a:t>
            </a:r>
            <a:r>
              <a:rPr lang="it-IT" altLang="it-IT" dirty="0">
                <a:solidFill>
                  <a:srgbClr val="C00000"/>
                </a:solidFill>
              </a:rPr>
              <a:t>: "Destinatari della Direttiva"</a:t>
            </a:r>
            <a:endParaRPr lang="it-IT" altLang="it-IT" dirty="0">
              <a:solidFill>
                <a:srgbClr val="000000"/>
              </a:solidFill>
            </a:endParaRPr>
          </a:p>
          <a:p>
            <a:pPr eaLnBrk="1" hangingPunct="1"/>
            <a:endParaRPr lang="it-IT" altLang="it-IT" b="1" dirty="0">
              <a:solidFill>
                <a:srgbClr val="000000"/>
              </a:solidFill>
            </a:endParaRPr>
          </a:p>
          <a:p>
            <a:pPr eaLnBrk="1" hangingPunct="1"/>
            <a:endParaRPr lang="it-IT" altLang="it-IT" dirty="0">
              <a:solidFill>
                <a:srgbClr val="000000"/>
              </a:solidFill>
            </a:endParaRPr>
          </a:p>
        </p:txBody>
      </p:sp>
      <p:sp>
        <p:nvSpPr>
          <p:cNvPr id="4099" name="Text Box 5"/>
          <p:cNvSpPr txBox="1">
            <a:spLocks noChangeArrowheads="1"/>
          </p:cNvSpPr>
          <p:nvPr/>
        </p:nvSpPr>
        <p:spPr bwMode="auto">
          <a:xfrm>
            <a:off x="0" y="393059"/>
            <a:ext cx="914399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ltLang="it-IT" sz="2000" b="1" dirty="0" smtClean="0">
                <a:solidFill>
                  <a:srgbClr val="FF0000"/>
                </a:solidFill>
              </a:rPr>
              <a:t>La DIRETTIVA per il coordinamento della modulistica amministrativa e dei sistemi informativi per finalità statistiche</a:t>
            </a:r>
            <a:endParaRPr lang="it-IT" altLang="it-IT" sz="2000" b="1" dirty="0">
              <a:solidFill>
                <a:srgbClr val="FF0000"/>
              </a:solidFill>
            </a:endParaRPr>
          </a:p>
        </p:txBody>
      </p:sp>
      <p:sp>
        <p:nvSpPr>
          <p:cNvPr id="4" name="CasellaDiTesto 3"/>
          <p:cNvSpPr txBox="1"/>
          <p:nvPr/>
        </p:nvSpPr>
        <p:spPr>
          <a:xfrm>
            <a:off x="816419" y="6435704"/>
            <a:ext cx="6482003" cy="246221"/>
          </a:xfrm>
          <a:prstGeom prst="rect">
            <a:avLst/>
          </a:prstGeom>
          <a:noFill/>
        </p:spPr>
        <p:txBody>
          <a:bodyPr wrap="square" rtlCol="0">
            <a:spAutoFit/>
          </a:bodyPr>
          <a:lstStyle/>
          <a:p>
            <a:endParaRPr lang="it-IT" sz="1000" dirty="0">
              <a:solidFill>
                <a:srgbClr val="7F7F7F"/>
              </a:solidFill>
            </a:endParaRPr>
          </a:p>
        </p:txBody>
      </p:sp>
      <p:sp>
        <p:nvSpPr>
          <p:cNvPr id="5" name="CasellaDiTesto 4"/>
          <p:cNvSpPr txBox="1"/>
          <p:nvPr/>
        </p:nvSpPr>
        <p:spPr>
          <a:xfrm>
            <a:off x="167510" y="6374149"/>
            <a:ext cx="500596" cy="369332"/>
          </a:xfrm>
          <a:prstGeom prst="rect">
            <a:avLst/>
          </a:prstGeom>
          <a:noFill/>
        </p:spPr>
        <p:txBody>
          <a:bodyPr wrap="square" rtlCol="0">
            <a:spAutoFit/>
          </a:bodyPr>
          <a:lstStyle/>
          <a:p>
            <a:pPr algn="r"/>
            <a:r>
              <a:rPr lang="it-IT" dirty="0" smtClean="0">
                <a:solidFill>
                  <a:schemeClr val="tx1">
                    <a:lumMod val="50000"/>
                    <a:lumOff val="50000"/>
                  </a:schemeClr>
                </a:solidFill>
              </a:rPr>
              <a:t>3b</a:t>
            </a:r>
            <a:endParaRPr lang="it-IT" dirty="0">
              <a:solidFill>
                <a:schemeClr val="tx1">
                  <a:lumMod val="50000"/>
                  <a:lumOff val="50000"/>
                </a:schemeClr>
              </a:solidFill>
            </a:endParaRPr>
          </a:p>
        </p:txBody>
      </p:sp>
      <p:sp>
        <p:nvSpPr>
          <p:cNvPr id="6" name="CasellaDiTesto 5"/>
          <p:cNvSpPr txBox="1"/>
          <p:nvPr/>
        </p:nvSpPr>
        <p:spPr>
          <a:xfrm>
            <a:off x="784207" y="6390982"/>
            <a:ext cx="6546425" cy="400110"/>
          </a:xfrm>
          <a:prstGeom prst="rect">
            <a:avLst/>
          </a:prstGeom>
          <a:noFill/>
        </p:spPr>
        <p:txBody>
          <a:bodyPr wrap="square" rtlCol="0">
            <a:spAutoFit/>
          </a:bodyPr>
          <a:lstStyle/>
          <a:p>
            <a:r>
              <a:rPr lang="it-IT" sz="1000" dirty="0" smtClean="0">
                <a:solidFill>
                  <a:schemeClr val="accent2">
                    <a:lumMod val="75000"/>
                  </a:schemeClr>
                </a:solidFill>
              </a:rPr>
              <a:t>l’Istat per il coordinamento della modulistica e la documentazione degli archivi amministrativi </a:t>
            </a:r>
          </a:p>
          <a:p>
            <a:r>
              <a:rPr lang="it-IT" sz="1000" dirty="0">
                <a:solidFill>
                  <a:srgbClr val="7F7F7F"/>
                </a:solidFill>
              </a:rPr>
              <a:t>G. D’Angiolini – 28 ottobre 2015</a:t>
            </a:r>
          </a:p>
        </p:txBody>
      </p:sp>
    </p:spTree>
    <p:extLst>
      <p:ext uri="{BB962C8B-B14F-4D97-AF65-F5344CB8AC3E}">
        <p14:creationId xmlns:p14="http://schemas.microsoft.com/office/powerpoint/2010/main" val="1250634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284352" y="1266738"/>
            <a:ext cx="8457850" cy="479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ltLang="it-IT" sz="2000" b="1" dirty="0" smtClean="0">
                <a:solidFill>
                  <a:srgbClr val="C00000"/>
                </a:solidFill>
              </a:rPr>
              <a:t>AMBITO DI APPLICAZIONE</a:t>
            </a:r>
          </a:p>
          <a:p>
            <a:pPr eaLnBrk="1" hangingPunct="1"/>
            <a:endParaRPr lang="it-IT" altLang="it-IT" sz="2000" dirty="0">
              <a:solidFill>
                <a:srgbClr val="000000"/>
              </a:solidFill>
            </a:endParaRPr>
          </a:p>
          <a:p>
            <a:pPr marL="342900" indent="-342900" eaLnBrk="1" hangingPunct="1">
              <a:buFont typeface="Arial" panose="020B0604020202020204" pitchFamily="34" charset="0"/>
              <a:buChar char="•"/>
            </a:pPr>
            <a:r>
              <a:rPr lang="it-IT" altLang="it-IT" sz="2000" dirty="0" smtClean="0">
                <a:solidFill>
                  <a:srgbClr val="000000"/>
                </a:solidFill>
              </a:rPr>
              <a:t>I </a:t>
            </a:r>
            <a:r>
              <a:rPr lang="it-IT" altLang="it-IT" sz="2000" dirty="0">
                <a:solidFill>
                  <a:srgbClr val="000000"/>
                </a:solidFill>
              </a:rPr>
              <a:t>soggetti espressamente individuati nell'Allegato 2 denominato </a:t>
            </a:r>
            <a:r>
              <a:rPr lang="it-IT" altLang="it-IT" sz="2000" dirty="0" smtClean="0">
                <a:solidFill>
                  <a:srgbClr val="000000"/>
                </a:solidFill>
              </a:rPr>
              <a:t>«Destinatari </a:t>
            </a:r>
            <a:r>
              <a:rPr lang="it-IT" altLang="it-IT" sz="2000" dirty="0">
                <a:solidFill>
                  <a:srgbClr val="000000"/>
                </a:solidFill>
              </a:rPr>
              <a:t>della </a:t>
            </a:r>
            <a:r>
              <a:rPr lang="it-IT" altLang="it-IT" sz="2000" dirty="0" smtClean="0">
                <a:solidFill>
                  <a:srgbClr val="000000"/>
                </a:solidFill>
              </a:rPr>
              <a:t>Direttiva»</a:t>
            </a:r>
          </a:p>
          <a:p>
            <a:pPr marL="342900" indent="-342900" eaLnBrk="1" hangingPunct="1">
              <a:buFont typeface="Arial" panose="020B0604020202020204" pitchFamily="34" charset="0"/>
              <a:buChar char="•"/>
            </a:pPr>
            <a:endParaRPr lang="it-IT" altLang="it-IT" sz="2000" dirty="0" smtClean="0">
              <a:solidFill>
                <a:srgbClr val="000000"/>
              </a:solidFill>
            </a:endParaRPr>
          </a:p>
          <a:p>
            <a:pPr marL="1085850" lvl="1" indent="-342900" eaLnBrk="1" hangingPunct="1">
              <a:buFont typeface="Arial" panose="020B0604020202020204" pitchFamily="34" charset="0"/>
              <a:buChar char="•"/>
            </a:pPr>
            <a:r>
              <a:rPr lang="it-IT" altLang="it-IT" sz="2000" dirty="0">
                <a:solidFill>
                  <a:srgbClr val="C00000"/>
                </a:solidFill>
              </a:rPr>
              <a:t>Ministero Istruzione, Università e Ricerca</a:t>
            </a:r>
          </a:p>
          <a:p>
            <a:pPr marL="1085850" lvl="1" indent="-342900" eaLnBrk="1" hangingPunct="1">
              <a:buFont typeface="Arial" panose="020B0604020202020204" pitchFamily="34" charset="0"/>
              <a:buChar char="•"/>
            </a:pPr>
            <a:r>
              <a:rPr lang="it-IT" altLang="it-IT" sz="2000" dirty="0">
                <a:solidFill>
                  <a:srgbClr val="C00000"/>
                </a:solidFill>
              </a:rPr>
              <a:t>Ministero della Salute</a:t>
            </a:r>
          </a:p>
          <a:p>
            <a:pPr marL="1085850" lvl="1" indent="-342900" eaLnBrk="1" hangingPunct="1">
              <a:buFont typeface="Arial" panose="020B0604020202020204" pitchFamily="34" charset="0"/>
              <a:buChar char="•"/>
            </a:pPr>
            <a:r>
              <a:rPr lang="it-IT" altLang="it-IT" sz="2000" dirty="0">
                <a:solidFill>
                  <a:srgbClr val="C00000"/>
                </a:solidFill>
              </a:rPr>
              <a:t>Ministero degli Interni</a:t>
            </a:r>
          </a:p>
          <a:p>
            <a:pPr marL="1085850" lvl="1" indent="-342900" eaLnBrk="1" hangingPunct="1">
              <a:buFont typeface="Arial" panose="020B0604020202020204" pitchFamily="34" charset="0"/>
              <a:buChar char="•"/>
            </a:pPr>
            <a:r>
              <a:rPr lang="it-IT" altLang="it-IT" sz="2000" dirty="0">
                <a:solidFill>
                  <a:srgbClr val="C00000"/>
                </a:solidFill>
              </a:rPr>
              <a:t>Ministero del Lavoro</a:t>
            </a:r>
          </a:p>
          <a:p>
            <a:pPr marL="1085850" lvl="1" indent="-342900" eaLnBrk="1" hangingPunct="1">
              <a:buFont typeface="Arial" panose="020B0604020202020204" pitchFamily="34" charset="0"/>
              <a:buChar char="•"/>
            </a:pPr>
            <a:r>
              <a:rPr lang="it-IT" altLang="it-IT" sz="2000" dirty="0">
                <a:solidFill>
                  <a:srgbClr val="C00000"/>
                </a:solidFill>
              </a:rPr>
              <a:t>Agenzia delle entrate</a:t>
            </a:r>
          </a:p>
          <a:p>
            <a:pPr marL="342900" indent="-342900" eaLnBrk="1" hangingPunct="1">
              <a:buFont typeface="Arial" panose="020B0604020202020204" pitchFamily="34" charset="0"/>
              <a:buChar char="•"/>
            </a:pPr>
            <a:endParaRPr lang="it-IT" altLang="it-IT" sz="2000" u="sng" dirty="0">
              <a:solidFill>
                <a:srgbClr val="000000"/>
              </a:solidFill>
            </a:endParaRPr>
          </a:p>
          <a:p>
            <a:pPr marL="342900" indent="-342900" eaLnBrk="1" hangingPunct="1">
              <a:buFont typeface="Arial" panose="020B0604020202020204" pitchFamily="34" charset="0"/>
              <a:buChar char="•"/>
            </a:pPr>
            <a:endParaRPr lang="it-IT" altLang="it-IT" sz="2000" dirty="0">
              <a:solidFill>
                <a:srgbClr val="000000"/>
              </a:solidFill>
            </a:endParaRPr>
          </a:p>
          <a:p>
            <a:pPr marL="342900" indent="-342900" eaLnBrk="1" hangingPunct="1">
              <a:buFont typeface="Arial" panose="020B0604020202020204" pitchFamily="34" charset="0"/>
              <a:buChar char="•"/>
            </a:pPr>
            <a:r>
              <a:rPr lang="it-IT" altLang="it-IT" sz="2000" dirty="0" smtClean="0">
                <a:solidFill>
                  <a:srgbClr val="000000"/>
                </a:solidFill>
              </a:rPr>
              <a:t>Si procederà a breve a </a:t>
            </a:r>
            <a:r>
              <a:rPr lang="it-IT" altLang="it-IT" sz="2000" dirty="0">
                <a:solidFill>
                  <a:srgbClr val="000000"/>
                </a:solidFill>
              </a:rPr>
              <a:t>un'integrazione </a:t>
            </a:r>
            <a:r>
              <a:rPr lang="it-IT" altLang="it-IT" sz="2000" dirty="0" smtClean="0">
                <a:solidFill>
                  <a:srgbClr val="000000"/>
                </a:solidFill>
              </a:rPr>
              <a:t>dei </a:t>
            </a:r>
            <a:r>
              <a:rPr lang="it-IT" altLang="it-IT" sz="2000" dirty="0">
                <a:solidFill>
                  <a:srgbClr val="000000"/>
                </a:solidFill>
              </a:rPr>
              <a:t>soggetti </a:t>
            </a:r>
            <a:r>
              <a:rPr lang="it-IT" altLang="it-IT" sz="2000" dirty="0" smtClean="0">
                <a:solidFill>
                  <a:srgbClr val="000000"/>
                </a:solidFill>
              </a:rPr>
              <a:t>destinatari attraverso l’integrazione </a:t>
            </a:r>
            <a:r>
              <a:rPr lang="it-IT" altLang="it-IT" sz="2000" dirty="0">
                <a:solidFill>
                  <a:srgbClr val="000000"/>
                </a:solidFill>
              </a:rPr>
              <a:t>dell' Allegato 2 </a:t>
            </a:r>
            <a:r>
              <a:rPr lang="it-IT" altLang="it-IT" sz="2000" dirty="0" smtClean="0">
                <a:solidFill>
                  <a:srgbClr val="000000"/>
                </a:solidFill>
              </a:rPr>
              <a:t>«Destinatari </a:t>
            </a:r>
            <a:r>
              <a:rPr lang="it-IT" altLang="it-IT" sz="2000" dirty="0">
                <a:solidFill>
                  <a:srgbClr val="000000"/>
                </a:solidFill>
              </a:rPr>
              <a:t>della </a:t>
            </a:r>
            <a:r>
              <a:rPr lang="it-IT" altLang="it-IT" sz="2000" dirty="0" smtClean="0">
                <a:solidFill>
                  <a:srgbClr val="000000"/>
                </a:solidFill>
              </a:rPr>
              <a:t>Direttiva»     che porterà alla progressiva estensione del campo di applicazione</a:t>
            </a:r>
            <a:endParaRPr lang="it-IT" altLang="it-IT" sz="2000" dirty="0">
              <a:solidFill>
                <a:srgbClr val="000000"/>
              </a:solidFill>
            </a:endParaRPr>
          </a:p>
          <a:p>
            <a:pPr eaLnBrk="1" hangingPunct="1"/>
            <a:endParaRPr lang="it-IT" altLang="it-IT" sz="2000" dirty="0">
              <a:solidFill>
                <a:srgbClr val="000000"/>
              </a:solidFill>
            </a:endParaRPr>
          </a:p>
          <a:p>
            <a:pPr eaLnBrk="1" hangingPunct="1"/>
            <a:endParaRPr lang="it-IT" altLang="it-IT" b="1" dirty="0">
              <a:solidFill>
                <a:srgbClr val="000000"/>
              </a:solidFill>
            </a:endParaRPr>
          </a:p>
          <a:p>
            <a:pPr eaLnBrk="1" hangingPunct="1"/>
            <a:endParaRPr lang="it-IT" altLang="it-IT" dirty="0">
              <a:solidFill>
                <a:srgbClr val="000000"/>
              </a:solidFill>
            </a:endParaRPr>
          </a:p>
        </p:txBody>
      </p:sp>
      <p:sp>
        <p:nvSpPr>
          <p:cNvPr id="5" name="CasellaDiTesto 4"/>
          <p:cNvSpPr txBox="1"/>
          <p:nvPr/>
        </p:nvSpPr>
        <p:spPr>
          <a:xfrm>
            <a:off x="167510" y="6374149"/>
            <a:ext cx="500596" cy="369332"/>
          </a:xfrm>
          <a:prstGeom prst="rect">
            <a:avLst/>
          </a:prstGeom>
          <a:noFill/>
        </p:spPr>
        <p:txBody>
          <a:bodyPr wrap="square" rtlCol="0">
            <a:spAutoFit/>
          </a:bodyPr>
          <a:lstStyle/>
          <a:p>
            <a:pPr algn="r"/>
            <a:r>
              <a:rPr lang="it-IT" dirty="0" smtClean="0">
                <a:solidFill>
                  <a:schemeClr val="tx1">
                    <a:lumMod val="50000"/>
                    <a:lumOff val="50000"/>
                  </a:schemeClr>
                </a:solidFill>
              </a:rPr>
              <a:t>3c</a:t>
            </a:r>
            <a:endParaRPr lang="it-IT" dirty="0">
              <a:solidFill>
                <a:schemeClr val="tx1">
                  <a:lumMod val="50000"/>
                  <a:lumOff val="50000"/>
                </a:schemeClr>
              </a:solidFill>
            </a:endParaRPr>
          </a:p>
        </p:txBody>
      </p:sp>
      <p:sp>
        <p:nvSpPr>
          <p:cNvPr id="6" name="Text Box 5"/>
          <p:cNvSpPr txBox="1">
            <a:spLocks noChangeArrowheads="1"/>
          </p:cNvSpPr>
          <p:nvPr/>
        </p:nvSpPr>
        <p:spPr bwMode="auto">
          <a:xfrm>
            <a:off x="0" y="393059"/>
            <a:ext cx="914399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ltLang="it-IT" sz="2000" b="1" dirty="0" smtClean="0">
                <a:solidFill>
                  <a:srgbClr val="FF0000"/>
                </a:solidFill>
              </a:rPr>
              <a:t>La DIRETTIVA per il coordinamento della modulistica amministrativa e dei sistemi informativi per finalità statistiche</a:t>
            </a:r>
            <a:endParaRPr lang="it-IT" altLang="it-IT" sz="2000" b="1" dirty="0">
              <a:solidFill>
                <a:srgbClr val="FF0000"/>
              </a:solidFill>
            </a:endParaRPr>
          </a:p>
        </p:txBody>
      </p:sp>
      <p:sp>
        <p:nvSpPr>
          <p:cNvPr id="8" name="CasellaDiTesto 7"/>
          <p:cNvSpPr txBox="1"/>
          <p:nvPr/>
        </p:nvSpPr>
        <p:spPr>
          <a:xfrm>
            <a:off x="912783" y="6397683"/>
            <a:ext cx="6546425" cy="400110"/>
          </a:xfrm>
          <a:prstGeom prst="rect">
            <a:avLst/>
          </a:prstGeom>
          <a:noFill/>
        </p:spPr>
        <p:txBody>
          <a:bodyPr wrap="square" rtlCol="0">
            <a:spAutoFit/>
          </a:bodyPr>
          <a:lstStyle/>
          <a:p>
            <a:r>
              <a:rPr lang="it-IT" sz="1000" dirty="0" smtClean="0">
                <a:solidFill>
                  <a:schemeClr val="accent2">
                    <a:lumMod val="75000"/>
                  </a:schemeClr>
                </a:solidFill>
              </a:rPr>
              <a:t>l’Istat per il coordinamento della modulistica e la documentazione degli archivi amministrativi </a:t>
            </a:r>
          </a:p>
          <a:p>
            <a:r>
              <a:rPr lang="it-IT" sz="1000" dirty="0">
                <a:solidFill>
                  <a:srgbClr val="7F7F7F"/>
                </a:solidFill>
              </a:rPr>
              <a:t>G. D’Angiolini – 28 ottobre 2015</a:t>
            </a:r>
          </a:p>
        </p:txBody>
      </p:sp>
    </p:spTree>
    <p:extLst>
      <p:ext uri="{BB962C8B-B14F-4D97-AF65-F5344CB8AC3E}">
        <p14:creationId xmlns:p14="http://schemas.microsoft.com/office/powerpoint/2010/main" val="303761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xEl>
                                              <p:pRg st="2" end="2"/>
                                            </p:txEl>
                                          </p:spTgt>
                                        </p:tgtEl>
                                        <p:attrNameLst>
                                          <p:attrName>style.visibility</p:attrName>
                                        </p:attrNameLst>
                                      </p:cBhvr>
                                      <p:to>
                                        <p:strVal val="visible"/>
                                      </p:to>
                                    </p:set>
                                    <p:anim calcmode="lin" valueType="num">
                                      <p:cBhvr additive="base">
                                        <p:cTn id="7" dur="500" fill="hold"/>
                                        <p:tgtEl>
                                          <p:spTgt spid="409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xEl>
                                              <p:pRg st="4" end="4"/>
                                            </p:txEl>
                                          </p:spTgt>
                                        </p:tgtEl>
                                        <p:attrNameLst>
                                          <p:attrName>style.visibility</p:attrName>
                                        </p:attrNameLst>
                                      </p:cBhvr>
                                      <p:to>
                                        <p:strVal val="visible"/>
                                      </p:to>
                                    </p:set>
                                    <p:anim calcmode="lin" valueType="num">
                                      <p:cBhvr additive="base">
                                        <p:cTn id="13" dur="500" fill="hold"/>
                                        <p:tgtEl>
                                          <p:spTgt spid="4098">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8">
                                            <p:txEl>
                                              <p:pRg st="5" end="5"/>
                                            </p:txEl>
                                          </p:spTgt>
                                        </p:tgtEl>
                                        <p:attrNameLst>
                                          <p:attrName>style.visibility</p:attrName>
                                        </p:attrNameLst>
                                      </p:cBhvr>
                                      <p:to>
                                        <p:strVal val="visible"/>
                                      </p:to>
                                    </p:set>
                                    <p:anim calcmode="lin" valueType="num">
                                      <p:cBhvr additive="base">
                                        <p:cTn id="19" dur="500" fill="hold"/>
                                        <p:tgtEl>
                                          <p:spTgt spid="4098">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98">
                                            <p:txEl>
                                              <p:pRg st="6" end="6"/>
                                            </p:txEl>
                                          </p:spTgt>
                                        </p:tgtEl>
                                        <p:attrNameLst>
                                          <p:attrName>style.visibility</p:attrName>
                                        </p:attrNameLst>
                                      </p:cBhvr>
                                      <p:to>
                                        <p:strVal val="visible"/>
                                      </p:to>
                                    </p:set>
                                    <p:anim calcmode="lin" valueType="num">
                                      <p:cBhvr additive="base">
                                        <p:cTn id="25" dur="500" fill="hold"/>
                                        <p:tgtEl>
                                          <p:spTgt spid="4098">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098">
                                            <p:txEl>
                                              <p:pRg st="7" end="7"/>
                                            </p:txEl>
                                          </p:spTgt>
                                        </p:tgtEl>
                                        <p:attrNameLst>
                                          <p:attrName>style.visibility</p:attrName>
                                        </p:attrNameLst>
                                      </p:cBhvr>
                                      <p:to>
                                        <p:strVal val="visible"/>
                                      </p:to>
                                    </p:set>
                                    <p:anim calcmode="lin" valueType="num">
                                      <p:cBhvr additive="base">
                                        <p:cTn id="31" dur="500" fill="hold"/>
                                        <p:tgtEl>
                                          <p:spTgt spid="4098">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098">
                                            <p:txEl>
                                              <p:pRg st="8" end="8"/>
                                            </p:txEl>
                                          </p:spTgt>
                                        </p:tgtEl>
                                        <p:attrNameLst>
                                          <p:attrName>style.visibility</p:attrName>
                                        </p:attrNameLst>
                                      </p:cBhvr>
                                      <p:to>
                                        <p:strVal val="visible"/>
                                      </p:to>
                                    </p:set>
                                    <p:anim calcmode="lin" valueType="num">
                                      <p:cBhvr additive="base">
                                        <p:cTn id="37" dur="500" fill="hold"/>
                                        <p:tgtEl>
                                          <p:spTgt spid="4098">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09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09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38264" y="679806"/>
            <a:ext cx="8691563" cy="92333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pPr>
            <a:r>
              <a:rPr lang="it-IT" altLang="it-IT" b="1" dirty="0" smtClean="0">
                <a:solidFill>
                  <a:srgbClr val="C00000"/>
                </a:solidFill>
              </a:rPr>
              <a:t>ISTRUTTORIE</a:t>
            </a:r>
            <a:r>
              <a:rPr lang="it-IT" altLang="it-IT" b="1" dirty="0" smtClean="0">
                <a:solidFill>
                  <a:srgbClr val="993333"/>
                </a:solidFill>
              </a:rPr>
              <a:t> </a:t>
            </a:r>
            <a:r>
              <a:rPr lang="it-IT" dirty="0" smtClean="0">
                <a:latin typeface="Arial" panose="020B0604020202020204" pitchFamily="34" charset="0"/>
                <a:cs typeface="Arial" panose="020B0604020202020204" pitchFamily="34" charset="0"/>
              </a:rPr>
              <a:t>sugli </a:t>
            </a:r>
            <a:r>
              <a:rPr lang="it-IT" dirty="0">
                <a:latin typeface="Arial" panose="020B0604020202020204" pitchFamily="34" charset="0"/>
                <a:cs typeface="Arial" panose="020B0604020202020204" pitchFamily="34" charset="0"/>
              </a:rPr>
              <a:t>archivi amministrativi degli enti centrali e i moduli che li </a:t>
            </a:r>
            <a:r>
              <a:rPr lang="it-IT" dirty="0" smtClean="0">
                <a:latin typeface="Arial" panose="020B0604020202020204" pitchFamily="34" charset="0"/>
                <a:cs typeface="Arial" panose="020B0604020202020204" pitchFamily="34" charset="0"/>
              </a:rPr>
              <a:t>alimentano</a:t>
            </a:r>
            <a:r>
              <a:rPr lang="it-IT" altLang="it-IT" b="1" dirty="0" smtClean="0">
                <a:solidFill>
                  <a:srgbClr val="A50021"/>
                </a:solidFill>
              </a:rPr>
              <a:t>: </a:t>
            </a:r>
            <a:r>
              <a:rPr lang="it-IT" altLang="it-IT" dirty="0" smtClean="0">
                <a:solidFill>
                  <a:srgbClr val="000000"/>
                </a:solidFill>
              </a:rPr>
              <a:t>analisi e documentazione del </a:t>
            </a:r>
            <a:r>
              <a:rPr lang="it-IT" altLang="it-IT" dirty="0" smtClean="0">
                <a:solidFill>
                  <a:srgbClr val="C00000"/>
                </a:solidFill>
              </a:rPr>
              <a:t>CONTENUTO</a:t>
            </a:r>
            <a:r>
              <a:rPr lang="it-IT" altLang="it-IT" dirty="0" smtClean="0">
                <a:solidFill>
                  <a:srgbClr val="000000"/>
                </a:solidFill>
              </a:rPr>
              <a:t> e della </a:t>
            </a:r>
            <a:r>
              <a:rPr lang="it-IT" altLang="it-IT" dirty="0" smtClean="0">
                <a:solidFill>
                  <a:srgbClr val="C00000"/>
                </a:solidFill>
              </a:rPr>
              <a:t>QUALITA’ </a:t>
            </a:r>
            <a:r>
              <a:rPr lang="it-IT" altLang="it-IT" dirty="0" smtClean="0"/>
              <a:t>per l’uso a fini statistici dell’archivio</a:t>
            </a:r>
          </a:p>
        </p:txBody>
      </p:sp>
      <p:sp>
        <p:nvSpPr>
          <p:cNvPr id="6147" name="Text Box 3"/>
          <p:cNvSpPr txBox="1">
            <a:spLocks noChangeArrowheads="1"/>
          </p:cNvSpPr>
          <p:nvPr/>
        </p:nvSpPr>
        <p:spPr bwMode="auto">
          <a:xfrm>
            <a:off x="300038" y="5267181"/>
            <a:ext cx="8715375" cy="12207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993333"/>
                </a:solidFill>
              </a14:hiddenFill>
            </a:ext>
          </a:extLst>
        </p:spPr>
        <p:txBody>
          <a:bodyPr lIns="85039" tIns="42520" rIns="85039" bIns="4252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1" indent="0" defTabSz="914400" eaLnBrk="1" fontAlgn="base" hangingPunct="1">
              <a:spcBef>
                <a:spcPct val="0"/>
              </a:spcBef>
              <a:spcAft>
                <a:spcPct val="0"/>
              </a:spcAft>
            </a:pPr>
            <a:r>
              <a:rPr lang="it-IT" b="1" dirty="0">
                <a:solidFill>
                  <a:srgbClr val="C00000"/>
                </a:solidFill>
                <a:latin typeface="Arial" panose="020B0604020202020204" pitchFamily="34" charset="0"/>
                <a:cs typeface="Arial" panose="020B0604020202020204" pitchFamily="34" charset="0"/>
              </a:rPr>
              <a:t>RILEVAZIONE continua dei progetti di innovazione</a:t>
            </a:r>
            <a:r>
              <a:rPr lang="it-IT" dirty="0">
                <a:solidFill>
                  <a:srgbClr val="C00000"/>
                </a:solidFill>
                <a:latin typeface="Arial" panose="020B0604020202020204" pitchFamily="34" charset="0"/>
                <a:cs typeface="Arial" panose="020B0604020202020204" pitchFamily="34" charset="0"/>
              </a:rPr>
              <a:t> </a:t>
            </a:r>
            <a:r>
              <a:rPr lang="it-IT" dirty="0">
                <a:latin typeface="Arial" panose="020B0604020202020204" pitchFamily="34" charset="0"/>
                <a:cs typeface="Arial" panose="020B0604020202020204" pitchFamily="34" charset="0"/>
              </a:rPr>
              <a:t>alla modulistica e agli archivi e formulazione di valutazioni </a:t>
            </a:r>
            <a:r>
              <a:rPr lang="it-IT" dirty="0" smtClean="0">
                <a:latin typeface="Arial" panose="020B0604020202020204" pitchFamily="34" charset="0"/>
                <a:cs typeface="Arial" panose="020B0604020202020204" pitchFamily="34" charset="0"/>
              </a:rPr>
              <a:t>tecnico-metodologiche: </a:t>
            </a:r>
            <a:r>
              <a:rPr lang="it-IT" altLang="it-IT" dirty="0" smtClean="0"/>
              <a:t>gli ENTI comunicano i progetti di innovazione alla modulistica e agli archivi all’Istat che può emettere valutazioni e richieste di cambiamento</a:t>
            </a:r>
          </a:p>
          <a:p>
            <a:pPr defTabSz="914400" eaLnBrk="1" fontAlgn="base" hangingPunct="1">
              <a:lnSpc>
                <a:spcPct val="80000"/>
              </a:lnSpc>
              <a:spcBef>
                <a:spcPts val="600"/>
              </a:spcBef>
              <a:spcAft>
                <a:spcPts val="600"/>
              </a:spcAft>
              <a:buFont typeface="Symbol" pitchFamily="18" charset="2"/>
              <a:buNone/>
            </a:pPr>
            <a:endParaRPr lang="it-IT" altLang="it-IT" dirty="0" smtClean="0">
              <a:solidFill>
                <a:srgbClr val="000000"/>
              </a:solidFill>
            </a:endParaRPr>
          </a:p>
        </p:txBody>
      </p:sp>
      <p:sp>
        <p:nvSpPr>
          <p:cNvPr id="6148" name="Text Box 4"/>
          <p:cNvSpPr txBox="1">
            <a:spLocks noChangeArrowheads="1"/>
          </p:cNvSpPr>
          <p:nvPr/>
        </p:nvSpPr>
        <p:spPr bwMode="auto">
          <a:xfrm>
            <a:off x="807330" y="3169179"/>
            <a:ext cx="3676715"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pPr>
            <a:r>
              <a:rPr lang="it-IT" altLang="it-IT" sz="2000" b="1" dirty="0" smtClean="0">
                <a:solidFill>
                  <a:srgbClr val="C00000"/>
                </a:solidFill>
              </a:rPr>
              <a:t>sistema DARCAP</a:t>
            </a:r>
            <a:r>
              <a:rPr lang="it-IT" altLang="it-IT" b="1" dirty="0" smtClean="0">
                <a:solidFill>
                  <a:srgbClr val="A50021"/>
                </a:solidFill>
              </a:rPr>
              <a:t> </a:t>
            </a:r>
            <a:r>
              <a:rPr lang="it-IT" altLang="it-IT" b="1" dirty="0" smtClean="0"/>
              <a:t>(</a:t>
            </a:r>
            <a:r>
              <a:rPr lang="it-IT" altLang="it-IT" b="1" dirty="0" smtClean="0">
                <a:solidFill>
                  <a:srgbClr val="C00000"/>
                </a:solidFill>
              </a:rPr>
              <a:t>D</a:t>
            </a:r>
            <a:r>
              <a:rPr lang="it-IT" altLang="it-IT" dirty="0" smtClean="0">
                <a:solidFill>
                  <a:srgbClr val="000000"/>
                </a:solidFill>
              </a:rPr>
              <a:t>ocumentazione degli </a:t>
            </a:r>
            <a:r>
              <a:rPr lang="it-IT" altLang="it-IT" b="1" dirty="0" err="1" smtClean="0">
                <a:solidFill>
                  <a:srgbClr val="A50021"/>
                </a:solidFill>
              </a:rPr>
              <a:t>ARC</a:t>
            </a:r>
            <a:r>
              <a:rPr lang="it-IT" altLang="it-IT" dirty="0" err="1" smtClean="0">
                <a:solidFill>
                  <a:srgbClr val="000000"/>
                </a:solidFill>
              </a:rPr>
              <a:t>hivi</a:t>
            </a:r>
            <a:r>
              <a:rPr lang="it-IT" altLang="it-IT" dirty="0" smtClean="0">
                <a:solidFill>
                  <a:srgbClr val="000000"/>
                </a:solidFill>
              </a:rPr>
              <a:t> delle </a:t>
            </a:r>
            <a:r>
              <a:rPr lang="it-IT" altLang="it-IT" b="1" dirty="0" smtClean="0">
                <a:solidFill>
                  <a:srgbClr val="C00000"/>
                </a:solidFill>
              </a:rPr>
              <a:t>A</a:t>
            </a:r>
            <a:r>
              <a:rPr lang="it-IT" altLang="it-IT" dirty="0" smtClean="0">
                <a:solidFill>
                  <a:srgbClr val="000000"/>
                </a:solidFill>
              </a:rPr>
              <a:t>mministrazioni </a:t>
            </a:r>
            <a:r>
              <a:rPr lang="it-IT" altLang="it-IT" b="1" dirty="0" smtClean="0">
                <a:solidFill>
                  <a:srgbClr val="A50021"/>
                </a:solidFill>
              </a:rPr>
              <a:t>P</a:t>
            </a:r>
            <a:r>
              <a:rPr lang="it-IT" altLang="it-IT" dirty="0" smtClean="0">
                <a:solidFill>
                  <a:srgbClr val="000000"/>
                </a:solidFill>
              </a:rPr>
              <a:t>ubbliche)</a:t>
            </a:r>
          </a:p>
        </p:txBody>
      </p:sp>
      <p:sp>
        <p:nvSpPr>
          <p:cNvPr id="6149" name="Text Box 5"/>
          <p:cNvSpPr txBox="1">
            <a:spLocks noChangeArrowheads="1"/>
          </p:cNvSpPr>
          <p:nvPr/>
        </p:nvSpPr>
        <p:spPr bwMode="auto">
          <a:xfrm>
            <a:off x="5459879" y="1929469"/>
            <a:ext cx="355553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pPr>
            <a:r>
              <a:rPr lang="it-IT" altLang="it-IT" b="1" dirty="0" smtClean="0">
                <a:solidFill>
                  <a:srgbClr val="C00000"/>
                </a:solidFill>
              </a:rPr>
              <a:t>FRAMEWORK per la QUALITA</a:t>
            </a:r>
            <a:r>
              <a:rPr lang="it-IT" altLang="it-IT" dirty="0" smtClean="0">
                <a:solidFill>
                  <a:srgbClr val="C00000"/>
                </a:solidFill>
              </a:rPr>
              <a:t>’ degli archivi amministrativi </a:t>
            </a:r>
          </a:p>
        </p:txBody>
      </p:sp>
      <p:sp>
        <p:nvSpPr>
          <p:cNvPr id="6151" name="AutoShape 7"/>
          <p:cNvSpPr>
            <a:spLocks noChangeArrowheads="1"/>
          </p:cNvSpPr>
          <p:nvPr/>
        </p:nvSpPr>
        <p:spPr bwMode="auto">
          <a:xfrm>
            <a:off x="1532742" y="1624376"/>
            <a:ext cx="457200" cy="1550492"/>
          </a:xfrm>
          <a:prstGeom prst="downArrow">
            <a:avLst>
              <a:gd name="adj1" fmla="val 50000"/>
              <a:gd name="adj2" fmla="val 29185"/>
            </a:avLst>
          </a:prstGeom>
          <a:solidFill>
            <a:srgbClr val="C00000"/>
          </a:solidFill>
          <a:ln w="38100">
            <a:solidFill>
              <a:srgbClr val="A50021"/>
            </a:solidFill>
            <a:miter lim="800000"/>
            <a:headEnd/>
            <a:tailEnd/>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fontAlgn="base" hangingPunct="1">
              <a:spcBef>
                <a:spcPct val="0"/>
              </a:spcBef>
              <a:spcAft>
                <a:spcPct val="0"/>
              </a:spcAft>
            </a:pPr>
            <a:endParaRPr lang="it-IT" altLang="it-IT" smtClean="0">
              <a:solidFill>
                <a:srgbClr val="A50021"/>
              </a:solidFill>
            </a:endParaRPr>
          </a:p>
        </p:txBody>
      </p:sp>
      <p:sp>
        <p:nvSpPr>
          <p:cNvPr id="6152" name="AutoShape 8"/>
          <p:cNvSpPr>
            <a:spLocks noChangeArrowheads="1"/>
          </p:cNvSpPr>
          <p:nvPr/>
        </p:nvSpPr>
        <p:spPr bwMode="auto">
          <a:xfrm>
            <a:off x="1532742" y="4128955"/>
            <a:ext cx="457200" cy="1138225"/>
          </a:xfrm>
          <a:prstGeom prst="upArrow">
            <a:avLst>
              <a:gd name="adj1" fmla="val 50000"/>
              <a:gd name="adj2" fmla="val 24974"/>
            </a:avLst>
          </a:prstGeom>
          <a:solidFill>
            <a:srgbClr val="C00000"/>
          </a:solidFill>
          <a:ln w="38100">
            <a:solidFill>
              <a:srgbClr val="A50021"/>
            </a:solidFill>
            <a:miter lim="800000"/>
            <a:headEnd/>
            <a:tailEnd/>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fontAlgn="base" hangingPunct="1">
              <a:spcBef>
                <a:spcPct val="0"/>
              </a:spcBef>
              <a:spcAft>
                <a:spcPct val="0"/>
              </a:spcAft>
            </a:pPr>
            <a:endParaRPr lang="it-IT" altLang="it-IT" smtClean="0">
              <a:solidFill>
                <a:srgbClr val="A50021"/>
              </a:solidFill>
            </a:endParaRPr>
          </a:p>
        </p:txBody>
      </p:sp>
      <p:sp>
        <p:nvSpPr>
          <p:cNvPr id="2" name="Fumetto 1 1"/>
          <p:cNvSpPr/>
          <p:nvPr/>
        </p:nvSpPr>
        <p:spPr>
          <a:xfrm>
            <a:off x="2573362" y="2033275"/>
            <a:ext cx="1512888" cy="946150"/>
          </a:xfrm>
          <a:prstGeom prst="wedgeRectCallout">
            <a:avLst>
              <a:gd name="adj1" fmla="val -94313"/>
              <a:gd name="adj2" fmla="val -597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it-IT">
              <a:solidFill>
                <a:srgbClr val="FFFFFF"/>
              </a:solidFill>
            </a:endParaRPr>
          </a:p>
        </p:txBody>
      </p:sp>
      <p:sp>
        <p:nvSpPr>
          <p:cNvPr id="6154" name="CasellaDiTesto 3"/>
          <p:cNvSpPr txBox="1">
            <a:spLocks noChangeArrowheads="1"/>
          </p:cNvSpPr>
          <p:nvPr/>
        </p:nvSpPr>
        <p:spPr bwMode="auto">
          <a:xfrm>
            <a:off x="2573362" y="2063223"/>
            <a:ext cx="15160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pPr>
            <a:r>
              <a:rPr lang="it-IT" altLang="it-IT" dirty="0" smtClean="0">
                <a:solidFill>
                  <a:srgbClr val="000000"/>
                </a:solidFill>
              </a:rPr>
              <a:t>contiene i risultati delle istruttorie </a:t>
            </a:r>
          </a:p>
        </p:txBody>
      </p:sp>
      <p:sp>
        <p:nvSpPr>
          <p:cNvPr id="5" name="Fumetto 1 4"/>
          <p:cNvSpPr/>
          <p:nvPr/>
        </p:nvSpPr>
        <p:spPr>
          <a:xfrm>
            <a:off x="2570187" y="4515792"/>
            <a:ext cx="3628050" cy="646331"/>
          </a:xfrm>
          <a:prstGeom prst="wedgeRectCallout">
            <a:avLst>
              <a:gd name="adj1" fmla="val -69266"/>
              <a:gd name="adj2" fmla="val -479"/>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it-IT">
              <a:solidFill>
                <a:srgbClr val="FFFFFF"/>
              </a:solidFill>
            </a:endParaRPr>
          </a:p>
        </p:txBody>
      </p:sp>
      <p:sp>
        <p:nvSpPr>
          <p:cNvPr id="6156" name="CasellaDiTesto 5"/>
          <p:cNvSpPr txBox="1">
            <a:spLocks noChangeArrowheads="1"/>
          </p:cNvSpPr>
          <p:nvPr/>
        </p:nvSpPr>
        <p:spPr bwMode="auto">
          <a:xfrm>
            <a:off x="2570187" y="4535466"/>
            <a:ext cx="37435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pPr>
            <a:r>
              <a:rPr lang="it-IT" altLang="it-IT" dirty="0" smtClean="0">
                <a:solidFill>
                  <a:srgbClr val="000000"/>
                </a:solidFill>
              </a:rPr>
              <a:t>contiene le comunicazioni delle innovazioni e le valutazioni</a:t>
            </a:r>
          </a:p>
        </p:txBody>
      </p:sp>
      <p:sp>
        <p:nvSpPr>
          <p:cNvPr id="6160" name="CasellaDiTesto 9"/>
          <p:cNvSpPr txBox="1">
            <a:spLocks noChangeArrowheads="1"/>
          </p:cNvSpPr>
          <p:nvPr/>
        </p:nvSpPr>
        <p:spPr bwMode="auto">
          <a:xfrm>
            <a:off x="4312437" y="2897491"/>
            <a:ext cx="36827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pPr>
            <a:r>
              <a:rPr lang="it-IT" altLang="it-IT" dirty="0">
                <a:solidFill>
                  <a:srgbClr val="000000"/>
                </a:solidFill>
              </a:rPr>
              <a:t>contiene i risultati </a:t>
            </a:r>
            <a:r>
              <a:rPr lang="it-IT" altLang="it-IT" dirty="0" smtClean="0">
                <a:solidFill>
                  <a:srgbClr val="000000"/>
                </a:solidFill>
              </a:rPr>
              <a:t>dei censimenti</a:t>
            </a:r>
            <a:endParaRPr lang="it-IT" altLang="it-IT" dirty="0">
              <a:solidFill>
                <a:srgbClr val="000000"/>
              </a:solidFill>
            </a:endParaRPr>
          </a:p>
        </p:txBody>
      </p:sp>
      <p:sp>
        <p:nvSpPr>
          <p:cNvPr id="11" name="Fumetto 1 10"/>
          <p:cNvSpPr/>
          <p:nvPr/>
        </p:nvSpPr>
        <p:spPr>
          <a:xfrm>
            <a:off x="4292326" y="2891500"/>
            <a:ext cx="3945605" cy="398737"/>
          </a:xfrm>
          <a:prstGeom prst="wedgeRectCallout">
            <a:avLst>
              <a:gd name="adj1" fmla="val -41211"/>
              <a:gd name="adj2" fmla="val 16251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it-IT">
              <a:solidFill>
                <a:srgbClr val="FFFFFF"/>
              </a:solidFill>
            </a:endParaRPr>
          </a:p>
        </p:txBody>
      </p:sp>
      <p:sp>
        <p:nvSpPr>
          <p:cNvPr id="18" name="AutoShape 7"/>
          <p:cNvSpPr>
            <a:spLocks noChangeArrowheads="1"/>
          </p:cNvSpPr>
          <p:nvPr/>
        </p:nvSpPr>
        <p:spPr bwMode="auto">
          <a:xfrm>
            <a:off x="7609369" y="1617263"/>
            <a:ext cx="457200" cy="312206"/>
          </a:xfrm>
          <a:prstGeom prst="downArrow">
            <a:avLst>
              <a:gd name="adj1" fmla="val 50000"/>
              <a:gd name="adj2" fmla="val 29185"/>
            </a:avLst>
          </a:prstGeom>
          <a:solidFill>
            <a:srgbClr val="C00000"/>
          </a:solidFill>
          <a:ln w="38100">
            <a:solidFill>
              <a:srgbClr val="A50021"/>
            </a:solidFill>
            <a:miter lim="800000"/>
            <a:headEnd/>
            <a:tailEnd/>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fontAlgn="base" hangingPunct="1">
              <a:spcBef>
                <a:spcPct val="0"/>
              </a:spcBef>
              <a:spcAft>
                <a:spcPct val="0"/>
              </a:spcAft>
            </a:pPr>
            <a:endParaRPr lang="it-IT" altLang="it-IT" smtClean="0">
              <a:solidFill>
                <a:srgbClr val="A50021"/>
              </a:solidFill>
            </a:endParaRPr>
          </a:p>
        </p:txBody>
      </p:sp>
      <p:sp>
        <p:nvSpPr>
          <p:cNvPr id="19" name="CasellaDiTesto 18"/>
          <p:cNvSpPr txBox="1"/>
          <p:nvPr/>
        </p:nvSpPr>
        <p:spPr>
          <a:xfrm>
            <a:off x="305" y="6488668"/>
            <a:ext cx="275919" cy="369332"/>
          </a:xfrm>
          <a:prstGeom prst="rect">
            <a:avLst/>
          </a:prstGeom>
          <a:noFill/>
        </p:spPr>
        <p:txBody>
          <a:bodyPr wrap="square" rtlCol="0">
            <a:spAutoFit/>
          </a:bodyPr>
          <a:lstStyle/>
          <a:p>
            <a:r>
              <a:rPr lang="it-IT" dirty="0" smtClean="0">
                <a:solidFill>
                  <a:schemeClr val="tx1">
                    <a:lumMod val="50000"/>
                    <a:lumOff val="50000"/>
                  </a:schemeClr>
                </a:solidFill>
              </a:rPr>
              <a:t>4</a:t>
            </a:r>
            <a:endParaRPr lang="it-IT" dirty="0">
              <a:solidFill>
                <a:schemeClr val="tx1">
                  <a:lumMod val="50000"/>
                  <a:lumOff val="50000"/>
                </a:schemeClr>
              </a:solidFill>
            </a:endParaRPr>
          </a:p>
        </p:txBody>
      </p:sp>
      <p:sp>
        <p:nvSpPr>
          <p:cNvPr id="21" name="Text Box 5"/>
          <p:cNvSpPr txBox="1">
            <a:spLocks noChangeArrowheads="1"/>
          </p:cNvSpPr>
          <p:nvPr/>
        </p:nvSpPr>
        <p:spPr bwMode="auto">
          <a:xfrm>
            <a:off x="82141" y="-17732"/>
            <a:ext cx="88353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ltLang="it-IT" sz="2400" b="1" dirty="0" smtClean="0">
                <a:solidFill>
                  <a:srgbClr val="FF0000"/>
                </a:solidFill>
              </a:rPr>
              <a:t>Il progetto Coordinamento della modulistica amministrativa</a:t>
            </a:r>
            <a:endParaRPr lang="it-IT" altLang="it-IT" sz="2400" b="1" dirty="0">
              <a:solidFill>
                <a:srgbClr val="FF0000"/>
              </a:solidFill>
            </a:endParaRPr>
          </a:p>
        </p:txBody>
      </p:sp>
      <p:sp>
        <p:nvSpPr>
          <p:cNvPr id="20" name="Text Box 2"/>
          <p:cNvSpPr txBox="1">
            <a:spLocks noChangeArrowheads="1"/>
          </p:cNvSpPr>
          <p:nvPr/>
        </p:nvSpPr>
        <p:spPr bwMode="auto">
          <a:xfrm>
            <a:off x="5253106" y="3577190"/>
            <a:ext cx="3796432" cy="646331"/>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pPr>
            <a:r>
              <a:rPr lang="it-IT" altLang="it-IT" b="1" dirty="0" smtClean="0">
                <a:solidFill>
                  <a:srgbClr val="C00000"/>
                </a:solidFill>
              </a:rPr>
              <a:t>CENSIMENTI DEGLI ARCHIVI </a:t>
            </a:r>
            <a:r>
              <a:rPr lang="it-IT" altLang="it-IT" dirty="0" smtClean="0"/>
              <a:t>amministrativi degli enti territoriali</a:t>
            </a:r>
          </a:p>
        </p:txBody>
      </p:sp>
      <p:sp>
        <p:nvSpPr>
          <p:cNvPr id="23" name="AutoShape 7"/>
          <p:cNvSpPr>
            <a:spLocks noChangeArrowheads="1"/>
          </p:cNvSpPr>
          <p:nvPr/>
        </p:nvSpPr>
        <p:spPr bwMode="auto">
          <a:xfrm rot="5400000">
            <a:off x="4586562" y="3385339"/>
            <a:ext cx="380128" cy="952960"/>
          </a:xfrm>
          <a:prstGeom prst="downArrow">
            <a:avLst>
              <a:gd name="adj1" fmla="val 50000"/>
              <a:gd name="adj2" fmla="val 29185"/>
            </a:avLst>
          </a:prstGeom>
          <a:solidFill>
            <a:srgbClr val="C00000"/>
          </a:solidFill>
          <a:ln w="38100">
            <a:solidFill>
              <a:srgbClr val="A50021"/>
            </a:solidFill>
            <a:miter lim="800000"/>
            <a:headEnd/>
            <a:tailEnd/>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fontAlgn="base" hangingPunct="1">
              <a:spcBef>
                <a:spcPct val="0"/>
              </a:spcBef>
              <a:spcAft>
                <a:spcPct val="0"/>
              </a:spcAft>
            </a:pPr>
            <a:endParaRPr lang="it-IT" altLang="it-IT" smtClean="0">
              <a:solidFill>
                <a:srgbClr val="A50021"/>
              </a:solidFill>
            </a:endParaRPr>
          </a:p>
        </p:txBody>
      </p:sp>
      <p:sp>
        <p:nvSpPr>
          <p:cNvPr id="24" name="CasellaDiTesto 23"/>
          <p:cNvSpPr txBox="1"/>
          <p:nvPr/>
        </p:nvSpPr>
        <p:spPr>
          <a:xfrm>
            <a:off x="424826" y="6488668"/>
            <a:ext cx="6546425" cy="400110"/>
          </a:xfrm>
          <a:prstGeom prst="rect">
            <a:avLst/>
          </a:prstGeom>
          <a:noFill/>
        </p:spPr>
        <p:txBody>
          <a:bodyPr wrap="square" rtlCol="0">
            <a:spAutoFit/>
          </a:bodyPr>
          <a:lstStyle/>
          <a:p>
            <a:r>
              <a:rPr lang="it-IT" sz="1000" dirty="0" smtClean="0">
                <a:solidFill>
                  <a:srgbClr val="C00000"/>
                </a:solidFill>
              </a:rPr>
              <a:t>l’Istat per il coordinamento della modulistica e la documentazione degli archivi amministrativi </a:t>
            </a:r>
          </a:p>
          <a:p>
            <a:r>
              <a:rPr lang="it-IT" sz="1000" dirty="0">
                <a:solidFill>
                  <a:srgbClr val="7F7F7F"/>
                </a:solidFill>
              </a:rPr>
              <a:t>G. D’Angiolini – 28 ottobre 2015</a:t>
            </a:r>
          </a:p>
        </p:txBody>
      </p:sp>
    </p:spTree>
    <p:extLst>
      <p:ext uri="{BB962C8B-B14F-4D97-AF65-F5344CB8AC3E}">
        <p14:creationId xmlns:p14="http://schemas.microsoft.com/office/powerpoint/2010/main" val="8085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1" nodeType="clickEffect">
                                  <p:stCondLst>
                                    <p:cond delay="0"/>
                                  </p:stCondLst>
                                  <p:childTnLst>
                                    <p:set>
                                      <p:cBhvr>
                                        <p:cTn id="30" dur="1" fill="hold">
                                          <p:stCondLst>
                                            <p:cond delay="0"/>
                                          </p:stCondLst>
                                        </p:cTn>
                                        <p:tgtEl>
                                          <p:spTgt spid="6154"/>
                                        </p:tgtEl>
                                        <p:attrNameLst>
                                          <p:attrName>style.visibility</p:attrName>
                                        </p:attrNameLst>
                                      </p:cBhvr>
                                      <p:to>
                                        <p:strVal val="visible"/>
                                      </p:to>
                                    </p:set>
                                    <p:anim calcmode="lin" valueType="num">
                                      <p:cBhvr>
                                        <p:cTn id="31" dur="1000" fill="hold"/>
                                        <p:tgtEl>
                                          <p:spTgt spid="6154"/>
                                        </p:tgtEl>
                                        <p:attrNameLst>
                                          <p:attrName>ppt_w</p:attrName>
                                        </p:attrNameLst>
                                      </p:cBhvr>
                                      <p:tavLst>
                                        <p:tav tm="0">
                                          <p:val>
                                            <p:strVal val="#ppt_w*0.70"/>
                                          </p:val>
                                        </p:tav>
                                        <p:tav tm="100000">
                                          <p:val>
                                            <p:strVal val="#ppt_w"/>
                                          </p:val>
                                        </p:tav>
                                      </p:tavLst>
                                    </p:anim>
                                    <p:anim calcmode="lin" valueType="num">
                                      <p:cBhvr>
                                        <p:cTn id="32" dur="1000" fill="hold"/>
                                        <p:tgtEl>
                                          <p:spTgt spid="6154"/>
                                        </p:tgtEl>
                                        <p:attrNameLst>
                                          <p:attrName>ppt_h</p:attrName>
                                        </p:attrNameLst>
                                      </p:cBhvr>
                                      <p:tavLst>
                                        <p:tav tm="0">
                                          <p:val>
                                            <p:strVal val="#ppt_h"/>
                                          </p:val>
                                        </p:tav>
                                        <p:tav tm="100000">
                                          <p:val>
                                            <p:strVal val="#ppt_h"/>
                                          </p:val>
                                        </p:tav>
                                      </p:tavLst>
                                    </p:anim>
                                    <p:animEffect transition="in" filter="fade">
                                      <p:cBhvr>
                                        <p:cTn id="33" dur="1000"/>
                                        <p:tgtEl>
                                          <p:spTgt spid="6154"/>
                                        </p:tgtEl>
                                      </p:cBhvr>
                                    </p:animEffect>
                                  </p:childTnLst>
                                </p:cTn>
                              </p:par>
                              <p:par>
                                <p:cTn id="34" presetID="55" presetClass="entr" presetSubtype="0" fill="hold" grpId="1"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1000" fill="hold"/>
                                        <p:tgtEl>
                                          <p:spTgt spid="2"/>
                                        </p:tgtEl>
                                        <p:attrNameLst>
                                          <p:attrName>ppt_w</p:attrName>
                                        </p:attrNameLst>
                                      </p:cBhvr>
                                      <p:tavLst>
                                        <p:tav tm="0">
                                          <p:val>
                                            <p:strVal val="#ppt_w*0.70"/>
                                          </p:val>
                                        </p:tav>
                                        <p:tav tm="100000">
                                          <p:val>
                                            <p:strVal val="#ppt_w"/>
                                          </p:val>
                                        </p:tav>
                                      </p:tavLst>
                                    </p:anim>
                                    <p:anim calcmode="lin" valueType="num">
                                      <p:cBhvr>
                                        <p:cTn id="37" dur="1000" fill="hold"/>
                                        <p:tgtEl>
                                          <p:spTgt spid="2"/>
                                        </p:tgtEl>
                                        <p:attrNameLst>
                                          <p:attrName>ppt_h</p:attrName>
                                        </p:attrNameLst>
                                      </p:cBhvr>
                                      <p:tavLst>
                                        <p:tav tm="0">
                                          <p:val>
                                            <p:strVal val="#ppt_h"/>
                                          </p:val>
                                        </p:tav>
                                        <p:tav tm="100000">
                                          <p:val>
                                            <p:strVal val="#ppt_h"/>
                                          </p:val>
                                        </p:tav>
                                      </p:tavLst>
                                    </p:anim>
                                    <p:animEffect transition="in" filter="fade">
                                      <p:cBhvr>
                                        <p:cTn id="38" dur="10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15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6160"/>
                                        </p:tgtEl>
                                        <p:attrNameLst>
                                          <p:attrName>style.visibility</p:attrName>
                                        </p:attrNameLst>
                                      </p:cBhvr>
                                      <p:to>
                                        <p:strVal val="visible"/>
                                      </p:to>
                                    </p:set>
                                    <p:anim calcmode="lin" valueType="num">
                                      <p:cBhvr>
                                        <p:cTn id="49" dur="1000" fill="hold"/>
                                        <p:tgtEl>
                                          <p:spTgt spid="6160"/>
                                        </p:tgtEl>
                                        <p:attrNameLst>
                                          <p:attrName>ppt_w</p:attrName>
                                        </p:attrNameLst>
                                      </p:cBhvr>
                                      <p:tavLst>
                                        <p:tav tm="0">
                                          <p:val>
                                            <p:strVal val="#ppt_w*0.70"/>
                                          </p:val>
                                        </p:tav>
                                        <p:tav tm="100000">
                                          <p:val>
                                            <p:strVal val="#ppt_w"/>
                                          </p:val>
                                        </p:tav>
                                      </p:tavLst>
                                    </p:anim>
                                    <p:anim calcmode="lin" valueType="num">
                                      <p:cBhvr>
                                        <p:cTn id="50" dur="1000" fill="hold"/>
                                        <p:tgtEl>
                                          <p:spTgt spid="6160"/>
                                        </p:tgtEl>
                                        <p:attrNameLst>
                                          <p:attrName>ppt_h</p:attrName>
                                        </p:attrNameLst>
                                      </p:cBhvr>
                                      <p:tavLst>
                                        <p:tav tm="0">
                                          <p:val>
                                            <p:strVal val="#ppt_h"/>
                                          </p:val>
                                        </p:tav>
                                        <p:tav tm="100000">
                                          <p:val>
                                            <p:strVal val="#ppt_h"/>
                                          </p:val>
                                        </p:tav>
                                      </p:tavLst>
                                    </p:anim>
                                    <p:animEffect transition="in" filter="fade">
                                      <p:cBhvr>
                                        <p:cTn id="51" dur="1000"/>
                                        <p:tgtEl>
                                          <p:spTgt spid="6160"/>
                                        </p:tgtEl>
                                      </p:cBhvr>
                                    </p:animEffect>
                                  </p:childTnLst>
                                </p:cTn>
                              </p:par>
                              <p:par>
                                <p:cTn id="52" presetID="55" presetClass="entr" presetSubtype="0" fill="hold" grpId="1"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1000" fill="hold"/>
                                        <p:tgtEl>
                                          <p:spTgt spid="11"/>
                                        </p:tgtEl>
                                        <p:attrNameLst>
                                          <p:attrName>ppt_w</p:attrName>
                                        </p:attrNameLst>
                                      </p:cBhvr>
                                      <p:tavLst>
                                        <p:tav tm="0">
                                          <p:val>
                                            <p:strVal val="#ppt_w*0.70"/>
                                          </p:val>
                                        </p:tav>
                                        <p:tav tm="100000">
                                          <p:val>
                                            <p:strVal val="#ppt_w"/>
                                          </p:val>
                                        </p:tav>
                                      </p:tavLst>
                                    </p:anim>
                                    <p:anim calcmode="lin" valueType="num">
                                      <p:cBhvr>
                                        <p:cTn id="55" dur="1000" fill="hold"/>
                                        <p:tgtEl>
                                          <p:spTgt spid="11"/>
                                        </p:tgtEl>
                                        <p:attrNameLst>
                                          <p:attrName>ppt_h</p:attrName>
                                        </p:attrNameLst>
                                      </p:cBhvr>
                                      <p:tavLst>
                                        <p:tav tm="0">
                                          <p:val>
                                            <p:strVal val="#ppt_h"/>
                                          </p:val>
                                        </p:tav>
                                        <p:tav tm="100000">
                                          <p:val>
                                            <p:strVal val="#ppt_h"/>
                                          </p:val>
                                        </p:tav>
                                      </p:tavLst>
                                    </p:anim>
                                    <p:animEffect transition="in" filter="fade">
                                      <p:cBhvr>
                                        <p:cTn id="5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7" grpId="0" animBg="1"/>
      <p:bldP spid="6151" grpId="0" animBg="1"/>
      <p:bldP spid="6152" grpId="0" animBg="1"/>
      <p:bldP spid="2" grpId="1" animBg="1"/>
      <p:bldP spid="6154" grpId="1"/>
      <p:bldP spid="5" grpId="0" animBg="1"/>
      <p:bldP spid="6156" grpId="0"/>
      <p:bldP spid="6160" grpId="0"/>
      <p:bldP spid="11" grpId="1" animBg="1"/>
      <p:bldP spid="20"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60386" y="6431603"/>
            <a:ext cx="6546425" cy="400110"/>
          </a:xfrm>
          <a:prstGeom prst="rect">
            <a:avLst/>
          </a:prstGeom>
          <a:noFill/>
        </p:spPr>
        <p:txBody>
          <a:bodyPr wrap="square" rtlCol="0">
            <a:spAutoFit/>
          </a:bodyPr>
          <a:lstStyle/>
          <a:p>
            <a:r>
              <a:rPr lang="it-IT" sz="1000" dirty="0" smtClean="0">
                <a:solidFill>
                  <a:schemeClr val="accent2">
                    <a:lumMod val="75000"/>
                  </a:schemeClr>
                </a:solidFill>
              </a:rPr>
              <a:t>l’Istat per il coordinamento della modulistica e la documentazione degli archivi amministrativi </a:t>
            </a:r>
          </a:p>
          <a:p>
            <a:r>
              <a:rPr lang="it-IT" sz="1000" dirty="0">
                <a:solidFill>
                  <a:srgbClr val="7F7F7F"/>
                </a:solidFill>
              </a:rPr>
              <a:t>G. D’Angiolini – 28 ottobre 2015</a:t>
            </a:r>
          </a:p>
        </p:txBody>
      </p:sp>
      <p:sp>
        <p:nvSpPr>
          <p:cNvPr id="6" name="CasellaDiTesto 5"/>
          <p:cNvSpPr txBox="1"/>
          <p:nvPr/>
        </p:nvSpPr>
        <p:spPr>
          <a:xfrm>
            <a:off x="167510" y="6374149"/>
            <a:ext cx="500596" cy="369332"/>
          </a:xfrm>
          <a:prstGeom prst="rect">
            <a:avLst/>
          </a:prstGeom>
          <a:noFill/>
        </p:spPr>
        <p:txBody>
          <a:bodyPr wrap="square" rtlCol="0">
            <a:spAutoFit/>
          </a:bodyPr>
          <a:lstStyle/>
          <a:p>
            <a:pPr algn="r"/>
            <a:r>
              <a:rPr lang="it-IT" dirty="0" smtClean="0">
                <a:solidFill>
                  <a:schemeClr val="tx1">
                    <a:lumMod val="50000"/>
                    <a:lumOff val="50000"/>
                  </a:schemeClr>
                </a:solidFill>
              </a:rPr>
              <a:t>5</a:t>
            </a:r>
            <a:endParaRPr lang="it-IT" dirty="0">
              <a:solidFill>
                <a:schemeClr val="tx1">
                  <a:lumMod val="50000"/>
                  <a:lumOff val="50000"/>
                </a:schemeClr>
              </a:solidFill>
            </a:endParaRPr>
          </a:p>
        </p:txBody>
      </p:sp>
      <p:sp>
        <p:nvSpPr>
          <p:cNvPr id="8" name="Rettangolo 7"/>
          <p:cNvSpPr/>
          <p:nvPr/>
        </p:nvSpPr>
        <p:spPr>
          <a:xfrm>
            <a:off x="276838" y="520117"/>
            <a:ext cx="8707772" cy="738664"/>
          </a:xfrm>
          <a:prstGeom prst="rect">
            <a:avLst/>
          </a:prstGeom>
        </p:spPr>
        <p:txBody>
          <a:bodyPr wrap="square">
            <a:spAutoFit/>
          </a:bodyPr>
          <a:lstStyle/>
          <a:p>
            <a:pPr algn="ctr"/>
            <a:r>
              <a:rPr lang="it-IT" sz="1400" dirty="0" smtClean="0"/>
              <a:t>Nelle due schermate che seguono sono presentate le pagine di accesso e le relative modalità di ricerca dei metadati sugli archivi degli enti centrali e degli enti territoriali. Con riferimento a questi ultimi sono attualmente disponibili informazioni di sintesi su 1384 archivi di 40 Amministrazioni provinciali.</a:t>
            </a:r>
            <a:endParaRPr lang="it-IT" sz="1400" dirty="0"/>
          </a:p>
        </p:txBody>
      </p:sp>
      <p:pic>
        <p:nvPicPr>
          <p:cNvPr id="9" name="Immagine 8"/>
          <p:cNvPicPr/>
          <p:nvPr/>
        </p:nvPicPr>
        <p:blipFill>
          <a:blip r:embed="rId2" cstate="print"/>
          <a:srcRect/>
          <a:stretch>
            <a:fillRect/>
          </a:stretch>
        </p:blipFill>
        <p:spPr bwMode="auto">
          <a:xfrm>
            <a:off x="760386" y="1556531"/>
            <a:ext cx="7628605" cy="4290596"/>
          </a:xfrm>
          <a:prstGeom prst="rect">
            <a:avLst/>
          </a:prstGeom>
          <a:noFill/>
          <a:ln w="9525">
            <a:noFill/>
            <a:miter lim="800000"/>
            <a:headEnd/>
            <a:tailEnd/>
          </a:ln>
        </p:spPr>
      </p:pic>
    </p:spTree>
    <p:extLst>
      <p:ext uri="{BB962C8B-B14F-4D97-AF65-F5344CB8AC3E}">
        <p14:creationId xmlns:p14="http://schemas.microsoft.com/office/powerpoint/2010/main" val="1582146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60386" y="6431603"/>
            <a:ext cx="6546425" cy="400110"/>
          </a:xfrm>
          <a:prstGeom prst="rect">
            <a:avLst/>
          </a:prstGeom>
          <a:noFill/>
        </p:spPr>
        <p:txBody>
          <a:bodyPr wrap="square" rtlCol="0">
            <a:spAutoFit/>
          </a:bodyPr>
          <a:lstStyle/>
          <a:p>
            <a:r>
              <a:rPr lang="it-IT" sz="1000" dirty="0" smtClean="0">
                <a:solidFill>
                  <a:schemeClr val="accent2">
                    <a:lumMod val="75000"/>
                  </a:schemeClr>
                </a:solidFill>
              </a:rPr>
              <a:t>l’Istat per il coordinamento della modulistica e la documentazione degli archivi amministrativi </a:t>
            </a:r>
          </a:p>
          <a:p>
            <a:r>
              <a:rPr lang="it-IT" sz="1000" dirty="0">
                <a:solidFill>
                  <a:srgbClr val="7F7F7F"/>
                </a:solidFill>
              </a:rPr>
              <a:t>G. D’Angiolini – 28 ottobre 2015</a:t>
            </a:r>
          </a:p>
        </p:txBody>
      </p:sp>
      <p:sp>
        <p:nvSpPr>
          <p:cNvPr id="6" name="CasellaDiTesto 5"/>
          <p:cNvSpPr txBox="1"/>
          <p:nvPr/>
        </p:nvSpPr>
        <p:spPr>
          <a:xfrm>
            <a:off x="167510" y="6374149"/>
            <a:ext cx="500596" cy="369332"/>
          </a:xfrm>
          <a:prstGeom prst="rect">
            <a:avLst/>
          </a:prstGeom>
          <a:noFill/>
        </p:spPr>
        <p:txBody>
          <a:bodyPr wrap="square" rtlCol="0">
            <a:spAutoFit/>
          </a:bodyPr>
          <a:lstStyle/>
          <a:p>
            <a:pPr algn="r"/>
            <a:r>
              <a:rPr lang="it-IT" dirty="0" smtClean="0">
                <a:solidFill>
                  <a:schemeClr val="tx1">
                    <a:lumMod val="50000"/>
                    <a:lumOff val="50000"/>
                  </a:schemeClr>
                </a:solidFill>
              </a:rPr>
              <a:t>6</a:t>
            </a:r>
            <a:endParaRPr lang="it-IT" dirty="0">
              <a:solidFill>
                <a:schemeClr val="tx1">
                  <a:lumMod val="50000"/>
                  <a:lumOff val="50000"/>
                </a:schemeClr>
              </a:solidFill>
            </a:endParaRPr>
          </a:p>
        </p:txBody>
      </p:sp>
      <p:pic>
        <p:nvPicPr>
          <p:cNvPr id="4" name="Immagine 3"/>
          <p:cNvPicPr/>
          <p:nvPr/>
        </p:nvPicPr>
        <p:blipFill>
          <a:blip r:embed="rId2" cstate="print"/>
          <a:srcRect/>
          <a:stretch>
            <a:fillRect/>
          </a:stretch>
        </p:blipFill>
        <p:spPr bwMode="auto">
          <a:xfrm>
            <a:off x="760386" y="1191237"/>
            <a:ext cx="7469213" cy="4580389"/>
          </a:xfrm>
          <a:prstGeom prst="rect">
            <a:avLst/>
          </a:prstGeom>
          <a:noFill/>
          <a:ln w="9525">
            <a:noFill/>
            <a:miter lim="800000"/>
            <a:headEnd/>
            <a:tailEnd/>
          </a:ln>
        </p:spPr>
      </p:pic>
    </p:spTree>
    <p:extLst>
      <p:ext uri="{BB962C8B-B14F-4D97-AF65-F5344CB8AC3E}">
        <p14:creationId xmlns:p14="http://schemas.microsoft.com/office/powerpoint/2010/main" val="1582146760"/>
      </p:ext>
    </p:extLst>
  </p:cSld>
  <p:clrMapOvr>
    <a:masterClrMapping/>
  </p:clrMapOvr>
  <p:timing>
    <p:tnLst>
      <p:par>
        <p:cTn id="1" dur="indefinite" restart="never" nodeType="tmRoot"/>
      </p:par>
    </p:tnLst>
  </p:timing>
</p:sld>
</file>

<file path=ppt/theme/theme1.xml><?xml version="1.0" encoding="utf-8"?>
<a:theme xmlns:a="http://schemas.openxmlformats.org/drawingml/2006/main" name="copertina">
  <a:themeElements>
    <a:clrScheme name="Impostazioni personalizzate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1686</TotalTime>
  <Words>1338</Words>
  <Application>Microsoft Office PowerPoint</Application>
  <PresentationFormat>Presentazione su schermo (4:3)</PresentationFormat>
  <Paragraphs>135</Paragraphs>
  <Slides>16</Slides>
  <Notes>2</Notes>
  <HiddenSlides>0</HiddenSlides>
  <MMClips>0</MMClips>
  <ScaleCrop>false</ScaleCrop>
  <HeadingPairs>
    <vt:vector size="4" baseType="variant">
      <vt:variant>
        <vt:lpstr>Tema</vt:lpstr>
      </vt:variant>
      <vt:variant>
        <vt:i4>2</vt:i4>
      </vt:variant>
      <vt:variant>
        <vt:lpstr>Titoli diapositive</vt:lpstr>
      </vt:variant>
      <vt:variant>
        <vt:i4>16</vt:i4>
      </vt:variant>
    </vt:vector>
  </HeadingPairs>
  <TitlesOfParts>
    <vt:vector size="18" baseType="lpstr">
      <vt:lpstr>copertina</vt:lpstr>
      <vt:lpstr>1_Struttura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Bruna Tabanella</dc:creator>
  <cp:lastModifiedBy>Giovanna D'Angiolini</cp:lastModifiedBy>
  <cp:revision>257</cp:revision>
  <cp:lastPrinted>2014-02-10T17:00:23Z</cp:lastPrinted>
  <dcterms:created xsi:type="dcterms:W3CDTF">2012-12-11T11:00:35Z</dcterms:created>
  <dcterms:modified xsi:type="dcterms:W3CDTF">2015-10-22T14:04:19Z</dcterms:modified>
</cp:coreProperties>
</file>