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slideLayouts/slideLayout6.xml" ContentType="application/vnd.openxmlformats-officedocument.presentationml.slideLayout+xml"/>
  <Override PartName="/ppt/theme/theme6.xml" ContentType="application/vnd.openxmlformats-officedocument.theme+xml"/>
  <Override PartName="/ppt/slideLayouts/slideLayout7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0" r:id="rId2"/>
    <p:sldMasterId id="2147483660" r:id="rId3"/>
    <p:sldMasterId id="2147483662" r:id="rId4"/>
    <p:sldMasterId id="2147483664" r:id="rId5"/>
    <p:sldMasterId id="2147483666" r:id="rId6"/>
    <p:sldMasterId id="2147483668" r:id="rId7"/>
  </p:sldMasterIdLst>
  <p:notesMasterIdLst>
    <p:notesMasterId r:id="rId17"/>
  </p:notesMasterIdLst>
  <p:sldIdLst>
    <p:sldId id="256" r:id="rId8"/>
    <p:sldId id="258" r:id="rId9"/>
    <p:sldId id="263" r:id="rId10"/>
    <p:sldId id="264" r:id="rId11"/>
    <p:sldId id="265" r:id="rId12"/>
    <p:sldId id="269" r:id="rId13"/>
    <p:sldId id="266" r:id="rId14"/>
    <p:sldId id="268" r:id="rId15"/>
    <p:sldId id="267" r:id="rId16"/>
  </p:sldIdLst>
  <p:sldSz cx="5143500" cy="9144000" type="screen16x9"/>
  <p:notesSz cx="6715125" cy="923925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1pPr>
    <a:lvl2pPr marL="145115" algn="ctr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2pPr>
    <a:lvl3pPr marL="290231" algn="ctr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3pPr>
    <a:lvl4pPr marL="435346" algn="ctr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4pPr>
    <a:lvl5pPr marL="580461" algn="ctr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5pPr>
    <a:lvl6pPr marL="725576" algn="l" defTabSz="290231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6pPr>
    <a:lvl7pPr marL="870692" algn="l" defTabSz="290231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7pPr>
    <a:lvl8pPr marL="1015807" algn="l" defTabSz="290231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8pPr>
    <a:lvl9pPr marL="1160922" algn="l" defTabSz="290231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3064"/>
    <a:srgbClr val="EAEAEA"/>
    <a:srgbClr val="C0C0C0"/>
    <a:srgbClr val="0046D2"/>
    <a:srgbClr val="698ED9"/>
    <a:srgbClr val="A7C4FF"/>
    <a:srgbClr val="003399"/>
    <a:srgbClr val="0021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01" autoAdjust="0"/>
    <p:restoredTop sz="94636" autoAdjust="0"/>
  </p:normalViewPr>
  <p:slideViewPr>
    <p:cSldViewPr snapToGrid="0">
      <p:cViewPr varScale="1">
        <p:scale>
          <a:sx n="93" d="100"/>
          <a:sy n="93" d="100"/>
        </p:scale>
        <p:origin x="-3552" y="-96"/>
      </p:cViewPr>
      <p:guideLst>
        <p:guide orient="horz" pos="2879"/>
        <p:guide orient="horz" pos="5610"/>
        <p:guide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10" Type="http://schemas.openxmlformats.org/officeDocument/2006/relationships/slide" Target="slides/slide3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098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03650" y="0"/>
            <a:ext cx="29098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384425" y="692150"/>
            <a:ext cx="1947863" cy="34655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1513" y="4389438"/>
            <a:ext cx="5372100" cy="415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75700"/>
            <a:ext cx="29098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03650" y="8775700"/>
            <a:ext cx="29098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10AB1D8-28A9-4916-92A4-972313EA7D8B}" type="slidenum">
              <a:rPr lang="en-US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9340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400" kern="1200">
        <a:solidFill>
          <a:schemeClr val="tx1"/>
        </a:solidFill>
        <a:latin typeface="Arial" charset="0"/>
        <a:ea typeface="+mn-ea"/>
        <a:cs typeface="+mn-cs"/>
      </a:defRPr>
    </a:lvl1pPr>
    <a:lvl2pPr marL="145115" algn="l" rtl="0" fontAlgn="base">
      <a:spcBef>
        <a:spcPct val="30000"/>
      </a:spcBef>
      <a:spcAft>
        <a:spcPct val="0"/>
      </a:spcAft>
      <a:defRPr sz="400" kern="1200">
        <a:solidFill>
          <a:schemeClr val="tx1"/>
        </a:solidFill>
        <a:latin typeface="Arial" charset="0"/>
        <a:ea typeface="+mn-ea"/>
        <a:cs typeface="+mn-cs"/>
      </a:defRPr>
    </a:lvl2pPr>
    <a:lvl3pPr marL="290231" algn="l" rtl="0" fontAlgn="base">
      <a:spcBef>
        <a:spcPct val="30000"/>
      </a:spcBef>
      <a:spcAft>
        <a:spcPct val="0"/>
      </a:spcAft>
      <a:defRPr sz="400" kern="1200">
        <a:solidFill>
          <a:schemeClr val="tx1"/>
        </a:solidFill>
        <a:latin typeface="Arial" charset="0"/>
        <a:ea typeface="+mn-ea"/>
        <a:cs typeface="+mn-cs"/>
      </a:defRPr>
    </a:lvl3pPr>
    <a:lvl4pPr marL="435346" algn="l" rtl="0" fontAlgn="base">
      <a:spcBef>
        <a:spcPct val="30000"/>
      </a:spcBef>
      <a:spcAft>
        <a:spcPct val="0"/>
      </a:spcAft>
      <a:defRPr sz="400" kern="1200">
        <a:solidFill>
          <a:schemeClr val="tx1"/>
        </a:solidFill>
        <a:latin typeface="Arial" charset="0"/>
        <a:ea typeface="+mn-ea"/>
        <a:cs typeface="+mn-cs"/>
      </a:defRPr>
    </a:lvl4pPr>
    <a:lvl5pPr marL="580461" algn="l" rtl="0" fontAlgn="base">
      <a:spcBef>
        <a:spcPct val="30000"/>
      </a:spcBef>
      <a:spcAft>
        <a:spcPct val="0"/>
      </a:spcAft>
      <a:defRPr sz="400" kern="1200">
        <a:solidFill>
          <a:schemeClr val="tx1"/>
        </a:solidFill>
        <a:latin typeface="Arial" charset="0"/>
        <a:ea typeface="+mn-ea"/>
        <a:cs typeface="+mn-cs"/>
      </a:defRPr>
    </a:lvl5pPr>
    <a:lvl6pPr marL="725576" algn="l" defTabSz="290231" rtl="0" eaLnBrk="1" latinLnBrk="0" hangingPunct="1">
      <a:defRPr sz="400" kern="1200">
        <a:solidFill>
          <a:schemeClr val="tx1"/>
        </a:solidFill>
        <a:latin typeface="+mn-lt"/>
        <a:ea typeface="+mn-ea"/>
        <a:cs typeface="+mn-cs"/>
      </a:defRPr>
    </a:lvl6pPr>
    <a:lvl7pPr marL="870692" algn="l" defTabSz="290231" rtl="0" eaLnBrk="1" latinLnBrk="0" hangingPunct="1">
      <a:defRPr sz="400" kern="1200">
        <a:solidFill>
          <a:schemeClr val="tx1"/>
        </a:solidFill>
        <a:latin typeface="+mn-lt"/>
        <a:ea typeface="+mn-ea"/>
        <a:cs typeface="+mn-cs"/>
      </a:defRPr>
    </a:lvl7pPr>
    <a:lvl8pPr marL="1015807" algn="l" defTabSz="290231" rtl="0" eaLnBrk="1" latinLnBrk="0" hangingPunct="1">
      <a:defRPr sz="400" kern="1200">
        <a:solidFill>
          <a:schemeClr val="tx1"/>
        </a:solidFill>
        <a:latin typeface="+mn-lt"/>
        <a:ea typeface="+mn-ea"/>
        <a:cs typeface="+mn-cs"/>
      </a:defRPr>
    </a:lvl8pPr>
    <a:lvl9pPr marL="1160922" algn="l" defTabSz="290231" rtl="0" eaLnBrk="1" latinLnBrk="0" hangingPunct="1">
      <a:defRPr sz="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288A9AD-FBDE-4DE3-A983-7289D47A9BA8}" type="slidenum">
              <a:rPr lang="en-US"/>
              <a:pPr/>
              <a:t>1</a:t>
            </a:fld>
            <a:endParaRPr lang="en-US"/>
          </a:p>
        </p:txBody>
      </p:sp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384425" y="692150"/>
            <a:ext cx="1947863" cy="3465513"/>
          </a:xfrm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288A9AD-FBDE-4DE3-A983-7289D47A9BA8}" type="slidenum">
              <a:rPr lang="en-US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384425" y="692150"/>
            <a:ext cx="1947863" cy="3465513"/>
          </a:xfrm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288A9AD-FBDE-4DE3-A983-7289D47A9BA8}" type="slidenum">
              <a:rPr lang="en-US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384425" y="692150"/>
            <a:ext cx="1947863" cy="3465513"/>
          </a:xfrm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288A9AD-FBDE-4DE3-A983-7289D47A9BA8}" type="slidenum">
              <a:rPr lang="en-US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384425" y="692150"/>
            <a:ext cx="1947863" cy="3465513"/>
          </a:xfrm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288A9AD-FBDE-4DE3-A983-7289D47A9BA8}" type="slidenum">
              <a:rPr lang="en-US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384425" y="692150"/>
            <a:ext cx="1947863" cy="3465513"/>
          </a:xfrm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288A9AD-FBDE-4DE3-A983-7289D47A9BA8}" type="slidenum">
              <a:rPr lang="en-US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384425" y="692150"/>
            <a:ext cx="1947863" cy="3465513"/>
          </a:xfrm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288A9AD-FBDE-4DE3-A983-7289D47A9BA8}" type="slidenum">
              <a:rPr lang="en-US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384425" y="692150"/>
            <a:ext cx="1947863" cy="3465513"/>
          </a:xfrm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288A9AD-FBDE-4DE3-A983-7289D47A9BA8}" type="slidenum">
              <a:rPr lang="en-US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384425" y="692150"/>
            <a:ext cx="1947863" cy="3465513"/>
          </a:xfrm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288A9AD-FBDE-4DE3-A983-7289D47A9BA8}" type="slidenum">
              <a:rPr lang="en-US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384425" y="692150"/>
            <a:ext cx="1947863" cy="3465513"/>
          </a:xfrm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84390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449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38540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19275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59938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99025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egaprint.com/" TargetMode="Externa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wmf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egaprint.com/" TargetMode="External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wmf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egaprint.com/" TargetMode="External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wmf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egaprint.com/" TargetMode="External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wmf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egaprint.com/" TargetMode="External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wmf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egaprint.com/" TargetMode="External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wmf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egaprint.com/" TargetMode="External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w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hlinkClick r:id="rId3"/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727"/>
          <a:stretch>
            <a:fillRect/>
          </a:stretch>
        </p:blipFill>
        <p:spPr bwMode="auto">
          <a:xfrm>
            <a:off x="3439993" y="9012852"/>
            <a:ext cx="951033" cy="52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1"/>
          <p:cNvSpPr txBox="1"/>
          <p:nvPr userDrawn="1"/>
        </p:nvSpPr>
        <p:spPr>
          <a:xfrm>
            <a:off x="4386639" y="8983674"/>
            <a:ext cx="614855" cy="90863"/>
          </a:xfrm>
          <a:prstGeom prst="rect">
            <a:avLst/>
          </a:prstGeom>
          <a:noFill/>
        </p:spPr>
        <p:txBody>
          <a:bodyPr wrap="none" lIns="29023" tIns="14512" rIns="29023" bIns="14512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sz="400" dirty="0" smtClean="0">
                <a:solidFill>
                  <a:schemeClr val="bg1"/>
                </a:solidFill>
              </a:rPr>
              <a:t>www.postersession.com</a:t>
            </a:r>
            <a:endParaRPr lang="en-US" sz="400" dirty="0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2pPr>
      <a:lvl3pPr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3pPr>
      <a:lvl4pPr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4pPr>
      <a:lvl5pPr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5pPr>
      <a:lvl6pPr marL="145115"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6pPr>
      <a:lvl7pPr marL="290231"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7pPr>
      <a:lvl8pPr marL="435346"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8pPr>
      <a:lvl9pPr marL="580461"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9pPr>
    </p:titleStyle>
    <p:bodyStyle>
      <a:lvl1pPr marL="298797" indent="-298797" algn="l" defTabSz="796119" rtl="0" fontAlgn="base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46469" indent="-248409" algn="l" defTabSz="796119" rtl="0" fontAlgn="base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995148" indent="-199030" algn="l" defTabSz="796119" rtl="0" fontAlgn="base">
        <a:spcBef>
          <a:spcPct val="20000"/>
        </a:spcBef>
        <a:spcAft>
          <a:spcPct val="0"/>
        </a:spcAft>
        <a:buChar char="•"/>
        <a:defRPr sz="2100">
          <a:solidFill>
            <a:schemeClr val="tx1"/>
          </a:solidFill>
          <a:latin typeface="+mn-lt"/>
        </a:defRPr>
      </a:lvl3pPr>
      <a:lvl4pPr marL="1392704" indent="-198526" algn="l" defTabSz="796119" rtl="0" fontAlgn="base">
        <a:spcBef>
          <a:spcPct val="20000"/>
        </a:spcBef>
        <a:spcAft>
          <a:spcPct val="0"/>
        </a:spcAft>
        <a:buChar char="–"/>
        <a:defRPr sz="1700">
          <a:solidFill>
            <a:schemeClr val="tx1"/>
          </a:solidFill>
          <a:latin typeface="+mn-lt"/>
        </a:defRPr>
      </a:lvl4pPr>
      <a:lvl5pPr marL="1791267" indent="-199030" algn="l" defTabSz="796119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5pPr>
      <a:lvl6pPr marL="1936382" indent="-199030" algn="l" defTabSz="796119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6pPr>
      <a:lvl7pPr marL="2081497" indent="-199030" algn="l" defTabSz="796119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7pPr>
      <a:lvl8pPr marL="2226613" indent="-199030" algn="l" defTabSz="796119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8pPr>
      <a:lvl9pPr marL="2371728" indent="-199030" algn="l" defTabSz="796119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1pPr>
      <a:lvl2pPr marL="145115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2pPr>
      <a:lvl3pPr marL="290231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3pPr>
      <a:lvl4pPr marL="435346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4pPr>
      <a:lvl5pPr marL="580461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5pPr>
      <a:lvl6pPr marL="725576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6pPr>
      <a:lvl7pPr marL="870692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7pPr>
      <a:lvl8pPr marL="1015807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8pPr>
      <a:lvl9pPr marL="1160922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hlinkClick r:id="rId3"/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727"/>
          <a:stretch>
            <a:fillRect/>
          </a:stretch>
        </p:blipFill>
        <p:spPr bwMode="auto">
          <a:xfrm>
            <a:off x="3439993" y="9012852"/>
            <a:ext cx="951033" cy="52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1"/>
          <p:cNvSpPr txBox="1"/>
          <p:nvPr userDrawn="1"/>
        </p:nvSpPr>
        <p:spPr>
          <a:xfrm>
            <a:off x="4386639" y="8983674"/>
            <a:ext cx="614855" cy="90863"/>
          </a:xfrm>
          <a:prstGeom prst="rect">
            <a:avLst/>
          </a:prstGeom>
          <a:noFill/>
        </p:spPr>
        <p:txBody>
          <a:bodyPr wrap="none" lIns="29023" tIns="14512" rIns="29023" bIns="14512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sz="400" dirty="0" smtClean="0">
                <a:solidFill>
                  <a:srgbClr val="FFFFFF"/>
                </a:solidFill>
              </a:rPr>
              <a:t>www.postersession.com</a:t>
            </a:r>
            <a:endParaRPr lang="en-US" sz="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4221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2pPr>
      <a:lvl3pPr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3pPr>
      <a:lvl4pPr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4pPr>
      <a:lvl5pPr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5pPr>
      <a:lvl6pPr marL="145115"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6pPr>
      <a:lvl7pPr marL="290231"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7pPr>
      <a:lvl8pPr marL="435346"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8pPr>
      <a:lvl9pPr marL="580461"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9pPr>
    </p:titleStyle>
    <p:bodyStyle>
      <a:lvl1pPr marL="298797" indent="-298797" algn="l" defTabSz="796119" rtl="0" fontAlgn="base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46469" indent="-248409" algn="l" defTabSz="796119" rtl="0" fontAlgn="base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995148" indent="-199030" algn="l" defTabSz="796119" rtl="0" fontAlgn="base">
        <a:spcBef>
          <a:spcPct val="20000"/>
        </a:spcBef>
        <a:spcAft>
          <a:spcPct val="0"/>
        </a:spcAft>
        <a:buChar char="•"/>
        <a:defRPr sz="2100">
          <a:solidFill>
            <a:schemeClr val="tx1"/>
          </a:solidFill>
          <a:latin typeface="+mn-lt"/>
        </a:defRPr>
      </a:lvl3pPr>
      <a:lvl4pPr marL="1392704" indent="-198526" algn="l" defTabSz="796119" rtl="0" fontAlgn="base">
        <a:spcBef>
          <a:spcPct val="20000"/>
        </a:spcBef>
        <a:spcAft>
          <a:spcPct val="0"/>
        </a:spcAft>
        <a:buChar char="–"/>
        <a:defRPr sz="1700">
          <a:solidFill>
            <a:schemeClr val="tx1"/>
          </a:solidFill>
          <a:latin typeface="+mn-lt"/>
        </a:defRPr>
      </a:lvl4pPr>
      <a:lvl5pPr marL="1791267" indent="-199030" algn="l" defTabSz="796119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5pPr>
      <a:lvl6pPr marL="1936382" indent="-199030" algn="l" defTabSz="796119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6pPr>
      <a:lvl7pPr marL="2081497" indent="-199030" algn="l" defTabSz="796119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7pPr>
      <a:lvl8pPr marL="2226613" indent="-199030" algn="l" defTabSz="796119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8pPr>
      <a:lvl9pPr marL="2371728" indent="-199030" algn="l" defTabSz="796119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1pPr>
      <a:lvl2pPr marL="145115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2pPr>
      <a:lvl3pPr marL="290231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3pPr>
      <a:lvl4pPr marL="435346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4pPr>
      <a:lvl5pPr marL="580461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5pPr>
      <a:lvl6pPr marL="725576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6pPr>
      <a:lvl7pPr marL="870692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7pPr>
      <a:lvl8pPr marL="1015807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8pPr>
      <a:lvl9pPr marL="1160922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hlinkClick r:id="rId3"/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727"/>
          <a:stretch>
            <a:fillRect/>
          </a:stretch>
        </p:blipFill>
        <p:spPr bwMode="auto">
          <a:xfrm>
            <a:off x="3439993" y="9012852"/>
            <a:ext cx="951033" cy="52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1"/>
          <p:cNvSpPr txBox="1"/>
          <p:nvPr userDrawn="1"/>
        </p:nvSpPr>
        <p:spPr>
          <a:xfrm>
            <a:off x="4386639" y="8983674"/>
            <a:ext cx="614855" cy="90863"/>
          </a:xfrm>
          <a:prstGeom prst="rect">
            <a:avLst/>
          </a:prstGeom>
          <a:noFill/>
        </p:spPr>
        <p:txBody>
          <a:bodyPr wrap="none" lIns="29023" tIns="14512" rIns="29023" bIns="14512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sz="400" dirty="0" smtClean="0">
                <a:solidFill>
                  <a:srgbClr val="FFFFFF"/>
                </a:solidFill>
              </a:rPr>
              <a:t>www.postersession.com</a:t>
            </a:r>
            <a:endParaRPr lang="en-US" sz="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697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2pPr>
      <a:lvl3pPr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3pPr>
      <a:lvl4pPr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4pPr>
      <a:lvl5pPr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5pPr>
      <a:lvl6pPr marL="145115"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6pPr>
      <a:lvl7pPr marL="290231"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7pPr>
      <a:lvl8pPr marL="435346"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8pPr>
      <a:lvl9pPr marL="580461"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9pPr>
    </p:titleStyle>
    <p:bodyStyle>
      <a:lvl1pPr marL="298797" indent="-298797" algn="l" defTabSz="796119" rtl="0" fontAlgn="base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46469" indent="-248409" algn="l" defTabSz="796119" rtl="0" fontAlgn="base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995148" indent="-199030" algn="l" defTabSz="796119" rtl="0" fontAlgn="base">
        <a:spcBef>
          <a:spcPct val="20000"/>
        </a:spcBef>
        <a:spcAft>
          <a:spcPct val="0"/>
        </a:spcAft>
        <a:buChar char="•"/>
        <a:defRPr sz="2100">
          <a:solidFill>
            <a:schemeClr val="tx1"/>
          </a:solidFill>
          <a:latin typeface="+mn-lt"/>
        </a:defRPr>
      </a:lvl3pPr>
      <a:lvl4pPr marL="1392704" indent="-198526" algn="l" defTabSz="796119" rtl="0" fontAlgn="base">
        <a:spcBef>
          <a:spcPct val="20000"/>
        </a:spcBef>
        <a:spcAft>
          <a:spcPct val="0"/>
        </a:spcAft>
        <a:buChar char="–"/>
        <a:defRPr sz="1700">
          <a:solidFill>
            <a:schemeClr val="tx1"/>
          </a:solidFill>
          <a:latin typeface="+mn-lt"/>
        </a:defRPr>
      </a:lvl4pPr>
      <a:lvl5pPr marL="1791267" indent="-199030" algn="l" defTabSz="796119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5pPr>
      <a:lvl6pPr marL="1936382" indent="-199030" algn="l" defTabSz="796119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6pPr>
      <a:lvl7pPr marL="2081497" indent="-199030" algn="l" defTabSz="796119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7pPr>
      <a:lvl8pPr marL="2226613" indent="-199030" algn="l" defTabSz="796119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8pPr>
      <a:lvl9pPr marL="2371728" indent="-199030" algn="l" defTabSz="796119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1pPr>
      <a:lvl2pPr marL="145115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2pPr>
      <a:lvl3pPr marL="290231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3pPr>
      <a:lvl4pPr marL="435346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4pPr>
      <a:lvl5pPr marL="580461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5pPr>
      <a:lvl6pPr marL="725576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6pPr>
      <a:lvl7pPr marL="870692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7pPr>
      <a:lvl8pPr marL="1015807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8pPr>
      <a:lvl9pPr marL="1160922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hlinkClick r:id="rId3"/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727"/>
          <a:stretch>
            <a:fillRect/>
          </a:stretch>
        </p:blipFill>
        <p:spPr bwMode="auto">
          <a:xfrm>
            <a:off x="3439993" y="9012852"/>
            <a:ext cx="951033" cy="52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1"/>
          <p:cNvSpPr txBox="1"/>
          <p:nvPr userDrawn="1"/>
        </p:nvSpPr>
        <p:spPr>
          <a:xfrm>
            <a:off x="4386639" y="8983674"/>
            <a:ext cx="614855" cy="90863"/>
          </a:xfrm>
          <a:prstGeom prst="rect">
            <a:avLst/>
          </a:prstGeom>
          <a:noFill/>
        </p:spPr>
        <p:txBody>
          <a:bodyPr wrap="none" lIns="29023" tIns="14512" rIns="29023" bIns="14512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sz="400" dirty="0" smtClean="0">
                <a:solidFill>
                  <a:srgbClr val="FFFFFF"/>
                </a:solidFill>
              </a:rPr>
              <a:t>www.postersession.com</a:t>
            </a:r>
            <a:endParaRPr lang="en-US" sz="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4115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2pPr>
      <a:lvl3pPr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3pPr>
      <a:lvl4pPr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4pPr>
      <a:lvl5pPr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5pPr>
      <a:lvl6pPr marL="145115"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6pPr>
      <a:lvl7pPr marL="290231"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7pPr>
      <a:lvl8pPr marL="435346"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8pPr>
      <a:lvl9pPr marL="580461"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9pPr>
    </p:titleStyle>
    <p:bodyStyle>
      <a:lvl1pPr marL="298797" indent="-298797" algn="l" defTabSz="796119" rtl="0" fontAlgn="base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46469" indent="-248409" algn="l" defTabSz="796119" rtl="0" fontAlgn="base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995148" indent="-199030" algn="l" defTabSz="796119" rtl="0" fontAlgn="base">
        <a:spcBef>
          <a:spcPct val="20000"/>
        </a:spcBef>
        <a:spcAft>
          <a:spcPct val="0"/>
        </a:spcAft>
        <a:buChar char="•"/>
        <a:defRPr sz="2100">
          <a:solidFill>
            <a:schemeClr val="tx1"/>
          </a:solidFill>
          <a:latin typeface="+mn-lt"/>
        </a:defRPr>
      </a:lvl3pPr>
      <a:lvl4pPr marL="1392704" indent="-198526" algn="l" defTabSz="796119" rtl="0" fontAlgn="base">
        <a:spcBef>
          <a:spcPct val="20000"/>
        </a:spcBef>
        <a:spcAft>
          <a:spcPct val="0"/>
        </a:spcAft>
        <a:buChar char="–"/>
        <a:defRPr sz="1700">
          <a:solidFill>
            <a:schemeClr val="tx1"/>
          </a:solidFill>
          <a:latin typeface="+mn-lt"/>
        </a:defRPr>
      </a:lvl4pPr>
      <a:lvl5pPr marL="1791267" indent="-199030" algn="l" defTabSz="796119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5pPr>
      <a:lvl6pPr marL="1936382" indent="-199030" algn="l" defTabSz="796119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6pPr>
      <a:lvl7pPr marL="2081497" indent="-199030" algn="l" defTabSz="796119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7pPr>
      <a:lvl8pPr marL="2226613" indent="-199030" algn="l" defTabSz="796119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8pPr>
      <a:lvl9pPr marL="2371728" indent="-199030" algn="l" defTabSz="796119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1pPr>
      <a:lvl2pPr marL="145115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2pPr>
      <a:lvl3pPr marL="290231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3pPr>
      <a:lvl4pPr marL="435346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4pPr>
      <a:lvl5pPr marL="580461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5pPr>
      <a:lvl6pPr marL="725576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6pPr>
      <a:lvl7pPr marL="870692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7pPr>
      <a:lvl8pPr marL="1015807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8pPr>
      <a:lvl9pPr marL="1160922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hlinkClick r:id="rId3"/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727"/>
          <a:stretch>
            <a:fillRect/>
          </a:stretch>
        </p:blipFill>
        <p:spPr bwMode="auto">
          <a:xfrm>
            <a:off x="3439993" y="9012852"/>
            <a:ext cx="951033" cy="52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1"/>
          <p:cNvSpPr txBox="1"/>
          <p:nvPr userDrawn="1"/>
        </p:nvSpPr>
        <p:spPr>
          <a:xfrm>
            <a:off x="4386639" y="8983674"/>
            <a:ext cx="614855" cy="90863"/>
          </a:xfrm>
          <a:prstGeom prst="rect">
            <a:avLst/>
          </a:prstGeom>
          <a:noFill/>
        </p:spPr>
        <p:txBody>
          <a:bodyPr wrap="none" lIns="29023" tIns="14512" rIns="29023" bIns="14512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sz="400" dirty="0" smtClean="0">
                <a:solidFill>
                  <a:srgbClr val="FFFFFF"/>
                </a:solidFill>
              </a:rPr>
              <a:t>www.postersession.com</a:t>
            </a:r>
            <a:endParaRPr lang="en-US" sz="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8654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2pPr>
      <a:lvl3pPr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3pPr>
      <a:lvl4pPr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4pPr>
      <a:lvl5pPr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5pPr>
      <a:lvl6pPr marL="145115"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6pPr>
      <a:lvl7pPr marL="290231"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7pPr>
      <a:lvl8pPr marL="435346"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8pPr>
      <a:lvl9pPr marL="580461"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9pPr>
    </p:titleStyle>
    <p:bodyStyle>
      <a:lvl1pPr marL="298797" indent="-298797" algn="l" defTabSz="796119" rtl="0" fontAlgn="base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46469" indent="-248409" algn="l" defTabSz="796119" rtl="0" fontAlgn="base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995148" indent="-199030" algn="l" defTabSz="796119" rtl="0" fontAlgn="base">
        <a:spcBef>
          <a:spcPct val="20000"/>
        </a:spcBef>
        <a:spcAft>
          <a:spcPct val="0"/>
        </a:spcAft>
        <a:buChar char="•"/>
        <a:defRPr sz="2100">
          <a:solidFill>
            <a:schemeClr val="tx1"/>
          </a:solidFill>
          <a:latin typeface="+mn-lt"/>
        </a:defRPr>
      </a:lvl3pPr>
      <a:lvl4pPr marL="1392704" indent="-198526" algn="l" defTabSz="796119" rtl="0" fontAlgn="base">
        <a:spcBef>
          <a:spcPct val="20000"/>
        </a:spcBef>
        <a:spcAft>
          <a:spcPct val="0"/>
        </a:spcAft>
        <a:buChar char="–"/>
        <a:defRPr sz="1700">
          <a:solidFill>
            <a:schemeClr val="tx1"/>
          </a:solidFill>
          <a:latin typeface="+mn-lt"/>
        </a:defRPr>
      </a:lvl4pPr>
      <a:lvl5pPr marL="1791267" indent="-199030" algn="l" defTabSz="796119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5pPr>
      <a:lvl6pPr marL="1936382" indent="-199030" algn="l" defTabSz="796119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6pPr>
      <a:lvl7pPr marL="2081497" indent="-199030" algn="l" defTabSz="796119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7pPr>
      <a:lvl8pPr marL="2226613" indent="-199030" algn="l" defTabSz="796119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8pPr>
      <a:lvl9pPr marL="2371728" indent="-199030" algn="l" defTabSz="796119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1pPr>
      <a:lvl2pPr marL="145115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2pPr>
      <a:lvl3pPr marL="290231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3pPr>
      <a:lvl4pPr marL="435346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4pPr>
      <a:lvl5pPr marL="580461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5pPr>
      <a:lvl6pPr marL="725576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6pPr>
      <a:lvl7pPr marL="870692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7pPr>
      <a:lvl8pPr marL="1015807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8pPr>
      <a:lvl9pPr marL="1160922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hlinkClick r:id="rId3"/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727"/>
          <a:stretch>
            <a:fillRect/>
          </a:stretch>
        </p:blipFill>
        <p:spPr bwMode="auto">
          <a:xfrm>
            <a:off x="3439993" y="9012852"/>
            <a:ext cx="951033" cy="52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1"/>
          <p:cNvSpPr txBox="1"/>
          <p:nvPr userDrawn="1"/>
        </p:nvSpPr>
        <p:spPr>
          <a:xfrm>
            <a:off x="4386639" y="8983674"/>
            <a:ext cx="614855" cy="90863"/>
          </a:xfrm>
          <a:prstGeom prst="rect">
            <a:avLst/>
          </a:prstGeom>
          <a:noFill/>
        </p:spPr>
        <p:txBody>
          <a:bodyPr wrap="none" lIns="29023" tIns="14512" rIns="29023" bIns="14512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sz="400" dirty="0" smtClean="0">
                <a:solidFill>
                  <a:srgbClr val="FFFFFF"/>
                </a:solidFill>
              </a:rPr>
              <a:t>www.postersession.com</a:t>
            </a:r>
            <a:endParaRPr lang="en-US" sz="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3943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2pPr>
      <a:lvl3pPr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3pPr>
      <a:lvl4pPr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4pPr>
      <a:lvl5pPr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5pPr>
      <a:lvl6pPr marL="145115"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6pPr>
      <a:lvl7pPr marL="290231"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7pPr>
      <a:lvl8pPr marL="435346"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8pPr>
      <a:lvl9pPr marL="580461"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9pPr>
    </p:titleStyle>
    <p:bodyStyle>
      <a:lvl1pPr marL="298797" indent="-298797" algn="l" defTabSz="796119" rtl="0" fontAlgn="base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46469" indent="-248409" algn="l" defTabSz="796119" rtl="0" fontAlgn="base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995148" indent="-199030" algn="l" defTabSz="796119" rtl="0" fontAlgn="base">
        <a:spcBef>
          <a:spcPct val="20000"/>
        </a:spcBef>
        <a:spcAft>
          <a:spcPct val="0"/>
        </a:spcAft>
        <a:buChar char="•"/>
        <a:defRPr sz="2100">
          <a:solidFill>
            <a:schemeClr val="tx1"/>
          </a:solidFill>
          <a:latin typeface="+mn-lt"/>
        </a:defRPr>
      </a:lvl3pPr>
      <a:lvl4pPr marL="1392704" indent="-198526" algn="l" defTabSz="796119" rtl="0" fontAlgn="base">
        <a:spcBef>
          <a:spcPct val="20000"/>
        </a:spcBef>
        <a:spcAft>
          <a:spcPct val="0"/>
        </a:spcAft>
        <a:buChar char="–"/>
        <a:defRPr sz="1700">
          <a:solidFill>
            <a:schemeClr val="tx1"/>
          </a:solidFill>
          <a:latin typeface="+mn-lt"/>
        </a:defRPr>
      </a:lvl4pPr>
      <a:lvl5pPr marL="1791267" indent="-199030" algn="l" defTabSz="796119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5pPr>
      <a:lvl6pPr marL="1936382" indent="-199030" algn="l" defTabSz="796119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6pPr>
      <a:lvl7pPr marL="2081497" indent="-199030" algn="l" defTabSz="796119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7pPr>
      <a:lvl8pPr marL="2226613" indent="-199030" algn="l" defTabSz="796119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8pPr>
      <a:lvl9pPr marL="2371728" indent="-199030" algn="l" defTabSz="796119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1pPr>
      <a:lvl2pPr marL="145115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2pPr>
      <a:lvl3pPr marL="290231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3pPr>
      <a:lvl4pPr marL="435346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4pPr>
      <a:lvl5pPr marL="580461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5pPr>
      <a:lvl6pPr marL="725576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6pPr>
      <a:lvl7pPr marL="870692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7pPr>
      <a:lvl8pPr marL="1015807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8pPr>
      <a:lvl9pPr marL="1160922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hlinkClick r:id="rId3"/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727"/>
          <a:stretch>
            <a:fillRect/>
          </a:stretch>
        </p:blipFill>
        <p:spPr bwMode="auto">
          <a:xfrm>
            <a:off x="3439993" y="9012852"/>
            <a:ext cx="951033" cy="52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1"/>
          <p:cNvSpPr txBox="1"/>
          <p:nvPr userDrawn="1"/>
        </p:nvSpPr>
        <p:spPr>
          <a:xfrm>
            <a:off x="4386639" y="8983674"/>
            <a:ext cx="614855" cy="90863"/>
          </a:xfrm>
          <a:prstGeom prst="rect">
            <a:avLst/>
          </a:prstGeom>
          <a:noFill/>
        </p:spPr>
        <p:txBody>
          <a:bodyPr wrap="none" lIns="29023" tIns="14512" rIns="29023" bIns="14512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sz="400" dirty="0" smtClean="0">
                <a:solidFill>
                  <a:srgbClr val="FFFFFF"/>
                </a:solidFill>
              </a:rPr>
              <a:t>www.postersession.com</a:t>
            </a:r>
            <a:endParaRPr lang="en-US" sz="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325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txStyles>
    <p:titleStyle>
      <a:lvl1pPr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2pPr>
      <a:lvl3pPr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3pPr>
      <a:lvl4pPr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4pPr>
      <a:lvl5pPr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5pPr>
      <a:lvl6pPr marL="145115"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6pPr>
      <a:lvl7pPr marL="290231"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7pPr>
      <a:lvl8pPr marL="435346"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8pPr>
      <a:lvl9pPr marL="580461"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9pPr>
    </p:titleStyle>
    <p:bodyStyle>
      <a:lvl1pPr marL="298797" indent="-298797" algn="l" defTabSz="796119" rtl="0" fontAlgn="base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46469" indent="-248409" algn="l" defTabSz="796119" rtl="0" fontAlgn="base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995148" indent="-199030" algn="l" defTabSz="796119" rtl="0" fontAlgn="base">
        <a:spcBef>
          <a:spcPct val="20000"/>
        </a:spcBef>
        <a:spcAft>
          <a:spcPct val="0"/>
        </a:spcAft>
        <a:buChar char="•"/>
        <a:defRPr sz="2100">
          <a:solidFill>
            <a:schemeClr val="tx1"/>
          </a:solidFill>
          <a:latin typeface="+mn-lt"/>
        </a:defRPr>
      </a:lvl3pPr>
      <a:lvl4pPr marL="1392704" indent="-198526" algn="l" defTabSz="796119" rtl="0" fontAlgn="base">
        <a:spcBef>
          <a:spcPct val="20000"/>
        </a:spcBef>
        <a:spcAft>
          <a:spcPct val="0"/>
        </a:spcAft>
        <a:buChar char="–"/>
        <a:defRPr sz="1700">
          <a:solidFill>
            <a:schemeClr val="tx1"/>
          </a:solidFill>
          <a:latin typeface="+mn-lt"/>
        </a:defRPr>
      </a:lvl4pPr>
      <a:lvl5pPr marL="1791267" indent="-199030" algn="l" defTabSz="796119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5pPr>
      <a:lvl6pPr marL="1936382" indent="-199030" algn="l" defTabSz="796119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6pPr>
      <a:lvl7pPr marL="2081497" indent="-199030" algn="l" defTabSz="796119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7pPr>
      <a:lvl8pPr marL="2226613" indent="-199030" algn="l" defTabSz="796119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8pPr>
      <a:lvl9pPr marL="2371728" indent="-199030" algn="l" defTabSz="796119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1pPr>
      <a:lvl2pPr marL="145115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2pPr>
      <a:lvl3pPr marL="290231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3pPr>
      <a:lvl4pPr marL="435346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4pPr>
      <a:lvl5pPr marL="580461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5pPr>
      <a:lvl6pPr marL="725576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6pPr>
      <a:lvl7pPr marL="870692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7pPr>
      <a:lvl8pPr marL="1015807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8pPr>
      <a:lvl9pPr marL="1160922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t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t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t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3.t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png"/><Relationship Id="rId4" Type="http://schemas.openxmlformats.org/officeDocument/2006/relationships/image" Target="../media/image3.t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18" Type="http://schemas.openxmlformats.org/officeDocument/2006/relationships/image" Target="../media/image21.png"/><Relationship Id="rId3" Type="http://schemas.openxmlformats.org/officeDocument/2006/relationships/image" Target="../media/image2.png"/><Relationship Id="rId21" Type="http://schemas.openxmlformats.org/officeDocument/2006/relationships/image" Target="../media/image24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19.png"/><Relationship Id="rId20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10" Type="http://schemas.openxmlformats.org/officeDocument/2006/relationships/image" Target="../media/image13.png"/><Relationship Id="rId19" Type="http://schemas.openxmlformats.org/officeDocument/2006/relationships/image" Target="../media/image22.png"/><Relationship Id="rId4" Type="http://schemas.openxmlformats.org/officeDocument/2006/relationships/image" Target="../media/image3.tif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3.t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6.png"/><Relationship Id="rId4" Type="http://schemas.openxmlformats.org/officeDocument/2006/relationships/image" Target="../media/image3.t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7.png"/><Relationship Id="rId4" Type="http://schemas.openxmlformats.org/officeDocument/2006/relationships/image" Target="../media/image3.t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/>
            </a:gs>
            <a:gs pos="50000">
              <a:schemeClr val="bg1"/>
            </a:gs>
            <a:gs pos="100000">
              <a:srgbClr val="C0000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AutoShape 13"/>
          <p:cNvSpPr>
            <a:spLocks noChangeArrowheads="1"/>
          </p:cNvSpPr>
          <p:nvPr/>
        </p:nvSpPr>
        <p:spPr bwMode="auto">
          <a:xfrm>
            <a:off x="80368" y="75600"/>
            <a:ext cx="4982766" cy="892677"/>
          </a:xfrm>
          <a:prstGeom prst="roundRect">
            <a:avLst>
              <a:gd name="adj" fmla="val 1087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6584" tIns="8292" rIns="16584" bIns="8292" anchor="ctr"/>
          <a:lstStyle/>
          <a:p>
            <a:pPr defTabSz="796119"/>
            <a:endParaRPr lang="en-US">
              <a:solidFill>
                <a:srgbClr val="FFFFFF"/>
              </a:solidFill>
            </a:endParaRPr>
          </a:p>
        </p:txBody>
      </p:sp>
      <p:pic>
        <p:nvPicPr>
          <p:cNvPr id="15" name="Immagin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00" y="93133"/>
            <a:ext cx="2226099" cy="900000"/>
          </a:xfrm>
          <a:prstGeom prst="rect">
            <a:avLst/>
          </a:prstGeom>
        </p:spPr>
      </p:pic>
      <p:pic>
        <p:nvPicPr>
          <p:cNvPr id="51" name="Immagine 5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7525" y="167494"/>
            <a:ext cx="474744" cy="527493"/>
          </a:xfrm>
          <a:prstGeom prst="rect">
            <a:avLst/>
          </a:prstGeom>
        </p:spPr>
      </p:pic>
      <p:sp>
        <p:nvSpPr>
          <p:cNvPr id="32" name="Text Box 14"/>
          <p:cNvSpPr txBox="1">
            <a:spLocks noChangeArrowheads="1"/>
          </p:cNvSpPr>
          <p:nvPr/>
        </p:nvSpPr>
        <p:spPr bwMode="auto">
          <a:xfrm>
            <a:off x="677171" y="3479730"/>
            <a:ext cx="3789158" cy="1955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6584" tIns="8292" rIns="16584" bIns="8292">
            <a:spAutoFit/>
          </a:bodyPr>
          <a:lstStyle/>
          <a:p>
            <a:pPr defTabSz="796119">
              <a:spcBef>
                <a:spcPct val="50000"/>
              </a:spcBef>
            </a:pPr>
            <a:r>
              <a:rPr lang="it-IT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La Road </a:t>
            </a:r>
            <a:r>
              <a:rPr lang="it-IT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Map</a:t>
            </a:r>
            <a:r>
              <a:rPr lang="it-IT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Open Data del Comune di Palermo</a:t>
            </a:r>
            <a:endParaRPr lang="en-US" sz="1000" b="1" dirty="0">
              <a:solidFill>
                <a:srgbClr val="000000">
                  <a:lumMod val="50000"/>
                  <a:lumOff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defTabSz="796119"/>
            <a:r>
              <a:rPr lang="it-IT" sz="1400" b="1" dirty="0">
                <a:solidFill>
                  <a:srgbClr val="000000">
                    <a:lumMod val="50000"/>
                    <a:lumOff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Ciro Spataro, U.O. Innovazione, Pubblicazione e Open Data Comune di Palermo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8258" y="5893841"/>
            <a:ext cx="2566987" cy="79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Shape 34"/>
          <p:cNvPicPr preferRelativeResize="0"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119189" y="6915357"/>
            <a:ext cx="2905125" cy="6096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ttangolo 1"/>
          <p:cNvSpPr/>
          <p:nvPr/>
        </p:nvSpPr>
        <p:spPr>
          <a:xfrm>
            <a:off x="0" y="8857531"/>
            <a:ext cx="51435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200" dirty="0"/>
              <a:t>CC BY SA 4.0 Attribuzione Internazionale</a:t>
            </a:r>
            <a:endParaRPr lang="it-IT" sz="12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/>
            </a:gs>
            <a:gs pos="50000">
              <a:schemeClr val="bg1"/>
            </a:gs>
            <a:gs pos="100000">
              <a:srgbClr val="C0000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AutoShape 4"/>
          <p:cNvSpPr>
            <a:spLocks noChangeArrowheads="1"/>
          </p:cNvSpPr>
          <p:nvPr/>
        </p:nvSpPr>
        <p:spPr bwMode="auto">
          <a:xfrm>
            <a:off x="80082" y="1043207"/>
            <a:ext cx="4983051" cy="7885714"/>
          </a:xfrm>
          <a:prstGeom prst="roundRect">
            <a:avLst>
              <a:gd name="adj" fmla="val 700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29023" tIns="14512" rIns="29023" bIns="14512" anchor="ctr"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061" name="AutoShape 13"/>
          <p:cNvSpPr>
            <a:spLocks noChangeArrowheads="1"/>
          </p:cNvSpPr>
          <p:nvPr/>
        </p:nvSpPr>
        <p:spPr bwMode="auto">
          <a:xfrm>
            <a:off x="80368" y="73727"/>
            <a:ext cx="4982766" cy="892677"/>
          </a:xfrm>
          <a:prstGeom prst="roundRect">
            <a:avLst>
              <a:gd name="adj" fmla="val 1087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6584" tIns="8292" rIns="16584" bIns="8292" anchor="ctr"/>
          <a:lstStyle/>
          <a:p>
            <a:pPr defTabSz="796119"/>
            <a:endParaRPr lang="en-US">
              <a:solidFill>
                <a:srgbClr val="FFFFFF"/>
              </a:solidFill>
            </a:endParaRPr>
          </a:p>
        </p:txBody>
      </p:sp>
      <p:sp>
        <p:nvSpPr>
          <p:cNvPr id="2062" name="Text Box 14"/>
          <p:cNvSpPr txBox="1">
            <a:spLocks noChangeArrowheads="1"/>
          </p:cNvSpPr>
          <p:nvPr/>
        </p:nvSpPr>
        <p:spPr bwMode="auto">
          <a:xfrm>
            <a:off x="1203750" y="123678"/>
            <a:ext cx="2736000" cy="601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6584" tIns="8292" rIns="16584" bIns="8292">
            <a:spAutoFit/>
          </a:bodyPr>
          <a:lstStyle/>
          <a:p>
            <a:pPr defTabSz="796119">
              <a:spcBef>
                <a:spcPct val="50000"/>
              </a:spcBef>
            </a:pPr>
            <a:r>
              <a:rPr lang="it-IT" sz="1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La Road </a:t>
            </a:r>
            <a:r>
              <a:rPr lang="it-IT" sz="13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Map</a:t>
            </a:r>
            <a:r>
              <a:rPr lang="it-IT" sz="1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Open Data del Comune di Palermo</a:t>
            </a:r>
          </a:p>
          <a:p>
            <a:pPr defTabSz="796119"/>
            <a:endParaRPr lang="en-US" sz="400" b="1" dirty="0">
              <a:solidFill>
                <a:srgbClr val="000000">
                  <a:lumMod val="50000"/>
                  <a:lumOff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defTabSz="796119"/>
            <a:r>
              <a:rPr lang="en-US" sz="800" b="1" dirty="0" err="1" smtClean="0">
                <a:solidFill>
                  <a:srgbClr val="000000">
                    <a:lumMod val="50000"/>
                    <a:lumOff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Ciro</a:t>
            </a:r>
            <a:r>
              <a:rPr lang="en-US" sz="800" b="1" dirty="0" smtClean="0">
                <a:solidFill>
                  <a:srgbClr val="000000">
                    <a:lumMod val="50000"/>
                    <a:lumOff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800" b="1" dirty="0" err="1" smtClean="0">
                <a:solidFill>
                  <a:srgbClr val="000000">
                    <a:lumMod val="50000"/>
                    <a:lumOff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Spataro</a:t>
            </a:r>
            <a:r>
              <a:rPr lang="en-US" sz="800" b="1" dirty="0" smtClean="0">
                <a:solidFill>
                  <a:srgbClr val="000000">
                    <a:lumMod val="50000"/>
                    <a:lumOff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800" b="1" dirty="0">
                <a:solidFill>
                  <a:srgbClr val="000000">
                    <a:lumMod val="50000"/>
                    <a:lumOff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Comune di Palermo</a:t>
            </a:r>
            <a:endParaRPr lang="en-US" sz="1500" dirty="0">
              <a:solidFill>
                <a:srgbClr val="000000">
                  <a:lumMod val="50000"/>
                  <a:lumOff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5" name="Immagin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00" y="73728"/>
            <a:ext cx="1335657" cy="540000"/>
          </a:xfrm>
          <a:prstGeom prst="rect">
            <a:avLst/>
          </a:prstGeom>
        </p:spPr>
      </p:pic>
      <p:pic>
        <p:nvPicPr>
          <p:cNvPr id="51" name="Immagine 5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761" y="112523"/>
            <a:ext cx="311810" cy="346455"/>
          </a:xfrm>
          <a:prstGeom prst="rect">
            <a:avLst/>
          </a:prstGeom>
        </p:spPr>
      </p:pic>
      <p:sp>
        <p:nvSpPr>
          <p:cNvPr id="11" name="Shape 75"/>
          <p:cNvSpPr txBox="1">
            <a:spLocks/>
          </p:cNvSpPr>
          <p:nvPr/>
        </p:nvSpPr>
        <p:spPr>
          <a:xfrm>
            <a:off x="168061" y="1160481"/>
            <a:ext cx="4835509" cy="986371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>
            <a:lvl1pPr algn="ctr" defTabSz="796119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defTabSz="796119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2pPr>
            <a:lvl3pPr algn="ctr" defTabSz="796119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3pPr>
            <a:lvl4pPr algn="ctr" defTabSz="796119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4pPr>
            <a:lvl5pPr algn="ctr" defTabSz="796119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5pPr>
            <a:lvl6pPr marL="145115" algn="ctr" defTabSz="796119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6pPr>
            <a:lvl7pPr marL="290231" algn="ctr" defTabSz="796119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7pPr>
            <a:lvl8pPr marL="435346" algn="ctr" defTabSz="796119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8pPr>
            <a:lvl9pPr marL="580461" algn="ctr" defTabSz="796119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spcBef>
                <a:spcPts val="0"/>
              </a:spcBef>
            </a:pPr>
            <a:r>
              <a:rPr lang="it" sz="3000" dirty="0" smtClean="0"/>
              <a:t>#OPENDATA = dai cittadini al Comune Palermo</a:t>
            </a:r>
            <a:endParaRPr lang="it" sz="3000" dirty="0"/>
          </a:p>
        </p:txBody>
      </p:sp>
      <p:sp>
        <p:nvSpPr>
          <p:cNvPr id="12" name="Shape 76"/>
          <p:cNvSpPr txBox="1">
            <a:spLocks/>
          </p:cNvSpPr>
          <p:nvPr/>
        </p:nvSpPr>
        <p:spPr>
          <a:xfrm>
            <a:off x="168061" y="2379970"/>
            <a:ext cx="4876216" cy="4345611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>
            <a:lvl1pPr marL="298797" indent="-298797" algn="l" defTabSz="796119" rtl="0" fontAlgn="base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6469" indent="-248409" algn="l" defTabSz="796119" rtl="0" fontAlgn="base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</a:defRPr>
            </a:lvl2pPr>
            <a:lvl3pPr marL="995148" indent="-199030" algn="l" defTabSz="796119" rtl="0" fontAlgn="base">
              <a:spcBef>
                <a:spcPct val="20000"/>
              </a:spcBef>
              <a:spcAft>
                <a:spcPct val="0"/>
              </a:spcAft>
              <a:buChar char="•"/>
              <a:defRPr sz="2100">
                <a:solidFill>
                  <a:schemeClr val="tx1"/>
                </a:solidFill>
                <a:latin typeface="+mn-lt"/>
              </a:defRPr>
            </a:lvl3pPr>
            <a:lvl4pPr marL="1392704" indent="-198526" algn="l" defTabSz="796119" rtl="0" fontAlgn="base">
              <a:spcBef>
                <a:spcPct val="20000"/>
              </a:spcBef>
              <a:spcAft>
                <a:spcPct val="0"/>
              </a:spcAft>
              <a:buChar char="–"/>
              <a:defRPr sz="1700">
                <a:solidFill>
                  <a:schemeClr val="tx1"/>
                </a:solidFill>
                <a:latin typeface="+mn-lt"/>
              </a:defRPr>
            </a:lvl4pPr>
            <a:lvl5pPr marL="1791267" indent="-199030" algn="l" defTabSz="796119" rtl="0" fontAlgn="base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+mn-lt"/>
              </a:defRPr>
            </a:lvl5pPr>
            <a:lvl6pPr marL="1936382" indent="-199030" algn="l" defTabSz="796119" rtl="0" fontAlgn="base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+mn-lt"/>
              </a:defRPr>
            </a:lvl6pPr>
            <a:lvl7pPr marL="2081497" indent="-199030" algn="l" defTabSz="796119" rtl="0" fontAlgn="base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+mn-lt"/>
              </a:defRPr>
            </a:lvl7pPr>
            <a:lvl8pPr marL="2226613" indent="-199030" algn="l" defTabSz="796119" rtl="0" fontAlgn="base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+mn-lt"/>
              </a:defRPr>
            </a:lvl8pPr>
            <a:lvl9pPr marL="2371728" indent="-199030" algn="l" defTabSz="796119" rtl="0" fontAlgn="base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spcBef>
                <a:spcPts val="0"/>
              </a:spcBef>
              <a:buFontTx/>
              <a:buNone/>
            </a:pPr>
            <a:r>
              <a:rPr lang="it" b="1" dirty="0" smtClean="0"/>
              <a:t>estate 2013</a:t>
            </a:r>
            <a:r>
              <a:rPr lang="it" dirty="0" smtClean="0"/>
              <a:t> = 7 cittadini di Palermo volontariamente scrivono bozza delle Linee Guida Open Data e le inviano all'Assessore alla Partecipazione che le condivide e le propone in Giunta. Vengono approvate con  Delib.G.M. n.252 del 13.12.2013</a:t>
            </a:r>
            <a:endParaRPr lang="it" dirty="0"/>
          </a:p>
        </p:txBody>
      </p:sp>
      <p:sp>
        <p:nvSpPr>
          <p:cNvPr id="9" name="Rettangolo 8"/>
          <p:cNvSpPr/>
          <p:nvPr/>
        </p:nvSpPr>
        <p:spPr>
          <a:xfrm>
            <a:off x="0" y="8857531"/>
            <a:ext cx="51435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200" dirty="0"/>
              <a:t>CC BY SA 4.0 Attribuzione Internazionale</a:t>
            </a:r>
            <a:endParaRPr lang="it-IT" sz="1200" dirty="0"/>
          </a:p>
        </p:txBody>
      </p:sp>
    </p:spTree>
    <p:extLst>
      <p:ext uri="{BB962C8B-B14F-4D97-AF65-F5344CB8AC3E}">
        <p14:creationId xmlns:p14="http://schemas.microsoft.com/office/powerpoint/2010/main" val="2337299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/>
            </a:gs>
            <a:gs pos="50000">
              <a:schemeClr val="bg1"/>
            </a:gs>
            <a:gs pos="100000">
              <a:srgbClr val="C0000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AutoShape 4"/>
          <p:cNvSpPr>
            <a:spLocks noChangeArrowheads="1"/>
          </p:cNvSpPr>
          <p:nvPr/>
        </p:nvSpPr>
        <p:spPr bwMode="auto">
          <a:xfrm>
            <a:off x="80082" y="1043207"/>
            <a:ext cx="4983051" cy="7814324"/>
          </a:xfrm>
          <a:prstGeom prst="roundRect">
            <a:avLst>
              <a:gd name="adj" fmla="val 700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29023" tIns="14512" rIns="29023" bIns="14512" anchor="ctr"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061" name="AutoShape 13"/>
          <p:cNvSpPr>
            <a:spLocks noChangeArrowheads="1"/>
          </p:cNvSpPr>
          <p:nvPr/>
        </p:nvSpPr>
        <p:spPr bwMode="auto">
          <a:xfrm>
            <a:off x="80368" y="73727"/>
            <a:ext cx="4982766" cy="892677"/>
          </a:xfrm>
          <a:prstGeom prst="roundRect">
            <a:avLst>
              <a:gd name="adj" fmla="val 1087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6584" tIns="8292" rIns="16584" bIns="8292" anchor="ctr"/>
          <a:lstStyle/>
          <a:p>
            <a:pPr defTabSz="796119"/>
            <a:endParaRPr lang="en-US">
              <a:solidFill>
                <a:srgbClr val="FFFFFF"/>
              </a:solidFill>
            </a:endParaRPr>
          </a:p>
        </p:txBody>
      </p:sp>
      <p:sp>
        <p:nvSpPr>
          <p:cNvPr id="2062" name="Text Box 14"/>
          <p:cNvSpPr txBox="1">
            <a:spLocks noChangeArrowheads="1"/>
          </p:cNvSpPr>
          <p:nvPr/>
        </p:nvSpPr>
        <p:spPr bwMode="auto">
          <a:xfrm>
            <a:off x="1203750" y="123678"/>
            <a:ext cx="2736000" cy="601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6584" tIns="8292" rIns="16584" bIns="8292">
            <a:spAutoFit/>
          </a:bodyPr>
          <a:lstStyle/>
          <a:p>
            <a:pPr defTabSz="796119">
              <a:spcBef>
                <a:spcPct val="50000"/>
              </a:spcBef>
            </a:pPr>
            <a:r>
              <a:rPr lang="it-IT" sz="1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La Road </a:t>
            </a:r>
            <a:r>
              <a:rPr lang="it-IT" sz="13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Map</a:t>
            </a:r>
            <a:r>
              <a:rPr lang="it-IT" sz="1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Open Data del Comune di Palermo</a:t>
            </a:r>
          </a:p>
          <a:p>
            <a:pPr defTabSz="796119"/>
            <a:endParaRPr lang="en-US" sz="400" b="1" dirty="0">
              <a:solidFill>
                <a:srgbClr val="000000">
                  <a:lumMod val="50000"/>
                  <a:lumOff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defTabSz="796119"/>
            <a:r>
              <a:rPr lang="en-US" sz="800" b="1" dirty="0" err="1" smtClean="0">
                <a:solidFill>
                  <a:srgbClr val="000000">
                    <a:lumMod val="50000"/>
                    <a:lumOff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Ciro</a:t>
            </a:r>
            <a:r>
              <a:rPr lang="en-US" sz="800" b="1" dirty="0" smtClean="0">
                <a:solidFill>
                  <a:srgbClr val="000000">
                    <a:lumMod val="50000"/>
                    <a:lumOff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800" b="1" dirty="0" err="1" smtClean="0">
                <a:solidFill>
                  <a:srgbClr val="000000">
                    <a:lumMod val="50000"/>
                    <a:lumOff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Spataro</a:t>
            </a:r>
            <a:r>
              <a:rPr lang="en-US" sz="800" b="1" dirty="0" smtClean="0">
                <a:solidFill>
                  <a:srgbClr val="000000">
                    <a:lumMod val="50000"/>
                    <a:lumOff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800" b="1" dirty="0">
                <a:solidFill>
                  <a:srgbClr val="000000">
                    <a:lumMod val="50000"/>
                    <a:lumOff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Comune di Palermo</a:t>
            </a:r>
            <a:endParaRPr lang="en-US" sz="1500" dirty="0">
              <a:solidFill>
                <a:srgbClr val="000000">
                  <a:lumMod val="50000"/>
                  <a:lumOff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5" name="Immagin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00" y="73728"/>
            <a:ext cx="1335657" cy="540000"/>
          </a:xfrm>
          <a:prstGeom prst="rect">
            <a:avLst/>
          </a:prstGeom>
        </p:spPr>
      </p:pic>
      <p:pic>
        <p:nvPicPr>
          <p:cNvPr id="51" name="Immagine 5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761" y="112523"/>
            <a:ext cx="311810" cy="346455"/>
          </a:xfrm>
          <a:prstGeom prst="rect">
            <a:avLst/>
          </a:prstGeom>
        </p:spPr>
      </p:pic>
      <p:sp>
        <p:nvSpPr>
          <p:cNvPr id="11" name="Shape 75"/>
          <p:cNvSpPr txBox="1">
            <a:spLocks/>
          </p:cNvSpPr>
          <p:nvPr/>
        </p:nvSpPr>
        <p:spPr>
          <a:xfrm>
            <a:off x="188414" y="1653666"/>
            <a:ext cx="4835509" cy="986371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>
            <a:lvl1pPr algn="ctr" defTabSz="796119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defTabSz="796119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2pPr>
            <a:lvl3pPr algn="ctr" defTabSz="796119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3pPr>
            <a:lvl4pPr algn="ctr" defTabSz="796119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4pPr>
            <a:lvl5pPr algn="ctr" defTabSz="796119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5pPr>
            <a:lvl6pPr marL="145115" algn="ctr" defTabSz="796119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6pPr>
            <a:lvl7pPr marL="290231" algn="ctr" defTabSz="796119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7pPr>
            <a:lvl8pPr marL="435346" algn="ctr" defTabSz="796119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8pPr>
            <a:lvl9pPr marL="580461" algn="ctr" defTabSz="796119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spcBef>
                <a:spcPts val="0"/>
              </a:spcBef>
            </a:pPr>
            <a:r>
              <a:rPr lang="it-IT" sz="3000" dirty="0">
                <a:solidFill>
                  <a:srgbClr val="000000"/>
                </a:solidFill>
              </a:rPr>
              <a:t>cosa sono i dati in formato aperto ?</a:t>
            </a:r>
          </a:p>
          <a:p>
            <a:pPr>
              <a:spcBef>
                <a:spcPts val="0"/>
              </a:spcBef>
            </a:pPr>
            <a:r>
              <a:rPr lang="it-IT" sz="3000" dirty="0">
                <a:solidFill>
                  <a:srgbClr val="000000"/>
                </a:solidFill>
              </a:rPr>
              <a:t>(gli #OPENDATA) </a:t>
            </a:r>
          </a:p>
        </p:txBody>
      </p:sp>
      <p:sp>
        <p:nvSpPr>
          <p:cNvPr id="12" name="Shape 76"/>
          <p:cNvSpPr txBox="1">
            <a:spLocks/>
          </p:cNvSpPr>
          <p:nvPr/>
        </p:nvSpPr>
        <p:spPr>
          <a:xfrm>
            <a:off x="168061" y="2847800"/>
            <a:ext cx="4876216" cy="4345611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>
            <a:lvl1pPr marL="298797" indent="-298797" algn="l" defTabSz="796119" rtl="0" fontAlgn="base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6469" indent="-248409" algn="l" defTabSz="796119" rtl="0" fontAlgn="base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</a:defRPr>
            </a:lvl2pPr>
            <a:lvl3pPr marL="995148" indent="-199030" algn="l" defTabSz="796119" rtl="0" fontAlgn="base">
              <a:spcBef>
                <a:spcPct val="20000"/>
              </a:spcBef>
              <a:spcAft>
                <a:spcPct val="0"/>
              </a:spcAft>
              <a:buChar char="•"/>
              <a:defRPr sz="2100">
                <a:solidFill>
                  <a:schemeClr val="tx1"/>
                </a:solidFill>
                <a:latin typeface="+mn-lt"/>
              </a:defRPr>
            </a:lvl3pPr>
            <a:lvl4pPr marL="1392704" indent="-198526" algn="l" defTabSz="796119" rtl="0" fontAlgn="base">
              <a:spcBef>
                <a:spcPct val="20000"/>
              </a:spcBef>
              <a:spcAft>
                <a:spcPct val="0"/>
              </a:spcAft>
              <a:buChar char="–"/>
              <a:defRPr sz="1700">
                <a:solidFill>
                  <a:schemeClr val="tx1"/>
                </a:solidFill>
                <a:latin typeface="+mn-lt"/>
              </a:defRPr>
            </a:lvl4pPr>
            <a:lvl5pPr marL="1791267" indent="-199030" algn="l" defTabSz="796119" rtl="0" fontAlgn="base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+mn-lt"/>
              </a:defRPr>
            </a:lvl5pPr>
            <a:lvl6pPr marL="1936382" indent="-199030" algn="l" defTabSz="796119" rtl="0" fontAlgn="base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+mn-lt"/>
              </a:defRPr>
            </a:lvl6pPr>
            <a:lvl7pPr marL="2081497" indent="-199030" algn="l" defTabSz="796119" rtl="0" fontAlgn="base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+mn-lt"/>
              </a:defRPr>
            </a:lvl7pPr>
            <a:lvl8pPr marL="2226613" indent="-199030" algn="l" defTabSz="796119" rtl="0" fontAlgn="base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+mn-lt"/>
              </a:defRPr>
            </a:lvl8pPr>
            <a:lvl9pPr marL="2371728" indent="-199030" algn="l" defTabSz="796119" rtl="0" fontAlgn="base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+mn-lt"/>
              </a:defRPr>
            </a:lvl9pPr>
          </a:lstStyle>
          <a:p>
            <a:pPr marL="0" lvl="0" indent="0">
              <a:spcBef>
                <a:spcPts val="600"/>
              </a:spcBef>
              <a:buNone/>
            </a:pPr>
            <a:r>
              <a:rPr lang="it" dirty="0">
                <a:solidFill>
                  <a:srgbClr val="141823"/>
                </a:solidFill>
              </a:rPr>
              <a:t>dati resi pubblici (online) in un formato tale da risultare: </a:t>
            </a:r>
          </a:p>
          <a:p>
            <a:pPr marL="457200" lvl="0" indent="-228600">
              <a:spcBef>
                <a:spcPts val="600"/>
              </a:spcBef>
              <a:buClr>
                <a:srgbClr val="0000FF"/>
              </a:buClr>
              <a:buSzPct val="100000"/>
            </a:pPr>
            <a:r>
              <a:rPr lang="it" dirty="0">
                <a:solidFill>
                  <a:srgbClr val="0000FF"/>
                </a:solidFill>
              </a:rPr>
              <a:t>completi (descrivono un fenomeno)</a:t>
            </a:r>
          </a:p>
          <a:p>
            <a:pPr marL="457200" lvl="0" indent="-228600">
              <a:spcBef>
                <a:spcPts val="600"/>
              </a:spcBef>
              <a:buClr>
                <a:srgbClr val="0000FF"/>
              </a:buClr>
              <a:buSzPct val="100000"/>
            </a:pPr>
            <a:r>
              <a:rPr lang="it" dirty="0">
                <a:solidFill>
                  <a:srgbClr val="0000FF"/>
                </a:solidFill>
              </a:rPr>
              <a:t>primari (</a:t>
            </a:r>
            <a:r>
              <a:rPr lang="it" b="1" u="sng" dirty="0">
                <a:solidFill>
                  <a:srgbClr val="0000FF"/>
                </a:solidFill>
              </a:rPr>
              <a:t>non aggregati</a:t>
            </a:r>
            <a:r>
              <a:rPr lang="it" dirty="0">
                <a:solidFill>
                  <a:srgbClr val="0000FF"/>
                </a:solidFill>
              </a:rPr>
              <a:t>) </a:t>
            </a:r>
          </a:p>
          <a:p>
            <a:pPr marL="457200" lvl="0" indent="-228600">
              <a:spcBef>
                <a:spcPts val="600"/>
              </a:spcBef>
              <a:buClr>
                <a:srgbClr val="0000FF"/>
              </a:buClr>
              <a:buSzPct val="100000"/>
            </a:pPr>
            <a:r>
              <a:rPr lang="it" dirty="0">
                <a:solidFill>
                  <a:srgbClr val="0000FF"/>
                </a:solidFill>
              </a:rPr>
              <a:t>tempestivi (aggiornati) </a:t>
            </a:r>
          </a:p>
          <a:p>
            <a:pPr marL="457200" lvl="0" indent="-228600">
              <a:spcBef>
                <a:spcPts val="600"/>
              </a:spcBef>
              <a:buClr>
                <a:srgbClr val="0000FF"/>
              </a:buClr>
              <a:buSzPct val="100000"/>
            </a:pPr>
            <a:r>
              <a:rPr lang="it" dirty="0">
                <a:solidFill>
                  <a:srgbClr val="0000FF"/>
                </a:solidFill>
              </a:rPr>
              <a:t>accessibili (online)</a:t>
            </a:r>
          </a:p>
          <a:p>
            <a:pPr marL="457200" lvl="0" indent="-228600">
              <a:spcBef>
                <a:spcPts val="600"/>
              </a:spcBef>
              <a:buClr>
                <a:srgbClr val="0000FF"/>
              </a:buClr>
              <a:buSzPct val="100000"/>
            </a:pPr>
            <a:r>
              <a:rPr lang="it" dirty="0">
                <a:solidFill>
                  <a:srgbClr val="0000FF"/>
                </a:solidFill>
              </a:rPr>
              <a:t>leggibili da computer (da software)</a:t>
            </a:r>
          </a:p>
          <a:p>
            <a:pPr marL="457200" lvl="0" indent="-228600">
              <a:spcBef>
                <a:spcPts val="600"/>
              </a:spcBef>
              <a:buClr>
                <a:srgbClr val="0000FF"/>
              </a:buClr>
              <a:buSzPct val="100000"/>
            </a:pPr>
            <a:r>
              <a:rPr lang="it" dirty="0">
                <a:solidFill>
                  <a:srgbClr val="0000FF"/>
                </a:solidFill>
              </a:rPr>
              <a:t>non proprietari - liberi (!!!) </a:t>
            </a:r>
          </a:p>
          <a:p>
            <a:pPr marL="457200" lvl="0" indent="-228600">
              <a:spcBef>
                <a:spcPts val="600"/>
              </a:spcBef>
              <a:buClr>
                <a:srgbClr val="0000FF"/>
              </a:buClr>
              <a:buSzPct val="100000"/>
            </a:pPr>
            <a:r>
              <a:rPr lang="it" dirty="0">
                <a:solidFill>
                  <a:srgbClr val="0000FF"/>
                </a:solidFill>
              </a:rPr>
              <a:t>riusabili da tutti (anche a fini commerciali). </a:t>
            </a:r>
          </a:p>
        </p:txBody>
      </p:sp>
      <p:sp>
        <p:nvSpPr>
          <p:cNvPr id="9" name="Rettangolo 8"/>
          <p:cNvSpPr/>
          <p:nvPr/>
        </p:nvSpPr>
        <p:spPr>
          <a:xfrm>
            <a:off x="0" y="8857531"/>
            <a:ext cx="51435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200" dirty="0"/>
              <a:t>CC BY SA 4.0 Attribuzione Internazionale</a:t>
            </a:r>
            <a:endParaRPr lang="it-IT" sz="1200" dirty="0"/>
          </a:p>
        </p:txBody>
      </p:sp>
    </p:spTree>
    <p:extLst>
      <p:ext uri="{BB962C8B-B14F-4D97-AF65-F5344CB8AC3E}">
        <p14:creationId xmlns:p14="http://schemas.microsoft.com/office/powerpoint/2010/main" val="3771632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/>
            </a:gs>
            <a:gs pos="50000">
              <a:schemeClr val="bg1"/>
            </a:gs>
            <a:gs pos="100000">
              <a:srgbClr val="C0000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AutoShape 4"/>
          <p:cNvSpPr>
            <a:spLocks noChangeArrowheads="1"/>
          </p:cNvSpPr>
          <p:nvPr/>
        </p:nvSpPr>
        <p:spPr bwMode="auto">
          <a:xfrm>
            <a:off x="80082" y="1043207"/>
            <a:ext cx="4983051" cy="7814324"/>
          </a:xfrm>
          <a:prstGeom prst="roundRect">
            <a:avLst>
              <a:gd name="adj" fmla="val 700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29023" tIns="14512" rIns="29023" bIns="14512" anchor="ctr"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061" name="AutoShape 13"/>
          <p:cNvSpPr>
            <a:spLocks noChangeArrowheads="1"/>
          </p:cNvSpPr>
          <p:nvPr/>
        </p:nvSpPr>
        <p:spPr bwMode="auto">
          <a:xfrm>
            <a:off x="80368" y="73727"/>
            <a:ext cx="4982766" cy="892677"/>
          </a:xfrm>
          <a:prstGeom prst="roundRect">
            <a:avLst>
              <a:gd name="adj" fmla="val 1087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6584" tIns="8292" rIns="16584" bIns="8292" anchor="ctr"/>
          <a:lstStyle/>
          <a:p>
            <a:pPr defTabSz="796119"/>
            <a:endParaRPr lang="en-US">
              <a:solidFill>
                <a:srgbClr val="FFFFFF"/>
              </a:solidFill>
            </a:endParaRPr>
          </a:p>
        </p:txBody>
      </p:sp>
      <p:sp>
        <p:nvSpPr>
          <p:cNvPr id="2062" name="Text Box 14"/>
          <p:cNvSpPr txBox="1">
            <a:spLocks noChangeArrowheads="1"/>
          </p:cNvSpPr>
          <p:nvPr/>
        </p:nvSpPr>
        <p:spPr bwMode="auto">
          <a:xfrm>
            <a:off x="1203750" y="123678"/>
            <a:ext cx="2736000" cy="601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6584" tIns="8292" rIns="16584" bIns="8292">
            <a:spAutoFit/>
          </a:bodyPr>
          <a:lstStyle/>
          <a:p>
            <a:pPr defTabSz="796119">
              <a:spcBef>
                <a:spcPct val="50000"/>
              </a:spcBef>
            </a:pPr>
            <a:r>
              <a:rPr lang="it-IT" sz="1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La Road </a:t>
            </a:r>
            <a:r>
              <a:rPr lang="it-IT" sz="13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Map</a:t>
            </a:r>
            <a:r>
              <a:rPr lang="it-IT" sz="1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Open Data del Comune di Palermo</a:t>
            </a:r>
          </a:p>
          <a:p>
            <a:pPr defTabSz="796119"/>
            <a:endParaRPr lang="en-US" sz="400" b="1" dirty="0">
              <a:solidFill>
                <a:srgbClr val="000000">
                  <a:lumMod val="50000"/>
                  <a:lumOff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defTabSz="796119"/>
            <a:r>
              <a:rPr lang="en-US" sz="800" b="1" dirty="0" err="1" smtClean="0">
                <a:solidFill>
                  <a:srgbClr val="000000">
                    <a:lumMod val="50000"/>
                    <a:lumOff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Ciro</a:t>
            </a:r>
            <a:r>
              <a:rPr lang="en-US" sz="800" b="1" dirty="0" smtClean="0">
                <a:solidFill>
                  <a:srgbClr val="000000">
                    <a:lumMod val="50000"/>
                    <a:lumOff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800" b="1" dirty="0" err="1" smtClean="0">
                <a:solidFill>
                  <a:srgbClr val="000000">
                    <a:lumMod val="50000"/>
                    <a:lumOff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Spataro</a:t>
            </a:r>
            <a:r>
              <a:rPr lang="en-US" sz="800" b="1" dirty="0" smtClean="0">
                <a:solidFill>
                  <a:srgbClr val="000000">
                    <a:lumMod val="50000"/>
                    <a:lumOff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800" b="1" dirty="0">
                <a:solidFill>
                  <a:srgbClr val="000000">
                    <a:lumMod val="50000"/>
                    <a:lumOff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Comune di Palermo</a:t>
            </a:r>
            <a:endParaRPr lang="en-US" sz="1500" dirty="0">
              <a:solidFill>
                <a:srgbClr val="000000">
                  <a:lumMod val="50000"/>
                  <a:lumOff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5" name="Immagin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00" y="73728"/>
            <a:ext cx="1335657" cy="540000"/>
          </a:xfrm>
          <a:prstGeom prst="rect">
            <a:avLst/>
          </a:prstGeom>
        </p:spPr>
      </p:pic>
      <p:pic>
        <p:nvPicPr>
          <p:cNvPr id="51" name="Immagine 5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761" y="112523"/>
            <a:ext cx="311810" cy="346455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433" y="2182092"/>
            <a:ext cx="4780636" cy="28039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ttangolo 7"/>
          <p:cNvSpPr/>
          <p:nvPr/>
        </p:nvSpPr>
        <p:spPr>
          <a:xfrm>
            <a:off x="0" y="8857531"/>
            <a:ext cx="51435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200" dirty="0"/>
              <a:t>CC BY SA 4.0 Attribuzione Internazionale</a:t>
            </a:r>
            <a:endParaRPr lang="it-IT" sz="1200" dirty="0"/>
          </a:p>
        </p:txBody>
      </p:sp>
    </p:spTree>
    <p:extLst>
      <p:ext uri="{BB962C8B-B14F-4D97-AF65-F5344CB8AC3E}">
        <p14:creationId xmlns:p14="http://schemas.microsoft.com/office/powerpoint/2010/main" val="2297691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/>
            </a:gs>
            <a:gs pos="50000">
              <a:schemeClr val="bg1"/>
            </a:gs>
            <a:gs pos="100000">
              <a:srgbClr val="C0000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AutoShape 4"/>
          <p:cNvSpPr>
            <a:spLocks noChangeArrowheads="1"/>
          </p:cNvSpPr>
          <p:nvPr/>
        </p:nvSpPr>
        <p:spPr bwMode="auto">
          <a:xfrm>
            <a:off x="61226" y="1070987"/>
            <a:ext cx="4983051" cy="7786544"/>
          </a:xfrm>
          <a:prstGeom prst="roundRect">
            <a:avLst>
              <a:gd name="adj" fmla="val 700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29023" tIns="14512" rIns="29023" bIns="14512" anchor="ctr"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061" name="AutoShape 13"/>
          <p:cNvSpPr>
            <a:spLocks noChangeArrowheads="1"/>
          </p:cNvSpPr>
          <p:nvPr/>
        </p:nvSpPr>
        <p:spPr bwMode="auto">
          <a:xfrm>
            <a:off x="80368" y="73727"/>
            <a:ext cx="4982766" cy="892677"/>
          </a:xfrm>
          <a:prstGeom prst="roundRect">
            <a:avLst>
              <a:gd name="adj" fmla="val 1087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6584" tIns="8292" rIns="16584" bIns="8292" anchor="ctr"/>
          <a:lstStyle/>
          <a:p>
            <a:pPr defTabSz="796119"/>
            <a:endParaRPr lang="en-US">
              <a:solidFill>
                <a:srgbClr val="FFFFFF"/>
              </a:solidFill>
            </a:endParaRPr>
          </a:p>
        </p:txBody>
      </p:sp>
      <p:sp>
        <p:nvSpPr>
          <p:cNvPr id="2062" name="Text Box 14"/>
          <p:cNvSpPr txBox="1">
            <a:spLocks noChangeArrowheads="1"/>
          </p:cNvSpPr>
          <p:nvPr/>
        </p:nvSpPr>
        <p:spPr bwMode="auto">
          <a:xfrm>
            <a:off x="1203750" y="123678"/>
            <a:ext cx="2736000" cy="601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6584" tIns="8292" rIns="16584" bIns="8292">
            <a:spAutoFit/>
          </a:bodyPr>
          <a:lstStyle/>
          <a:p>
            <a:pPr defTabSz="796119">
              <a:spcBef>
                <a:spcPct val="50000"/>
              </a:spcBef>
            </a:pPr>
            <a:r>
              <a:rPr lang="it-IT" sz="1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La Road </a:t>
            </a:r>
            <a:r>
              <a:rPr lang="it-IT" sz="13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Map</a:t>
            </a:r>
            <a:r>
              <a:rPr lang="it-IT" sz="1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Open Data del Comune di Palermo</a:t>
            </a:r>
          </a:p>
          <a:p>
            <a:pPr defTabSz="796119"/>
            <a:endParaRPr lang="en-US" sz="400" b="1" dirty="0">
              <a:solidFill>
                <a:srgbClr val="000000">
                  <a:lumMod val="50000"/>
                  <a:lumOff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defTabSz="796119"/>
            <a:r>
              <a:rPr lang="en-US" sz="800" b="1" dirty="0" err="1" smtClean="0">
                <a:solidFill>
                  <a:srgbClr val="000000">
                    <a:lumMod val="50000"/>
                    <a:lumOff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Ciro</a:t>
            </a:r>
            <a:r>
              <a:rPr lang="en-US" sz="800" b="1" dirty="0" smtClean="0">
                <a:solidFill>
                  <a:srgbClr val="000000">
                    <a:lumMod val="50000"/>
                    <a:lumOff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800" b="1" dirty="0" err="1" smtClean="0">
                <a:solidFill>
                  <a:srgbClr val="000000">
                    <a:lumMod val="50000"/>
                    <a:lumOff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Spataro</a:t>
            </a:r>
            <a:r>
              <a:rPr lang="en-US" sz="800" b="1" dirty="0" smtClean="0">
                <a:solidFill>
                  <a:srgbClr val="000000">
                    <a:lumMod val="50000"/>
                    <a:lumOff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800" b="1" dirty="0">
                <a:solidFill>
                  <a:srgbClr val="000000">
                    <a:lumMod val="50000"/>
                    <a:lumOff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Comune di Palermo</a:t>
            </a:r>
            <a:endParaRPr lang="en-US" sz="1500" dirty="0">
              <a:solidFill>
                <a:srgbClr val="000000">
                  <a:lumMod val="50000"/>
                  <a:lumOff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5" name="Immagin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00" y="73728"/>
            <a:ext cx="1335657" cy="540000"/>
          </a:xfrm>
          <a:prstGeom prst="rect">
            <a:avLst/>
          </a:prstGeom>
        </p:spPr>
      </p:pic>
      <p:pic>
        <p:nvPicPr>
          <p:cNvPr id="51" name="Immagine 5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761" y="112523"/>
            <a:ext cx="311810" cy="346455"/>
          </a:xfrm>
          <a:prstGeom prst="rect">
            <a:avLst/>
          </a:prstGeom>
        </p:spPr>
      </p:pic>
      <p:sp>
        <p:nvSpPr>
          <p:cNvPr id="11" name="Shape 75"/>
          <p:cNvSpPr txBox="1">
            <a:spLocks/>
          </p:cNvSpPr>
          <p:nvPr/>
        </p:nvSpPr>
        <p:spPr>
          <a:xfrm>
            <a:off x="208768" y="1521173"/>
            <a:ext cx="4835509" cy="986371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>
            <a:lvl1pPr algn="ctr" defTabSz="796119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defTabSz="796119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2pPr>
            <a:lvl3pPr algn="ctr" defTabSz="796119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3pPr>
            <a:lvl4pPr algn="ctr" defTabSz="796119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4pPr>
            <a:lvl5pPr algn="ctr" defTabSz="796119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5pPr>
            <a:lvl6pPr marL="145115" algn="ctr" defTabSz="796119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6pPr>
            <a:lvl7pPr marL="290231" algn="ctr" defTabSz="796119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7pPr>
            <a:lvl8pPr marL="435346" algn="ctr" defTabSz="796119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8pPr>
            <a:lvl9pPr marL="580461" algn="ctr" defTabSz="796119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spcBef>
                <a:spcPts val="0"/>
              </a:spcBef>
            </a:pPr>
            <a:r>
              <a:rPr lang="it-IT" sz="2400" dirty="0">
                <a:solidFill>
                  <a:srgbClr val="000000"/>
                </a:solidFill>
              </a:rPr>
              <a:t>2014 inizia processo interno per pubblicazione </a:t>
            </a:r>
            <a:r>
              <a:rPr lang="it-IT" sz="2400" dirty="0" smtClean="0">
                <a:solidFill>
                  <a:srgbClr val="000000"/>
                </a:solidFill>
              </a:rPr>
              <a:t>dati</a:t>
            </a:r>
          </a:p>
          <a:p>
            <a:pPr>
              <a:spcBef>
                <a:spcPts val="0"/>
              </a:spcBef>
            </a:pPr>
            <a:r>
              <a:rPr lang="it" sz="2000" dirty="0"/>
              <a:t>primi dataset pubblicati sul portale </a:t>
            </a:r>
            <a:r>
              <a:rPr lang="it" sz="2000" dirty="0" smtClean="0"/>
              <a:t>opendata</a:t>
            </a:r>
            <a:endParaRPr lang="it" sz="2000" dirty="0"/>
          </a:p>
        </p:txBody>
      </p:sp>
      <p:sp>
        <p:nvSpPr>
          <p:cNvPr id="9" name="Shape 103"/>
          <p:cNvSpPr txBox="1"/>
          <p:nvPr/>
        </p:nvSpPr>
        <p:spPr>
          <a:xfrm>
            <a:off x="306732" y="2337424"/>
            <a:ext cx="4540934" cy="3766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algn="l" rtl="0">
              <a:spcBef>
                <a:spcPts val="0"/>
              </a:spcBef>
              <a:buNone/>
            </a:pPr>
            <a:r>
              <a:rPr lang="it" dirty="0"/>
              <a:t>i dati ad oggi:</a:t>
            </a:r>
          </a:p>
          <a:p>
            <a:pPr marL="457200" lvl="0" indent="-228600" algn="l" rtl="0">
              <a:spcBef>
                <a:spcPts val="0"/>
              </a:spcBef>
              <a:buClr>
                <a:srgbClr val="FF0000"/>
              </a:buClr>
              <a:buChar char="●"/>
            </a:pPr>
            <a:r>
              <a:rPr lang="it" dirty="0">
                <a:solidFill>
                  <a:srgbClr val="FF0000"/>
                </a:solidFill>
              </a:rPr>
              <a:t>328 dataset pubblicati</a:t>
            </a:r>
          </a:p>
          <a:p>
            <a:pPr marL="457200" lvl="0" indent="-228600" algn="l" rtl="0">
              <a:spcBef>
                <a:spcPts val="0"/>
              </a:spcBef>
              <a:buChar char="●"/>
            </a:pPr>
            <a:r>
              <a:rPr lang="it" dirty="0"/>
              <a:t>18 AMBIENTE</a:t>
            </a:r>
          </a:p>
          <a:p>
            <a:pPr marL="457200" lvl="0" indent="-228600" algn="l" rtl="0">
              <a:spcBef>
                <a:spcPts val="0"/>
              </a:spcBef>
              <a:buChar char="●"/>
            </a:pPr>
            <a:r>
              <a:rPr lang="it" dirty="0"/>
              <a:t>32 AMMINISTRAZIONE</a:t>
            </a:r>
          </a:p>
          <a:p>
            <a:pPr marL="457200" lvl="0" indent="-228600" algn="l" rtl="0">
              <a:spcBef>
                <a:spcPts val="0"/>
              </a:spcBef>
              <a:buChar char="●"/>
            </a:pPr>
            <a:r>
              <a:rPr lang="it" dirty="0"/>
              <a:t>22 CULTURA E TURISMO</a:t>
            </a:r>
          </a:p>
          <a:p>
            <a:pPr marL="457200" lvl="0" indent="-228600" algn="l" rtl="0">
              <a:spcBef>
                <a:spcPts val="0"/>
              </a:spcBef>
              <a:buChar char="●"/>
            </a:pPr>
            <a:r>
              <a:rPr lang="it" dirty="0"/>
              <a:t>92 TERRITORIO</a:t>
            </a:r>
          </a:p>
          <a:p>
            <a:pPr marL="457200" lvl="0" indent="-228600" algn="l" rtl="0">
              <a:spcBef>
                <a:spcPts val="0"/>
              </a:spcBef>
              <a:buChar char="●"/>
            </a:pPr>
            <a:r>
              <a:rPr lang="it" dirty="0"/>
              <a:t>36 ISTRUZIONE</a:t>
            </a:r>
          </a:p>
          <a:p>
            <a:pPr marL="457200" lvl="0" indent="-228600" algn="l" rtl="0">
              <a:spcBef>
                <a:spcPts val="0"/>
              </a:spcBef>
              <a:buChar char="●"/>
            </a:pPr>
            <a:r>
              <a:rPr lang="it" dirty="0"/>
              <a:t>54 MOBILITA' E SICUREZZA</a:t>
            </a:r>
          </a:p>
          <a:p>
            <a:pPr marL="457200" lvl="0" indent="-228600" algn="l" rtl="0">
              <a:spcBef>
                <a:spcPts val="0"/>
              </a:spcBef>
              <a:buChar char="●"/>
            </a:pPr>
            <a:r>
              <a:rPr lang="it" dirty="0"/>
              <a:t>1  OPERE PUBBLICHE</a:t>
            </a:r>
          </a:p>
          <a:p>
            <a:pPr marL="457200" lvl="0" indent="-228600" algn="l" rtl="0">
              <a:spcBef>
                <a:spcPts val="0"/>
              </a:spcBef>
              <a:buChar char="●"/>
            </a:pPr>
            <a:r>
              <a:rPr lang="it" dirty="0"/>
              <a:t>17 SANITA' E SOCIALE</a:t>
            </a:r>
          </a:p>
          <a:p>
            <a:pPr marL="457200" lvl="0" indent="-228600" algn="l" rtl="0">
              <a:spcBef>
                <a:spcPts val="0"/>
              </a:spcBef>
              <a:buChar char="●"/>
            </a:pPr>
            <a:r>
              <a:rPr lang="it" dirty="0"/>
              <a:t>14 URBANISTICA</a:t>
            </a:r>
          </a:p>
          <a:p>
            <a:pPr marL="457200" lvl="0" indent="-228600" algn="l" rtl="0">
              <a:spcBef>
                <a:spcPts val="0"/>
              </a:spcBef>
              <a:buChar char="●"/>
            </a:pPr>
            <a:r>
              <a:rPr lang="it" dirty="0"/>
              <a:t>4 ATTIV. ECONOMICHE</a:t>
            </a:r>
          </a:p>
          <a:p>
            <a:pPr marL="457200" lvl="0" indent="-228600" algn="l" rtl="0">
              <a:spcBef>
                <a:spcPts val="0"/>
              </a:spcBef>
              <a:buChar char="●"/>
            </a:pPr>
            <a:r>
              <a:rPr lang="it" dirty="0"/>
              <a:t>8 BILANCIO</a:t>
            </a:r>
          </a:p>
          <a:p>
            <a:pPr marL="457200" lvl="0" indent="-228600" algn="l" rtl="0">
              <a:spcBef>
                <a:spcPts val="0"/>
              </a:spcBef>
              <a:buChar char="●"/>
            </a:pPr>
            <a:r>
              <a:rPr lang="it" dirty="0"/>
              <a:t>11 ELEZIONI</a:t>
            </a:r>
          </a:p>
          <a:p>
            <a:pPr marL="457200" lvl="0" indent="-228600" algn="l">
              <a:spcBef>
                <a:spcPts val="0"/>
              </a:spcBef>
              <a:buClr>
                <a:srgbClr val="FF0000"/>
              </a:buClr>
              <a:buChar char="●"/>
            </a:pPr>
            <a:r>
              <a:rPr lang="it" dirty="0">
                <a:solidFill>
                  <a:srgbClr val="FF0000"/>
                </a:solidFill>
              </a:rPr>
              <a:t>15.185 download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102" y="6077255"/>
            <a:ext cx="4154193" cy="2698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ttangolo 9"/>
          <p:cNvSpPr/>
          <p:nvPr/>
        </p:nvSpPr>
        <p:spPr>
          <a:xfrm>
            <a:off x="0" y="8857531"/>
            <a:ext cx="51435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200" dirty="0"/>
              <a:t>CC BY SA 4.0 Attribuzione Internazionale</a:t>
            </a:r>
            <a:endParaRPr lang="it-IT" sz="1200" dirty="0"/>
          </a:p>
        </p:txBody>
      </p:sp>
    </p:spTree>
    <p:extLst>
      <p:ext uri="{BB962C8B-B14F-4D97-AF65-F5344CB8AC3E}">
        <p14:creationId xmlns:p14="http://schemas.microsoft.com/office/powerpoint/2010/main" val="1169585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/>
            </a:gs>
            <a:gs pos="50000">
              <a:schemeClr val="bg1"/>
            </a:gs>
            <a:gs pos="100000">
              <a:srgbClr val="C0000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AutoShape 4"/>
          <p:cNvSpPr>
            <a:spLocks noChangeArrowheads="1"/>
          </p:cNvSpPr>
          <p:nvPr/>
        </p:nvSpPr>
        <p:spPr bwMode="auto">
          <a:xfrm>
            <a:off x="61226" y="1070987"/>
            <a:ext cx="4983051" cy="7786544"/>
          </a:xfrm>
          <a:prstGeom prst="roundRect">
            <a:avLst>
              <a:gd name="adj" fmla="val 700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29023" tIns="14512" rIns="29023" bIns="14512" anchor="ctr"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061" name="AutoShape 13"/>
          <p:cNvSpPr>
            <a:spLocks noChangeArrowheads="1"/>
          </p:cNvSpPr>
          <p:nvPr/>
        </p:nvSpPr>
        <p:spPr bwMode="auto">
          <a:xfrm>
            <a:off x="80368" y="73727"/>
            <a:ext cx="4982766" cy="892677"/>
          </a:xfrm>
          <a:prstGeom prst="roundRect">
            <a:avLst>
              <a:gd name="adj" fmla="val 1087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6584" tIns="8292" rIns="16584" bIns="8292" anchor="ctr"/>
          <a:lstStyle/>
          <a:p>
            <a:pPr defTabSz="796119"/>
            <a:endParaRPr lang="en-US">
              <a:solidFill>
                <a:srgbClr val="FFFFFF"/>
              </a:solidFill>
            </a:endParaRPr>
          </a:p>
        </p:txBody>
      </p:sp>
      <p:sp>
        <p:nvSpPr>
          <p:cNvPr id="2062" name="Text Box 14"/>
          <p:cNvSpPr txBox="1">
            <a:spLocks noChangeArrowheads="1"/>
          </p:cNvSpPr>
          <p:nvPr/>
        </p:nvSpPr>
        <p:spPr bwMode="auto">
          <a:xfrm>
            <a:off x="1203750" y="123678"/>
            <a:ext cx="2736000" cy="601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6584" tIns="8292" rIns="16584" bIns="8292">
            <a:spAutoFit/>
          </a:bodyPr>
          <a:lstStyle/>
          <a:p>
            <a:pPr defTabSz="796119">
              <a:spcBef>
                <a:spcPct val="50000"/>
              </a:spcBef>
            </a:pPr>
            <a:r>
              <a:rPr lang="it-IT" sz="1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La Road </a:t>
            </a:r>
            <a:r>
              <a:rPr lang="it-IT" sz="13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Map</a:t>
            </a:r>
            <a:r>
              <a:rPr lang="it-IT" sz="1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Open Data del Comune di Palermo</a:t>
            </a:r>
          </a:p>
          <a:p>
            <a:pPr defTabSz="796119"/>
            <a:endParaRPr lang="en-US" sz="400" b="1" dirty="0">
              <a:solidFill>
                <a:srgbClr val="000000">
                  <a:lumMod val="50000"/>
                  <a:lumOff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defTabSz="796119"/>
            <a:r>
              <a:rPr lang="en-US" sz="800" b="1" dirty="0" err="1" smtClean="0">
                <a:solidFill>
                  <a:srgbClr val="000000">
                    <a:lumMod val="50000"/>
                    <a:lumOff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Ciro</a:t>
            </a:r>
            <a:r>
              <a:rPr lang="en-US" sz="800" b="1" dirty="0" smtClean="0">
                <a:solidFill>
                  <a:srgbClr val="000000">
                    <a:lumMod val="50000"/>
                    <a:lumOff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800" b="1" dirty="0" err="1" smtClean="0">
                <a:solidFill>
                  <a:srgbClr val="000000">
                    <a:lumMod val="50000"/>
                    <a:lumOff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Spataro</a:t>
            </a:r>
            <a:r>
              <a:rPr lang="en-US" sz="800" b="1" dirty="0" smtClean="0">
                <a:solidFill>
                  <a:srgbClr val="000000">
                    <a:lumMod val="50000"/>
                    <a:lumOff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800" b="1" dirty="0">
                <a:solidFill>
                  <a:srgbClr val="000000">
                    <a:lumMod val="50000"/>
                    <a:lumOff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Comune di Palermo</a:t>
            </a:r>
            <a:endParaRPr lang="en-US" sz="1500" dirty="0">
              <a:solidFill>
                <a:srgbClr val="000000">
                  <a:lumMod val="50000"/>
                  <a:lumOff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5" name="Immagin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00" y="73728"/>
            <a:ext cx="1335657" cy="540000"/>
          </a:xfrm>
          <a:prstGeom prst="rect">
            <a:avLst/>
          </a:prstGeom>
        </p:spPr>
      </p:pic>
      <p:pic>
        <p:nvPicPr>
          <p:cNvPr id="51" name="Immagine 5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761" y="112523"/>
            <a:ext cx="311810" cy="346455"/>
          </a:xfrm>
          <a:prstGeom prst="rect">
            <a:avLst/>
          </a:prstGeom>
        </p:spPr>
      </p:pic>
      <p:sp>
        <p:nvSpPr>
          <p:cNvPr id="11" name="Shape 75"/>
          <p:cNvSpPr txBox="1">
            <a:spLocks/>
          </p:cNvSpPr>
          <p:nvPr/>
        </p:nvSpPr>
        <p:spPr>
          <a:xfrm>
            <a:off x="208768" y="1095873"/>
            <a:ext cx="4835509" cy="986371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>
            <a:lvl1pPr algn="ctr" defTabSz="796119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defTabSz="796119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2pPr>
            <a:lvl3pPr algn="ctr" defTabSz="796119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3pPr>
            <a:lvl4pPr algn="ctr" defTabSz="796119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4pPr>
            <a:lvl5pPr algn="ctr" defTabSz="796119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5pPr>
            <a:lvl6pPr marL="145115" algn="ctr" defTabSz="796119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6pPr>
            <a:lvl7pPr marL="290231" algn="ctr" defTabSz="796119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7pPr>
            <a:lvl8pPr marL="435346" algn="ctr" defTabSz="796119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8pPr>
            <a:lvl9pPr marL="580461" algn="ctr" defTabSz="796119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spcBef>
                <a:spcPts val="0"/>
              </a:spcBef>
            </a:pPr>
            <a:r>
              <a:rPr lang="it-IT" sz="2400" dirty="0" smtClean="0">
                <a:solidFill>
                  <a:srgbClr val="000000"/>
                </a:solidFill>
              </a:rPr>
              <a:t>Le </a:t>
            </a:r>
            <a:r>
              <a:rPr lang="it-IT" sz="2400" dirty="0" err="1" smtClean="0">
                <a:solidFill>
                  <a:srgbClr val="000000"/>
                </a:solidFill>
              </a:rPr>
              <a:t>app</a:t>
            </a:r>
            <a:r>
              <a:rPr lang="it-IT" sz="2400" dirty="0" smtClean="0">
                <a:solidFill>
                  <a:srgbClr val="000000"/>
                </a:solidFill>
              </a:rPr>
              <a:t> create utilizzando gli open data del Comune di Palermo</a:t>
            </a:r>
            <a:endParaRPr lang="it" sz="2000" dirty="0">
              <a:solidFill>
                <a:srgbClr val="000000"/>
              </a:solidFill>
            </a:endParaRPr>
          </a:p>
        </p:txBody>
      </p:sp>
      <p:pic>
        <p:nvPicPr>
          <p:cNvPr id="10" name="Shape 116"/>
          <p:cNvPicPr preferRelativeResize="0"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1542" y="2249640"/>
            <a:ext cx="783162" cy="7268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Shape 117"/>
          <p:cNvPicPr preferRelativeResize="0"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329719" y="2249640"/>
            <a:ext cx="828848" cy="7692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Shape 118"/>
          <p:cNvPicPr preferRelativeResize="0">
            <a:picLocks noChangeAspect="1"/>
          </p:cNvPicPr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492523" y="2249640"/>
            <a:ext cx="828848" cy="7692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Shape 119"/>
          <p:cNvPicPr preferRelativeResize="0">
            <a:picLocks noChangeAspect="1"/>
          </p:cNvPicPr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667003" y="2249640"/>
            <a:ext cx="795193" cy="73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Shape 131"/>
          <p:cNvPicPr preferRelativeResize="0">
            <a:picLocks noChangeAspect="1"/>
          </p:cNvPicPr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69167" y="3594245"/>
            <a:ext cx="667912" cy="11855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Shape 120"/>
          <p:cNvPicPr preferRelativeResize="0">
            <a:picLocks noChangeAspect="1"/>
          </p:cNvPicPr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413967" y="3692175"/>
            <a:ext cx="744600" cy="13216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Shape 121"/>
          <p:cNvPicPr preferRelativeResize="0">
            <a:picLocks noChangeAspect="1"/>
          </p:cNvPicPr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388998" y="5761191"/>
            <a:ext cx="628250" cy="6282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Shape 122"/>
          <p:cNvPicPr preferRelativeResize="0">
            <a:picLocks noChangeAspect="1"/>
          </p:cNvPicPr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2492523" y="3692175"/>
            <a:ext cx="783162" cy="139011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Shape 123"/>
          <p:cNvPicPr preferRelativeResize="0">
            <a:picLocks noChangeAspect="1"/>
          </p:cNvPicPr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2572990" y="5761191"/>
            <a:ext cx="667913" cy="66791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Shape 124"/>
          <p:cNvPicPr preferRelativeResize="0">
            <a:picLocks noChangeAspect="1"/>
          </p:cNvPicPr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3832289" y="3604067"/>
            <a:ext cx="783162" cy="78316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Shape 125"/>
          <p:cNvPicPr preferRelativeResize="0">
            <a:picLocks noChangeAspect="1"/>
          </p:cNvPicPr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3832289" y="5761191"/>
            <a:ext cx="783162" cy="783163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Shape 126"/>
          <p:cNvPicPr preferRelativeResize="0">
            <a:picLocks noChangeAspect="1"/>
          </p:cNvPicPr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349329" y="6979807"/>
            <a:ext cx="707588" cy="7075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Shape 127"/>
          <p:cNvPicPr preferRelativeResize="0">
            <a:picLocks noChangeAspect="1"/>
          </p:cNvPicPr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1388134" y="6979807"/>
            <a:ext cx="707588" cy="7075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Shape 128"/>
          <p:cNvPicPr preferRelativeResize="0">
            <a:picLocks noChangeAspect="1"/>
          </p:cNvPicPr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2572990" y="6956425"/>
            <a:ext cx="667913" cy="667913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Shape 129"/>
          <p:cNvPicPr preferRelativeResize="0">
            <a:picLocks noChangeAspect="1"/>
          </p:cNvPicPr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3899595" y="6979807"/>
            <a:ext cx="582888" cy="582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Shape 130"/>
          <p:cNvPicPr preferRelativeResize="0">
            <a:picLocks noChangeAspect="1"/>
          </p:cNvPicPr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388998" y="8113593"/>
            <a:ext cx="628250" cy="6282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Shape 132"/>
          <p:cNvPicPr preferRelativeResize="0">
            <a:picLocks noChangeAspect="1"/>
          </p:cNvPicPr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1479936" y="5698460"/>
            <a:ext cx="528413" cy="528412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Rettangolo 29"/>
          <p:cNvSpPr/>
          <p:nvPr/>
        </p:nvSpPr>
        <p:spPr>
          <a:xfrm>
            <a:off x="0" y="8857531"/>
            <a:ext cx="51435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200" dirty="0"/>
              <a:t>CC BY SA 4.0 Attribuzione Internazionale</a:t>
            </a:r>
            <a:endParaRPr lang="it-IT" sz="1200" dirty="0"/>
          </a:p>
        </p:txBody>
      </p:sp>
    </p:spTree>
    <p:extLst>
      <p:ext uri="{BB962C8B-B14F-4D97-AF65-F5344CB8AC3E}">
        <p14:creationId xmlns:p14="http://schemas.microsoft.com/office/powerpoint/2010/main" val="602704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/>
            </a:gs>
            <a:gs pos="50000">
              <a:schemeClr val="bg1"/>
            </a:gs>
            <a:gs pos="100000">
              <a:srgbClr val="C0000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AutoShape 4"/>
          <p:cNvSpPr>
            <a:spLocks noChangeArrowheads="1"/>
          </p:cNvSpPr>
          <p:nvPr/>
        </p:nvSpPr>
        <p:spPr bwMode="auto">
          <a:xfrm>
            <a:off x="61226" y="1070987"/>
            <a:ext cx="4983051" cy="7786544"/>
          </a:xfrm>
          <a:prstGeom prst="roundRect">
            <a:avLst>
              <a:gd name="adj" fmla="val 700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29023" tIns="14512" rIns="29023" bIns="14512" anchor="ctr"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061" name="AutoShape 13"/>
          <p:cNvSpPr>
            <a:spLocks noChangeArrowheads="1"/>
          </p:cNvSpPr>
          <p:nvPr/>
        </p:nvSpPr>
        <p:spPr bwMode="auto">
          <a:xfrm>
            <a:off x="80368" y="73727"/>
            <a:ext cx="4982766" cy="892677"/>
          </a:xfrm>
          <a:prstGeom prst="roundRect">
            <a:avLst>
              <a:gd name="adj" fmla="val 1087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6584" tIns="8292" rIns="16584" bIns="8292" anchor="ctr"/>
          <a:lstStyle/>
          <a:p>
            <a:pPr defTabSz="796119"/>
            <a:endParaRPr lang="en-US">
              <a:solidFill>
                <a:srgbClr val="FFFFFF"/>
              </a:solidFill>
            </a:endParaRPr>
          </a:p>
        </p:txBody>
      </p:sp>
      <p:sp>
        <p:nvSpPr>
          <p:cNvPr id="2062" name="Text Box 14"/>
          <p:cNvSpPr txBox="1">
            <a:spLocks noChangeArrowheads="1"/>
          </p:cNvSpPr>
          <p:nvPr/>
        </p:nvSpPr>
        <p:spPr bwMode="auto">
          <a:xfrm>
            <a:off x="1203750" y="123678"/>
            <a:ext cx="2736000" cy="601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6584" tIns="8292" rIns="16584" bIns="8292">
            <a:spAutoFit/>
          </a:bodyPr>
          <a:lstStyle/>
          <a:p>
            <a:pPr defTabSz="796119">
              <a:spcBef>
                <a:spcPct val="50000"/>
              </a:spcBef>
            </a:pPr>
            <a:r>
              <a:rPr lang="it-IT" sz="1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La Road </a:t>
            </a:r>
            <a:r>
              <a:rPr lang="it-IT" sz="13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Map</a:t>
            </a:r>
            <a:r>
              <a:rPr lang="it-IT" sz="1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Open Data del Comune di Palermo</a:t>
            </a:r>
          </a:p>
          <a:p>
            <a:pPr defTabSz="796119"/>
            <a:endParaRPr lang="en-US" sz="400" b="1" dirty="0">
              <a:solidFill>
                <a:srgbClr val="000000">
                  <a:lumMod val="50000"/>
                  <a:lumOff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defTabSz="796119"/>
            <a:r>
              <a:rPr lang="en-US" sz="800" b="1" dirty="0" err="1" smtClean="0">
                <a:solidFill>
                  <a:srgbClr val="000000">
                    <a:lumMod val="50000"/>
                    <a:lumOff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Ciro</a:t>
            </a:r>
            <a:r>
              <a:rPr lang="en-US" sz="800" b="1" dirty="0" smtClean="0">
                <a:solidFill>
                  <a:srgbClr val="000000">
                    <a:lumMod val="50000"/>
                    <a:lumOff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800" b="1" dirty="0" err="1" smtClean="0">
                <a:solidFill>
                  <a:srgbClr val="000000">
                    <a:lumMod val="50000"/>
                    <a:lumOff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Spataro</a:t>
            </a:r>
            <a:r>
              <a:rPr lang="en-US" sz="800" b="1" dirty="0" smtClean="0">
                <a:solidFill>
                  <a:srgbClr val="000000">
                    <a:lumMod val="50000"/>
                    <a:lumOff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800" b="1" dirty="0">
                <a:solidFill>
                  <a:srgbClr val="000000">
                    <a:lumMod val="50000"/>
                    <a:lumOff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Comune di Palermo</a:t>
            </a:r>
            <a:endParaRPr lang="en-US" sz="1500" dirty="0">
              <a:solidFill>
                <a:srgbClr val="000000">
                  <a:lumMod val="50000"/>
                  <a:lumOff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5" name="Immagin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00" y="73728"/>
            <a:ext cx="1335657" cy="540000"/>
          </a:xfrm>
          <a:prstGeom prst="rect">
            <a:avLst/>
          </a:prstGeom>
        </p:spPr>
      </p:pic>
      <p:pic>
        <p:nvPicPr>
          <p:cNvPr id="51" name="Immagine 5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761" y="112523"/>
            <a:ext cx="311810" cy="346455"/>
          </a:xfrm>
          <a:prstGeom prst="rect">
            <a:avLst/>
          </a:prstGeom>
        </p:spPr>
      </p:pic>
      <p:sp>
        <p:nvSpPr>
          <p:cNvPr id="11" name="Shape 75"/>
          <p:cNvSpPr txBox="1">
            <a:spLocks/>
          </p:cNvSpPr>
          <p:nvPr/>
        </p:nvSpPr>
        <p:spPr>
          <a:xfrm>
            <a:off x="208768" y="1095873"/>
            <a:ext cx="4835509" cy="986371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>
            <a:lvl1pPr algn="ctr" defTabSz="796119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defTabSz="796119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2pPr>
            <a:lvl3pPr algn="ctr" defTabSz="796119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3pPr>
            <a:lvl4pPr algn="ctr" defTabSz="796119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4pPr>
            <a:lvl5pPr algn="ctr" defTabSz="796119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5pPr>
            <a:lvl6pPr marL="145115" algn="ctr" defTabSz="796119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6pPr>
            <a:lvl7pPr marL="290231" algn="ctr" defTabSz="796119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7pPr>
            <a:lvl8pPr marL="435346" algn="ctr" defTabSz="796119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8pPr>
            <a:lvl9pPr marL="580461" algn="ctr" defTabSz="796119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spcBef>
                <a:spcPts val="0"/>
              </a:spcBef>
            </a:pPr>
            <a:r>
              <a:rPr lang="it-IT" sz="2400" dirty="0">
                <a:solidFill>
                  <a:srgbClr val="000000"/>
                </a:solidFill>
              </a:rPr>
              <a:t>come vengono riusati gli open data a Palermo</a:t>
            </a:r>
            <a:endParaRPr lang="it" sz="2000" dirty="0">
              <a:solidFill>
                <a:srgbClr val="00000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751" y="2507544"/>
            <a:ext cx="4752000" cy="2671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Shape 139"/>
          <p:cNvSpPr txBox="1"/>
          <p:nvPr/>
        </p:nvSpPr>
        <p:spPr>
          <a:xfrm>
            <a:off x="560601" y="5441347"/>
            <a:ext cx="3984299" cy="1486799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434343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it" sz="1800"/>
              <a:t>mappa delle quantità di amianto rimosse dal suolo pubblico dal Comune di Palermo dal 2010 al 2013. Mappa di Andrea Borruso, digital champion Palermo</a:t>
            </a:r>
          </a:p>
        </p:txBody>
      </p:sp>
      <p:sp>
        <p:nvSpPr>
          <p:cNvPr id="10" name="Rettangolo 9"/>
          <p:cNvSpPr/>
          <p:nvPr/>
        </p:nvSpPr>
        <p:spPr>
          <a:xfrm>
            <a:off x="0" y="8857531"/>
            <a:ext cx="51435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200" dirty="0"/>
              <a:t>CC BY SA 4.0 Attribuzione Internazionale</a:t>
            </a:r>
            <a:endParaRPr lang="it-IT" sz="1200" dirty="0"/>
          </a:p>
        </p:txBody>
      </p:sp>
    </p:spTree>
    <p:extLst>
      <p:ext uri="{BB962C8B-B14F-4D97-AF65-F5344CB8AC3E}">
        <p14:creationId xmlns:p14="http://schemas.microsoft.com/office/powerpoint/2010/main" val="1491533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/>
            </a:gs>
            <a:gs pos="50000">
              <a:schemeClr val="bg1"/>
            </a:gs>
            <a:gs pos="100000">
              <a:srgbClr val="C0000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AutoShape 4"/>
          <p:cNvSpPr>
            <a:spLocks noChangeArrowheads="1"/>
          </p:cNvSpPr>
          <p:nvPr/>
        </p:nvSpPr>
        <p:spPr bwMode="auto">
          <a:xfrm>
            <a:off x="61226" y="1070987"/>
            <a:ext cx="4983051" cy="7786544"/>
          </a:xfrm>
          <a:prstGeom prst="roundRect">
            <a:avLst>
              <a:gd name="adj" fmla="val 700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29023" tIns="14512" rIns="29023" bIns="14512" anchor="ctr"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061" name="AutoShape 13"/>
          <p:cNvSpPr>
            <a:spLocks noChangeArrowheads="1"/>
          </p:cNvSpPr>
          <p:nvPr/>
        </p:nvSpPr>
        <p:spPr bwMode="auto">
          <a:xfrm>
            <a:off x="80368" y="73727"/>
            <a:ext cx="4982766" cy="892677"/>
          </a:xfrm>
          <a:prstGeom prst="roundRect">
            <a:avLst>
              <a:gd name="adj" fmla="val 1087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6584" tIns="8292" rIns="16584" bIns="8292" anchor="ctr"/>
          <a:lstStyle/>
          <a:p>
            <a:pPr defTabSz="796119"/>
            <a:endParaRPr lang="en-US">
              <a:solidFill>
                <a:srgbClr val="FFFFFF"/>
              </a:solidFill>
            </a:endParaRPr>
          </a:p>
        </p:txBody>
      </p:sp>
      <p:sp>
        <p:nvSpPr>
          <p:cNvPr id="2062" name="Text Box 14"/>
          <p:cNvSpPr txBox="1">
            <a:spLocks noChangeArrowheads="1"/>
          </p:cNvSpPr>
          <p:nvPr/>
        </p:nvSpPr>
        <p:spPr bwMode="auto">
          <a:xfrm>
            <a:off x="1203750" y="123678"/>
            <a:ext cx="2736000" cy="601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6584" tIns="8292" rIns="16584" bIns="8292">
            <a:spAutoFit/>
          </a:bodyPr>
          <a:lstStyle/>
          <a:p>
            <a:pPr defTabSz="796119">
              <a:spcBef>
                <a:spcPct val="50000"/>
              </a:spcBef>
            </a:pPr>
            <a:r>
              <a:rPr lang="it-IT" sz="1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La Road </a:t>
            </a:r>
            <a:r>
              <a:rPr lang="it-IT" sz="13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Map</a:t>
            </a:r>
            <a:r>
              <a:rPr lang="it-IT" sz="1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Open Data del Comune di Palermo</a:t>
            </a:r>
          </a:p>
          <a:p>
            <a:pPr defTabSz="796119"/>
            <a:endParaRPr lang="en-US" sz="400" b="1" dirty="0">
              <a:solidFill>
                <a:srgbClr val="000000">
                  <a:lumMod val="50000"/>
                  <a:lumOff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defTabSz="796119"/>
            <a:r>
              <a:rPr lang="en-US" sz="800" b="1" dirty="0" err="1" smtClean="0">
                <a:solidFill>
                  <a:srgbClr val="000000">
                    <a:lumMod val="50000"/>
                    <a:lumOff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Ciro</a:t>
            </a:r>
            <a:r>
              <a:rPr lang="en-US" sz="800" b="1" dirty="0" smtClean="0">
                <a:solidFill>
                  <a:srgbClr val="000000">
                    <a:lumMod val="50000"/>
                    <a:lumOff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800" b="1" dirty="0" err="1" smtClean="0">
                <a:solidFill>
                  <a:srgbClr val="000000">
                    <a:lumMod val="50000"/>
                    <a:lumOff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Spataro</a:t>
            </a:r>
            <a:r>
              <a:rPr lang="en-US" sz="800" b="1" dirty="0" smtClean="0">
                <a:solidFill>
                  <a:srgbClr val="000000">
                    <a:lumMod val="50000"/>
                    <a:lumOff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800" b="1" dirty="0">
                <a:solidFill>
                  <a:srgbClr val="000000">
                    <a:lumMod val="50000"/>
                    <a:lumOff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Comune di Palermo</a:t>
            </a:r>
            <a:endParaRPr lang="en-US" sz="1500" dirty="0">
              <a:solidFill>
                <a:srgbClr val="000000">
                  <a:lumMod val="50000"/>
                  <a:lumOff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5" name="Immagin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00" y="73728"/>
            <a:ext cx="1335657" cy="540000"/>
          </a:xfrm>
          <a:prstGeom prst="rect">
            <a:avLst/>
          </a:prstGeom>
        </p:spPr>
      </p:pic>
      <p:pic>
        <p:nvPicPr>
          <p:cNvPr id="51" name="Immagine 5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761" y="112523"/>
            <a:ext cx="311810" cy="346455"/>
          </a:xfrm>
          <a:prstGeom prst="rect">
            <a:avLst/>
          </a:prstGeom>
        </p:spPr>
      </p:pic>
      <p:sp>
        <p:nvSpPr>
          <p:cNvPr id="11" name="Shape 75"/>
          <p:cNvSpPr txBox="1">
            <a:spLocks/>
          </p:cNvSpPr>
          <p:nvPr/>
        </p:nvSpPr>
        <p:spPr>
          <a:xfrm>
            <a:off x="208768" y="1095873"/>
            <a:ext cx="4835509" cy="986371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>
            <a:lvl1pPr algn="ctr" defTabSz="796119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defTabSz="796119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2pPr>
            <a:lvl3pPr algn="ctr" defTabSz="796119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3pPr>
            <a:lvl4pPr algn="ctr" defTabSz="796119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4pPr>
            <a:lvl5pPr algn="ctr" defTabSz="796119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5pPr>
            <a:lvl6pPr marL="145115" algn="ctr" defTabSz="796119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6pPr>
            <a:lvl7pPr marL="290231" algn="ctr" defTabSz="796119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7pPr>
            <a:lvl8pPr marL="435346" algn="ctr" defTabSz="796119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8pPr>
            <a:lvl9pPr marL="580461" algn="ctr" defTabSz="796119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spcBef>
                <a:spcPts val="0"/>
              </a:spcBef>
            </a:pPr>
            <a:r>
              <a:rPr lang="it-IT" sz="2400" dirty="0">
                <a:solidFill>
                  <a:srgbClr val="000000"/>
                </a:solidFill>
              </a:rPr>
              <a:t>come vengono riusati gli open data a Palermo</a:t>
            </a:r>
            <a:endParaRPr lang="it" sz="2000" dirty="0">
              <a:solidFill>
                <a:srgbClr val="00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751" y="2511753"/>
            <a:ext cx="4752000" cy="22509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Shape 146"/>
          <p:cNvSpPr txBox="1"/>
          <p:nvPr/>
        </p:nvSpPr>
        <p:spPr>
          <a:xfrm>
            <a:off x="1280601" y="5323799"/>
            <a:ext cx="2544300" cy="1192615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it"/>
              <a:t>mappa di Andrea Borruso (digital champion di Palermo)  e Pigreco realizzata a inizio 2015</a:t>
            </a:r>
          </a:p>
        </p:txBody>
      </p:sp>
      <p:sp>
        <p:nvSpPr>
          <p:cNvPr id="10" name="Rettangolo 9"/>
          <p:cNvSpPr/>
          <p:nvPr/>
        </p:nvSpPr>
        <p:spPr>
          <a:xfrm>
            <a:off x="0" y="8857531"/>
            <a:ext cx="51435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200" dirty="0"/>
              <a:t>CC BY SA 4.0 Attribuzione Internazionale</a:t>
            </a:r>
            <a:endParaRPr lang="it-IT" sz="1200" dirty="0"/>
          </a:p>
        </p:txBody>
      </p:sp>
    </p:spTree>
    <p:extLst>
      <p:ext uri="{BB962C8B-B14F-4D97-AF65-F5344CB8AC3E}">
        <p14:creationId xmlns:p14="http://schemas.microsoft.com/office/powerpoint/2010/main" val="3730969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/>
            </a:gs>
            <a:gs pos="50000">
              <a:schemeClr val="bg1"/>
            </a:gs>
            <a:gs pos="100000">
              <a:srgbClr val="C0000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AutoShape 4"/>
          <p:cNvSpPr>
            <a:spLocks noChangeArrowheads="1"/>
          </p:cNvSpPr>
          <p:nvPr/>
        </p:nvSpPr>
        <p:spPr bwMode="auto">
          <a:xfrm>
            <a:off x="61226" y="1070987"/>
            <a:ext cx="4983051" cy="7786544"/>
          </a:xfrm>
          <a:prstGeom prst="roundRect">
            <a:avLst>
              <a:gd name="adj" fmla="val 700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29023" tIns="14512" rIns="29023" bIns="14512" anchor="ctr"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061" name="AutoShape 13"/>
          <p:cNvSpPr>
            <a:spLocks noChangeArrowheads="1"/>
          </p:cNvSpPr>
          <p:nvPr/>
        </p:nvSpPr>
        <p:spPr bwMode="auto">
          <a:xfrm>
            <a:off x="80368" y="73727"/>
            <a:ext cx="4982766" cy="892677"/>
          </a:xfrm>
          <a:prstGeom prst="roundRect">
            <a:avLst>
              <a:gd name="adj" fmla="val 1087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6584" tIns="8292" rIns="16584" bIns="8292" anchor="ctr"/>
          <a:lstStyle/>
          <a:p>
            <a:pPr defTabSz="796119"/>
            <a:endParaRPr lang="en-US">
              <a:solidFill>
                <a:srgbClr val="FFFFFF"/>
              </a:solidFill>
            </a:endParaRPr>
          </a:p>
        </p:txBody>
      </p:sp>
      <p:sp>
        <p:nvSpPr>
          <p:cNvPr id="2062" name="Text Box 14"/>
          <p:cNvSpPr txBox="1">
            <a:spLocks noChangeArrowheads="1"/>
          </p:cNvSpPr>
          <p:nvPr/>
        </p:nvSpPr>
        <p:spPr bwMode="auto">
          <a:xfrm>
            <a:off x="1203750" y="123678"/>
            <a:ext cx="2736000" cy="601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6584" tIns="8292" rIns="16584" bIns="8292">
            <a:spAutoFit/>
          </a:bodyPr>
          <a:lstStyle/>
          <a:p>
            <a:pPr defTabSz="796119">
              <a:spcBef>
                <a:spcPct val="50000"/>
              </a:spcBef>
            </a:pPr>
            <a:r>
              <a:rPr lang="it-IT" sz="1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La Road </a:t>
            </a:r>
            <a:r>
              <a:rPr lang="it-IT" sz="13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Map</a:t>
            </a:r>
            <a:r>
              <a:rPr lang="it-IT" sz="1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Open Data del Comune di Palermo</a:t>
            </a:r>
          </a:p>
          <a:p>
            <a:pPr defTabSz="796119"/>
            <a:endParaRPr lang="en-US" sz="400" b="1" dirty="0">
              <a:solidFill>
                <a:srgbClr val="000000">
                  <a:lumMod val="50000"/>
                  <a:lumOff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defTabSz="796119"/>
            <a:r>
              <a:rPr lang="en-US" sz="800" b="1" dirty="0" err="1" smtClean="0">
                <a:solidFill>
                  <a:srgbClr val="000000">
                    <a:lumMod val="50000"/>
                    <a:lumOff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Ciro</a:t>
            </a:r>
            <a:r>
              <a:rPr lang="en-US" sz="800" b="1" dirty="0" smtClean="0">
                <a:solidFill>
                  <a:srgbClr val="000000">
                    <a:lumMod val="50000"/>
                    <a:lumOff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800" b="1" dirty="0" err="1" smtClean="0">
                <a:solidFill>
                  <a:srgbClr val="000000">
                    <a:lumMod val="50000"/>
                    <a:lumOff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Spataro</a:t>
            </a:r>
            <a:r>
              <a:rPr lang="en-US" sz="800" b="1" dirty="0" smtClean="0">
                <a:solidFill>
                  <a:srgbClr val="000000">
                    <a:lumMod val="50000"/>
                    <a:lumOff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800" b="1" dirty="0">
                <a:solidFill>
                  <a:srgbClr val="000000">
                    <a:lumMod val="50000"/>
                    <a:lumOff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Comune di Palermo</a:t>
            </a:r>
            <a:endParaRPr lang="en-US" sz="1500" dirty="0">
              <a:solidFill>
                <a:srgbClr val="000000">
                  <a:lumMod val="50000"/>
                  <a:lumOff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5" name="Immagin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00" y="73728"/>
            <a:ext cx="1335657" cy="540000"/>
          </a:xfrm>
          <a:prstGeom prst="rect">
            <a:avLst/>
          </a:prstGeom>
        </p:spPr>
      </p:pic>
      <p:pic>
        <p:nvPicPr>
          <p:cNvPr id="51" name="Immagine 5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761" y="112523"/>
            <a:ext cx="311810" cy="346455"/>
          </a:xfrm>
          <a:prstGeom prst="rect">
            <a:avLst/>
          </a:prstGeom>
        </p:spPr>
      </p:pic>
      <p:sp>
        <p:nvSpPr>
          <p:cNvPr id="11" name="Shape 75"/>
          <p:cNvSpPr txBox="1">
            <a:spLocks/>
          </p:cNvSpPr>
          <p:nvPr/>
        </p:nvSpPr>
        <p:spPr>
          <a:xfrm>
            <a:off x="208768" y="1095873"/>
            <a:ext cx="4835509" cy="986371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>
            <a:lvl1pPr algn="ctr" defTabSz="796119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defTabSz="796119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2pPr>
            <a:lvl3pPr algn="ctr" defTabSz="796119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3pPr>
            <a:lvl4pPr algn="ctr" defTabSz="796119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4pPr>
            <a:lvl5pPr algn="ctr" defTabSz="796119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5pPr>
            <a:lvl6pPr marL="145115" algn="ctr" defTabSz="796119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6pPr>
            <a:lvl7pPr marL="290231" algn="ctr" defTabSz="796119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7pPr>
            <a:lvl8pPr marL="435346" algn="ctr" defTabSz="796119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8pPr>
            <a:lvl9pPr marL="580461" algn="ctr" defTabSz="796119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spcBef>
                <a:spcPts val="0"/>
              </a:spcBef>
            </a:pPr>
            <a:r>
              <a:rPr lang="it-IT" sz="2400" dirty="0">
                <a:solidFill>
                  <a:srgbClr val="000000"/>
                </a:solidFill>
              </a:rPr>
              <a:t>come vengono riusati gli open data a Palermo</a:t>
            </a:r>
            <a:endParaRPr lang="it" sz="2000" dirty="0">
              <a:solidFill>
                <a:srgbClr val="000000"/>
              </a:solidFill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751" y="2716096"/>
            <a:ext cx="4752000" cy="22399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Shape 153"/>
          <p:cNvSpPr txBox="1"/>
          <p:nvPr/>
        </p:nvSpPr>
        <p:spPr>
          <a:xfrm>
            <a:off x="1218621" y="5570803"/>
            <a:ext cx="2815801" cy="1106444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it" b="1"/>
              <a:t>mappa di Cristiano Longo, digital champion di Catania realizzata ad inizio 2015</a:t>
            </a:r>
          </a:p>
        </p:txBody>
      </p:sp>
      <p:sp>
        <p:nvSpPr>
          <p:cNvPr id="10" name="Rettangolo 9"/>
          <p:cNvSpPr/>
          <p:nvPr/>
        </p:nvSpPr>
        <p:spPr>
          <a:xfrm>
            <a:off x="0" y="8857531"/>
            <a:ext cx="51435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200" dirty="0"/>
              <a:t>CC BY SA 4.0 Attribuzione Internazionale</a:t>
            </a:r>
            <a:endParaRPr lang="it-IT" sz="1200" dirty="0"/>
          </a:p>
        </p:txBody>
      </p:sp>
    </p:spTree>
    <p:extLst>
      <p:ext uri="{BB962C8B-B14F-4D97-AF65-F5344CB8AC3E}">
        <p14:creationId xmlns:p14="http://schemas.microsoft.com/office/powerpoint/2010/main" val="2270321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Custom 18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3064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250825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9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250825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9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Default Design">
  <a:themeElements>
    <a:clrScheme name="Custom 18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3064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250825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9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250825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9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6_Default Design">
  <a:themeElements>
    <a:clrScheme name="Custom 18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3064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250825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9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250825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9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7_Default Design">
  <a:themeElements>
    <a:clrScheme name="Custom 18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3064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250825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9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250825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9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2_Default Design">
  <a:themeElements>
    <a:clrScheme name="Custom 18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3064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250825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9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250825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9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3_Default Design">
  <a:themeElements>
    <a:clrScheme name="Custom 18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3064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250825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9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250825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9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4_Default Design">
  <a:themeElements>
    <a:clrScheme name="Custom 18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3064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250825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9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250825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9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1044</TotalTime>
  <Words>466</Words>
  <Application>Microsoft Office PowerPoint</Application>
  <PresentationFormat>Presentazione su schermo (16:9)</PresentationFormat>
  <Paragraphs>80</Paragraphs>
  <Slides>9</Slides>
  <Notes>9</Notes>
  <HiddenSlides>0</HiddenSlides>
  <MMClips>0</MMClips>
  <ScaleCrop>false</ScaleCrop>
  <HeadingPairs>
    <vt:vector size="4" baseType="variant">
      <vt:variant>
        <vt:lpstr>Tema</vt:lpstr>
      </vt:variant>
      <vt:variant>
        <vt:i4>7</vt:i4>
      </vt:variant>
      <vt:variant>
        <vt:lpstr>Titoli diapositive</vt:lpstr>
      </vt:variant>
      <vt:variant>
        <vt:i4>9</vt:i4>
      </vt:variant>
    </vt:vector>
  </HeadingPairs>
  <TitlesOfParts>
    <vt:vector size="16" baseType="lpstr">
      <vt:lpstr>Default Design</vt:lpstr>
      <vt:lpstr>1_Default Design</vt:lpstr>
      <vt:lpstr>6_Default Design</vt:lpstr>
      <vt:lpstr>7_Default Design</vt:lpstr>
      <vt:lpstr>2_Default Design</vt:lpstr>
      <vt:lpstr>3_Default Design</vt:lpstr>
      <vt:lpstr>4_Default Design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MegaPrint Inc.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36x60 Vertical Template</dc:title>
  <dc:creator>Girolamo D'Anneo</dc:creator>
  <dc:description>©MegaPrint Inc. 2009</dc:description>
  <cp:lastModifiedBy>01117383</cp:lastModifiedBy>
  <cp:revision>81</cp:revision>
  <dcterms:created xsi:type="dcterms:W3CDTF">2008-12-04T00:20:37Z</dcterms:created>
  <dcterms:modified xsi:type="dcterms:W3CDTF">2015-09-14T13:12:02Z</dcterms:modified>
  <cp:category>Research Poster</cp:category>
</cp:coreProperties>
</file>