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59" r:id="rId2"/>
    <p:sldId id="261" r:id="rId3"/>
    <p:sldId id="262" r:id="rId4"/>
    <p:sldId id="264" r:id="rId5"/>
    <p:sldId id="272" r:id="rId6"/>
    <p:sldId id="274" r:id="rId7"/>
    <p:sldId id="270" r:id="rId8"/>
    <p:sldId id="271" r:id="rId9"/>
    <p:sldId id="273" r:id="rId10"/>
    <p:sldId id="258" r:id="rId11"/>
    <p:sldId id="257" r:id="rId12"/>
    <p:sldId id="267" r:id="rId13"/>
    <p:sldId id="268" r:id="rId14"/>
    <p:sldId id="276" r:id="rId15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173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513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BC90B98-E000-4466-8114-C8959DA351CA}" type="datetimeFigureOut">
              <a:rPr lang="it-IT" smtClean="0"/>
              <a:t>22/04/2024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4531BD5-DAF0-4937-90D8-37FF0D6994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29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587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512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34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305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02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94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91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57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81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61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95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10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31BD5-DAF0-4937-90D8-37FF0D69949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78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50730" y="877421"/>
            <a:ext cx="844254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10464"/>
            <a:ext cx="106682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75303" y="4328444"/>
            <a:ext cx="405663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002479" y="4414387"/>
            <a:ext cx="405663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002479" y="4871282"/>
            <a:ext cx="3842986" cy="110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9072"/>
            <a:ext cx="4065527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7" y="110464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8" y="1680459"/>
            <a:ext cx="7545936" cy="3047261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65" y="4864714"/>
            <a:ext cx="7545936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04CF-86E6-4083-8887-C629AC4CEAD1}" type="datetime1">
              <a:rPr lang="it-IT" smtClean="0"/>
              <a:t>22/04/2024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1530454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16CBD2-9C79-4604-AEAA-093708957778}"/>
              </a:ext>
            </a:extLst>
          </p:cNvPr>
          <p:cNvSpPr txBox="1"/>
          <p:nvPr userDrawn="1"/>
        </p:nvSpPr>
        <p:spPr>
          <a:xfrm>
            <a:off x="0" y="653923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  <a:p>
            <a:pPr algn="ctr">
              <a:spcAft>
                <a:spcPts val="0"/>
              </a:spcAft>
            </a:pPr>
            <a:r>
              <a:rPr lang="it-IT" sz="1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Statistica per la misurazione del valore pubblico e per la programmazione e valutazione delle politiche locali</a:t>
            </a:r>
          </a:p>
          <a:p>
            <a:pPr algn="ctr">
              <a:spcAft>
                <a:spcPts val="0"/>
              </a:spcAft>
            </a:pPr>
            <a:r>
              <a:rPr lang="it-IT" sz="1200" b="0" i="0" u="none" strike="noStrike" baseline="0" dirty="0">
                <a:solidFill>
                  <a:srgbClr val="E6002D"/>
                </a:solidFill>
                <a:effectLst/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r>
              <a:rPr lang="it-IT" sz="1200" b="0" i="0" u="none" strike="noStrike" baseline="0" dirty="0">
                <a:solidFill>
                  <a:srgbClr val="E6002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12 aprile 2024 – Cappella Farnese – Palazzo d’Accursio, Bologna</a:t>
            </a:r>
            <a:endParaRPr lang="it-IT" sz="1200" b="0" dirty="0">
              <a:solidFill>
                <a:srgbClr val="E6002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6" y="38331"/>
            <a:ext cx="4065527" cy="57358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69343B-50D3-4362-B760-96E08945F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1" y="6030526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DB2F49-9C7E-47BC-83F4-2A7206E5A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43" y="6025513"/>
            <a:ext cx="15646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A1C4C-9A78-4AF6-A109-3C930806D39F}"/>
              </a:ext>
            </a:extLst>
          </p:cNvPr>
          <p:cNvSpPr txBox="1"/>
          <p:nvPr userDrawn="1"/>
        </p:nvSpPr>
        <p:spPr>
          <a:xfrm>
            <a:off x="1942420" y="6447066"/>
            <a:ext cx="5285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" y="38688"/>
            <a:ext cx="9004012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3"/>
            <a:ext cx="8399804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6393682"/>
            <a:ext cx="2724255" cy="3843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6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5" y="6333858"/>
            <a:ext cx="96747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9AEE-6A9B-4701-B0AE-FAA47C4364D0}" type="datetime1">
              <a:rPr lang="it-IT" smtClean="0"/>
              <a:t>22/04/2024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3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6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L’iter procedurale per l’adozione delle Regole deontologiche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>
                <a:ea typeface="Aptos" panose="020B0004020202020204" pitchFamily="34" charset="0"/>
                <a:cs typeface="Times New Roman" panose="02020603050405020304" pitchFamily="18" charset="0"/>
              </a:rPr>
              <a:t>Il Garante sottopone l</a:t>
            </a: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schema di Regole deontologiche a </a:t>
            </a:r>
            <a:r>
              <a:rPr lang="it-IT" sz="2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consultazione pubblica per almeno sessanta giorni</a:t>
            </a: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al fine di raccogliere eventuali osservazioni dei soggetti interessati</a:t>
            </a:r>
            <a:r>
              <a:rPr lang="it-IT" sz="20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it-IT" sz="2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Al termine della consultazione i soggetti rappresentativi redigono lo </a:t>
            </a:r>
            <a:r>
              <a:rPr lang="it-IT" sz="2000" u="sng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schema finale delle Regole deontologiche</a:t>
            </a: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tenendo in considerazione il contributo dei soggetti interessati, e lo trasmettono al Garante.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Dopo la </a:t>
            </a:r>
            <a:r>
              <a:rPr lang="it-IT" sz="2000" u="sng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valutazione finale di conformità</a:t>
            </a: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le </a:t>
            </a:r>
            <a:r>
              <a:rPr lang="it-IT" sz="2000" dirty="0"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egole deontologiche sono: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approvate dal Garante </a:t>
            </a:r>
            <a:r>
              <a:rPr lang="it-IT" sz="18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(ai sensi dell’art.154-bis, c.1, </a:t>
            </a:r>
            <a:r>
              <a:rPr lang="it-IT" sz="1800" i="1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lett.b</a:t>
            </a:r>
            <a:r>
              <a:rPr lang="it-IT" sz="18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),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cs typeface="Times New Roman" panose="02020603050405020304" pitchFamily="18" charset="0"/>
              </a:rPr>
              <a:t>sottoscritte dai soggetti rappresentativi (+ eventuale «adesione» dei soggetti interessati),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pubblicate nella Gazzetta Ufficiale della Repubblica italiana, 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riportate nell'allegato A del Codice</a:t>
            </a:r>
            <a:r>
              <a:rPr lang="it-IT" sz="2000" dirty="0"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it-IT" sz="2000" i="1" dirty="0">
                <a:ea typeface="Aptos" panose="020B0004020202020204" pitchFamily="34" charset="0"/>
                <a:cs typeface="Times New Roman" panose="02020603050405020304" pitchFamily="18" charset="0"/>
              </a:rPr>
              <a:t>con decreto del Ministro della giustizia</a:t>
            </a:r>
            <a:r>
              <a:rPr lang="it-IT" sz="2000" dirty="0">
                <a:ea typeface="Aptos" panose="020B0004020202020204" pitchFamily="34" charset="0"/>
                <a:cs typeface="Times New Roman" panose="02020603050405020304" pitchFamily="18" charset="0"/>
              </a:rPr>
              <a:t>), di cui costituiscono parte integrante.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it-IT" sz="2200" dirty="0">
                <a:ea typeface="Aptos" panose="020B0004020202020204" pitchFamily="34" charset="0"/>
                <a:cs typeface="Times New Roman" panose="02020603050405020304" pitchFamily="18" charset="0"/>
              </a:rPr>
              <a:t>Obiettivo: conclusione dell’intero iter entro l’anno.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54454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Aspetti critici emersi nell’analisi dello schema preliminare di Regole deontologiche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dirty="0"/>
              <a:t>Evitare ridondanza </a:t>
            </a:r>
            <a:r>
              <a:rPr lang="it-IT" sz="2200" i="1" dirty="0"/>
              <a:t>(evitare la ripetizioni di disposizioni già previste da Regolamento e Codice, salvo –in qualche caso- la opportunità di inserire articoli anche ricognitivi per chiarire situazioni complesse),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t-IT" sz="2400" i="1" dirty="0"/>
              <a:t> </a:t>
            </a:r>
            <a:r>
              <a:rPr lang="it-IT" sz="2400" dirty="0"/>
              <a:t>Inserire disposizioni concrete e specifiche per l’attuazione e il rispetto della normativa nelle attività del Sistan</a:t>
            </a:r>
            <a:r>
              <a:rPr lang="it-IT" sz="2400" i="1" dirty="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t-IT" sz="2400" i="1" dirty="0"/>
              <a:t> </a:t>
            </a:r>
            <a:r>
              <a:rPr lang="it-IT" sz="2400" dirty="0"/>
              <a:t>Criticità degli articoli relativi alla valutazione del rischio di re-identificabilità degli interessati in fase di diffusione dei risultati statistici e alla esplicitazione/esemplificazione delle misure volte a mitigare il rischio di re-identificazione</a:t>
            </a:r>
            <a:r>
              <a:rPr lang="it-IT" sz="2400" i="1" dirty="0"/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it-IT" sz="2400" i="1" dirty="0"/>
              <a:t> </a:t>
            </a:r>
            <a:r>
              <a:rPr lang="it-IT" sz="2400" i="1" dirty="0">
                <a:solidFill>
                  <a:schemeClr val="accent1"/>
                </a:solidFill>
              </a:rPr>
              <a:t>Conciliare la necessità di fornire indicazioni di carattere generale e omogeneo su tecniche e procedure per la valutazione del rischio con l’esigenza di non introdurre vincoli troppo rigidi per i soggetti Sistan e di non inserire elementi tecnici soggetti a evoluzione: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i="1" dirty="0">
                <a:solidFill>
                  <a:schemeClr val="accent1"/>
                </a:solidFill>
              </a:rPr>
              <a:t>Allegato tecnico? (</a:t>
            </a:r>
            <a:r>
              <a:rPr lang="it-IT" sz="2200" i="1" dirty="0">
                <a:solidFill>
                  <a:schemeClr val="accent1"/>
                </a:solidFill>
              </a:rPr>
              <a:t>orientamento negativo del gruppo di lavoro tecnico</a:t>
            </a:r>
            <a:r>
              <a:rPr lang="it-IT" i="1" dirty="0">
                <a:solidFill>
                  <a:schemeClr val="accent1"/>
                </a:solidFill>
              </a:rPr>
              <a:t>)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i="1" dirty="0">
                <a:solidFill>
                  <a:schemeClr val="accent1"/>
                </a:solidFill>
              </a:rPr>
              <a:t>Rinvio a linee guida Sistan? </a:t>
            </a:r>
          </a:p>
        </p:txBody>
      </p:sp>
    </p:spTree>
    <p:extLst>
      <p:ext uri="{BB962C8B-B14F-4D97-AF65-F5344CB8AC3E}">
        <p14:creationId xmlns:p14="http://schemas.microsoft.com/office/powerpoint/2010/main" val="17146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br>
              <a:rPr lang="it-IT" dirty="0">
                <a:cs typeface="Times New Roman" panose="02020603050405020304" pitchFamily="18" charset="0"/>
              </a:rPr>
            </a:br>
            <a:r>
              <a:rPr lang="it-IT" dirty="0">
                <a:cs typeface="Times New Roman" panose="02020603050405020304" pitchFamily="18" charset="0"/>
              </a:rPr>
              <a:t>Valutazione del rischio di identificazione in fase di diffusione </a:t>
            </a:r>
            <a:b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200" b="1" dirty="0"/>
              <a:t>Schema di Regole deontologiche - Art. 4 Criteri per la valutazione del rischio di identificazione in fase di diffusione</a:t>
            </a:r>
            <a:r>
              <a:rPr lang="it-IT" sz="2200" dirty="0"/>
              <a:t> </a:t>
            </a:r>
            <a:r>
              <a:rPr lang="it-IT" sz="2200" i="1" dirty="0">
                <a:solidFill>
                  <a:srgbClr val="C00000"/>
                </a:solidFill>
              </a:rPr>
              <a:t>(in corso di revisione)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2000" i="1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…(criteri e definizioni)….. </a:t>
            </a:r>
            <a:r>
              <a:rPr lang="it-IT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tenere conto, se del caso anche congiuntamente, del livello di riservatezza delle informazioni, dell’ampiezza del campione, dell’ampiezza della popolazione, della cardinalità degli attributi e della rarità del fenomeno osservato.</a:t>
            </a:r>
            <a:endParaRPr lang="it-I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Prima della diffusione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i dati aggregati ai sensi del </a:t>
            </a:r>
            <a:r>
              <a:rPr lang="it-I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comma 1 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sono sottoposti a </a:t>
            </a:r>
            <a:r>
              <a:rPr lang="it-IT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una valutazione tecnico-statistica finalizzata a calcolare la probabilità di re-identificazione 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di un interessato ad essi associata</a:t>
            </a:r>
            <a:r>
              <a:rPr lang="it-IT" sz="2000" dirty="0">
                <a:solidFill>
                  <a:srgbClr val="3A7C2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effettuata tenendo conto dello stato dell’arte delle tecniche di </a:t>
            </a:r>
            <a:r>
              <a:rPr lang="it-IT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statistical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disclosure control. 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Per garantire l’effettività del principio di responsabilizzazione, le attività di cui ai commi 1 e 2</a:t>
            </a:r>
            <a:r>
              <a:rPr lang="it-IT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devono essere </a:t>
            </a:r>
            <a:r>
              <a:rPr lang="it-IT" sz="20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adeguatamente documentate</a:t>
            </a: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</a:t>
            </a:r>
            <a:r>
              <a:rPr lang="it-I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anche per trattamenti analoghi. 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20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     La documentazione contiene, almeno, la descrizione dei seguenti elementi: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a) metodologie applicate per calcolare la probabilità di re-identificazione degli interessati;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it-IT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b) misure di mitigazione del rischio di re-identificazione di cui al successivo art. 4-bis messe in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atto tenuto conto della probabilità calcolata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   </a:t>
            </a:r>
          </a:p>
          <a:p>
            <a:pPr marL="0" indent="0">
              <a:buNone/>
            </a:pPr>
            <a:endParaRPr lang="it-IT" sz="2200" i="1" dirty="0"/>
          </a:p>
        </p:txBody>
      </p:sp>
    </p:spTree>
    <p:extLst>
      <p:ext uri="{BB962C8B-B14F-4D97-AF65-F5344CB8AC3E}">
        <p14:creationId xmlns:p14="http://schemas.microsoft.com/office/powerpoint/2010/main" val="339582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Prospettive di collaborazione nel Sistan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400" b="1" dirty="0"/>
              <a:t>Subito: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Valutazione, da parte degli US e enti del Sistan, della possibilità di utilizzare agevolmente le metodologie per la valutazione del rischio di re-identificazione e la relativa documentazione tecnica già in uso da parte dell’Istat.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Valutazione della opportunità di lavorare insieme per predisporre linee guida Sistan, eventualmente diversificate o approfondite in relazione alle attività statistiche specifiche di ciascuna tipologia di enti/uffici.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it-IT" sz="2400" b="1" dirty="0"/>
              <a:t>Dopo la pubblicazione delle nuove Regole deontologiche Sistan</a:t>
            </a:r>
            <a:r>
              <a:rPr lang="it-IT" sz="2400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Organizzare iniziative di formazione/aggiornamento/supporto per la corretta applicazione delle Regole deontologiche.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Valutare la opportunità di realizzare un Codice di condotta per i soggetti Sistan come strumento per favorire l’applicazione della normativa privacy e il rispetto degli adempimenti previsti per il trattamento dei dati personali nell’ambito della statistica ufficiale.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86070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endParaRPr lang="it-IT" sz="3600" dirty="0"/>
          </a:p>
          <a:p>
            <a:pPr marL="0" indent="0">
              <a:buNone/>
            </a:pPr>
            <a:r>
              <a:rPr lang="it-IT" sz="3600" dirty="0"/>
              <a:t>		Grazie per l’attenzione! </a:t>
            </a:r>
          </a:p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r>
              <a:rPr lang="it-IT" i="1" dirty="0"/>
              <a:t>	</a:t>
            </a:r>
          </a:p>
          <a:p>
            <a:pPr marL="0" indent="0">
              <a:buNone/>
            </a:pPr>
            <a:r>
              <a:rPr lang="it-IT" i="1" dirty="0"/>
              <a:t>	335 1225582 </a:t>
            </a:r>
          </a:p>
          <a:p>
            <a:pPr marL="0" indent="0">
              <a:buNone/>
            </a:pPr>
            <a:r>
              <a:rPr lang="it-IT" i="1" dirty="0"/>
              <a:t> 	paolabaldi49@gmail.com</a:t>
            </a:r>
            <a:endParaRPr lang="it-IT" dirty="0"/>
          </a:p>
        </p:txBody>
      </p:sp>
      <p:pic>
        <p:nvPicPr>
          <p:cNvPr id="4" name="Shape 504">
            <a:extLst>
              <a:ext uri="{FF2B5EF4-FFF2-40B4-BE49-F238E27FC236}">
                <a16:creationId xmlns:a16="http://schemas.microsoft.com/office/drawing/2014/main" id="{E6D379B5-84F0-9F98-9D72-F4300B59805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9" y="4670475"/>
            <a:ext cx="520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507">
            <a:extLst>
              <a:ext uri="{FF2B5EF4-FFF2-40B4-BE49-F238E27FC236}">
                <a16:creationId xmlns:a16="http://schemas.microsoft.com/office/drawing/2014/main" id="{D349ADA4-F2AF-9D2C-FAA5-D3162AB2B0F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9" y="5264604"/>
            <a:ext cx="4762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2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7EC0B87-AC0F-4995-8370-658A224A9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L’adozione di nuove regole deontologiche per il Sistan: situazione e prospettive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0299F818-B8F0-4E25-9B0D-DA3D727C5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Paola Baldi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D27ECD-0911-4CB5-893A-947A230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8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Sintesi dell’intervento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98" y="1121563"/>
            <a:ext cx="8399804" cy="4965221"/>
          </a:xfrm>
        </p:spPr>
        <p:txBody>
          <a:bodyPr>
            <a:normAutofit fontScale="92500"/>
          </a:bodyPr>
          <a:lstStyle/>
          <a:p>
            <a:pPr marL="288000" lvl="0" indent="-3600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 Regole deontologiche nella normativa per la protezione dei dati personali</a:t>
            </a:r>
          </a:p>
          <a:p>
            <a:pPr marL="288000" lvl="0" indent="-3600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Perché nuove Regole deontologiche per il Sistema statistico nazionale</a:t>
            </a:r>
          </a:p>
          <a:p>
            <a:pPr marL="288000" lvl="0" indent="-3600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L’iter procedurale per l’adozione delle Regole deontologiche: a che punto siamo</a:t>
            </a:r>
          </a:p>
          <a:p>
            <a:pPr marL="288000" lvl="0" indent="-3600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Aspetti critici emersi nelle riunioni del tavolo di lavoro per l’analisi dello schema preliminare di Regole deontologiche</a:t>
            </a:r>
          </a:p>
          <a:p>
            <a:pPr marL="288000" indent="-3600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Prospettive di collaborazione nel Sistan per l’attuazione delle Regole deontologiche e della normativ</a:t>
            </a:r>
            <a:r>
              <a:rPr lang="it-IT" dirty="0">
                <a:ea typeface="Aptos" panose="020B0004020202020204" pitchFamily="34" charset="0"/>
                <a:cs typeface="Times New Roman" panose="02020603050405020304" pitchFamily="18" charset="0"/>
              </a:rPr>
              <a:t>a privacy</a:t>
            </a:r>
            <a:endParaRPr lang="it-IT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8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 Regole deontologiche nella normativa privacy (1)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it-IT" sz="2400" dirty="0"/>
              <a:t>Codici deontologici previsti dalla normativa precedente </a:t>
            </a:r>
            <a:r>
              <a:rPr lang="it-IT" sz="1800" i="1" dirty="0"/>
              <a:t>(art. 12 </a:t>
            </a:r>
            <a:r>
              <a:rPr lang="it-IT" sz="1800" i="1" dirty="0" err="1"/>
              <a:t>D.Lgs.</a:t>
            </a:r>
            <a:r>
              <a:rPr lang="it-IT" sz="1800" i="1" dirty="0"/>
              <a:t> 196/2003, ora abrogato)</a:t>
            </a:r>
            <a:r>
              <a:rPr lang="it-IT" sz="2400" dirty="0"/>
              <a:t>: </a:t>
            </a:r>
            <a:r>
              <a:rPr lang="it-IT" sz="2200" dirty="0"/>
              <a:t>Allegati A.1 – A.6  del Codice Privacy.</a:t>
            </a:r>
          </a:p>
          <a:p>
            <a:r>
              <a:rPr lang="it-IT" sz="2400" dirty="0"/>
              <a:t>Regolamento UE 2016/679 </a:t>
            </a:r>
            <a:r>
              <a:rPr lang="it-IT" sz="1800" i="1" dirty="0"/>
              <a:t>(artt. 6 e 9)</a:t>
            </a:r>
            <a:r>
              <a:rPr lang="it-IT" sz="2400" dirty="0"/>
              <a:t>:  Gli Stati membri possono mantenere o introdurre </a:t>
            </a:r>
            <a:r>
              <a:rPr lang="it-IT" sz="2400" u="sng" dirty="0"/>
              <a:t>disposizioni più specifiche </a:t>
            </a:r>
            <a:r>
              <a:rPr lang="it-IT" sz="2400" dirty="0"/>
              <a:t>per adeguare l'applicazione delle norme del regolamento con riguardo: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ai trattamenti necessari per adempiere un obbligo legale,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it-IT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ai trattamenti necessari per l’esecuzione di un </a:t>
            </a:r>
            <a:r>
              <a:rPr lang="it-IT" sz="2000" i="1" dirty="0"/>
              <a:t>compito di interesse pubblico </a:t>
            </a:r>
            <a:r>
              <a:rPr lang="it-IT" sz="2000" dirty="0"/>
              <a:t>o connesso all'esercizio di pubblici poteri,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it-IT" sz="2000" dirty="0"/>
              <a:t>alle specifiche situazioni di trattamento previste al capo IX  </a:t>
            </a:r>
            <a:r>
              <a:rPr lang="it-IT" sz="2000" i="1" dirty="0"/>
              <a:t>(tra cui i trattamenti a fini di ricerca scientifica o a fini statistici – </a:t>
            </a:r>
            <a:r>
              <a:rPr lang="it-IT" sz="1800" i="1" dirty="0"/>
              <a:t>art. 89</a:t>
            </a:r>
            <a:r>
              <a:rPr lang="it-IT" sz="2000" i="1" dirty="0"/>
              <a:t>),</a:t>
            </a:r>
            <a:endParaRPr lang="it-IT" sz="2000" i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it-IT" sz="2000" dirty="0"/>
              <a:t>a ulteriori condizioni o limitazioni per il trattamento di dati genetici, dati biometrici o dati relativi alla salute.</a:t>
            </a:r>
          </a:p>
          <a:p>
            <a:r>
              <a:rPr lang="it-IT" sz="2400" dirty="0" err="1"/>
              <a:t>D.Lgs.</a:t>
            </a:r>
            <a:r>
              <a:rPr lang="it-IT" sz="2400" dirty="0"/>
              <a:t> 196/2003 (Codice Privacy)</a:t>
            </a:r>
            <a:r>
              <a:rPr lang="it-IT" sz="1900" i="1" dirty="0"/>
              <a:t>(art.2 quater)</a:t>
            </a:r>
            <a:r>
              <a:rPr lang="it-IT" sz="2400" dirty="0"/>
              <a:t> affida al Garante il compito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dirty="0"/>
              <a:t>di promuovere, nei casi sopra indicati,  l’adozione di </a:t>
            </a:r>
            <a:r>
              <a:rPr lang="it-IT" sz="2000" u="sng" dirty="0"/>
              <a:t>regole deontologiche</a:t>
            </a:r>
            <a:r>
              <a:rPr lang="it-IT" sz="2000" dirty="0"/>
              <a:t> volte a individuare garanzie adeguate per i diritti e le libertà dell’interessato,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dirty="0"/>
              <a:t>di verificarne la conformità alle disposizioni vigenti,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dirty="0"/>
              <a:t>di contribuire a garantirne la diffusione e il rispetto.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9912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 Regole deontologiche nella normativa privacy (2)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t-IT" sz="2400" i="1" dirty="0"/>
              <a:t> Le Regole deontologiche non modificano le disposizioni del Regolamento UE e del Codice Privacy ma le integrano, </a:t>
            </a:r>
            <a:r>
              <a:rPr lang="it-IT" sz="2400" i="1" u="sng" dirty="0"/>
              <a:t>determinando con maggiore precisione requisiti specifici</a:t>
            </a:r>
            <a:r>
              <a:rPr lang="it-IT" sz="2400" i="1" dirty="0"/>
              <a:t> per il trattamento dei dati </a:t>
            </a:r>
            <a:r>
              <a:rPr lang="it-IT" sz="2400" i="1" u="sng" dirty="0"/>
              <a:t>e altre misure idonee </a:t>
            </a:r>
            <a:r>
              <a:rPr lang="it-IT" sz="2400" i="1" dirty="0"/>
              <a:t>a garantire un trattamento lecito e corretto nel settore di riferimento.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it-IT" sz="2400" i="1" dirty="0"/>
              <a:t>Una volta approvate, le nuove Regole contribuiranno a definire il quadro normativo per le attività Sistan che comportano il trattamento di dati personali (censimenti, indagini, registri statistici, comunicazione dei dati tra enti e uffici Sistan, elaborazioni su archivi statistici acquisiti e su archivi amministrativi, integrazione di archivi…)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it-IT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Il rispetto delle disposizioni contenute nelle regole deontologiche costituisce</a:t>
            </a:r>
            <a:r>
              <a:rPr lang="it-IT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condizione essenziale per la liceità e la correttezza del trattamento dei dati personali.</a:t>
            </a:r>
            <a:endParaRPr lang="it-IT" sz="24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sz="2400" i="1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21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 I Codici di condotta nella normativa privacy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Il Regolamento auspica anche </a:t>
            </a:r>
            <a:r>
              <a:rPr lang="it-IT" sz="2000" i="1" dirty="0"/>
              <a:t>(art. 40) </a:t>
            </a:r>
            <a:r>
              <a:rPr lang="it-IT" sz="2400" u="sng" dirty="0"/>
              <a:t>l’elaborazione di Codici di condotta,</a:t>
            </a:r>
            <a:r>
              <a:rPr lang="it-IT" sz="2400" dirty="0"/>
              <a:t> destinati a contribuire alla corretta applicazione del Regolamento in funzione delle specificità dei vari settori di trattamento. </a:t>
            </a:r>
          </a:p>
          <a:p>
            <a:r>
              <a:rPr lang="it-IT" sz="2400" dirty="0"/>
              <a:t>I Codici di condotta hanno lo </a:t>
            </a:r>
            <a:r>
              <a:rPr lang="it-IT" sz="2400" u="sng" dirty="0"/>
              <a:t>scopo di richiamare l’insieme delle norme </a:t>
            </a:r>
            <a:r>
              <a:rPr lang="it-IT" sz="2400" dirty="0"/>
              <a:t>del Regolamento</a:t>
            </a:r>
            <a:r>
              <a:rPr lang="it-IT" sz="2400" u="sng" dirty="0"/>
              <a:t> di specifico interesse del settore di riferimento</a:t>
            </a:r>
            <a:r>
              <a:rPr lang="it-IT" sz="2400" dirty="0"/>
              <a:t>, </a:t>
            </a:r>
            <a:r>
              <a:rPr lang="it-IT" sz="2400" u="sng" dirty="0"/>
              <a:t>precisandone l’applicazione, </a:t>
            </a:r>
            <a:r>
              <a:rPr lang="it-IT" sz="2400" dirty="0"/>
              <a:t>nonché di stabilire i meccanismi che consentono il controllo del rispetto del codice da parte dei titolari.</a:t>
            </a:r>
          </a:p>
          <a:p>
            <a:r>
              <a:rPr lang="it-IT" sz="2400" dirty="0"/>
              <a:t>L’adesione ai Codici di condotta può essere utilizzata dal titolare del trattamento come </a:t>
            </a:r>
            <a:r>
              <a:rPr lang="it-IT" sz="2400" u="sng" dirty="0"/>
              <a:t>elemento per dimostrare il rispetto degli obblighi previsti dalla normativa.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040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Perché nuove Regole deontologiche per il Sistan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4"/>
            <a:ext cx="8399804" cy="505464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it-IT" sz="4200" dirty="0"/>
              <a:t>Revisione del Codice di deontologia Sistan del 2002 alla luce del Regolamento (UE) 2016/679 e dell’adeguamento della normativa italiana </a:t>
            </a:r>
            <a:r>
              <a:rPr lang="it-IT" sz="3600" i="1" dirty="0"/>
              <a:t>(</a:t>
            </a:r>
            <a:r>
              <a:rPr lang="it-IT" sz="3600" i="1" dirty="0" err="1"/>
              <a:t>D.Lgs.</a:t>
            </a:r>
            <a:r>
              <a:rPr lang="it-IT" sz="3600" i="1" dirty="0"/>
              <a:t> 196/2003 modificato da </a:t>
            </a:r>
            <a:r>
              <a:rPr lang="it-IT" sz="3600" i="1" dirty="0" err="1"/>
              <a:t>D.Lgs.</a:t>
            </a:r>
            <a:r>
              <a:rPr lang="it-IT" sz="3600" i="1" dirty="0"/>
              <a:t> 101/2018, D.L. 139/2021 e D.L 132/2021):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it-IT" sz="4000" dirty="0"/>
              <a:t>Provvedimento del Garante </a:t>
            </a:r>
            <a:r>
              <a:rPr lang="it-IT" sz="3600" i="1" dirty="0"/>
              <a:t>(n. 514 del19 dicembre 2018)</a:t>
            </a:r>
            <a:r>
              <a:rPr lang="it-IT" sz="3600" dirty="0"/>
              <a:t>, </a:t>
            </a:r>
            <a:r>
              <a:rPr lang="it-IT" sz="4000" dirty="0"/>
              <a:t>con individuazione delle (molte) disposizioni incompatibili </a:t>
            </a:r>
            <a:r>
              <a:rPr lang="it-IT" sz="3800" dirty="0"/>
              <a:t>e </a:t>
            </a:r>
            <a:r>
              <a:rPr lang="it-IT" sz="4000" dirty="0"/>
              <a:t>pubblicazione come «Regole deontologiche» delle disposizioni conformi al nuovo quadro normativo</a:t>
            </a:r>
            <a:r>
              <a:rPr lang="it-IT" sz="3600" dirty="0"/>
              <a:t>.</a:t>
            </a:r>
          </a:p>
          <a:p>
            <a:r>
              <a:rPr lang="it-IT" sz="4200" dirty="0"/>
              <a:t>Evidente necessità di integrare le Regole deontologiche 2018 per tenere conto: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4000" dirty="0"/>
              <a:t>del vuoto normativo causato dalla revisione del previgente Codice deontologico,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4000" dirty="0"/>
              <a:t>del mutato contesto </a:t>
            </a:r>
            <a:r>
              <a:rPr lang="it-IT" sz="4000" i="1" dirty="0"/>
              <a:t>(caratterizzato da un cambiamento sostanziale delle modalità di realizzazione della statistica ufficiale e dall’evoluzione tecnologica).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it-IT" sz="4200" dirty="0"/>
              <a:t>Principi base: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4000" dirty="0"/>
              <a:t>responsabilizzazione del titolare </a:t>
            </a:r>
            <a:r>
              <a:rPr lang="it-IT" sz="4000" i="1" dirty="0"/>
              <a:t>(garantire e dimostrare la conformità)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it-IT" sz="4000" dirty="0"/>
              <a:t>protezione dei dati sin dalla progettazione e per impostazione predefinita.</a:t>
            </a:r>
          </a:p>
        </p:txBody>
      </p:sp>
    </p:spTree>
    <p:extLst>
      <p:ext uri="{BB962C8B-B14F-4D97-AF65-F5344CB8AC3E}">
        <p14:creationId xmlns:p14="http://schemas.microsoft.com/office/powerpoint/2010/main" val="242842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Il provvedimento del Garant</a:t>
            </a:r>
            <a:r>
              <a:rPr lang="it-IT" dirty="0">
                <a:ea typeface="Aptos" panose="020B0004020202020204" pitchFamily="34" charset="0"/>
                <a:cs typeface="Times New Roman" panose="02020603050405020304" pitchFamily="18" charset="0"/>
              </a:rPr>
              <a:t>e per promuovere l’adozione di nuove Regole deontologiche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/>
              <a:t>Iniziativa del Garante per la protezione dei dati personali per promuovere l’adozione di nuove Regole deontologiche per i trattamenti a fini scientifici o di ricerca scientifica effettuati nell’ambito del Sistema statistico nazionale </a:t>
            </a:r>
            <a:r>
              <a:rPr lang="it-IT" sz="2000" i="1" dirty="0"/>
              <a:t>(</a:t>
            </a:r>
            <a:r>
              <a:rPr lang="it-IT" sz="2000" i="1" dirty="0" err="1"/>
              <a:t>Provv</a:t>
            </a:r>
            <a:r>
              <a:rPr lang="it-IT" sz="2000" i="1" dirty="0"/>
              <a:t>. N. 133 del 15 aprile 2021).</a:t>
            </a:r>
          </a:p>
          <a:p>
            <a:pPr>
              <a:spcBef>
                <a:spcPts val="1200"/>
              </a:spcBef>
            </a:pPr>
            <a:r>
              <a:rPr lang="it-IT" sz="2400" dirty="0"/>
              <a:t>Il provvedimento segnala in particolare la necessità di una specifica regolamentazione per i seguenti ambiti: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2000" dirty="0"/>
              <a:t>Criteri per la valutazione del rischio di identificazione degli interessati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Casi in cui il titolare possa raccogliere dati personali in nome e per conto di un altro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Comunicazione a soggetti non facenti parte del Sistan per ulteriori scopi di ricerca scientifica </a:t>
            </a:r>
            <a:r>
              <a:rPr lang="it-IT" sz="1800" i="1" dirty="0"/>
              <a:t>(armonizzazione con </a:t>
            </a:r>
            <a:r>
              <a:rPr lang="it-IT" sz="1800" i="1" dirty="0" err="1"/>
              <a:t>D.Lgs.</a:t>
            </a:r>
            <a:r>
              <a:rPr lang="it-IT" sz="1800" i="1" dirty="0"/>
              <a:t> 33/2013 e Direttiva Comstat 11/2018)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Conservazione dei dati, anche in relazione a eventuali ulteriori trattamenti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Esercizio dei diritti degli interessati, anche con riferimento alle deroghe eventualmente applicabili.</a:t>
            </a:r>
          </a:p>
        </p:txBody>
      </p:sp>
    </p:spTree>
    <p:extLst>
      <p:ext uri="{BB962C8B-B14F-4D97-AF65-F5344CB8AC3E}">
        <p14:creationId xmlns:p14="http://schemas.microsoft.com/office/powerpoint/2010/main" val="383197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Cosa è stato fatto: proposta di Regole deontologiche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089A3-94A7-4AC8-85C0-F233888BA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2600" dirty="0"/>
              <a:t>Elaborata dall’Istat in collaborazione con il Comstat e sulla base delle proposte pervenute dagli enti sottoscrittori </a:t>
            </a:r>
            <a:r>
              <a:rPr lang="it-IT" sz="2400" dirty="0"/>
              <a:t>(CUSPI, USCI, INAPP, ISS, INPS, MEF, Ministero Salute, Comune di Milano, Comune di Verona, Regioni, Banca d’Italia, COGIS).</a:t>
            </a:r>
            <a:r>
              <a:rPr lang="it-IT" sz="2400" i="1" dirty="0"/>
              <a:t> </a:t>
            </a:r>
          </a:p>
          <a:p>
            <a:r>
              <a:rPr lang="it-IT" sz="2600" dirty="0"/>
              <a:t>Trasmessa da Istat al Garante per la valutazione preliminare ed esaminata in 5 riunioni del tavolo tecnico presso l’Ufficio del Garante </a:t>
            </a:r>
            <a:r>
              <a:rPr lang="it-IT" sz="2400" i="1" dirty="0"/>
              <a:t>(hanno partecipato rappresentanti degli US e/o RPD delle Regioni, dei Comuni (USCI), INPS, INAPP, ISS, Ministero Salute)</a:t>
            </a:r>
            <a:r>
              <a:rPr lang="it-IT" sz="2400" dirty="0"/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it-IT" sz="2600" dirty="0"/>
              <a:t>Sulla base di quanto emerso nelle riunioni del tavolo tecnico e delle osservazioni del Garante è </a:t>
            </a:r>
            <a:r>
              <a:rPr lang="it-IT" sz="2600" u="sng" dirty="0"/>
              <a:t>in corso la rielaborazione dello schema delle Regole deontologiche e la stesura da parte dell’Istat di un nuovo testo</a:t>
            </a:r>
            <a:r>
              <a:rPr lang="it-IT" sz="2600" dirty="0"/>
              <a:t>, che sarà condiviso a breve con i soggetti rappresentativi degli enti Sistan e successivamente trasmesso al Garante per il proseguimento dell’iter procedurale.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946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2924</TotalTime>
  <Words>1662</Words>
  <Application>Microsoft Office PowerPoint</Application>
  <PresentationFormat>Presentazione su schermo (4:3)</PresentationFormat>
  <Paragraphs>106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Courier New</vt:lpstr>
      <vt:lpstr>Inter</vt:lpstr>
      <vt:lpstr>Tahoma</vt:lpstr>
      <vt:lpstr>Times New Roman</vt:lpstr>
      <vt:lpstr>Wingdings</vt:lpstr>
      <vt:lpstr>Tema di Office</vt:lpstr>
      <vt:lpstr>Presentazione standard di PowerPoint</vt:lpstr>
      <vt:lpstr>L’adozione di nuove regole deontologiche per il Sistan: situazione e prospettive</vt:lpstr>
      <vt:lpstr> Sintesi dell’intervento</vt:lpstr>
      <vt:lpstr>Le Regole deontologiche nella normativa privacy (1)</vt:lpstr>
      <vt:lpstr>Le Regole deontologiche nella normativa privacy (2)</vt:lpstr>
      <vt:lpstr>  I Codici di condotta nella normativa privacy</vt:lpstr>
      <vt:lpstr>Perché nuove Regole deontologiche per il Sistan</vt:lpstr>
      <vt:lpstr>Il provvedimento del Garante per promuovere l’adozione di nuove Regole deontologiche</vt:lpstr>
      <vt:lpstr> Cosa è stato fatto: proposta di Regole deontologiche</vt:lpstr>
      <vt:lpstr>L’iter procedurale per l’adozione delle Regole deontologiche</vt:lpstr>
      <vt:lpstr>Aspetti critici emersi nell’analisi dello schema preliminare di Regole deontologiche</vt:lpstr>
      <vt:lpstr> Valutazione del rischio di identificazione in fase di diffusione  </vt:lpstr>
      <vt:lpstr>Prospettive di collaborazione nel Sistan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133</cp:revision>
  <cp:lastPrinted>2024-04-06T17:31:36Z</cp:lastPrinted>
  <dcterms:created xsi:type="dcterms:W3CDTF">2022-04-03T16:23:48Z</dcterms:created>
  <dcterms:modified xsi:type="dcterms:W3CDTF">2024-04-22T08:02:45Z</dcterms:modified>
</cp:coreProperties>
</file>