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9"/>
  </p:notesMasterIdLst>
  <p:sldIdLst>
    <p:sldId id="259" r:id="rId2"/>
    <p:sldId id="261" r:id="rId3"/>
    <p:sldId id="257" r:id="rId4"/>
    <p:sldId id="262" r:id="rId5"/>
    <p:sldId id="258" r:id="rId6"/>
    <p:sldId id="265" r:id="rId7"/>
    <p:sldId id="266" r:id="rId8"/>
    <p:sldId id="267" r:id="rId9"/>
    <p:sldId id="268" r:id="rId10"/>
    <p:sldId id="269" r:id="rId11"/>
    <p:sldId id="282" r:id="rId12"/>
    <p:sldId id="270" r:id="rId13"/>
    <p:sldId id="272" r:id="rId14"/>
    <p:sldId id="274" r:id="rId15"/>
    <p:sldId id="277" r:id="rId16"/>
    <p:sldId id="280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.springer.com/article/10.1007/s11135-023-01818-1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9AE34D-60CD-D42E-F85C-A31C5798F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01C7E5-56CF-5470-E4A6-EB31F128A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A0DFFE2-7CE1-0B62-4EAC-EBE6B688C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52" y="1555334"/>
            <a:ext cx="6933386" cy="437676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4155119-FFE0-716F-6A99-DD8303FBB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12" y="1038727"/>
            <a:ext cx="4879684" cy="59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69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0DC1AD-AA37-E3FD-397A-9423EBDC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A75806A-A830-662E-3F5E-765D888D9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43" y="1719573"/>
            <a:ext cx="4587885" cy="253400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48D7FC9-BCE8-4CB3-4DC8-7BCBD51EA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929" y="1883779"/>
            <a:ext cx="2190750" cy="781050"/>
          </a:xfrm>
          <a:prstGeom prst="rect">
            <a:avLst/>
          </a:prstGeom>
        </p:spPr>
      </p:pic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8240E581-F812-56BC-A401-8002E14EE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77879" y="2986576"/>
            <a:ext cx="2990850" cy="1428750"/>
          </a:xfrm>
        </p:spPr>
      </p:pic>
    </p:spTree>
    <p:extLst>
      <p:ext uri="{BB962C8B-B14F-4D97-AF65-F5344CB8AC3E}">
        <p14:creationId xmlns:p14="http://schemas.microsoft.com/office/powerpoint/2010/main" val="1752567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9AE34D-60CD-D42E-F85C-A31C5798F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7E4B8B2-8FA7-DD15-D68B-63A6EEC00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375" y="1120775"/>
            <a:ext cx="7996237" cy="4965700"/>
          </a:xfrm>
        </p:spPr>
      </p:pic>
    </p:spTree>
    <p:extLst>
      <p:ext uri="{BB962C8B-B14F-4D97-AF65-F5344CB8AC3E}">
        <p14:creationId xmlns:p14="http://schemas.microsoft.com/office/powerpoint/2010/main" val="3157965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9AE34D-60CD-D42E-F85C-A31C5798F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A2A9276-C877-AFCA-932C-AC14D9AD7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3" y="1314653"/>
            <a:ext cx="8399462" cy="4577943"/>
          </a:xfrm>
        </p:spPr>
      </p:pic>
    </p:spTree>
    <p:extLst>
      <p:ext uri="{BB962C8B-B14F-4D97-AF65-F5344CB8AC3E}">
        <p14:creationId xmlns:p14="http://schemas.microsoft.com/office/powerpoint/2010/main" val="802093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FA22D9-739B-B65B-5100-7E625F82A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27" y="38688"/>
            <a:ext cx="8579978" cy="796682"/>
          </a:xfrm>
        </p:spPr>
        <p:txBody>
          <a:bodyPr/>
          <a:lstStyle/>
          <a:p>
            <a:r>
              <a:rPr lang="it-IT" dirty="0"/>
              <a:t>Aspettativa vita e° -maschi – stima comunale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D361534-1901-B5AA-1806-DD851F5AA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015" y="1305566"/>
            <a:ext cx="6078012" cy="2847689"/>
          </a:xfrm>
        </p:spPr>
      </p:pic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F3E513AF-D8BD-0F97-6662-8077DA40D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536245"/>
              </p:ext>
            </p:extLst>
          </p:nvPr>
        </p:nvGraphicFramePr>
        <p:xfrm>
          <a:off x="4455728" y="2555193"/>
          <a:ext cx="3927695" cy="2770302"/>
        </p:xfrm>
        <a:graphic>
          <a:graphicData uri="http://schemas.openxmlformats.org/drawingml/2006/table">
            <a:tbl>
              <a:tblPr/>
              <a:tblGrid>
                <a:gridCol w="3927695">
                  <a:extLst>
                    <a:ext uri="{9D8B030D-6E8A-4147-A177-3AD203B41FA5}">
                      <a16:colId xmlns:a16="http://schemas.microsoft.com/office/drawing/2014/main" val="449600485"/>
                    </a:ext>
                  </a:extLst>
                </a:gridCol>
              </a:tblGrid>
              <a:tr h="201424">
                <a:tc>
                  <a:txBody>
                    <a:bodyPr/>
                    <a:lstStyle/>
                    <a:p>
                      <a:pPr rtl="0" fontAlgn="b"/>
                      <a:r>
                        <a:rPr lang="it-IT" sz="1100" dirty="0">
                          <a:effectLst/>
                        </a:rPr>
                        <a:t>P2;Popolazione residente - maschi</a:t>
                      </a:r>
                    </a:p>
                  </a:txBody>
                  <a:tcPr marL="0" marR="0" marT="4651" marB="4651" anchor="b">
                    <a:lnL w="9525" cap="flat" cmpd="sng" algn="ctr">
                      <a:solidFill>
                        <a:srgbClr val="307B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7B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7B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75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109843"/>
                  </a:ext>
                </a:extLst>
              </a:tr>
              <a:tr h="250090">
                <a:tc>
                  <a:txBody>
                    <a:bodyPr/>
                    <a:lstStyle/>
                    <a:p>
                      <a:pPr rtl="0" fontAlgn="b"/>
                      <a:r>
                        <a:rPr lang="it-IT" sz="1100">
                          <a:effectLst/>
                        </a:rPr>
                        <a:t>P18;Popolazione residente - età 20 - 24 anni</a:t>
                      </a:r>
                    </a:p>
                  </a:txBody>
                  <a:tcPr marL="0" marR="0" marT="4651" marB="4651" anchor="b">
                    <a:lnL w="9525" cap="flat" cmpd="sng" algn="ctr">
                      <a:solidFill>
                        <a:srgbClr val="5075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75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75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257889"/>
                  </a:ext>
                </a:extLst>
              </a:tr>
              <a:tr h="298755">
                <a:tc>
                  <a:txBody>
                    <a:bodyPr/>
                    <a:lstStyle/>
                    <a:p>
                      <a:pPr rtl="0" fontAlgn="b"/>
                      <a:r>
                        <a:rPr lang="it-IT" sz="1100" dirty="0">
                          <a:effectLst/>
                        </a:rPr>
                        <a:t>P32;Popolazione residente - maschi - età 10 - 14 anni</a:t>
                      </a:r>
                    </a:p>
                  </a:txBody>
                  <a:tcPr marL="0" marR="0" marT="4651" marB="4651" anchor="b">
                    <a:lnL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627070"/>
                  </a:ext>
                </a:extLst>
              </a:tr>
              <a:tr h="298755">
                <a:tc>
                  <a:txBody>
                    <a:bodyPr/>
                    <a:lstStyle/>
                    <a:p>
                      <a:pPr rtl="0" fontAlgn="b"/>
                      <a:r>
                        <a:rPr lang="it-IT" sz="1100" dirty="0">
                          <a:effectLst/>
                        </a:rPr>
                        <a:t>P44;Popolazione residente - maschi - età 70 - 74 anni</a:t>
                      </a:r>
                    </a:p>
                  </a:txBody>
                  <a:tcPr marL="0" marR="0" marT="4651" marB="4651" anchor="b">
                    <a:lnL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7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6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985698"/>
                  </a:ext>
                </a:extLst>
              </a:tr>
              <a:tr h="685772">
                <a:tc>
                  <a:txBody>
                    <a:bodyPr/>
                    <a:lstStyle/>
                    <a:p>
                      <a:pPr rtl="0" fontAlgn="b"/>
                      <a:r>
                        <a:rPr lang="it-IT" sz="1100" dirty="0">
                          <a:effectLst/>
                        </a:rPr>
                        <a:t>P54;Popolazione residente - maschi con laurea vecchio e nuovo ordinamento + diplomi universitari + diplomi terziari di tipo non universitario vecchio e nuovo ordinamento</a:t>
                      </a:r>
                    </a:p>
                  </a:txBody>
                  <a:tcPr marL="0" marR="0" marT="4651" marB="4651" anchor="b">
                    <a:lnL w="9525" cap="flat" cmpd="sng" algn="ctr">
                      <a:solidFill>
                        <a:srgbClr val="7076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6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76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257545"/>
                  </a:ext>
                </a:extLst>
              </a:tr>
              <a:tr h="493420">
                <a:tc>
                  <a:txBody>
                    <a:bodyPr/>
                    <a:lstStyle/>
                    <a:p>
                      <a:pPr rtl="0" fontAlgn="b"/>
                      <a:r>
                        <a:rPr lang="it-IT" sz="1100" dirty="0">
                          <a:effectLst/>
                        </a:rPr>
                        <a:t>P64;Popolazione residente - maschi di 15 anni e più appartenente alle forze di lavoro</a:t>
                      </a:r>
                    </a:p>
                  </a:txBody>
                  <a:tcPr marL="0" marR="0" marT="4651" marB="4651" anchor="b">
                    <a:lnL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695265"/>
                  </a:ext>
                </a:extLst>
              </a:tr>
              <a:tr h="542086">
                <a:tc>
                  <a:txBody>
                    <a:bodyPr/>
                    <a:lstStyle/>
                    <a:p>
                      <a:pPr rtl="0" fontAlgn="b"/>
                      <a:r>
                        <a:rPr lang="it-IT" sz="1100" dirty="0">
                          <a:effectLst/>
                        </a:rPr>
                        <a:t>P66;Popolazione residente - maschi di 15 anni e più disoccupata in cerca nuova occupazione</a:t>
                      </a:r>
                    </a:p>
                  </a:txBody>
                  <a:tcPr marL="0" marR="0" marT="4651" marB="4651" anchor="b">
                    <a:lnL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74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800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043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972C97-21DE-63C8-35E8-A59EA28FD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CEBB8A6-9BC4-CB69-9B19-778649963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135" y="1418157"/>
            <a:ext cx="3936400" cy="3881400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5647D0A-0373-135E-B6E1-87DC016BE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038" y="1418157"/>
            <a:ext cx="3297389" cy="40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06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972C97-21DE-63C8-35E8-A59EA28FD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6D9011A6-6A9A-1297-0FF6-8B59FB2B0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8358" y="4037137"/>
            <a:ext cx="2504713" cy="1663337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3FF63D0-CAEA-13DE-C4AA-97473C6EE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556" y="97297"/>
            <a:ext cx="3287687" cy="356948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A83C4A8-6F61-F0E0-B321-B6A9BBAE6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46" y="3482199"/>
            <a:ext cx="3102123" cy="237648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1CAA968-CE9D-0F8D-BFB6-816E1A79F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926" y="140467"/>
            <a:ext cx="3982976" cy="313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502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A67BB0-3E20-BE77-7C3B-0EF0DA320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2BAD04-B919-9A7B-8D94-5BEBD4739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interessati, l’articolo integrale lo trovate pubblicato sulla rivista in classe A:</a:t>
            </a:r>
          </a:p>
          <a:p>
            <a:endParaRPr lang="it-IT" dirty="0"/>
          </a:p>
          <a:p>
            <a:r>
              <a:rPr lang="it-IT" dirty="0">
                <a:hlinkClick r:id="rId2"/>
              </a:rPr>
              <a:t>https://link.springer.com/article/10.1007/s11135-023-01818-1</a:t>
            </a:r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sz="3600" dirty="0"/>
              <a:t>GRAZIE A TUTTI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744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488" y="1993286"/>
            <a:ext cx="7545936" cy="2430068"/>
          </a:xfrm>
        </p:spPr>
        <p:txBody>
          <a:bodyPr/>
          <a:lstStyle/>
          <a:p>
            <a:r>
              <a:rPr lang="it-IT" dirty="0"/>
              <a:t>Disaggregazione spaziale di indicatori sociali su dati censuari (e°) con modello </a:t>
            </a:r>
            <a:r>
              <a:rPr lang="it-IT" dirty="0" err="1"/>
              <a:t>autoregressivo</a:t>
            </a:r>
            <a:endParaRPr lang="it-IT" dirty="0"/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488" y="4659998"/>
            <a:ext cx="7545936" cy="900000"/>
          </a:xfrm>
        </p:spPr>
        <p:txBody>
          <a:bodyPr/>
          <a:lstStyle/>
          <a:p>
            <a:r>
              <a:rPr lang="it-IT" dirty="0"/>
              <a:t>Stefano Cervellera – Comune di Taranto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Il contributo si propone di analizzare una procedura statistica per la definizione di indicatori territoriali, quali la funzione biometrica dell’aspettativa di vita dei cittadini di un territorio e </a:t>
            </a:r>
            <a:r>
              <a:rPr lang="it-IT" sz="1600" b="0" i="0" baseline="30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0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, applicando una metodologia di disaggregazione spaziale Top–Down, utilizzando dati censuari del 2011 in Italia. </a:t>
            </a:r>
          </a:p>
          <a:p>
            <a:pPr algn="just"/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Attraverso un modello di auto-regressioni spaziali con la metodologia proposta nel 1971 da Chow e </a:t>
            </a:r>
            <a:r>
              <a:rPr lang="it-IT" sz="16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Lin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con l'utilizzo di elaborazioni ISTAT di tavole annuali di mortalità, che sono strutturate dal livello nazionale a quello regionale, fino ai più piccoli dettagli del livello principale, come variabile dipendente e </a:t>
            </a:r>
            <a:r>
              <a:rPr lang="it-IT" sz="16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predittori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di un numero k di variabili censuarie più gli infortuni nei modelli di regressione, la speranza di vita può essere definita anche a livello comunale (non elaborato dall'ISTAT) e anche a livello sub-comunale (Area Censimento).</a:t>
            </a:r>
          </a:p>
          <a:p>
            <a:pPr algn="just"/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il metodo può essere considerato come un approccio indiretto, mentre la dipendenza </a:t>
            </a:r>
            <a:r>
              <a:rPr lang="it-IT" sz="16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autoregressiva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temporale dinamica può derivare la dipendenza spaziale e areale, dai dati trasversali e panel, in forma </a:t>
            </a:r>
            <a:r>
              <a:rPr lang="it-IT" sz="16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autoregressiva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sui nodi di collegamento tra aree di disaggregazione, correlate con matrici di pesi spaziali (matrice W) e matrici di collegamento tra livelli e indicatori (matrice C), utilizzando il pacchetto R di Dipendenza Spaziale di </a:t>
            </a:r>
            <a:r>
              <a:rPr lang="it-IT" sz="16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Cran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con il modello </a:t>
            </a:r>
            <a:r>
              <a:rPr lang="it-IT" sz="16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Autoregressivo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Spaziale (SAR)</a:t>
            </a:r>
            <a:r>
              <a:rPr lang="it-IT" sz="24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146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4"/>
            <a:ext cx="2930495" cy="435629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14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La struttura spaziale e geografica delle Basi Territoriali parte dal granulo più piccolo e principale (Down), che sono le Sezioni di Censimento (circa 403.000), alle Aree di Censimento (CEA), alle Aree </a:t>
            </a:r>
            <a:r>
              <a:rPr lang="it-IT" sz="14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Subcomunali</a:t>
            </a:r>
            <a:r>
              <a:rPr lang="it-IT" sz="14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(SMA: comuni, circoscrizioni, ecc.), le Località e le aree e limiti amministrativi di Comuni, Province e Regioni (Top).</a:t>
            </a:r>
          </a:p>
          <a:p>
            <a:pPr algn="just"/>
            <a:r>
              <a:rPr lang="it-IT" sz="14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Le 152 variabili rilevate hanno un'informazione elevata su 5 Livelli, oltre ai descrittori d'area, che risultano omogenei in Edifici, Famiglie, Stranieri, Famiglie e Popolazione. Molte di queste variabili saranno ottimi </a:t>
            </a:r>
            <a:r>
              <a:rPr lang="it-IT" sz="14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predittori</a:t>
            </a:r>
            <a:r>
              <a:rPr lang="it-IT" sz="14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delle funzioni biometriche, in particolare dell'aspettativa di vita alla nascita e°.</a:t>
            </a:r>
          </a:p>
          <a:p>
            <a:pPr algn="just"/>
            <a:endParaRPr lang="it-IT" sz="1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05D8FF1-5672-59C1-44A3-C586DF595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675" y="1029218"/>
            <a:ext cx="5389249" cy="407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Questa struttura rappresenta un patrimonio informativo molto rilevante e utile per applicare una disaggregazione spaziale degli indicatori, basata su tre assunti fondamentali: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Somiglianza strutturale, per cui il modello aggregato e il modello disaggregato sono strutturalmente simili, ovvero le relazioni tra le variabili sono valide sia a livello aggregato (Top) che disaggregato (Down), con la conseguenza che i parametri di regressione sono gli stessi nei due modelli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Somiglianza degli errori: per gli errori spazialmente correlati presentano la stessa struttura sia a livello aggregato (Top) che disaggregato (Down), testando in modo significativo la correlazione spaziale zero;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Indicatori affidabili: le variabili nei modelli di regressione sono </a:t>
            </a:r>
            <a:r>
              <a:rPr lang="it-IT" sz="16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predittori</a:t>
            </a:r>
            <a:r>
              <a:rPr lang="it-IT" sz="16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efficienti sia a livello aggregato (Top) che disaggregato (Down), stimabili dai test di efficienza del modello.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454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18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Il modello proposto da Chow e </a:t>
            </a:r>
            <a:r>
              <a:rPr lang="it-IT" sz="18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Lin</a:t>
            </a:r>
            <a:r>
              <a:rPr lang="it-IT" sz="18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 è costruito come modello di disaggregazione spaziale</a:t>
            </a:r>
          </a:p>
          <a:p>
            <a:pPr algn="just"/>
            <a:r>
              <a:rPr lang="it-IT" sz="18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Il modello presuppone che a livello disaggregato valga la semplice relazione econometrica di un modello lineare del seguente tipo: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9C4F282-B021-8718-6672-AE969CC28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62" y="2699468"/>
            <a:ext cx="8338665" cy="272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80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Per la somiglianza strutturale, gli indicatori sono:</a:t>
            </a:r>
          </a:p>
          <a:p>
            <a:pPr algn="just"/>
            <a:endParaRPr lang="it-IT" sz="2400" b="0" i="0" dirty="0">
              <a:solidFill>
                <a:srgbClr val="222222"/>
              </a:solidFill>
              <a:effectLst/>
              <a:latin typeface="Merriweather" panose="00000500000000000000" pitchFamily="2" charset="0"/>
            </a:endParaRPr>
          </a:p>
          <a:p>
            <a:pPr algn="just"/>
            <a:endParaRPr lang="it-IT" sz="2400" b="0" i="0" dirty="0">
              <a:solidFill>
                <a:srgbClr val="222222"/>
              </a:solidFill>
              <a:effectLst/>
              <a:latin typeface="Merriweather" panose="00000500000000000000" pitchFamily="2" charset="0"/>
            </a:endParaRPr>
          </a:p>
          <a:p>
            <a:pPr algn="just"/>
            <a:endParaRPr lang="it-IT" sz="1800" b="0" i="0" dirty="0">
              <a:solidFill>
                <a:srgbClr val="222222"/>
              </a:solidFill>
              <a:effectLst/>
              <a:latin typeface="Merriweather" panose="00000500000000000000" pitchFamily="2" charset="0"/>
            </a:endParaRPr>
          </a:p>
          <a:p>
            <a:pPr algn="just"/>
            <a:r>
              <a:rPr lang="it-IT" sz="18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Per ciascuna disaggregazione spaziale degli indicatori spaziali, si assume inoltre che C sia una matrice di dimensione (n </a:t>
            </a:r>
            <a:r>
              <a:rPr lang="it-IT" sz="18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Down</a:t>
            </a:r>
            <a:r>
              <a:rPr lang="it-IT" sz="18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*N </a:t>
            </a:r>
            <a:r>
              <a:rPr lang="it-IT" sz="18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Top</a:t>
            </a:r>
            <a:r>
              <a:rPr lang="it-IT" sz="18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), dove n è il numero di province italiane, capace di trasformare le osservazioni disaggregate in quelle di livello superiore (denominate per N), qualunque sia l'operatore di aggregazione utilizzato.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4DBB368-4748-C4CB-A4A0-99E5574A3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739" y="1537189"/>
            <a:ext cx="64008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15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E5128DC-FEB5-ED47-77B9-3C425705D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931" y="2970933"/>
            <a:ext cx="7021197" cy="1359962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B5A297-9A83-C242-8AC4-18058E1E0DA9}"/>
              </a:ext>
            </a:extLst>
          </p:cNvPr>
          <p:cNvSpPr txBox="1"/>
          <p:nvPr/>
        </p:nvSpPr>
        <p:spPr>
          <a:xfrm>
            <a:off x="636493" y="1326777"/>
            <a:ext cx="76917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In particolare, se si adotta l’operatore somma, le stime regionali si ottengono sommando i corrispondenti livelli provinciali (y </a:t>
            </a:r>
            <a:r>
              <a:rPr lang="it-IT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</a:t>
            </a:r>
            <a:r>
              <a:rPr lang="it-IT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 = ∑ y </a:t>
            </a:r>
            <a:r>
              <a:rPr lang="it-IT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d</a:t>
            </a:r>
            <a:r>
              <a:rPr lang="it-IT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) e l’elemento generico C </a:t>
            </a:r>
            <a:r>
              <a:rPr lang="it-IT" b="0" i="0" baseline="-2500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i,j</a:t>
            </a:r>
            <a:r>
              <a:rPr lang="it-IT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sarà costruito come: C </a:t>
            </a:r>
            <a:r>
              <a:rPr lang="it-IT" b="0" i="0" baseline="-2500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i,j</a:t>
            </a:r>
            <a:r>
              <a:rPr lang="it-IT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 = 1, se provincia i ∈ regione j 0, altrimenti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2583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9AE34D-60CD-D42E-F85C-A31C5798F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01C7E5-56CF-5470-E4A6-EB31F128A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e le stime regionali saranno ottenute facendo la media delle stime provinciali (y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 = E(y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d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)).</a:t>
            </a:r>
          </a:p>
          <a:p>
            <a:pPr algn="l"/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Sotto i seguenti vincoli aggregati y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 = Cy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d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, X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 = CX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d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e ε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a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 = </a:t>
            </a:r>
            <a:r>
              <a:rPr lang="it-IT" sz="2000" b="0" i="0" dirty="0" err="1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Cε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 </a:t>
            </a:r>
            <a:r>
              <a:rPr lang="it-IT" sz="2000" b="0" i="0" baseline="-25000" dirty="0">
                <a:solidFill>
                  <a:srgbClr val="222222"/>
                </a:solidFill>
                <a:effectLst/>
                <a:latin typeface="Merriweather" panose="00000500000000000000" pitchFamily="2" charset="0"/>
              </a:rPr>
              <a:t>d</a:t>
            </a:r>
            <a:endParaRPr lang="it-IT" sz="2000" b="0" i="0" dirty="0">
              <a:solidFill>
                <a:srgbClr val="222222"/>
              </a:solidFill>
              <a:effectLst/>
              <a:latin typeface="Merriweather" panose="00000500000000000000" pitchFamily="2" charset="0"/>
            </a:endParaRP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13DE496-B909-DA54-63A3-66606F104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44" y="2675119"/>
            <a:ext cx="7573910" cy="18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750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1839</TotalTime>
  <Words>867</Words>
  <Application>Microsoft Office PowerPoint</Application>
  <PresentationFormat>Presentazione su schermo (4:3)</PresentationFormat>
  <Paragraphs>35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Inter</vt:lpstr>
      <vt:lpstr>Merriweather</vt:lpstr>
      <vt:lpstr>Tahoma</vt:lpstr>
      <vt:lpstr>Times New Roman</vt:lpstr>
      <vt:lpstr>Tema di Office</vt:lpstr>
      <vt:lpstr>Presentazione standard di PowerPoint</vt:lpstr>
      <vt:lpstr>Disaggregazione spaziale di indicatori sociali su dati censuari (e°) con modello autoregressivo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Aspettativa vita e° -maschi – stima comunale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41</cp:revision>
  <dcterms:created xsi:type="dcterms:W3CDTF">2022-04-03T16:23:48Z</dcterms:created>
  <dcterms:modified xsi:type="dcterms:W3CDTF">2024-04-19T13:34:17Z</dcterms:modified>
</cp:coreProperties>
</file>