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2"/>
  </p:notesMasterIdLst>
  <p:sldIdLst>
    <p:sldId id="259" r:id="rId2"/>
    <p:sldId id="261" r:id="rId3"/>
    <p:sldId id="257" r:id="rId4"/>
    <p:sldId id="262" r:id="rId5"/>
    <p:sldId id="258" r:id="rId6"/>
    <p:sldId id="263" r:id="rId7"/>
    <p:sldId id="264" r:id="rId8"/>
    <p:sldId id="265" r:id="rId9"/>
    <p:sldId id="267" r:id="rId10"/>
    <p:sldId id="269" r:id="rId11"/>
    <p:sldId id="270" r:id="rId12"/>
    <p:sldId id="266" r:id="rId13"/>
    <p:sldId id="268" r:id="rId14"/>
    <p:sldId id="277" r:id="rId15"/>
    <p:sldId id="272" r:id="rId16"/>
    <p:sldId id="271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4" autoAdjust="0"/>
    <p:restoredTop sz="71669" autoAdjust="0"/>
  </p:normalViewPr>
  <p:slideViewPr>
    <p:cSldViewPr snapToGrid="0">
      <p:cViewPr varScale="1">
        <p:scale>
          <a:sx n="115" d="100"/>
          <a:sy n="115" d="100"/>
        </p:scale>
        <p:origin x="2236" y="80"/>
      </p:cViewPr>
      <p:guideLst/>
    </p:cSldViewPr>
  </p:slideViewPr>
  <p:outlineViewPr>
    <p:cViewPr>
      <p:scale>
        <a:sx n="33" d="100"/>
        <a:sy n="33" d="100"/>
      </p:scale>
      <p:origin x="0" y="-528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35" d="100"/>
          <a:sy n="135" d="100"/>
        </p:scale>
        <p:origin x="2848" y="-42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4292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0229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5413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210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4320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233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596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531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65110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5797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785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556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878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384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25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7897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79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6730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026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58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272404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865900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54254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67640" y="877421"/>
            <a:ext cx="1125672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110464"/>
            <a:ext cx="142243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1167072" y="4328444"/>
            <a:ext cx="540884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336639" y="4414388"/>
            <a:ext cx="54088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336639" y="4871283"/>
            <a:ext cx="5123981" cy="85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1" y="49073"/>
            <a:ext cx="5420703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50" y="110464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67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4" y="38688"/>
            <a:ext cx="12005349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7" y="1121564"/>
            <a:ext cx="11199739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12192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3049" y="6318000"/>
            <a:ext cx="227895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007" y="6333858"/>
            <a:ext cx="1289967" cy="504000"/>
          </a:xfrm>
          <a:prstGeom prst="rect">
            <a:avLst/>
          </a:prstGeom>
        </p:spPr>
      </p:pic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A7F002E-CE7F-E320-BD14-C3D6EC652B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45106"/>
            <a:ext cx="2743200" cy="365125"/>
          </a:xfrm>
        </p:spPr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8CAEEC-A22D-DDE2-5306-98659253B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DA39AB5D-B29F-7771-6212-7083473BE2BA}"/>
              </a:ext>
            </a:extLst>
          </p:cNvPr>
          <p:cNvSpPr txBox="1">
            <a:spLocks/>
          </p:cNvSpPr>
          <p:nvPr userDrawn="1"/>
        </p:nvSpPr>
        <p:spPr>
          <a:xfrm>
            <a:off x="3683993" y="634510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/>
              <a:t>Misurare le diseguaglianze</a:t>
            </a:r>
          </a:p>
        </p:txBody>
      </p:sp>
    </p:spTree>
    <p:extLst>
      <p:ext uri="{BB962C8B-B14F-4D97-AF65-F5344CB8AC3E}">
        <p14:creationId xmlns:p14="http://schemas.microsoft.com/office/powerpoint/2010/main" val="32392161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841239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365218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795267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4747697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4867658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256960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238966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5006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Giovanni A. Barbieri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210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20DB5-4BFD-9E2C-D6EB-0F3EBBA1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delle diseguaglianze (2/3)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2A5429-0005-C4DC-A2DE-59E00AD0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Rapporto Palma</a:t>
            </a:r>
            <a:r>
              <a:rPr lang="it-IT" dirty="0"/>
              <a:t>: confronta la quota di reddito del 10% superiore con quella del 40% inferiore (meno sensibile ai livelli medi di reddito)</a:t>
            </a:r>
          </a:p>
          <a:p>
            <a:r>
              <a:rPr lang="it-IT" b="1" dirty="0">
                <a:solidFill>
                  <a:srgbClr val="FF0000"/>
                </a:solidFill>
              </a:rPr>
              <a:t>Indice di sviluppo umano (ISU)</a:t>
            </a:r>
            <a:r>
              <a:rPr lang="it-IT" dirty="0"/>
              <a:t>: include indicatori come la speranza di vita, l’istruzione e il reddito </a:t>
            </a:r>
            <a:r>
              <a:rPr lang="it-IT" i="1" dirty="0"/>
              <a:t>pro capite</a:t>
            </a:r>
            <a:r>
              <a:rPr lang="it-IT" dirty="0"/>
              <a:t>, e riflette indirettamente le diseguaglianze in materia di salute e istruzione</a:t>
            </a:r>
          </a:p>
          <a:p>
            <a:r>
              <a:rPr lang="it-IT" b="1" dirty="0">
                <a:solidFill>
                  <a:srgbClr val="FF0000"/>
                </a:solidFill>
              </a:rPr>
              <a:t>Disparità di istruzione e salute</a:t>
            </a:r>
            <a:r>
              <a:rPr lang="it-IT" dirty="0"/>
              <a:t>: analisi delle differenze nei risultati educativi o sanitari tra diversi gruppi demografici (tassi di alfabetizzazione, tassi di iscrizione a scuola o tassi di mortalità infantile)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8CD02-47E8-5598-0C09-5096E764E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5937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20DB5-4BFD-9E2C-D6EB-0F3EBBA1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delle diseguaglianze (3/3)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2A5429-0005-C4DC-A2DE-59E00AD0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Indice di povertà multidimensionale (MPI)</a:t>
            </a:r>
            <a:r>
              <a:rPr lang="it-IT" dirty="0"/>
              <a:t>: misura la povertà non solo in base al reddito, ma anche in base a indicatori relativi a salute, istruzione e tenore di vita</a:t>
            </a:r>
          </a:p>
          <a:p>
            <a:r>
              <a:rPr lang="it-IT" b="1" dirty="0">
                <a:solidFill>
                  <a:srgbClr val="FF0000"/>
                </a:solidFill>
              </a:rPr>
              <a:t>Indice di disuguaglianza di genere (GII)</a:t>
            </a:r>
            <a:r>
              <a:rPr lang="it-IT" dirty="0"/>
              <a:t>: misura le disparità di genere in tre dimensioni: salute riproduttiva, empowerment e tasso di partecipazione</a:t>
            </a:r>
          </a:p>
          <a:p>
            <a:r>
              <a:rPr lang="it-IT" b="1" dirty="0">
                <a:solidFill>
                  <a:srgbClr val="FF0000"/>
                </a:solidFill>
              </a:rPr>
              <a:t>Diseguaglianze regionali o spaziali</a:t>
            </a:r>
            <a:r>
              <a:rPr lang="it-IT" dirty="0"/>
              <a:t>: esame delle disparità di sviluppo o di risorse tra le diverse aree di un Paese</a:t>
            </a:r>
          </a:p>
          <a:p>
            <a:r>
              <a:rPr lang="it-IT" b="1" dirty="0">
                <a:solidFill>
                  <a:srgbClr val="FF0000"/>
                </a:solidFill>
              </a:rPr>
              <a:t>Accesso alle opportunità</a:t>
            </a:r>
            <a:r>
              <a:rPr lang="it-IT" dirty="0"/>
              <a:t>: Valutazione delle differenze nell’accesso a risorse, opportunità e servizi (assistenza sanitaria, istruzione, occupazione o partecipazione…)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8CD02-47E8-5598-0C09-5096E764E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6843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CACBA-A7D6-66A6-E64B-C994F49B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diseguaglianze stanno crescendo? (1/2)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3E7678-CF85-44F2-A4DB-CE78F7F7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Development </a:t>
            </a:r>
            <a:r>
              <a:rPr lang="it-IT" dirty="0" err="1"/>
              <a:t>Initiatives</a:t>
            </a:r>
            <a:r>
              <a:rPr lang="it-IT" dirty="0"/>
              <a:t>, </a:t>
            </a:r>
            <a:r>
              <a:rPr lang="it-IT" i="1" dirty="0" err="1"/>
              <a:t>Inequality</a:t>
            </a:r>
            <a:r>
              <a:rPr lang="it-IT" i="1" dirty="0"/>
              <a:t>: Global Trends</a:t>
            </a:r>
            <a:r>
              <a:rPr lang="it-IT" dirty="0"/>
              <a:t>, maggio 2023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Il 50% più povero della popolazione mondiale si divide l’8% del reddito totale. Il 10% più ricco guadagna oltre il 50%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La diseguaglianza di </a:t>
            </a:r>
            <a:r>
              <a:rPr lang="it-IT" i="1" dirty="0"/>
              <a:t>reddito</a:t>
            </a:r>
            <a:r>
              <a:rPr lang="it-IT" dirty="0"/>
              <a:t> tra Paesi (che rappresenta i due terzi del totale) </a:t>
            </a:r>
            <a:r>
              <a:rPr lang="it-IT" dirty="0">
                <a:hlinkClick r:id="rId3" action="ppaction://hlinksldjump"/>
              </a:rPr>
              <a:t>è elevata, ma si riduce</a:t>
            </a:r>
            <a:r>
              <a:rPr lang="it-IT" dirty="0"/>
              <a:t>: Paesi precedentemente a basso reddito, come Cina e India, crescono più rapidamente di quelli a reddito più elevato (</a:t>
            </a:r>
            <a:r>
              <a:rPr lang="it-IT" i="1" dirty="0" err="1">
                <a:hlinkClick r:id="rId4" action="ppaction://hlinksldjump"/>
              </a:rPr>
              <a:t>catching</a:t>
            </a:r>
            <a:r>
              <a:rPr lang="it-IT" i="1" dirty="0">
                <a:hlinkClick r:id="rId4" action="ppaction://hlinksldjump"/>
              </a:rPr>
              <a:t> up</a:t>
            </a:r>
            <a:r>
              <a:rPr lang="it-IT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Se si considera la </a:t>
            </a:r>
            <a:r>
              <a:rPr lang="it-IT" i="1" dirty="0">
                <a:hlinkClick r:id="rId5" action="ppaction://hlinksldjump"/>
              </a:rPr>
              <a:t>ricchezza</a:t>
            </a:r>
            <a:r>
              <a:rPr lang="it-IT" dirty="0"/>
              <a:t> le diseguaglianze sono più accentuate: il 10% dei più ricchi detiene il 76% della ricchezza totale (anche effetto della </a:t>
            </a:r>
            <a:r>
              <a:rPr lang="it-IT" dirty="0">
                <a:hlinkClick r:id="rId6" action="ppaction://hlinksldjump"/>
              </a:rPr>
              <a:t>pandemia</a:t>
            </a:r>
            <a:r>
              <a:rPr lang="it-IT" dirty="0"/>
              <a:t>)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FC7C3-549D-EEF3-8237-41454729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73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8CACBA-A7D6-66A6-E64B-C994F49BC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diseguaglianze stanno crescendo? (2/2)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3E7678-CF85-44F2-A4DB-CE78F7F7E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it-IT" dirty="0"/>
              <a:t>Le diseguaglianze interne dipendono da molti fattori strutturali e di contesto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t-IT" dirty="0"/>
              <a:t>Le diseguaglianze economiche si intersecano con le caratteristiche personali (status, genere, età disabilità, etnia, religione, emigrazione, posizione geografica…)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t-IT" dirty="0"/>
              <a:t>I Paesi a basso reddito (</a:t>
            </a:r>
            <a:r>
              <a:rPr lang="it-IT" dirty="0" err="1"/>
              <a:t>Pbr</a:t>
            </a:r>
            <a:r>
              <a:rPr lang="it-IT" dirty="0"/>
              <a:t>) sono più vulnerabili perché dispongono di meno risorse e fronteggiano shock più intensi (</a:t>
            </a:r>
            <a:r>
              <a:rPr lang="it-IT" dirty="0">
                <a:hlinkClick r:id="rId3" action="ppaction://hlinksldjump"/>
              </a:rPr>
              <a:t>cambiamento climatico</a:t>
            </a:r>
            <a:r>
              <a:rPr lang="it-IT" dirty="0"/>
              <a:t>, conflitti, inflazione), con impatto sulle diseguaglianze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t-IT" dirty="0"/>
              <a:t>I </a:t>
            </a:r>
            <a:r>
              <a:rPr lang="it-IT" dirty="0" err="1">
                <a:hlinkClick r:id="rId4" action="ppaction://hlinksldjump"/>
              </a:rPr>
              <a:t>Pbr</a:t>
            </a:r>
            <a:r>
              <a:rPr lang="it-IT" dirty="0"/>
              <a:t>, che hanno contribuito meno a causare il cambiamento climatico, dovranno affrontare i costi maggiori, con impatto sulle diseguaglianze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t-IT" dirty="0"/>
              <a:t>Gli aiuti allo sviluppo redistribuiscono risorse dai Paesi ad alto reddito a quelli a basso reddito, e possono contrastare anche quelle interne a questi ultimi, ma scontano molte inefficienze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8FC7C3-549D-EEF3-8237-41454729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4899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6098" y="946391"/>
            <a:ext cx="8399804" cy="4965221"/>
          </a:xfrm>
        </p:spPr>
        <p:txBody>
          <a:bodyPr/>
          <a:lstStyle/>
          <a:p>
            <a:pPr marL="0" indent="0" algn="ctr">
              <a:buNone/>
            </a:pPr>
            <a:endParaRPr lang="it-IT" sz="11500" dirty="0"/>
          </a:p>
          <a:p>
            <a:pPr marL="0" indent="0" algn="ctr">
              <a:buNone/>
            </a:pPr>
            <a:r>
              <a:rPr lang="it-IT" sz="11500" dirty="0">
                <a:solidFill>
                  <a:srgbClr val="E6002D"/>
                </a:solidFill>
              </a:rPr>
              <a:t>GRAZIE!</a:t>
            </a:r>
          </a:p>
          <a:p>
            <a:pPr marL="0" indent="0" algn="ctr">
              <a:buNone/>
            </a:pPr>
            <a:r>
              <a:rPr lang="it-IT" dirty="0" err="1"/>
              <a:t>gabarbieri@gmail.com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0938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</a:rPr>
              <a:t>Gini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2F1ACCA-4569-BD04-D5A4-0BD408639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980" y="1"/>
            <a:ext cx="7940040" cy="6457379"/>
          </a:xfrm>
          <a:prstGeom prst="rect">
            <a:avLst/>
          </a:prstGeom>
        </p:spPr>
      </p:pic>
      <p:sp>
        <p:nvSpPr>
          <p:cNvPr id="6" name="Ritorno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A39CEC4C-236E-97B7-144C-97CE04AB5EE4}"/>
              </a:ext>
            </a:extLst>
          </p:cNvPr>
          <p:cNvSpPr/>
          <p:nvPr/>
        </p:nvSpPr>
        <p:spPr>
          <a:xfrm>
            <a:off x="9662160" y="6069630"/>
            <a:ext cx="1005840" cy="796683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029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 err="1">
                <a:solidFill>
                  <a:schemeClr val="bg1"/>
                </a:solidFill>
              </a:rPr>
              <a:t>Catching</a:t>
            </a:r>
            <a:r>
              <a:rPr lang="it-IT" dirty="0">
                <a:solidFill>
                  <a:schemeClr val="bg1"/>
                </a:solidFill>
              </a:rPr>
              <a:t> up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66472E7-1E47-FB7F-9CF4-AFDC31452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0"/>
            <a:ext cx="8229600" cy="6117402"/>
          </a:xfrm>
          <a:prstGeom prst="rect">
            <a:avLst/>
          </a:prstGeom>
        </p:spPr>
      </p:pic>
      <p:sp>
        <p:nvSpPr>
          <p:cNvPr id="9" name="Ritorno 8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F326B242-1E59-7FA7-A1A4-AA2B49080BA1}"/>
              </a:ext>
            </a:extLst>
          </p:cNvPr>
          <p:cNvSpPr/>
          <p:nvPr/>
        </p:nvSpPr>
        <p:spPr>
          <a:xfrm>
            <a:off x="9625584" y="5823897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746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 Ricchezza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3CA64F3-A988-F7B3-0956-F05505487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820" y="0"/>
            <a:ext cx="8214360" cy="6431398"/>
          </a:xfrm>
          <a:prstGeom prst="rect">
            <a:avLst/>
          </a:prstGeom>
        </p:spPr>
      </p:pic>
      <p:sp>
        <p:nvSpPr>
          <p:cNvPr id="6" name="Ritorno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69FB710B-D40B-F4AF-DB38-4262710C76B6}"/>
              </a:ext>
            </a:extLst>
          </p:cNvPr>
          <p:cNvSpPr/>
          <p:nvPr/>
        </p:nvSpPr>
        <p:spPr>
          <a:xfrm>
            <a:off x="9625584" y="5823897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757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</a:rPr>
              <a:t>Differenze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2B34D73-9583-4D30-E5C7-60076327E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627" y="0"/>
            <a:ext cx="7336749" cy="6086784"/>
          </a:xfrm>
          <a:prstGeom prst="rect">
            <a:avLst/>
          </a:prstGeom>
        </p:spPr>
      </p:pic>
      <p:sp>
        <p:nvSpPr>
          <p:cNvPr id="6" name="Ritorno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6663DA5A-26C2-546B-D75B-C59983C7C6EE}"/>
              </a:ext>
            </a:extLst>
          </p:cNvPr>
          <p:cNvSpPr/>
          <p:nvPr/>
        </p:nvSpPr>
        <p:spPr>
          <a:xfrm>
            <a:off x="9625584" y="5823897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93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</a:rPr>
              <a:t>Vulnerabilità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2FB3BEE-4ADB-7026-DC75-E87F40435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540" y="0"/>
            <a:ext cx="7360920" cy="6178874"/>
          </a:xfrm>
          <a:prstGeom prst="rect">
            <a:avLst/>
          </a:prstGeom>
        </p:spPr>
      </p:pic>
      <p:sp>
        <p:nvSpPr>
          <p:cNvPr id="6" name="Ritorno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F3351F7E-805C-9D02-AE4E-1FED15B6B022}"/>
              </a:ext>
            </a:extLst>
          </p:cNvPr>
          <p:cNvSpPr/>
          <p:nvPr/>
        </p:nvSpPr>
        <p:spPr>
          <a:xfrm>
            <a:off x="9625584" y="5823897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965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Misurare le diseguaglianze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Giovanni A. Barbieri</a:t>
            </a:r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FB70647-9C38-A5D4-82D0-72B8D3BF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>
                <a:solidFill>
                  <a:schemeClr val="bg1"/>
                </a:solidFill>
              </a:rPr>
              <a:t>Geografia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02DC753-CCBC-AB75-EFC2-5B3E0B6B9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446" y="1017380"/>
            <a:ext cx="9115108" cy="4823240"/>
          </a:xfrm>
          <a:prstGeom prst="rect">
            <a:avLst/>
          </a:prstGeom>
        </p:spPr>
      </p:pic>
      <p:sp>
        <p:nvSpPr>
          <p:cNvPr id="6" name="Ritorno 5">
            <a:hlinkClick r:id="" action="ppaction://hlinkshowjump?jump=lastslideviewed" highlightClick="1"/>
            <a:extLst>
              <a:ext uri="{FF2B5EF4-FFF2-40B4-BE49-F238E27FC236}">
                <a16:creationId xmlns:a16="http://schemas.microsoft.com/office/drawing/2014/main" id="{01D47AF8-92C1-4BB8-303E-20871AC23C81}"/>
              </a:ext>
            </a:extLst>
          </p:cNvPr>
          <p:cNvSpPr/>
          <p:nvPr/>
        </p:nvSpPr>
        <p:spPr>
          <a:xfrm>
            <a:off x="9625584" y="5823897"/>
            <a:ext cx="1042416" cy="1042416"/>
          </a:xfrm>
          <a:prstGeom prst="actionButtonRetur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985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Sommario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 diseguaglianze sono una brutta cosa?</a:t>
            </a:r>
          </a:p>
          <a:p>
            <a:r>
              <a:rPr lang="it-IT" dirty="0"/>
              <a:t>Quali diseguaglianze, allora? E quante?</a:t>
            </a:r>
          </a:p>
          <a:p>
            <a:r>
              <a:rPr lang="it-IT" dirty="0"/>
              <a:t>Tipi di diseguaglianze</a:t>
            </a:r>
          </a:p>
          <a:p>
            <a:r>
              <a:rPr lang="it-IT" dirty="0"/>
              <a:t>Perché misurarle, e come</a:t>
            </a:r>
          </a:p>
          <a:p>
            <a:r>
              <a:rPr lang="it-IT" dirty="0"/>
              <a:t>Le diseguaglianze stanno crescendo?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BFAAF9-9D8D-7E9B-6A53-575C6515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diseguaglianze sono una brutta cosa?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Immaginiamo che risorse e capacità siano equamente distribuite (indice di Gini = 0)</a:t>
            </a:r>
          </a:p>
          <a:p>
            <a:pPr lvl="1"/>
            <a:r>
              <a:rPr lang="it-IT" dirty="0"/>
              <a:t>Nessun incentivo né ragione per gli scambi, né per la divisione del lavoro</a:t>
            </a:r>
          </a:p>
          <a:p>
            <a:pPr lvl="1"/>
            <a:r>
              <a:rPr lang="it-IT" dirty="0"/>
              <a:t>Nessun gioco a somma positiva </a:t>
            </a:r>
            <a:r>
              <a:rPr lang="it-IT" dirty="0">
                <a:sym typeface="Wingdings" pitchFamily="2" charset="2"/>
              </a:rPr>
              <a:t> nessuna crescita, nessun progresso, nessuno sviluppo economico</a:t>
            </a:r>
          </a:p>
          <a:p>
            <a:pPr lvl="1"/>
            <a:r>
              <a:rPr lang="it-IT" dirty="0">
                <a:sym typeface="Wingdings" pitchFamily="2" charset="2"/>
              </a:rPr>
              <a:t>È questo in ultima istanza quello che il Pil misura (dimenticatevi il meme di Bob Kennedy 1968)</a:t>
            </a:r>
          </a:p>
          <a:p>
            <a:r>
              <a:rPr lang="it-IT" dirty="0">
                <a:sym typeface="Wingdings" pitchFamily="2" charset="2"/>
              </a:rPr>
              <a:t>Lo stesso accadrebbe in un mondo in cui tutte le risorse fossero concentrate in uno solo </a:t>
            </a:r>
            <a:r>
              <a:rPr lang="it-IT" dirty="0"/>
              <a:t>(Gini = 1)</a:t>
            </a:r>
            <a:endParaRPr lang="it-IT" dirty="0">
              <a:sym typeface="Wingdings" pitchFamily="2" charset="2"/>
            </a:endParaRPr>
          </a:p>
          <a:p>
            <a:r>
              <a:rPr lang="it-IT" dirty="0">
                <a:sym typeface="Wingdings" pitchFamily="2" charset="2"/>
              </a:rPr>
              <a:t>Questione di grado, ancora prima che di tipo (quante, prima che quali)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015C69-EF0C-20E7-B287-6B436765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Perché poche informazioni sulle diseguaglianze?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Dopo la grande depressione del 1929, la contabilità nazionale nasce per misurare la creazione/distruzione di ricchezza in un’economia nazionale</a:t>
            </a:r>
          </a:p>
          <a:p>
            <a:pPr lvl="1"/>
            <a:r>
              <a:rPr lang="it-IT" dirty="0"/>
              <a:t>Disponibilità e uso delle risorse (offerta/domanda)</a:t>
            </a:r>
          </a:p>
          <a:p>
            <a:pPr lvl="1"/>
            <a:r>
              <a:rPr lang="it-IT" dirty="0"/>
              <a:t>‘Aggregati’</a:t>
            </a:r>
          </a:p>
          <a:p>
            <a:pPr lvl="1"/>
            <a:r>
              <a:rPr lang="it-IT" dirty="0"/>
              <a:t>Orientare  le politiche economiche</a:t>
            </a:r>
          </a:p>
          <a:p>
            <a:r>
              <a:rPr lang="it-IT" dirty="0"/>
              <a:t>Aspetti distributivi esclusi di proposito</a:t>
            </a:r>
          </a:p>
          <a:p>
            <a:pPr lvl="1"/>
            <a:r>
              <a:rPr lang="it-IT" dirty="0"/>
              <a:t>«Le tasse sono una cosa bellissima» (Padoa-Schioppa sul </a:t>
            </a:r>
            <a:r>
              <a:rPr lang="it-IT" i="1" dirty="0"/>
              <a:t>Corriere</a:t>
            </a:r>
            <a:r>
              <a:rPr lang="it-IT" dirty="0"/>
              <a:t>, 8 ottobre 2007)</a:t>
            </a:r>
          </a:p>
          <a:p>
            <a:pPr lvl="1"/>
            <a:r>
              <a:rPr lang="it-IT" dirty="0"/>
              <a:t>È vero solo nell’aggregato (effetti redistributivi delle politiche fiscali)</a:t>
            </a:r>
          </a:p>
          <a:p>
            <a:r>
              <a:rPr lang="it-IT" dirty="0"/>
              <a:t>Potenza di calcolo </a:t>
            </a:r>
            <a:r>
              <a:rPr lang="it-IT" dirty="0">
                <a:sym typeface="Wingdings" pitchFamily="2" charset="2"/>
              </a:rPr>
              <a:t> possibili analisi micro</a:t>
            </a:r>
          </a:p>
          <a:p>
            <a:r>
              <a:rPr lang="it-IT" dirty="0">
                <a:sym typeface="Wingdings" pitchFamily="2" charset="2"/>
              </a:rPr>
              <a:t>Raccomandazioni del Rapporto Stiglitz-Sen-</a:t>
            </a:r>
            <a:r>
              <a:rPr lang="it-IT" dirty="0" err="1">
                <a:sym typeface="Wingdings" pitchFamily="2" charset="2"/>
              </a:rPr>
              <a:t>Fitoussi</a:t>
            </a:r>
            <a:r>
              <a:rPr lang="it-IT" dirty="0">
                <a:sym typeface="Wingdings" pitchFamily="2" charset="2"/>
              </a:rPr>
              <a:t> (2009)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4B0857-439F-0DFC-D819-E473CCCB9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5EFFF-BC4F-1B0C-682C-10C98F0C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 di diseguaglianze (1/2)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28C09-FD3A-A566-FB2D-719DFF0E5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Economiche</a:t>
            </a:r>
            <a:r>
              <a:rPr lang="it-IT" dirty="0"/>
              <a:t>: disparità di reddito (retribuzioni) e ricchezza (patrimonio) tra individui e tra gruppi sociali</a:t>
            </a:r>
          </a:p>
          <a:p>
            <a:r>
              <a:rPr lang="it-IT" dirty="0">
                <a:solidFill>
                  <a:srgbClr val="FF0000"/>
                </a:solidFill>
              </a:rPr>
              <a:t>Sociali</a:t>
            </a:r>
            <a:r>
              <a:rPr lang="it-IT" dirty="0"/>
              <a:t>: differenze di status e accesso a risorse, opportunità e privilegi</a:t>
            </a:r>
          </a:p>
          <a:p>
            <a:r>
              <a:rPr lang="it-IT" dirty="0">
                <a:solidFill>
                  <a:srgbClr val="FF0000"/>
                </a:solidFill>
              </a:rPr>
              <a:t>Di istruzione</a:t>
            </a:r>
            <a:r>
              <a:rPr lang="it-IT" dirty="0"/>
              <a:t>: disparità nell’accesso a un’istruzione di qualità e ai risultati educativi </a:t>
            </a:r>
          </a:p>
          <a:p>
            <a:r>
              <a:rPr lang="it-IT" dirty="0">
                <a:solidFill>
                  <a:srgbClr val="FF0000"/>
                </a:solidFill>
              </a:rPr>
              <a:t>Di salute</a:t>
            </a:r>
            <a:r>
              <a:rPr lang="it-IT" dirty="0"/>
              <a:t>: differenze nell’accesso ai servizi sanitari, nei risultati e nello stato di salute tra i diversi gruppi di popolazione</a:t>
            </a:r>
          </a:p>
          <a:p>
            <a:r>
              <a:rPr lang="it-IT" dirty="0">
                <a:solidFill>
                  <a:srgbClr val="FF0000"/>
                </a:solidFill>
              </a:rPr>
              <a:t>Ambientali</a:t>
            </a:r>
            <a:r>
              <a:rPr lang="it-IT" dirty="0"/>
              <a:t>: disparità nell’esposizione ai rischi ambientali, nell’accesso all’aria e all’acqua pulite e nell’impatto del degrado ambientale</a:t>
            </a:r>
          </a:p>
          <a:p>
            <a:r>
              <a:rPr lang="it-IT" dirty="0">
                <a:solidFill>
                  <a:srgbClr val="FF0000"/>
                </a:solidFill>
              </a:rPr>
              <a:t>Digitali</a:t>
            </a:r>
            <a:r>
              <a:rPr lang="it-IT" dirty="0"/>
              <a:t>: disparità nell’accesso e nell’uso delle tecnologie digitali (computer, Internet, competenze digitali, …)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A72285-E4C8-2547-8363-E882BCF25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870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5EFFF-BC4F-1B0C-682C-10C98F0C0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Tipi di diseguaglianze (2/2)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A28C09-FD3A-A566-FB2D-719DFF0E5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Di genere</a:t>
            </a:r>
            <a:r>
              <a:rPr lang="it-IT" dirty="0"/>
              <a:t>: disparità di trattamento e opportunità (retribuzioni, opportunità di lavoro, rappresentanza politica, istruzione e accesso alle risorse)</a:t>
            </a:r>
          </a:p>
          <a:p>
            <a:r>
              <a:rPr lang="it-IT" dirty="0">
                <a:solidFill>
                  <a:srgbClr val="FF0000"/>
                </a:solidFill>
              </a:rPr>
              <a:t>Di razza ed etnia</a:t>
            </a:r>
            <a:r>
              <a:rPr lang="it-IT" dirty="0"/>
              <a:t>: disparità di trattamento, opportunità e risultati (occupazione, istruzione, assistenza sanitaria, abitazione, giustizia …)</a:t>
            </a:r>
          </a:p>
          <a:p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Due cose da notare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In questa classificazione compaiono spesso le stesse cause (status socio-economico, razza/etnia, genere/orientamento sessuale, religione, posizione geografica, …)</a:t>
            </a:r>
          </a:p>
          <a:p>
            <a:pPr lvl="1"/>
            <a:r>
              <a:rPr lang="it-IT" dirty="0"/>
              <a:t>E gli stessi effetti (retribuzioni, opportunità di lavoro, rappresentanza politica, istruzione, accesso alle risorse, assistenza sanitaria, abitazione, giustizia …)</a:t>
            </a:r>
          </a:p>
          <a:p>
            <a:pPr lvl="1"/>
            <a:r>
              <a:rPr lang="it-IT" dirty="0"/>
              <a:t>Ma davvero sappiamo quali sono le cause e quali gli effetti?</a:t>
            </a:r>
          </a:p>
          <a:p>
            <a:pPr lvl="1"/>
            <a:r>
              <a:rPr lang="it-IT" dirty="0"/>
              <a:t>Difficile stabilire una direzione di causalità, piuttosto un intreccio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A72285-E4C8-2547-8363-E882BCF25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0730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AD2FC6-BD25-87ED-CB5B-40A1AD99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Perché </a:t>
            </a:r>
            <a:r>
              <a:rPr lang="it-IT" i="1" dirty="0"/>
              <a:t>misurare</a:t>
            </a:r>
            <a:r>
              <a:rPr lang="it-IT" dirty="0"/>
              <a:t> le diseguaglianze?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DA548D-66BD-CAAA-A6A7-3B2B104EE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«</a:t>
            </a:r>
            <a:r>
              <a:rPr lang="en-GB" dirty="0" err="1"/>
              <a:t>Dico</a:t>
            </a:r>
            <a:r>
              <a:rPr lang="en-GB" dirty="0"/>
              <a:t> </a:t>
            </a:r>
            <a:r>
              <a:rPr lang="en-GB" dirty="0" err="1"/>
              <a:t>spesso</a:t>
            </a:r>
            <a:r>
              <a:rPr lang="en-GB" dirty="0"/>
              <a:t>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quando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può</a:t>
            </a:r>
            <a:r>
              <a:rPr lang="en-GB" dirty="0"/>
              <a:t> </a:t>
            </a:r>
            <a:r>
              <a:rPr lang="en-GB" dirty="0" err="1"/>
              <a:t>misurare</a:t>
            </a:r>
            <a:r>
              <a:rPr lang="en-GB" dirty="0"/>
              <a:t> </a:t>
            </a:r>
            <a:r>
              <a:rPr lang="en-GB" dirty="0" err="1"/>
              <a:t>ciò</a:t>
            </a:r>
            <a:r>
              <a:rPr lang="en-GB" dirty="0"/>
              <a:t> di cui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sta</a:t>
            </a:r>
            <a:r>
              <a:rPr lang="en-GB" dirty="0"/>
              <a:t> parlando, ed </a:t>
            </a:r>
            <a:r>
              <a:rPr lang="en-GB" dirty="0" err="1"/>
              <a:t>esprimerlo</a:t>
            </a:r>
            <a:r>
              <a:rPr lang="en-GB" dirty="0"/>
              <a:t> in numeri,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qualcosa</a:t>
            </a:r>
            <a:r>
              <a:rPr lang="en-GB" dirty="0"/>
              <a:t> al </a:t>
            </a:r>
            <a:r>
              <a:rPr lang="en-GB" dirty="0" err="1"/>
              <a:t>riguardo</a:t>
            </a:r>
            <a:r>
              <a:rPr lang="en-GB" dirty="0"/>
              <a:t>; ma </a:t>
            </a:r>
            <a:r>
              <a:rPr lang="en-GB" dirty="0" err="1"/>
              <a:t>quando</a:t>
            </a:r>
            <a:r>
              <a:rPr lang="en-GB" dirty="0"/>
              <a:t> non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può</a:t>
            </a:r>
            <a:r>
              <a:rPr lang="en-GB" dirty="0"/>
              <a:t> </a:t>
            </a:r>
            <a:r>
              <a:rPr lang="en-GB" dirty="0" err="1"/>
              <a:t>misurare</a:t>
            </a:r>
            <a:r>
              <a:rPr lang="en-GB" dirty="0"/>
              <a:t>, </a:t>
            </a:r>
            <a:r>
              <a:rPr lang="en-GB" dirty="0" err="1"/>
              <a:t>quando</a:t>
            </a:r>
            <a:r>
              <a:rPr lang="en-GB" dirty="0"/>
              <a:t> non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può</a:t>
            </a:r>
            <a:r>
              <a:rPr lang="en-GB" dirty="0"/>
              <a:t> </a:t>
            </a:r>
            <a:r>
              <a:rPr lang="en-GB" dirty="0" err="1"/>
              <a:t>esprimere</a:t>
            </a:r>
            <a:r>
              <a:rPr lang="en-GB" dirty="0"/>
              <a:t> in numeri, la </a:t>
            </a:r>
            <a:r>
              <a:rPr lang="en-GB" dirty="0" err="1"/>
              <a:t>conoscenza</a:t>
            </a:r>
            <a:r>
              <a:rPr lang="en-GB" dirty="0"/>
              <a:t> </a:t>
            </a:r>
            <a:r>
              <a:rPr lang="en-GB" dirty="0" err="1"/>
              <a:t>è</a:t>
            </a:r>
            <a:r>
              <a:rPr lang="en-GB" dirty="0"/>
              <a:t> </a:t>
            </a:r>
            <a:r>
              <a:rPr lang="en-GB" dirty="0" err="1"/>
              <a:t>magra</a:t>
            </a:r>
            <a:r>
              <a:rPr lang="en-GB" dirty="0"/>
              <a:t> e </a:t>
            </a:r>
            <a:r>
              <a:rPr lang="en-GB" dirty="0" err="1"/>
              <a:t>insoddisfacente</a:t>
            </a:r>
            <a:r>
              <a:rPr lang="en-GB" dirty="0"/>
              <a:t>; </a:t>
            </a:r>
            <a:r>
              <a:rPr lang="en-GB" dirty="0" err="1"/>
              <a:t>può</a:t>
            </a:r>
            <a:r>
              <a:rPr lang="en-GB" dirty="0"/>
              <a:t> </a:t>
            </a:r>
            <a:r>
              <a:rPr lang="en-GB" dirty="0" err="1"/>
              <a:t>essere</a:t>
            </a:r>
            <a:r>
              <a:rPr lang="en-GB" dirty="0"/>
              <a:t> </a:t>
            </a:r>
            <a:r>
              <a:rPr lang="en-GB" dirty="0" err="1"/>
              <a:t>l’inizio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conoscenza</a:t>
            </a:r>
            <a:r>
              <a:rPr lang="en-GB" dirty="0"/>
              <a:t>, ma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è</a:t>
            </a:r>
            <a:r>
              <a:rPr lang="en-GB" dirty="0"/>
              <a:t> </a:t>
            </a:r>
            <a:r>
              <a:rPr lang="en-GB" dirty="0" err="1"/>
              <a:t>raramente</a:t>
            </a:r>
            <a:r>
              <a:rPr lang="en-GB" dirty="0"/>
              <a:t> </a:t>
            </a:r>
            <a:r>
              <a:rPr lang="en-GB" dirty="0" err="1"/>
              <a:t>avanzati</a:t>
            </a:r>
            <a:r>
              <a:rPr lang="en-GB" dirty="0"/>
              <a:t> </a:t>
            </a:r>
            <a:r>
              <a:rPr lang="en-GB" dirty="0" err="1"/>
              <a:t>allo</a:t>
            </a:r>
            <a:r>
              <a:rPr lang="en-GB" dirty="0"/>
              <a:t> </a:t>
            </a:r>
            <a:r>
              <a:rPr lang="en-GB" dirty="0" err="1"/>
              <a:t>stadio</a:t>
            </a:r>
            <a:r>
              <a:rPr lang="en-GB" dirty="0"/>
              <a:t>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scienza</a:t>
            </a:r>
            <a:r>
              <a:rPr lang="en-GB" dirty="0"/>
              <a:t>, quale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sia</a:t>
            </a:r>
            <a:r>
              <a:rPr lang="en-GB" dirty="0"/>
              <a:t> la </a:t>
            </a:r>
            <a:r>
              <a:rPr lang="en-GB" dirty="0" err="1"/>
              <a:t>materia</a:t>
            </a:r>
            <a:r>
              <a:rPr lang="it-IT" dirty="0"/>
              <a:t>» [William Thomson, Lord Kelvin, 1883]</a:t>
            </a:r>
          </a:p>
          <a:p>
            <a:r>
              <a:rPr lang="it-IT" dirty="0"/>
              <a:t>Lo stesso concetto in un libro che vi raccomando: Patrik </a:t>
            </a:r>
            <a:r>
              <a:rPr lang="it-IT" dirty="0" err="1"/>
              <a:t>Svennson</a:t>
            </a:r>
            <a:r>
              <a:rPr lang="it-IT" dirty="0"/>
              <a:t>, </a:t>
            </a:r>
            <a:r>
              <a:rPr lang="it-IT" i="1" dirty="0">
                <a:effectLst/>
              </a:rPr>
              <a:t>L’uomo con lo scandaglio</a:t>
            </a:r>
            <a:r>
              <a:rPr lang="it-IT" dirty="0">
                <a:effectLst/>
              </a:rPr>
              <a:t>, Iperborea, Milano, 2023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D1E4EC-6A85-A874-D69B-41032166C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800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220DB5-4BFD-9E2C-D6EB-0F3EBBA1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delle diseguaglianze (1/3)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2A5429-0005-C4DC-A2DE-59E00AD0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Coefficiente di Gini</a:t>
            </a:r>
            <a:r>
              <a:rPr lang="it-IT" dirty="0"/>
              <a:t>: una misura statistica della diseguaglianza che varia tra 0 a 1, dove 0 rappresenta la perfetta eguaglianza (tutti hanno lo stesso reddito) e 1 rappresenta la perfetta diseguaglianza (una persona ha tutto il reddito)</a:t>
            </a:r>
          </a:p>
          <a:p>
            <a:r>
              <a:rPr lang="it-IT" b="1" dirty="0">
                <a:solidFill>
                  <a:srgbClr val="FF0000"/>
                </a:solidFill>
              </a:rPr>
              <a:t>Distribuzione del reddito o della ricchezza</a:t>
            </a:r>
            <a:r>
              <a:rPr lang="it-IT" dirty="0"/>
              <a:t>: analisi della distribuzione del reddito o della ricchezza in una popolazione attraverso strumenti come i quinti o i decimi di reddito, o il rapporto tra il reddito o la ricchezza detenuti dal top x% della popolazione rispetto al bottom y%</a:t>
            </a:r>
          </a:p>
          <a:p>
            <a:r>
              <a:rPr lang="it-IT" b="1" dirty="0">
                <a:solidFill>
                  <a:srgbClr val="FF0000"/>
                </a:solidFill>
              </a:rPr>
              <a:t>Indice di </a:t>
            </a:r>
            <a:r>
              <a:rPr lang="it-IT" b="1" dirty="0" err="1">
                <a:solidFill>
                  <a:srgbClr val="FF0000"/>
                </a:solidFill>
              </a:rPr>
              <a:t>Theil</a:t>
            </a:r>
            <a:r>
              <a:rPr lang="it-IT" dirty="0"/>
              <a:t>: una misura della dispersione statistica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8CD02-47E8-5598-0C09-5096E764E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Giovanni A. Barbieri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4271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3277</TotalTime>
  <Words>1272</Words>
  <Application>Microsoft Office PowerPoint</Application>
  <PresentationFormat>Widescreen</PresentationFormat>
  <Paragraphs>122</Paragraphs>
  <Slides>20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Inter</vt:lpstr>
      <vt:lpstr>Wingdings</vt:lpstr>
      <vt:lpstr>Tema di Office</vt:lpstr>
      <vt:lpstr>Presentazione standard di PowerPoint</vt:lpstr>
      <vt:lpstr>Misurare le diseguaglianze</vt:lpstr>
      <vt:lpstr>Sommario</vt:lpstr>
      <vt:lpstr>Le diseguaglianze sono una brutta cosa?</vt:lpstr>
      <vt:lpstr>Perché poche informazioni sulle diseguaglianze?</vt:lpstr>
      <vt:lpstr>Tipi di diseguaglianze (1/2)</vt:lpstr>
      <vt:lpstr>Tipi di diseguaglianze (2/2)</vt:lpstr>
      <vt:lpstr>Perché misurare le diseguaglianze?</vt:lpstr>
      <vt:lpstr>Misure delle diseguaglianze (1/3)</vt:lpstr>
      <vt:lpstr>Misure delle diseguaglianze (2/3)</vt:lpstr>
      <vt:lpstr>Misure delle diseguaglianze (3/3)</vt:lpstr>
      <vt:lpstr>Le diseguaglianze stanno crescendo? (1/2)</vt:lpstr>
      <vt:lpstr>Le diseguaglianze stanno crescendo? (2/2)</vt:lpstr>
      <vt:lpstr> </vt:lpstr>
      <vt:lpstr> Gini</vt:lpstr>
      <vt:lpstr> Catching up</vt:lpstr>
      <vt:lpstr> Ricchezza</vt:lpstr>
      <vt:lpstr> Differenze</vt:lpstr>
      <vt:lpstr> Vulnerabilità</vt:lpstr>
      <vt:lpstr> Geografia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50</cp:revision>
  <dcterms:created xsi:type="dcterms:W3CDTF">2022-04-03T16:23:48Z</dcterms:created>
  <dcterms:modified xsi:type="dcterms:W3CDTF">2024-04-19T13:31:33Z</dcterms:modified>
</cp:coreProperties>
</file>