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73" r:id="rId2"/>
    <p:sldId id="362" r:id="rId3"/>
    <p:sldId id="358" r:id="rId4"/>
    <p:sldId id="372" r:id="rId5"/>
    <p:sldId id="302" r:id="rId6"/>
    <p:sldId id="364" r:id="rId7"/>
    <p:sldId id="363" r:id="rId8"/>
    <p:sldId id="365" r:id="rId9"/>
    <p:sldId id="366" r:id="rId10"/>
    <p:sldId id="367" r:id="rId11"/>
    <p:sldId id="368" r:id="rId12"/>
    <p:sldId id="369" r:id="rId13"/>
    <p:sldId id="370" r:id="rId14"/>
    <p:sldId id="371" r:id="rId15"/>
    <p:sldId id="374" r:id="rId16"/>
    <p:sldId id="376" r:id="rId17"/>
    <p:sldId id="377" r:id="rId18"/>
    <p:sldId id="378" r:id="rId19"/>
    <p:sldId id="375" r:id="rId20"/>
  </p:sldIdLst>
  <p:sldSz cx="9144000" cy="6858000" type="screen4x3"/>
  <p:notesSz cx="6805613" cy="99441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928EB54-2CFF-4283-9991-5898F9B24766}">
          <p14:sldIdLst>
            <p14:sldId id="373"/>
            <p14:sldId id="362"/>
            <p14:sldId id="358"/>
            <p14:sldId id="372"/>
            <p14:sldId id="302"/>
            <p14:sldId id="364"/>
            <p14:sldId id="363"/>
            <p14:sldId id="365"/>
            <p14:sldId id="366"/>
            <p14:sldId id="367"/>
            <p14:sldId id="368"/>
            <p14:sldId id="369"/>
            <p14:sldId id="370"/>
            <p14:sldId id="371"/>
            <p14:sldId id="374"/>
            <p14:sldId id="376"/>
            <p14:sldId id="377"/>
            <p14:sldId id="378"/>
            <p14:sldId id="375"/>
          </p14:sldIdLst>
        </p14:section>
      </p14:sectionLst>
    </p:ext>
    <p:ext uri="{EFAFB233-063F-42B5-8137-9DF3F51BA10A}">
      <p15:sldGuideLst xmlns="" xmlns:p15="http://schemas.microsoft.com/office/powerpoint/2012/main">
        <p15:guide id="1" orient="horz" pos="1354">
          <p15:clr>
            <a:srgbClr val="A4A3A4"/>
          </p15:clr>
        </p15:guide>
        <p15:guide id="2" pos="5759">
          <p15:clr>
            <a:srgbClr val="A4A3A4"/>
          </p15:clr>
        </p15:guide>
      </p15:sldGuideLst>
    </p:ext>
    <p:ext uri="{2D200454-40CA-4A62-9FC3-DE9A4176ACB9}">
      <p15:notesGuideLst xmlns=""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96953" autoAdjust="0"/>
  </p:normalViewPr>
  <p:slideViewPr>
    <p:cSldViewPr snapToGrid="0" snapToObjects="1" showGuides="1">
      <p:cViewPr>
        <p:scale>
          <a:sx n="66" d="100"/>
          <a:sy n="66" d="100"/>
        </p:scale>
        <p:origin x="-1404" y="-966"/>
      </p:cViewPr>
      <p:guideLst>
        <p:guide orient="horz" pos="1354"/>
        <p:guide pos="5759"/>
      </p:guideLst>
    </p:cSldViewPr>
  </p:slideViewPr>
  <p:outlineViewPr>
    <p:cViewPr>
      <p:scale>
        <a:sx n="33" d="100"/>
        <a:sy n="33" d="100"/>
      </p:scale>
      <p:origin x="72" y="110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3086" y="-7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D0963-6772-4EEA-8BF1-F3D659E28378}" type="doc">
      <dgm:prSet loTypeId="urn:microsoft.com/office/officeart/2005/8/layout/radial3" loCatId="relationship" qsTypeId="urn:microsoft.com/office/officeart/2005/8/quickstyle/simple2" qsCatId="simple" csTypeId="urn:microsoft.com/office/officeart/2005/8/colors/accent1_2" csCatId="accent1" phldr="1"/>
      <dgm:spPr/>
      <dgm:t>
        <a:bodyPr/>
        <a:lstStyle/>
        <a:p>
          <a:endParaRPr lang="it-IT"/>
        </a:p>
      </dgm:t>
    </dgm:pt>
    <dgm:pt modelId="{DE8470A3-45C6-462B-A909-32ABFD397254}">
      <dgm:prSet phldrT="[Testo]" custT="1"/>
      <dgm:spPr>
        <a:solidFill>
          <a:srgbClr val="CC3300">
            <a:alpha val="90000"/>
          </a:srgbClr>
        </a:solidFill>
      </dgm:spPr>
      <dgm:t>
        <a:bodyPr/>
        <a:lstStyle/>
        <a:p>
          <a:r>
            <a:rPr lang="it-IT" sz="2200" b="1" dirty="0" smtClean="0">
              <a:solidFill>
                <a:schemeClr val="bg1"/>
              </a:solidFill>
            </a:rPr>
            <a:t>Informazione statistica per il territorio</a:t>
          </a:r>
          <a:endParaRPr lang="it-IT" sz="2200" b="1" dirty="0">
            <a:solidFill>
              <a:schemeClr val="bg1"/>
            </a:solidFill>
          </a:endParaRPr>
        </a:p>
      </dgm:t>
    </dgm:pt>
    <dgm:pt modelId="{EB393677-CFDD-497F-80D0-C3A666824607}" type="parTrans" cxnId="{92564C4C-BE70-43FE-A2AB-06A07751AC98}">
      <dgm:prSet/>
      <dgm:spPr/>
      <dgm:t>
        <a:bodyPr/>
        <a:lstStyle/>
        <a:p>
          <a:endParaRPr lang="it-IT"/>
        </a:p>
      </dgm:t>
    </dgm:pt>
    <dgm:pt modelId="{5BB45EF6-F243-4644-BE75-C3394B3FD5B7}" type="sibTrans" cxnId="{92564C4C-BE70-43FE-A2AB-06A07751AC98}">
      <dgm:prSet/>
      <dgm:spPr/>
      <dgm:t>
        <a:bodyPr/>
        <a:lstStyle/>
        <a:p>
          <a:endParaRPr lang="it-IT"/>
        </a:p>
      </dgm:t>
    </dgm:pt>
    <dgm:pt modelId="{C32F9382-DBE1-42AB-A3BA-0CBECDD6A3D2}">
      <dgm:prSet phldrT="[Testo]" custT="1"/>
      <dgm:spPr>
        <a:solidFill>
          <a:srgbClr val="C00000">
            <a:alpha val="80000"/>
          </a:srgbClr>
        </a:solidFill>
      </dgm:spPr>
      <dgm:t>
        <a:bodyPr/>
        <a:lstStyle/>
        <a:p>
          <a:r>
            <a:rPr lang="it-IT" sz="1200" b="1" dirty="0" smtClean="0"/>
            <a:t>Progetto Misure di benessere e programmazione</a:t>
          </a:r>
          <a:endParaRPr lang="it-IT" sz="1200" b="1" dirty="0"/>
        </a:p>
      </dgm:t>
    </dgm:pt>
    <dgm:pt modelId="{46AC308F-873A-41F1-B80C-4385D09BB222}" type="parTrans" cxnId="{F14F70D0-1F7F-4F17-A591-47843DB24FC5}">
      <dgm:prSet/>
      <dgm:spPr/>
      <dgm:t>
        <a:bodyPr/>
        <a:lstStyle/>
        <a:p>
          <a:endParaRPr lang="it-IT"/>
        </a:p>
      </dgm:t>
    </dgm:pt>
    <dgm:pt modelId="{3A3BE960-BF3B-4D75-BF58-E6360B6980DC}" type="sibTrans" cxnId="{F14F70D0-1F7F-4F17-A591-47843DB24FC5}">
      <dgm:prSet/>
      <dgm:spPr/>
      <dgm:t>
        <a:bodyPr/>
        <a:lstStyle/>
        <a:p>
          <a:endParaRPr lang="it-IT"/>
        </a:p>
      </dgm:t>
    </dgm:pt>
    <dgm:pt modelId="{F67F2A28-AD93-4A36-9D2C-EA892C423F50}">
      <dgm:prSet phldrT="[Testo]"/>
      <dgm:spPr>
        <a:solidFill>
          <a:srgbClr val="C00000">
            <a:alpha val="80000"/>
          </a:srgbClr>
        </a:solidFill>
      </dgm:spPr>
      <dgm:t>
        <a:bodyPr/>
        <a:lstStyle/>
        <a:p>
          <a:r>
            <a:rPr lang="it-IT" b="1" i="0" smtClean="0"/>
            <a:t>DCME</a:t>
          </a:r>
          <a:endParaRPr lang="it-IT" b="1" dirty="0"/>
        </a:p>
      </dgm:t>
    </dgm:pt>
    <dgm:pt modelId="{11845916-6D26-4DC6-BDA3-9D3A7CFF0579}" type="parTrans" cxnId="{9059BE9D-1C69-493B-8B31-5228BD41D8A5}">
      <dgm:prSet/>
      <dgm:spPr/>
      <dgm:t>
        <a:bodyPr/>
        <a:lstStyle/>
        <a:p>
          <a:endParaRPr lang="it-IT"/>
        </a:p>
      </dgm:t>
    </dgm:pt>
    <dgm:pt modelId="{5B49AF5A-4FFC-4EA5-8615-22DCE04CF9A1}" type="sibTrans" cxnId="{9059BE9D-1C69-493B-8B31-5228BD41D8A5}">
      <dgm:prSet/>
      <dgm:spPr/>
      <dgm:t>
        <a:bodyPr/>
        <a:lstStyle/>
        <a:p>
          <a:endParaRPr lang="it-IT"/>
        </a:p>
      </dgm:t>
    </dgm:pt>
    <dgm:pt modelId="{DDC3AD63-9DB6-48E9-B412-6E9893A06035}">
      <dgm:prSet phldrT="[Testo]"/>
      <dgm:spPr>
        <a:solidFill>
          <a:srgbClr val="C00000">
            <a:alpha val="80000"/>
          </a:srgbClr>
        </a:solidFill>
      </dgm:spPr>
      <dgm:t>
        <a:bodyPr/>
        <a:lstStyle/>
        <a:p>
          <a:r>
            <a:rPr lang="it-IT" b="1" dirty="0" smtClean="0"/>
            <a:t>PSS</a:t>
          </a:r>
          <a:endParaRPr lang="it-IT" b="1" dirty="0"/>
        </a:p>
      </dgm:t>
    </dgm:pt>
    <dgm:pt modelId="{7687716C-82E9-4C08-B980-6B62A0643FE3}" type="parTrans" cxnId="{F4F34717-CAC6-4360-9DC8-72253557F112}">
      <dgm:prSet/>
      <dgm:spPr/>
      <dgm:t>
        <a:bodyPr/>
        <a:lstStyle/>
        <a:p>
          <a:endParaRPr lang="it-IT"/>
        </a:p>
      </dgm:t>
    </dgm:pt>
    <dgm:pt modelId="{A69ED256-0996-48E3-A4CC-5A6EB72BE42F}" type="sibTrans" cxnId="{F4F34717-CAC6-4360-9DC8-72253557F112}">
      <dgm:prSet/>
      <dgm:spPr/>
      <dgm:t>
        <a:bodyPr/>
        <a:lstStyle/>
        <a:p>
          <a:endParaRPr lang="it-IT"/>
        </a:p>
      </dgm:t>
    </dgm:pt>
    <dgm:pt modelId="{3063173F-0E98-405D-BB7C-452D5069EE16}">
      <dgm:prSet phldrT="[Testo]"/>
      <dgm:spPr>
        <a:solidFill>
          <a:srgbClr val="C00000">
            <a:alpha val="80000"/>
          </a:srgbClr>
        </a:solidFill>
      </dgm:spPr>
      <dgm:t>
        <a:bodyPr/>
        <a:lstStyle/>
        <a:p>
          <a:r>
            <a:rPr lang="it-IT" b="1" dirty="0" smtClean="0"/>
            <a:t>DCAT</a:t>
          </a:r>
          <a:endParaRPr lang="it-IT" b="1" dirty="0"/>
        </a:p>
      </dgm:t>
    </dgm:pt>
    <dgm:pt modelId="{967091E3-B99A-49D3-8445-B03E12A4E4D5}" type="parTrans" cxnId="{05320A06-763F-479C-B815-2D07660496E6}">
      <dgm:prSet/>
      <dgm:spPr/>
      <dgm:t>
        <a:bodyPr/>
        <a:lstStyle/>
        <a:p>
          <a:endParaRPr lang="it-IT"/>
        </a:p>
      </dgm:t>
    </dgm:pt>
    <dgm:pt modelId="{6379D03E-A596-41F3-BF90-C439F7BCF5CF}" type="sibTrans" cxnId="{05320A06-763F-479C-B815-2D07660496E6}">
      <dgm:prSet/>
      <dgm:spPr/>
      <dgm:t>
        <a:bodyPr/>
        <a:lstStyle/>
        <a:p>
          <a:endParaRPr lang="it-IT"/>
        </a:p>
      </dgm:t>
    </dgm:pt>
    <dgm:pt modelId="{E50984D0-8C98-4A2D-A5A5-AAA524110171}">
      <dgm:prSet phldrT="[Testo]"/>
      <dgm:spPr>
        <a:solidFill>
          <a:srgbClr val="C00000">
            <a:alpha val="80000"/>
          </a:srgbClr>
        </a:solidFill>
      </dgm:spPr>
      <dgm:t>
        <a:bodyPr/>
        <a:lstStyle/>
        <a:p>
          <a:r>
            <a:rPr lang="it-IT" b="1" dirty="0" smtClean="0"/>
            <a:t>DCSI</a:t>
          </a:r>
          <a:endParaRPr lang="it-IT" b="1" dirty="0"/>
        </a:p>
      </dgm:t>
    </dgm:pt>
    <dgm:pt modelId="{5A5F5C5C-F82F-46EB-A443-07E0BC416D73}" type="parTrans" cxnId="{17531941-0EF0-42DD-AD4A-2C35FC8D6722}">
      <dgm:prSet/>
      <dgm:spPr/>
      <dgm:t>
        <a:bodyPr/>
        <a:lstStyle/>
        <a:p>
          <a:endParaRPr lang="it-IT"/>
        </a:p>
      </dgm:t>
    </dgm:pt>
    <dgm:pt modelId="{50AFE08C-87EA-4F0D-82F3-640D685B2B3B}" type="sibTrans" cxnId="{17531941-0EF0-42DD-AD4A-2C35FC8D6722}">
      <dgm:prSet/>
      <dgm:spPr/>
      <dgm:t>
        <a:bodyPr/>
        <a:lstStyle/>
        <a:p>
          <a:endParaRPr lang="it-IT"/>
        </a:p>
      </dgm:t>
    </dgm:pt>
    <dgm:pt modelId="{0444203E-BA67-4F74-9CFE-A66649E30085}">
      <dgm:prSet phldrT="[Testo]"/>
      <dgm:spPr>
        <a:solidFill>
          <a:srgbClr val="FFC000">
            <a:alpha val="80000"/>
          </a:srgbClr>
        </a:solidFill>
      </dgm:spPr>
      <dgm:t>
        <a:bodyPr/>
        <a:lstStyle/>
        <a:p>
          <a:r>
            <a:rPr lang="it-IT" b="1" dirty="0" smtClean="0"/>
            <a:t>Lavori PSN</a:t>
          </a:r>
        </a:p>
      </dgm:t>
    </dgm:pt>
    <dgm:pt modelId="{CB49E48D-504A-4767-ACD5-238AA014DF92}" type="parTrans" cxnId="{79ABA2BB-E640-4F84-B7DB-D9F85CCDDE30}">
      <dgm:prSet/>
      <dgm:spPr/>
      <dgm:t>
        <a:bodyPr/>
        <a:lstStyle/>
        <a:p>
          <a:endParaRPr lang="it-IT"/>
        </a:p>
      </dgm:t>
    </dgm:pt>
    <dgm:pt modelId="{7D354F10-B622-4BA3-B221-95CF7890C9BD}" type="sibTrans" cxnId="{79ABA2BB-E640-4F84-B7DB-D9F85CCDDE30}">
      <dgm:prSet/>
      <dgm:spPr/>
      <dgm:t>
        <a:bodyPr/>
        <a:lstStyle/>
        <a:p>
          <a:endParaRPr lang="it-IT"/>
        </a:p>
      </dgm:t>
    </dgm:pt>
    <dgm:pt modelId="{84339A97-8060-4AC0-9ABC-9DE42269BE7E}">
      <dgm:prSet phldrT="[Testo]"/>
      <dgm:spPr>
        <a:solidFill>
          <a:srgbClr val="92D050">
            <a:alpha val="80000"/>
          </a:srgbClr>
        </a:solidFill>
      </dgm:spPr>
      <dgm:t>
        <a:bodyPr/>
        <a:lstStyle/>
        <a:p>
          <a:r>
            <a:rPr lang="it-IT" b="1" dirty="0" smtClean="0"/>
            <a:t>Comuni</a:t>
          </a:r>
        </a:p>
      </dgm:t>
    </dgm:pt>
    <dgm:pt modelId="{471086C9-D3CE-47A3-96C5-F3C4D7AC229C}" type="parTrans" cxnId="{FF613D9F-7019-45C0-B06B-F7AA32AEE2FF}">
      <dgm:prSet/>
      <dgm:spPr/>
      <dgm:t>
        <a:bodyPr/>
        <a:lstStyle/>
        <a:p>
          <a:endParaRPr lang="it-IT"/>
        </a:p>
      </dgm:t>
    </dgm:pt>
    <dgm:pt modelId="{AA3E60F0-38F9-4152-88D7-11CC9A6EE6FB}" type="sibTrans" cxnId="{FF613D9F-7019-45C0-B06B-F7AA32AEE2FF}">
      <dgm:prSet/>
      <dgm:spPr/>
      <dgm:t>
        <a:bodyPr/>
        <a:lstStyle/>
        <a:p>
          <a:endParaRPr lang="it-IT"/>
        </a:p>
      </dgm:t>
    </dgm:pt>
    <dgm:pt modelId="{FEACDB53-1934-460E-AAB0-899023A495FA}" type="pres">
      <dgm:prSet presAssocID="{20DD0963-6772-4EEA-8BF1-F3D659E28378}" presName="composite" presStyleCnt="0">
        <dgm:presLayoutVars>
          <dgm:chMax val="1"/>
          <dgm:dir/>
          <dgm:resizeHandles val="exact"/>
        </dgm:presLayoutVars>
      </dgm:prSet>
      <dgm:spPr/>
      <dgm:t>
        <a:bodyPr/>
        <a:lstStyle/>
        <a:p>
          <a:endParaRPr lang="it-IT"/>
        </a:p>
      </dgm:t>
    </dgm:pt>
    <dgm:pt modelId="{C3042C0D-8B8A-46AB-A2F9-EF2D4297E495}" type="pres">
      <dgm:prSet presAssocID="{20DD0963-6772-4EEA-8BF1-F3D659E28378}" presName="radial" presStyleCnt="0">
        <dgm:presLayoutVars>
          <dgm:animLvl val="ctr"/>
        </dgm:presLayoutVars>
      </dgm:prSet>
      <dgm:spPr/>
    </dgm:pt>
    <dgm:pt modelId="{43297B78-231D-4D61-AE7A-B7C31537C54F}" type="pres">
      <dgm:prSet presAssocID="{DE8470A3-45C6-462B-A909-32ABFD397254}" presName="centerShape" presStyleLbl="vennNode1" presStyleIdx="0" presStyleCnt="8"/>
      <dgm:spPr/>
      <dgm:t>
        <a:bodyPr/>
        <a:lstStyle/>
        <a:p>
          <a:endParaRPr lang="it-IT"/>
        </a:p>
      </dgm:t>
    </dgm:pt>
    <dgm:pt modelId="{BCBE2888-17B8-4A34-AD24-60A3B437DC2F}" type="pres">
      <dgm:prSet presAssocID="{C32F9382-DBE1-42AB-A3BA-0CBECDD6A3D2}" presName="node" presStyleLbl="vennNode1" presStyleIdx="1" presStyleCnt="8" custScaleX="145168" custScaleY="124327">
        <dgm:presLayoutVars>
          <dgm:bulletEnabled val="1"/>
        </dgm:presLayoutVars>
      </dgm:prSet>
      <dgm:spPr/>
      <dgm:t>
        <a:bodyPr/>
        <a:lstStyle/>
        <a:p>
          <a:endParaRPr lang="it-IT"/>
        </a:p>
      </dgm:t>
    </dgm:pt>
    <dgm:pt modelId="{C2BC819C-FFFE-452F-B653-2A105FCC3E69}" type="pres">
      <dgm:prSet presAssocID="{F67F2A28-AD93-4A36-9D2C-EA892C423F50}" presName="node" presStyleLbl="vennNode1" presStyleIdx="2" presStyleCnt="8" custScaleX="124327" custScaleY="124327">
        <dgm:presLayoutVars>
          <dgm:bulletEnabled val="1"/>
        </dgm:presLayoutVars>
      </dgm:prSet>
      <dgm:spPr/>
      <dgm:t>
        <a:bodyPr/>
        <a:lstStyle/>
        <a:p>
          <a:endParaRPr lang="it-IT"/>
        </a:p>
      </dgm:t>
    </dgm:pt>
    <dgm:pt modelId="{995839FA-A68D-42EF-9E51-19D11636325A}" type="pres">
      <dgm:prSet presAssocID="{DDC3AD63-9DB6-48E9-B412-6E9893A06035}" presName="node" presStyleLbl="vennNode1" presStyleIdx="3" presStyleCnt="8" custScaleX="124327" custScaleY="124327">
        <dgm:presLayoutVars>
          <dgm:bulletEnabled val="1"/>
        </dgm:presLayoutVars>
      </dgm:prSet>
      <dgm:spPr/>
      <dgm:t>
        <a:bodyPr/>
        <a:lstStyle/>
        <a:p>
          <a:endParaRPr lang="it-IT"/>
        </a:p>
      </dgm:t>
    </dgm:pt>
    <dgm:pt modelId="{82575DD7-EFF6-4FFC-8F8B-AD1BA4D3AE28}" type="pres">
      <dgm:prSet presAssocID="{3063173F-0E98-405D-BB7C-452D5069EE16}" presName="node" presStyleLbl="vennNode1" presStyleIdx="4" presStyleCnt="8" custScaleX="124327" custScaleY="124327">
        <dgm:presLayoutVars>
          <dgm:bulletEnabled val="1"/>
        </dgm:presLayoutVars>
      </dgm:prSet>
      <dgm:spPr/>
      <dgm:t>
        <a:bodyPr/>
        <a:lstStyle/>
        <a:p>
          <a:endParaRPr lang="it-IT"/>
        </a:p>
      </dgm:t>
    </dgm:pt>
    <dgm:pt modelId="{F4C8EE1E-8FD5-4904-B271-E2E165E0F3AE}" type="pres">
      <dgm:prSet presAssocID="{E50984D0-8C98-4A2D-A5A5-AAA524110171}" presName="node" presStyleLbl="vennNode1" presStyleIdx="5" presStyleCnt="8" custScaleX="124327" custScaleY="124327">
        <dgm:presLayoutVars>
          <dgm:bulletEnabled val="1"/>
        </dgm:presLayoutVars>
      </dgm:prSet>
      <dgm:spPr/>
      <dgm:t>
        <a:bodyPr/>
        <a:lstStyle/>
        <a:p>
          <a:endParaRPr lang="it-IT"/>
        </a:p>
      </dgm:t>
    </dgm:pt>
    <dgm:pt modelId="{6DC3F8FA-FF51-4463-B3D1-436699391788}" type="pres">
      <dgm:prSet presAssocID="{0444203E-BA67-4F74-9CFE-A66649E30085}" presName="node" presStyleLbl="vennNode1" presStyleIdx="6" presStyleCnt="8" custScaleX="124327" custScaleY="124327">
        <dgm:presLayoutVars>
          <dgm:bulletEnabled val="1"/>
        </dgm:presLayoutVars>
      </dgm:prSet>
      <dgm:spPr/>
      <dgm:t>
        <a:bodyPr/>
        <a:lstStyle/>
        <a:p>
          <a:endParaRPr lang="it-IT"/>
        </a:p>
      </dgm:t>
    </dgm:pt>
    <dgm:pt modelId="{58733AD4-2B45-4BFA-B09B-B48A3AA839BF}" type="pres">
      <dgm:prSet presAssocID="{84339A97-8060-4AC0-9ABC-9DE42269BE7E}" presName="node" presStyleLbl="vennNode1" presStyleIdx="7" presStyleCnt="8" custScaleX="124327" custScaleY="124327">
        <dgm:presLayoutVars>
          <dgm:bulletEnabled val="1"/>
        </dgm:presLayoutVars>
      </dgm:prSet>
      <dgm:spPr/>
      <dgm:t>
        <a:bodyPr/>
        <a:lstStyle/>
        <a:p>
          <a:endParaRPr lang="it-IT"/>
        </a:p>
      </dgm:t>
    </dgm:pt>
  </dgm:ptLst>
  <dgm:cxnLst>
    <dgm:cxn modelId="{31A6DD96-63F3-4755-9BA1-730F666BD1F7}" type="presOf" srcId="{DE8470A3-45C6-462B-A909-32ABFD397254}" destId="{43297B78-231D-4D61-AE7A-B7C31537C54F}" srcOrd="0" destOrd="0" presId="urn:microsoft.com/office/officeart/2005/8/layout/radial3"/>
    <dgm:cxn modelId="{79ABA2BB-E640-4F84-B7DB-D9F85CCDDE30}" srcId="{DE8470A3-45C6-462B-A909-32ABFD397254}" destId="{0444203E-BA67-4F74-9CFE-A66649E30085}" srcOrd="5" destOrd="0" parTransId="{CB49E48D-504A-4767-ACD5-238AA014DF92}" sibTransId="{7D354F10-B622-4BA3-B221-95CF7890C9BD}"/>
    <dgm:cxn modelId="{9059BE9D-1C69-493B-8B31-5228BD41D8A5}" srcId="{DE8470A3-45C6-462B-A909-32ABFD397254}" destId="{F67F2A28-AD93-4A36-9D2C-EA892C423F50}" srcOrd="1" destOrd="0" parTransId="{11845916-6D26-4DC6-BDA3-9D3A7CFF0579}" sibTransId="{5B49AF5A-4FFC-4EA5-8615-22DCE04CF9A1}"/>
    <dgm:cxn modelId="{05320A06-763F-479C-B815-2D07660496E6}" srcId="{DE8470A3-45C6-462B-A909-32ABFD397254}" destId="{3063173F-0E98-405D-BB7C-452D5069EE16}" srcOrd="3" destOrd="0" parTransId="{967091E3-B99A-49D3-8445-B03E12A4E4D5}" sibTransId="{6379D03E-A596-41F3-BF90-C439F7BCF5CF}"/>
    <dgm:cxn modelId="{FFF55944-BEA1-45C1-AE47-3C69B89D9D42}" type="presOf" srcId="{3063173F-0E98-405D-BB7C-452D5069EE16}" destId="{82575DD7-EFF6-4FFC-8F8B-AD1BA4D3AE28}" srcOrd="0" destOrd="0" presId="urn:microsoft.com/office/officeart/2005/8/layout/radial3"/>
    <dgm:cxn modelId="{11A8EAA0-1FD1-45F7-88FD-31E0C0C94111}" type="presOf" srcId="{E50984D0-8C98-4A2D-A5A5-AAA524110171}" destId="{F4C8EE1E-8FD5-4904-B271-E2E165E0F3AE}" srcOrd="0" destOrd="0" presId="urn:microsoft.com/office/officeart/2005/8/layout/radial3"/>
    <dgm:cxn modelId="{B1AFB4DA-9FE3-4C4C-8FB3-35D5EBC65AB9}" type="presOf" srcId="{20DD0963-6772-4EEA-8BF1-F3D659E28378}" destId="{FEACDB53-1934-460E-AAB0-899023A495FA}" srcOrd="0" destOrd="0" presId="urn:microsoft.com/office/officeart/2005/8/layout/radial3"/>
    <dgm:cxn modelId="{FF613D9F-7019-45C0-B06B-F7AA32AEE2FF}" srcId="{DE8470A3-45C6-462B-A909-32ABFD397254}" destId="{84339A97-8060-4AC0-9ABC-9DE42269BE7E}" srcOrd="6" destOrd="0" parTransId="{471086C9-D3CE-47A3-96C5-F3C4D7AC229C}" sibTransId="{AA3E60F0-38F9-4152-88D7-11CC9A6EE6FB}"/>
    <dgm:cxn modelId="{17531941-0EF0-42DD-AD4A-2C35FC8D6722}" srcId="{DE8470A3-45C6-462B-A909-32ABFD397254}" destId="{E50984D0-8C98-4A2D-A5A5-AAA524110171}" srcOrd="4" destOrd="0" parTransId="{5A5F5C5C-F82F-46EB-A443-07E0BC416D73}" sibTransId="{50AFE08C-87EA-4F0D-82F3-640D685B2B3B}"/>
    <dgm:cxn modelId="{827D7B84-1414-49BE-8E2B-D7B31210EF1E}" type="presOf" srcId="{F67F2A28-AD93-4A36-9D2C-EA892C423F50}" destId="{C2BC819C-FFFE-452F-B653-2A105FCC3E69}" srcOrd="0" destOrd="0" presId="urn:microsoft.com/office/officeart/2005/8/layout/radial3"/>
    <dgm:cxn modelId="{B51350C4-D8A0-412A-8C9B-AA966DC0015A}" type="presOf" srcId="{0444203E-BA67-4F74-9CFE-A66649E30085}" destId="{6DC3F8FA-FF51-4463-B3D1-436699391788}" srcOrd="0" destOrd="0" presId="urn:microsoft.com/office/officeart/2005/8/layout/radial3"/>
    <dgm:cxn modelId="{C1892045-383A-409B-8830-41F54FA3C035}" type="presOf" srcId="{84339A97-8060-4AC0-9ABC-9DE42269BE7E}" destId="{58733AD4-2B45-4BFA-B09B-B48A3AA839BF}" srcOrd="0" destOrd="0" presId="urn:microsoft.com/office/officeart/2005/8/layout/radial3"/>
    <dgm:cxn modelId="{F4F34717-CAC6-4360-9DC8-72253557F112}" srcId="{DE8470A3-45C6-462B-A909-32ABFD397254}" destId="{DDC3AD63-9DB6-48E9-B412-6E9893A06035}" srcOrd="2" destOrd="0" parTransId="{7687716C-82E9-4C08-B980-6B62A0643FE3}" sibTransId="{A69ED256-0996-48E3-A4CC-5A6EB72BE42F}"/>
    <dgm:cxn modelId="{F14F70D0-1F7F-4F17-A591-47843DB24FC5}" srcId="{DE8470A3-45C6-462B-A909-32ABFD397254}" destId="{C32F9382-DBE1-42AB-A3BA-0CBECDD6A3D2}" srcOrd="0" destOrd="0" parTransId="{46AC308F-873A-41F1-B80C-4385D09BB222}" sibTransId="{3A3BE960-BF3B-4D75-BF58-E6360B6980DC}"/>
    <dgm:cxn modelId="{92564C4C-BE70-43FE-A2AB-06A07751AC98}" srcId="{20DD0963-6772-4EEA-8BF1-F3D659E28378}" destId="{DE8470A3-45C6-462B-A909-32ABFD397254}" srcOrd="0" destOrd="0" parTransId="{EB393677-CFDD-497F-80D0-C3A666824607}" sibTransId="{5BB45EF6-F243-4644-BE75-C3394B3FD5B7}"/>
    <dgm:cxn modelId="{D18D3BD6-4B39-411E-83E1-381F01741450}" type="presOf" srcId="{DDC3AD63-9DB6-48E9-B412-6E9893A06035}" destId="{995839FA-A68D-42EF-9E51-19D11636325A}" srcOrd="0" destOrd="0" presId="urn:microsoft.com/office/officeart/2005/8/layout/radial3"/>
    <dgm:cxn modelId="{E6086CBB-60C8-41D5-8DF3-346480F1A2EB}" type="presOf" srcId="{C32F9382-DBE1-42AB-A3BA-0CBECDD6A3D2}" destId="{BCBE2888-17B8-4A34-AD24-60A3B437DC2F}" srcOrd="0" destOrd="0" presId="urn:microsoft.com/office/officeart/2005/8/layout/radial3"/>
    <dgm:cxn modelId="{16789333-3932-498D-99E8-F9CE483468E3}" type="presParOf" srcId="{FEACDB53-1934-460E-AAB0-899023A495FA}" destId="{C3042C0D-8B8A-46AB-A2F9-EF2D4297E495}" srcOrd="0" destOrd="0" presId="urn:microsoft.com/office/officeart/2005/8/layout/radial3"/>
    <dgm:cxn modelId="{B70B2368-CCF6-4CD4-953F-2FFC3502AE30}" type="presParOf" srcId="{C3042C0D-8B8A-46AB-A2F9-EF2D4297E495}" destId="{43297B78-231D-4D61-AE7A-B7C31537C54F}" srcOrd="0" destOrd="0" presId="urn:microsoft.com/office/officeart/2005/8/layout/radial3"/>
    <dgm:cxn modelId="{BF3502F6-E5F0-4AE7-86B2-73D684F50555}" type="presParOf" srcId="{C3042C0D-8B8A-46AB-A2F9-EF2D4297E495}" destId="{BCBE2888-17B8-4A34-AD24-60A3B437DC2F}" srcOrd="1" destOrd="0" presId="urn:microsoft.com/office/officeart/2005/8/layout/radial3"/>
    <dgm:cxn modelId="{BB4638FD-C3E7-4334-969C-60D4E44F8763}" type="presParOf" srcId="{C3042C0D-8B8A-46AB-A2F9-EF2D4297E495}" destId="{C2BC819C-FFFE-452F-B653-2A105FCC3E69}" srcOrd="2" destOrd="0" presId="urn:microsoft.com/office/officeart/2005/8/layout/radial3"/>
    <dgm:cxn modelId="{8E5C0254-6834-422A-9CAD-DEDCEBC2A299}" type="presParOf" srcId="{C3042C0D-8B8A-46AB-A2F9-EF2D4297E495}" destId="{995839FA-A68D-42EF-9E51-19D11636325A}" srcOrd="3" destOrd="0" presId="urn:microsoft.com/office/officeart/2005/8/layout/radial3"/>
    <dgm:cxn modelId="{D4F65247-FFF5-45B1-8C9D-36775B020768}" type="presParOf" srcId="{C3042C0D-8B8A-46AB-A2F9-EF2D4297E495}" destId="{82575DD7-EFF6-4FFC-8F8B-AD1BA4D3AE28}" srcOrd="4" destOrd="0" presId="urn:microsoft.com/office/officeart/2005/8/layout/radial3"/>
    <dgm:cxn modelId="{15BE54A9-15B7-4243-AA0A-0BA77B7DCA07}" type="presParOf" srcId="{C3042C0D-8B8A-46AB-A2F9-EF2D4297E495}" destId="{F4C8EE1E-8FD5-4904-B271-E2E165E0F3AE}" srcOrd="5" destOrd="0" presId="urn:microsoft.com/office/officeart/2005/8/layout/radial3"/>
    <dgm:cxn modelId="{098381E4-DECE-4E53-9C98-50753863B8D8}" type="presParOf" srcId="{C3042C0D-8B8A-46AB-A2F9-EF2D4297E495}" destId="{6DC3F8FA-FF51-4463-B3D1-436699391788}" srcOrd="6" destOrd="0" presId="urn:microsoft.com/office/officeart/2005/8/layout/radial3"/>
    <dgm:cxn modelId="{260DC85E-E4EB-4554-A1AA-3E322725EF55}" type="presParOf" srcId="{C3042C0D-8B8A-46AB-A2F9-EF2D4297E495}" destId="{58733AD4-2B45-4BFA-B09B-B48A3AA839BF}"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DF616-BF0B-4263-BA45-2602DFF65DC8}" type="doc">
      <dgm:prSet loTypeId="urn:microsoft.com/office/officeart/2008/layout/HexagonCluster" loCatId="relationship" qsTypeId="urn:microsoft.com/office/officeart/2005/8/quickstyle/simple1" qsCatId="simple" csTypeId="urn:microsoft.com/office/officeart/2005/8/colors/colorful2" csCatId="colorful" phldr="1"/>
      <dgm:spPr/>
      <dgm:t>
        <a:bodyPr/>
        <a:lstStyle/>
        <a:p>
          <a:endParaRPr lang="it-IT"/>
        </a:p>
      </dgm:t>
    </dgm:pt>
    <dgm:pt modelId="{3B1869BA-5A92-444E-82A1-A4FAC4529F48}">
      <dgm:prSet phldrT="[Testo]"/>
      <dgm:spPr/>
      <dgm:t>
        <a:bodyPr/>
        <a:lstStyle/>
        <a:p>
          <a:r>
            <a:rPr lang="it-IT" b="1" dirty="0" smtClean="0"/>
            <a:t>Istruzione</a:t>
          </a:r>
          <a:endParaRPr lang="it-IT" b="1" dirty="0"/>
        </a:p>
      </dgm:t>
    </dgm:pt>
    <dgm:pt modelId="{BD1C69A5-55BA-4C77-BD99-A1F13D64F8FB}" type="parTrans" cxnId="{F11DFDE9-BB24-4E3E-B90A-D075B767C4D9}">
      <dgm:prSet/>
      <dgm:spPr/>
      <dgm:t>
        <a:bodyPr/>
        <a:lstStyle/>
        <a:p>
          <a:endParaRPr lang="it-IT"/>
        </a:p>
      </dgm:t>
    </dgm:pt>
    <dgm:pt modelId="{F10040D9-C0DD-4DA3-A281-37B20A0A65D3}" type="sibTrans" cxnId="{F11DFDE9-BB24-4E3E-B90A-D075B767C4D9}">
      <dgm:prSet/>
      <dgm:spPr/>
      <dgm:t>
        <a:bodyPr/>
        <a:lstStyle/>
        <a:p>
          <a:endParaRPr lang="it-IT"/>
        </a:p>
      </dgm:t>
    </dgm:pt>
    <dgm:pt modelId="{794877A6-5507-43AC-AC50-494ADC8DFF4E}">
      <dgm:prSet phldrT="[Tes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it-IT" b="1" dirty="0" smtClean="0"/>
            <a:t>Famiglie</a:t>
          </a:r>
          <a:endParaRPr lang="it-IT" b="1" dirty="0"/>
        </a:p>
      </dgm:t>
    </dgm:pt>
    <dgm:pt modelId="{2A83ABF9-8CA7-4653-9984-77CBE05CEDFE}" type="parTrans" cxnId="{406D8516-8D10-49C5-A8A4-64852CDA2105}">
      <dgm:prSet/>
      <dgm:spPr/>
      <dgm:t>
        <a:bodyPr/>
        <a:lstStyle/>
        <a:p>
          <a:endParaRPr lang="it-IT"/>
        </a:p>
      </dgm:t>
    </dgm:pt>
    <dgm:pt modelId="{15301904-5AEB-4DDA-993B-7AA01D9F666C}" type="sibTrans" cxnId="{406D8516-8D10-49C5-A8A4-64852CDA2105}">
      <dgm:prSet/>
      <dgm:spPr/>
      <dgm:t>
        <a:bodyPr/>
        <a:lstStyle/>
        <a:p>
          <a:endParaRPr lang="it-IT"/>
        </a:p>
      </dgm:t>
    </dgm:pt>
    <dgm:pt modelId="{C610B9DF-DF27-40AD-A550-B2290748A2CF}">
      <dgm:prSet phldrT="[Testo]"/>
      <dgm:spPr/>
      <dgm:t>
        <a:bodyPr/>
        <a:lstStyle/>
        <a:p>
          <a:r>
            <a:rPr lang="it-IT" b="1" dirty="0" smtClean="0"/>
            <a:t>Popolazione</a:t>
          </a:r>
          <a:endParaRPr lang="it-IT" b="1" dirty="0"/>
        </a:p>
      </dgm:t>
    </dgm:pt>
    <dgm:pt modelId="{64ED4F30-C56E-437A-9D32-F347792645CD}" type="parTrans" cxnId="{3EF24A55-83C5-4C86-B19E-15A6449C9D12}">
      <dgm:prSet/>
      <dgm:spPr/>
      <dgm:t>
        <a:bodyPr/>
        <a:lstStyle/>
        <a:p>
          <a:endParaRPr lang="it-IT"/>
        </a:p>
      </dgm:t>
    </dgm:pt>
    <dgm:pt modelId="{59C359EE-F564-4213-8CB1-EC80567E8A88}" type="sibTrans" cxnId="{3EF24A55-83C5-4C86-B19E-15A6449C9D12}">
      <dgm:prSet/>
      <dgm:spPr/>
      <dgm:t>
        <a:bodyPr/>
        <a:lstStyle/>
        <a:p>
          <a:endParaRPr lang="it-IT"/>
        </a:p>
      </dgm:t>
    </dgm:pt>
    <dgm:pt modelId="{6C747905-B72C-4D37-9BD9-C4A9624A6A67}">
      <dgm:prSet phldrT="[Testo]">
        <dgm:style>
          <a:lnRef idx="3">
            <a:schemeClr val="lt1"/>
          </a:lnRef>
          <a:fillRef idx="1">
            <a:schemeClr val="accent1"/>
          </a:fillRef>
          <a:effectRef idx="1">
            <a:schemeClr val="accent1"/>
          </a:effectRef>
          <a:fontRef idx="minor">
            <a:schemeClr val="lt1"/>
          </a:fontRef>
        </dgm:style>
      </dgm:prSet>
      <dgm:spPr/>
      <dgm:t>
        <a:bodyPr/>
        <a:lstStyle/>
        <a:p>
          <a:r>
            <a:rPr lang="it-IT" b="1" dirty="0" smtClean="0"/>
            <a:t>Condizioni delle famiglie</a:t>
          </a:r>
          <a:endParaRPr lang="it-IT" b="1" dirty="0"/>
        </a:p>
      </dgm:t>
    </dgm:pt>
    <dgm:pt modelId="{5C8182BC-372C-4CF2-8A58-6E8724A6D4C7}" type="parTrans" cxnId="{1F18026F-245B-4891-8DB4-A5A394E65B29}">
      <dgm:prSet/>
      <dgm:spPr/>
      <dgm:t>
        <a:bodyPr/>
        <a:lstStyle/>
        <a:p>
          <a:endParaRPr lang="it-IT"/>
        </a:p>
      </dgm:t>
    </dgm:pt>
    <dgm:pt modelId="{5D2A540F-159C-4460-98B0-1DDDBA2D657E}" type="sibTrans" cxnId="{1F18026F-245B-4891-8DB4-A5A394E65B29}">
      <dgm:prSet/>
      <dgm:spPr/>
      <dgm:t>
        <a:bodyPr/>
        <a:lstStyle/>
        <a:p>
          <a:endParaRPr lang="it-IT"/>
        </a:p>
      </dgm:t>
    </dgm:pt>
    <dgm:pt modelId="{A40BAA43-ED75-4BC0-9503-5D7F7A81D297}">
      <dgm:prSet phldrT="[Testo]"/>
      <dgm:spPr>
        <a:solidFill>
          <a:srgbClr val="CC3300"/>
        </a:solidFill>
      </dgm:spPr>
      <dgm:t>
        <a:bodyPr/>
        <a:lstStyle/>
        <a:p>
          <a:r>
            <a:rPr lang="it-IT" b="1" dirty="0" smtClean="0"/>
            <a:t>Lavoro</a:t>
          </a:r>
          <a:endParaRPr lang="it-IT" b="1" dirty="0"/>
        </a:p>
      </dgm:t>
    </dgm:pt>
    <dgm:pt modelId="{F2257B84-5964-4A1A-93FC-D04D2E540E85}" type="parTrans" cxnId="{40DD7217-9270-4F15-8B3E-52972DC88B51}">
      <dgm:prSet/>
      <dgm:spPr/>
      <dgm:t>
        <a:bodyPr/>
        <a:lstStyle/>
        <a:p>
          <a:endParaRPr lang="it-IT"/>
        </a:p>
      </dgm:t>
    </dgm:pt>
    <dgm:pt modelId="{4CCE12C0-95F4-4183-B2FD-FCFBF175C465}" type="sibTrans" cxnId="{40DD7217-9270-4F15-8B3E-52972DC88B51}">
      <dgm:prSet/>
      <dgm:spPr/>
      <dgm:t>
        <a:bodyPr/>
        <a:lstStyle/>
        <a:p>
          <a:endParaRPr lang="it-IT"/>
        </a:p>
      </dgm:t>
    </dgm:pt>
    <dgm:pt modelId="{A1BFEC08-3A2F-4CEE-A216-CDC3A6AA92A2}">
      <dgm:prSet phldrT="[Testo]"/>
      <dgm:spPr>
        <a:solidFill>
          <a:schemeClr val="accent1">
            <a:lumMod val="60000"/>
            <a:lumOff val="40000"/>
          </a:schemeClr>
        </a:solidFill>
      </dgm:spPr>
      <dgm:t>
        <a:bodyPr/>
        <a:lstStyle/>
        <a:p>
          <a:r>
            <a:rPr lang="it-IT" b="1" dirty="0" smtClean="0"/>
            <a:t>Economia insediata</a:t>
          </a:r>
          <a:endParaRPr lang="it-IT" b="1" dirty="0"/>
        </a:p>
      </dgm:t>
    </dgm:pt>
    <dgm:pt modelId="{465AB53B-3F02-42CA-8295-F5CEA09AB829}" type="parTrans" cxnId="{8E7DA564-F879-43DD-9558-964106757198}">
      <dgm:prSet/>
      <dgm:spPr/>
      <dgm:t>
        <a:bodyPr/>
        <a:lstStyle/>
        <a:p>
          <a:endParaRPr lang="it-IT"/>
        </a:p>
      </dgm:t>
    </dgm:pt>
    <dgm:pt modelId="{D8006B9F-B456-466F-B537-6993129B8BCD}" type="sibTrans" cxnId="{8E7DA564-F879-43DD-9558-964106757198}">
      <dgm:prSet/>
      <dgm:spPr/>
      <dgm:t>
        <a:bodyPr/>
        <a:lstStyle/>
        <a:p>
          <a:endParaRPr lang="it-IT"/>
        </a:p>
      </dgm:t>
    </dgm:pt>
    <dgm:pt modelId="{A2A4AA86-DB00-4720-B08F-0C20A52484BF}">
      <dgm:prSet phldrT="[Testo]"/>
      <dgm:spPr/>
      <dgm:t>
        <a:bodyPr/>
        <a:lstStyle/>
        <a:p>
          <a:r>
            <a:rPr lang="it-IT" b="1" dirty="0" smtClean="0"/>
            <a:t>Istituzion</a:t>
          </a:r>
          <a:r>
            <a:rPr lang="it-IT" dirty="0" smtClean="0"/>
            <a:t>i</a:t>
          </a:r>
          <a:endParaRPr lang="it-IT" dirty="0"/>
        </a:p>
      </dgm:t>
    </dgm:pt>
    <dgm:pt modelId="{76C6279D-1071-4B3C-A98D-C172F466767B}" type="parTrans" cxnId="{36436EE0-DA57-4D0F-AA08-FC26EA092AD9}">
      <dgm:prSet/>
      <dgm:spPr/>
      <dgm:t>
        <a:bodyPr/>
        <a:lstStyle/>
        <a:p>
          <a:endParaRPr lang="it-IT"/>
        </a:p>
      </dgm:t>
    </dgm:pt>
    <dgm:pt modelId="{64057677-6688-4944-95BF-DCF22FE9AA5A}" type="sibTrans" cxnId="{36436EE0-DA57-4D0F-AA08-FC26EA092AD9}">
      <dgm:prSet/>
      <dgm:spPr/>
      <dgm:t>
        <a:bodyPr/>
        <a:lstStyle/>
        <a:p>
          <a:endParaRPr lang="it-IT"/>
        </a:p>
      </dgm:t>
    </dgm:pt>
    <dgm:pt modelId="{8C2A36F2-6DEB-4A68-AACD-BDBDB0EB052C}">
      <dgm:prSet phldrT="[Testo]"/>
      <dgm:spPr/>
      <dgm:t>
        <a:bodyPr/>
        <a:lstStyle/>
        <a:p>
          <a:r>
            <a:rPr lang="it-IT" b="1" dirty="0" smtClean="0"/>
            <a:t>Ambiente e territorio</a:t>
          </a:r>
          <a:endParaRPr lang="it-IT" b="1" dirty="0"/>
        </a:p>
      </dgm:t>
    </dgm:pt>
    <dgm:pt modelId="{0AC4EAEA-A89B-4199-9572-E4D406BB3FFB}" type="parTrans" cxnId="{04033A67-EDC0-49AB-B938-D8CAA9CB3275}">
      <dgm:prSet/>
      <dgm:spPr/>
      <dgm:t>
        <a:bodyPr/>
        <a:lstStyle/>
        <a:p>
          <a:endParaRPr lang="it-IT"/>
        </a:p>
      </dgm:t>
    </dgm:pt>
    <dgm:pt modelId="{6363350C-46BB-4836-8B60-E789B3A6176E}" type="sibTrans" cxnId="{04033A67-EDC0-49AB-B938-D8CAA9CB3275}">
      <dgm:prSet/>
      <dgm:spPr/>
      <dgm:t>
        <a:bodyPr/>
        <a:lstStyle/>
        <a:p>
          <a:endParaRPr lang="it-IT"/>
        </a:p>
      </dgm:t>
    </dgm:pt>
    <dgm:pt modelId="{E984A36F-681B-4082-89BB-9502F286184A}">
      <dgm:prSet phldrT="[Testo]"/>
      <dgm:spPr/>
      <dgm:t>
        <a:bodyPr/>
        <a:lstStyle/>
        <a:p>
          <a:endParaRPr lang="it-IT" dirty="0"/>
        </a:p>
      </dgm:t>
    </dgm:pt>
    <dgm:pt modelId="{00561379-0541-4A72-8277-98AF84F89B54}" type="parTrans" cxnId="{FABB0BD0-5BD5-4472-8782-328231E1C3BA}">
      <dgm:prSet/>
      <dgm:spPr/>
      <dgm:t>
        <a:bodyPr/>
        <a:lstStyle/>
        <a:p>
          <a:endParaRPr lang="it-IT"/>
        </a:p>
      </dgm:t>
    </dgm:pt>
    <dgm:pt modelId="{99A02594-756B-49A1-B4CA-ED497BCC2CCA}" type="sibTrans" cxnId="{FABB0BD0-5BD5-4472-8782-328231E1C3BA}">
      <dgm:prSet/>
      <dgm:spPr/>
      <dgm:t>
        <a:bodyPr/>
        <a:lstStyle/>
        <a:p>
          <a:endParaRPr lang="it-IT"/>
        </a:p>
      </dgm:t>
    </dgm:pt>
    <dgm:pt modelId="{F0F728F8-E4BE-4C8A-B825-F3F23C8F3769}" type="pres">
      <dgm:prSet presAssocID="{CA2DF616-BF0B-4263-BA45-2602DFF65DC8}" presName="Name0" presStyleCnt="0">
        <dgm:presLayoutVars>
          <dgm:chMax val="21"/>
          <dgm:chPref val="21"/>
        </dgm:presLayoutVars>
      </dgm:prSet>
      <dgm:spPr/>
      <dgm:t>
        <a:bodyPr/>
        <a:lstStyle/>
        <a:p>
          <a:endParaRPr lang="it-IT"/>
        </a:p>
      </dgm:t>
    </dgm:pt>
    <dgm:pt modelId="{42594E1D-7BC1-4528-8095-C4968006C45B}" type="pres">
      <dgm:prSet presAssocID="{3B1869BA-5A92-444E-82A1-A4FAC4529F48}" presName="text1" presStyleCnt="0"/>
      <dgm:spPr/>
      <dgm:t>
        <a:bodyPr/>
        <a:lstStyle/>
        <a:p>
          <a:endParaRPr lang="it-IT"/>
        </a:p>
      </dgm:t>
    </dgm:pt>
    <dgm:pt modelId="{FAFB93C6-7A29-447C-9021-05BBBE910457}" type="pres">
      <dgm:prSet presAssocID="{3B1869BA-5A92-444E-82A1-A4FAC4529F48}" presName="textRepeatNode" presStyleLbl="alignNode1" presStyleIdx="0" presStyleCnt="9">
        <dgm:presLayoutVars>
          <dgm:chMax val="0"/>
          <dgm:chPref val="0"/>
          <dgm:bulletEnabled val="1"/>
        </dgm:presLayoutVars>
      </dgm:prSet>
      <dgm:spPr/>
      <dgm:t>
        <a:bodyPr/>
        <a:lstStyle/>
        <a:p>
          <a:endParaRPr lang="it-IT"/>
        </a:p>
      </dgm:t>
    </dgm:pt>
    <dgm:pt modelId="{250C073A-552B-42CE-943B-F21D11D6448C}" type="pres">
      <dgm:prSet presAssocID="{3B1869BA-5A92-444E-82A1-A4FAC4529F48}" presName="textaccent1" presStyleCnt="0"/>
      <dgm:spPr/>
      <dgm:t>
        <a:bodyPr/>
        <a:lstStyle/>
        <a:p>
          <a:endParaRPr lang="it-IT"/>
        </a:p>
      </dgm:t>
    </dgm:pt>
    <dgm:pt modelId="{99F13146-D9E9-4C81-9E59-C2CBF1887345}" type="pres">
      <dgm:prSet presAssocID="{3B1869BA-5A92-444E-82A1-A4FAC4529F48}" presName="accentRepeatNode" presStyleLbl="solidAlignAcc1" presStyleIdx="0" presStyleCnt="18"/>
      <dgm:spPr/>
      <dgm:t>
        <a:bodyPr/>
        <a:lstStyle/>
        <a:p>
          <a:endParaRPr lang="it-IT"/>
        </a:p>
      </dgm:t>
    </dgm:pt>
    <dgm:pt modelId="{F3B01017-0206-42FD-8D50-D1FFD239DED9}" type="pres">
      <dgm:prSet presAssocID="{F10040D9-C0DD-4DA3-A281-37B20A0A65D3}" presName="image1" presStyleCnt="0"/>
      <dgm:spPr/>
      <dgm:t>
        <a:bodyPr/>
        <a:lstStyle/>
        <a:p>
          <a:endParaRPr lang="it-IT"/>
        </a:p>
      </dgm:t>
    </dgm:pt>
    <dgm:pt modelId="{6EEC37E1-A911-40D4-925E-2C80A9460FC5}" type="pres">
      <dgm:prSet presAssocID="{F10040D9-C0DD-4DA3-A281-37B20A0A65D3}" presName="imageRepeatNode" presStyleLbl="alignAcc1" presStyleIdx="0" presStyleCnt="9"/>
      <dgm:spPr/>
      <dgm:t>
        <a:bodyPr/>
        <a:lstStyle/>
        <a:p>
          <a:endParaRPr lang="it-IT"/>
        </a:p>
      </dgm:t>
    </dgm:pt>
    <dgm:pt modelId="{6A09E704-CFE3-4C3A-A650-93C39FC7D97B}" type="pres">
      <dgm:prSet presAssocID="{F10040D9-C0DD-4DA3-A281-37B20A0A65D3}" presName="imageaccent1" presStyleCnt="0"/>
      <dgm:spPr/>
      <dgm:t>
        <a:bodyPr/>
        <a:lstStyle/>
        <a:p>
          <a:endParaRPr lang="it-IT"/>
        </a:p>
      </dgm:t>
    </dgm:pt>
    <dgm:pt modelId="{9B8D24E8-5781-4E28-BB7E-5BB1B64F7585}" type="pres">
      <dgm:prSet presAssocID="{F10040D9-C0DD-4DA3-A281-37B20A0A65D3}" presName="accentRepeatNode" presStyleLbl="solidAlignAcc1" presStyleIdx="1" presStyleCnt="18"/>
      <dgm:spPr/>
      <dgm:t>
        <a:bodyPr/>
        <a:lstStyle/>
        <a:p>
          <a:endParaRPr lang="it-IT"/>
        </a:p>
      </dgm:t>
    </dgm:pt>
    <dgm:pt modelId="{D491284B-B124-4F15-9F14-5951C8DDE785}" type="pres">
      <dgm:prSet presAssocID="{794877A6-5507-43AC-AC50-494ADC8DFF4E}" presName="text2" presStyleCnt="0"/>
      <dgm:spPr/>
      <dgm:t>
        <a:bodyPr/>
        <a:lstStyle/>
        <a:p>
          <a:endParaRPr lang="it-IT"/>
        </a:p>
      </dgm:t>
    </dgm:pt>
    <dgm:pt modelId="{02CB1378-863D-4D87-BEF6-74566A962778}" type="pres">
      <dgm:prSet presAssocID="{794877A6-5507-43AC-AC50-494ADC8DFF4E}" presName="textRepeatNode" presStyleLbl="alignNode1" presStyleIdx="1" presStyleCnt="9">
        <dgm:presLayoutVars>
          <dgm:chMax val="0"/>
          <dgm:chPref val="0"/>
          <dgm:bulletEnabled val="1"/>
        </dgm:presLayoutVars>
      </dgm:prSet>
      <dgm:spPr/>
      <dgm:t>
        <a:bodyPr/>
        <a:lstStyle/>
        <a:p>
          <a:endParaRPr lang="it-IT"/>
        </a:p>
      </dgm:t>
    </dgm:pt>
    <dgm:pt modelId="{EAA70E15-C70E-4BB5-97CB-E87406FF0B9B}" type="pres">
      <dgm:prSet presAssocID="{794877A6-5507-43AC-AC50-494ADC8DFF4E}" presName="textaccent2" presStyleCnt="0"/>
      <dgm:spPr/>
      <dgm:t>
        <a:bodyPr/>
        <a:lstStyle/>
        <a:p>
          <a:endParaRPr lang="it-IT"/>
        </a:p>
      </dgm:t>
    </dgm:pt>
    <dgm:pt modelId="{99371341-970D-4847-8DF6-BC6F2700FB68}" type="pres">
      <dgm:prSet presAssocID="{794877A6-5507-43AC-AC50-494ADC8DFF4E}" presName="accentRepeatNode" presStyleLbl="solidAlignAcc1" presStyleIdx="2" presStyleCnt="18"/>
      <dgm:spPr/>
      <dgm:t>
        <a:bodyPr/>
        <a:lstStyle/>
        <a:p>
          <a:endParaRPr lang="it-IT"/>
        </a:p>
      </dgm:t>
    </dgm:pt>
    <dgm:pt modelId="{CACC6D22-7E37-4412-B7DD-D02CC4B56B8F}" type="pres">
      <dgm:prSet presAssocID="{15301904-5AEB-4DDA-993B-7AA01D9F666C}" presName="image2" presStyleCnt="0"/>
      <dgm:spPr/>
      <dgm:t>
        <a:bodyPr/>
        <a:lstStyle/>
        <a:p>
          <a:endParaRPr lang="it-IT"/>
        </a:p>
      </dgm:t>
    </dgm:pt>
    <dgm:pt modelId="{823E0957-8E4E-4404-A809-B42645F80701}" type="pres">
      <dgm:prSet presAssocID="{15301904-5AEB-4DDA-993B-7AA01D9F666C}" presName="imageRepeatNode" presStyleLbl="alignAcc1" presStyleIdx="1" presStyleCnt="9"/>
      <dgm:spPr/>
      <dgm:t>
        <a:bodyPr/>
        <a:lstStyle/>
        <a:p>
          <a:endParaRPr lang="it-IT"/>
        </a:p>
      </dgm:t>
    </dgm:pt>
    <dgm:pt modelId="{E7333826-07AA-4283-BB55-851765EBBED5}" type="pres">
      <dgm:prSet presAssocID="{15301904-5AEB-4DDA-993B-7AA01D9F666C}" presName="imageaccent2" presStyleCnt="0"/>
      <dgm:spPr/>
      <dgm:t>
        <a:bodyPr/>
        <a:lstStyle/>
        <a:p>
          <a:endParaRPr lang="it-IT"/>
        </a:p>
      </dgm:t>
    </dgm:pt>
    <dgm:pt modelId="{D4797C0C-4C8E-4645-AD28-030E5D63BC55}" type="pres">
      <dgm:prSet presAssocID="{15301904-5AEB-4DDA-993B-7AA01D9F666C}" presName="accentRepeatNode" presStyleLbl="solidAlignAcc1" presStyleIdx="3" presStyleCnt="18"/>
      <dgm:spPr/>
      <dgm:t>
        <a:bodyPr/>
        <a:lstStyle/>
        <a:p>
          <a:endParaRPr lang="it-IT"/>
        </a:p>
      </dgm:t>
    </dgm:pt>
    <dgm:pt modelId="{06D34D96-402D-49D7-8F76-FCE895C738E2}" type="pres">
      <dgm:prSet presAssocID="{C610B9DF-DF27-40AD-A550-B2290748A2CF}" presName="text3" presStyleCnt="0"/>
      <dgm:spPr/>
      <dgm:t>
        <a:bodyPr/>
        <a:lstStyle/>
        <a:p>
          <a:endParaRPr lang="it-IT"/>
        </a:p>
      </dgm:t>
    </dgm:pt>
    <dgm:pt modelId="{8D832DD0-A7BC-4BCC-AC00-BA0F1C74FED0}" type="pres">
      <dgm:prSet presAssocID="{C610B9DF-DF27-40AD-A550-B2290748A2CF}" presName="textRepeatNode" presStyleLbl="alignNode1" presStyleIdx="2" presStyleCnt="9">
        <dgm:presLayoutVars>
          <dgm:chMax val="0"/>
          <dgm:chPref val="0"/>
          <dgm:bulletEnabled val="1"/>
        </dgm:presLayoutVars>
      </dgm:prSet>
      <dgm:spPr/>
      <dgm:t>
        <a:bodyPr/>
        <a:lstStyle/>
        <a:p>
          <a:endParaRPr lang="it-IT"/>
        </a:p>
      </dgm:t>
    </dgm:pt>
    <dgm:pt modelId="{03B51331-BDC3-40AD-A476-973195D6E3F2}" type="pres">
      <dgm:prSet presAssocID="{C610B9DF-DF27-40AD-A550-B2290748A2CF}" presName="textaccent3" presStyleCnt="0"/>
      <dgm:spPr/>
      <dgm:t>
        <a:bodyPr/>
        <a:lstStyle/>
        <a:p>
          <a:endParaRPr lang="it-IT"/>
        </a:p>
      </dgm:t>
    </dgm:pt>
    <dgm:pt modelId="{995F3B35-3802-42EF-A100-4D5198CFCAF1}" type="pres">
      <dgm:prSet presAssocID="{C610B9DF-DF27-40AD-A550-B2290748A2CF}" presName="accentRepeatNode" presStyleLbl="solidAlignAcc1" presStyleIdx="4" presStyleCnt="18"/>
      <dgm:spPr/>
      <dgm:t>
        <a:bodyPr/>
        <a:lstStyle/>
        <a:p>
          <a:endParaRPr lang="it-IT"/>
        </a:p>
      </dgm:t>
    </dgm:pt>
    <dgm:pt modelId="{74CA42D1-DC12-48A4-8206-F54A5038BD6E}" type="pres">
      <dgm:prSet presAssocID="{59C359EE-F564-4213-8CB1-EC80567E8A88}" presName="image3" presStyleCnt="0"/>
      <dgm:spPr/>
      <dgm:t>
        <a:bodyPr/>
        <a:lstStyle/>
        <a:p>
          <a:endParaRPr lang="it-IT"/>
        </a:p>
      </dgm:t>
    </dgm:pt>
    <dgm:pt modelId="{5D4EC805-B89A-46B9-9A62-E55065861C1B}" type="pres">
      <dgm:prSet presAssocID="{59C359EE-F564-4213-8CB1-EC80567E8A88}" presName="imageRepeatNode" presStyleLbl="alignAcc1" presStyleIdx="2" presStyleCnt="9"/>
      <dgm:spPr/>
      <dgm:t>
        <a:bodyPr/>
        <a:lstStyle/>
        <a:p>
          <a:endParaRPr lang="it-IT"/>
        </a:p>
      </dgm:t>
    </dgm:pt>
    <dgm:pt modelId="{EFE8A5A4-75CD-4EA2-A658-883FCA667ED6}" type="pres">
      <dgm:prSet presAssocID="{59C359EE-F564-4213-8CB1-EC80567E8A88}" presName="imageaccent3" presStyleCnt="0"/>
      <dgm:spPr/>
      <dgm:t>
        <a:bodyPr/>
        <a:lstStyle/>
        <a:p>
          <a:endParaRPr lang="it-IT"/>
        </a:p>
      </dgm:t>
    </dgm:pt>
    <dgm:pt modelId="{C6FD3649-5586-4528-88A8-B1CB763C61B3}" type="pres">
      <dgm:prSet presAssocID="{59C359EE-F564-4213-8CB1-EC80567E8A88}" presName="accentRepeatNode" presStyleLbl="solidAlignAcc1" presStyleIdx="5" presStyleCnt="18"/>
      <dgm:spPr/>
      <dgm:t>
        <a:bodyPr/>
        <a:lstStyle/>
        <a:p>
          <a:endParaRPr lang="it-IT"/>
        </a:p>
      </dgm:t>
    </dgm:pt>
    <dgm:pt modelId="{31D766FC-0A75-47C2-82B7-45366675EB04}" type="pres">
      <dgm:prSet presAssocID="{6C747905-B72C-4D37-9BD9-C4A9624A6A67}" presName="text4" presStyleCnt="0"/>
      <dgm:spPr/>
      <dgm:t>
        <a:bodyPr/>
        <a:lstStyle/>
        <a:p>
          <a:endParaRPr lang="it-IT"/>
        </a:p>
      </dgm:t>
    </dgm:pt>
    <dgm:pt modelId="{8A133A0F-9503-4A8F-82A9-2D512A251001}" type="pres">
      <dgm:prSet presAssocID="{6C747905-B72C-4D37-9BD9-C4A9624A6A67}" presName="textRepeatNode" presStyleLbl="alignNode1" presStyleIdx="3" presStyleCnt="9">
        <dgm:presLayoutVars>
          <dgm:chMax val="0"/>
          <dgm:chPref val="0"/>
          <dgm:bulletEnabled val="1"/>
        </dgm:presLayoutVars>
      </dgm:prSet>
      <dgm:spPr/>
      <dgm:t>
        <a:bodyPr/>
        <a:lstStyle/>
        <a:p>
          <a:endParaRPr lang="it-IT"/>
        </a:p>
      </dgm:t>
    </dgm:pt>
    <dgm:pt modelId="{3174A7EF-FFB0-4D6A-BC1E-8B7DB4BDC91A}" type="pres">
      <dgm:prSet presAssocID="{6C747905-B72C-4D37-9BD9-C4A9624A6A67}" presName="textaccent4" presStyleCnt="0"/>
      <dgm:spPr/>
      <dgm:t>
        <a:bodyPr/>
        <a:lstStyle/>
        <a:p>
          <a:endParaRPr lang="it-IT"/>
        </a:p>
      </dgm:t>
    </dgm:pt>
    <dgm:pt modelId="{7436EBE6-5433-4D8E-8E84-18F50E25E7C1}" type="pres">
      <dgm:prSet presAssocID="{6C747905-B72C-4D37-9BD9-C4A9624A6A67}" presName="accentRepeatNode" presStyleLbl="solidAlignAcc1" presStyleIdx="6" presStyleCnt="18"/>
      <dgm:spPr/>
      <dgm:t>
        <a:bodyPr/>
        <a:lstStyle/>
        <a:p>
          <a:endParaRPr lang="it-IT"/>
        </a:p>
      </dgm:t>
    </dgm:pt>
    <dgm:pt modelId="{4B245394-6808-4764-8EAB-9E5CB2F14FDB}" type="pres">
      <dgm:prSet presAssocID="{5D2A540F-159C-4460-98B0-1DDDBA2D657E}" presName="image4" presStyleCnt="0"/>
      <dgm:spPr/>
      <dgm:t>
        <a:bodyPr/>
        <a:lstStyle/>
        <a:p>
          <a:endParaRPr lang="it-IT"/>
        </a:p>
      </dgm:t>
    </dgm:pt>
    <dgm:pt modelId="{FA2A2896-D7B3-4290-95CD-8B2DC2E70F59}" type="pres">
      <dgm:prSet presAssocID="{5D2A540F-159C-4460-98B0-1DDDBA2D657E}" presName="imageRepeatNode" presStyleLbl="alignAcc1" presStyleIdx="3" presStyleCnt="9"/>
      <dgm:spPr/>
      <dgm:t>
        <a:bodyPr/>
        <a:lstStyle/>
        <a:p>
          <a:endParaRPr lang="it-IT"/>
        </a:p>
      </dgm:t>
    </dgm:pt>
    <dgm:pt modelId="{31B9FA09-84A2-4793-8E44-AA4A72B7E47B}" type="pres">
      <dgm:prSet presAssocID="{5D2A540F-159C-4460-98B0-1DDDBA2D657E}" presName="imageaccent4" presStyleCnt="0"/>
      <dgm:spPr/>
      <dgm:t>
        <a:bodyPr/>
        <a:lstStyle/>
        <a:p>
          <a:endParaRPr lang="it-IT"/>
        </a:p>
      </dgm:t>
    </dgm:pt>
    <dgm:pt modelId="{A0378C3F-08C0-4AA2-8705-71A11D31846D}" type="pres">
      <dgm:prSet presAssocID="{5D2A540F-159C-4460-98B0-1DDDBA2D657E}" presName="accentRepeatNode" presStyleLbl="solidAlignAcc1" presStyleIdx="7" presStyleCnt="18"/>
      <dgm:spPr/>
      <dgm:t>
        <a:bodyPr/>
        <a:lstStyle/>
        <a:p>
          <a:endParaRPr lang="it-IT"/>
        </a:p>
      </dgm:t>
    </dgm:pt>
    <dgm:pt modelId="{81D7CC42-42B5-41A6-AA0B-357832E668A3}" type="pres">
      <dgm:prSet presAssocID="{A40BAA43-ED75-4BC0-9503-5D7F7A81D297}" presName="text5" presStyleCnt="0"/>
      <dgm:spPr/>
      <dgm:t>
        <a:bodyPr/>
        <a:lstStyle/>
        <a:p>
          <a:endParaRPr lang="it-IT"/>
        </a:p>
      </dgm:t>
    </dgm:pt>
    <dgm:pt modelId="{07018713-5934-4D54-A8C2-657D5DD511F5}" type="pres">
      <dgm:prSet presAssocID="{A40BAA43-ED75-4BC0-9503-5D7F7A81D297}" presName="textRepeatNode" presStyleLbl="alignNode1" presStyleIdx="4" presStyleCnt="9" custLinFactY="64875" custLinFactNeighborX="-85652" custLinFactNeighborY="100000">
        <dgm:presLayoutVars>
          <dgm:chMax val="0"/>
          <dgm:chPref val="0"/>
          <dgm:bulletEnabled val="1"/>
        </dgm:presLayoutVars>
      </dgm:prSet>
      <dgm:spPr/>
      <dgm:t>
        <a:bodyPr/>
        <a:lstStyle/>
        <a:p>
          <a:endParaRPr lang="it-IT"/>
        </a:p>
      </dgm:t>
    </dgm:pt>
    <dgm:pt modelId="{C785B309-81EF-4558-B71B-AF547F600156}" type="pres">
      <dgm:prSet presAssocID="{A40BAA43-ED75-4BC0-9503-5D7F7A81D297}" presName="textaccent5" presStyleCnt="0"/>
      <dgm:spPr/>
      <dgm:t>
        <a:bodyPr/>
        <a:lstStyle/>
        <a:p>
          <a:endParaRPr lang="it-IT"/>
        </a:p>
      </dgm:t>
    </dgm:pt>
    <dgm:pt modelId="{677381A6-F422-4E58-A68B-9749237C397F}" type="pres">
      <dgm:prSet presAssocID="{A40BAA43-ED75-4BC0-9503-5D7F7A81D297}" presName="accentRepeatNode" presStyleLbl="solidAlignAcc1" presStyleIdx="8" presStyleCnt="18"/>
      <dgm:spPr/>
      <dgm:t>
        <a:bodyPr/>
        <a:lstStyle/>
        <a:p>
          <a:endParaRPr lang="it-IT"/>
        </a:p>
      </dgm:t>
    </dgm:pt>
    <dgm:pt modelId="{219BB816-1A09-4E64-BE36-B9E8E8EB4A63}" type="pres">
      <dgm:prSet presAssocID="{4CCE12C0-95F4-4183-B2FD-FCFBF175C465}" presName="image5" presStyleCnt="0"/>
      <dgm:spPr/>
      <dgm:t>
        <a:bodyPr/>
        <a:lstStyle/>
        <a:p>
          <a:endParaRPr lang="it-IT"/>
        </a:p>
      </dgm:t>
    </dgm:pt>
    <dgm:pt modelId="{31577105-D361-4785-B99A-EC790C203763}" type="pres">
      <dgm:prSet presAssocID="{4CCE12C0-95F4-4183-B2FD-FCFBF175C465}" presName="imageRepeatNode" presStyleLbl="alignAcc1" presStyleIdx="4" presStyleCnt="9"/>
      <dgm:spPr/>
      <dgm:t>
        <a:bodyPr/>
        <a:lstStyle/>
        <a:p>
          <a:endParaRPr lang="it-IT"/>
        </a:p>
      </dgm:t>
    </dgm:pt>
    <dgm:pt modelId="{F6EE57C6-59D5-49DE-8C06-C588B37A474A}" type="pres">
      <dgm:prSet presAssocID="{4CCE12C0-95F4-4183-B2FD-FCFBF175C465}" presName="imageaccent5" presStyleCnt="0"/>
      <dgm:spPr/>
      <dgm:t>
        <a:bodyPr/>
        <a:lstStyle/>
        <a:p>
          <a:endParaRPr lang="it-IT"/>
        </a:p>
      </dgm:t>
    </dgm:pt>
    <dgm:pt modelId="{BCF199E2-9835-4167-B94D-2DDBE09F0B28}" type="pres">
      <dgm:prSet presAssocID="{4CCE12C0-95F4-4183-B2FD-FCFBF175C465}" presName="accentRepeatNode" presStyleLbl="solidAlignAcc1" presStyleIdx="9" presStyleCnt="18"/>
      <dgm:spPr/>
      <dgm:t>
        <a:bodyPr/>
        <a:lstStyle/>
        <a:p>
          <a:endParaRPr lang="it-IT"/>
        </a:p>
      </dgm:t>
    </dgm:pt>
    <dgm:pt modelId="{798E8983-EE17-498F-AF1B-AC8D51E8F4FE}" type="pres">
      <dgm:prSet presAssocID="{A1BFEC08-3A2F-4CEE-A216-CDC3A6AA92A2}" presName="text6" presStyleCnt="0"/>
      <dgm:spPr/>
      <dgm:t>
        <a:bodyPr/>
        <a:lstStyle/>
        <a:p>
          <a:endParaRPr lang="it-IT"/>
        </a:p>
      </dgm:t>
    </dgm:pt>
    <dgm:pt modelId="{36CEF97A-FF73-4254-9FDC-E17E5FA72B41}" type="pres">
      <dgm:prSet presAssocID="{A1BFEC08-3A2F-4CEE-A216-CDC3A6AA92A2}" presName="textRepeatNode" presStyleLbl="alignNode1" presStyleIdx="5" presStyleCnt="9" custLinFactNeighborX="-82492" custLinFactNeighborY="-53783">
        <dgm:presLayoutVars>
          <dgm:chMax val="0"/>
          <dgm:chPref val="0"/>
          <dgm:bulletEnabled val="1"/>
        </dgm:presLayoutVars>
      </dgm:prSet>
      <dgm:spPr/>
      <dgm:t>
        <a:bodyPr/>
        <a:lstStyle/>
        <a:p>
          <a:endParaRPr lang="it-IT"/>
        </a:p>
      </dgm:t>
    </dgm:pt>
    <dgm:pt modelId="{F6C292C6-1A55-4AE2-AD2A-BA6422A70E1D}" type="pres">
      <dgm:prSet presAssocID="{A1BFEC08-3A2F-4CEE-A216-CDC3A6AA92A2}" presName="textaccent6" presStyleCnt="0"/>
      <dgm:spPr/>
      <dgm:t>
        <a:bodyPr/>
        <a:lstStyle/>
        <a:p>
          <a:endParaRPr lang="it-IT"/>
        </a:p>
      </dgm:t>
    </dgm:pt>
    <dgm:pt modelId="{1F22591E-5A61-46A8-A107-A0D8709326A9}" type="pres">
      <dgm:prSet presAssocID="{A1BFEC08-3A2F-4CEE-A216-CDC3A6AA92A2}" presName="accentRepeatNode" presStyleLbl="solidAlignAcc1" presStyleIdx="10" presStyleCnt="18"/>
      <dgm:spPr/>
      <dgm:t>
        <a:bodyPr/>
        <a:lstStyle/>
        <a:p>
          <a:endParaRPr lang="it-IT"/>
        </a:p>
      </dgm:t>
    </dgm:pt>
    <dgm:pt modelId="{19A1E45F-E491-461A-B2BF-2D6AE3E93EC8}" type="pres">
      <dgm:prSet presAssocID="{D8006B9F-B456-466F-B537-6993129B8BCD}" presName="image6" presStyleCnt="0"/>
      <dgm:spPr/>
      <dgm:t>
        <a:bodyPr/>
        <a:lstStyle/>
        <a:p>
          <a:endParaRPr lang="it-IT"/>
        </a:p>
      </dgm:t>
    </dgm:pt>
    <dgm:pt modelId="{2445D45F-2616-4EC3-A1E7-D09EB611296D}" type="pres">
      <dgm:prSet presAssocID="{D8006B9F-B456-466F-B537-6993129B8BCD}" presName="imageRepeatNode" presStyleLbl="alignAcc1" presStyleIdx="5" presStyleCnt="9"/>
      <dgm:spPr/>
      <dgm:t>
        <a:bodyPr/>
        <a:lstStyle/>
        <a:p>
          <a:endParaRPr lang="it-IT"/>
        </a:p>
      </dgm:t>
    </dgm:pt>
    <dgm:pt modelId="{99C52FDB-A814-4850-84BF-909077D8DC7D}" type="pres">
      <dgm:prSet presAssocID="{D8006B9F-B456-466F-B537-6993129B8BCD}" presName="imageaccent6" presStyleCnt="0"/>
      <dgm:spPr/>
      <dgm:t>
        <a:bodyPr/>
        <a:lstStyle/>
        <a:p>
          <a:endParaRPr lang="it-IT"/>
        </a:p>
      </dgm:t>
    </dgm:pt>
    <dgm:pt modelId="{D2A01777-0640-4DEC-BEA8-5AACA6C93069}" type="pres">
      <dgm:prSet presAssocID="{D8006B9F-B456-466F-B537-6993129B8BCD}" presName="accentRepeatNode" presStyleLbl="solidAlignAcc1" presStyleIdx="11" presStyleCnt="18"/>
      <dgm:spPr/>
      <dgm:t>
        <a:bodyPr/>
        <a:lstStyle/>
        <a:p>
          <a:endParaRPr lang="it-IT"/>
        </a:p>
      </dgm:t>
    </dgm:pt>
    <dgm:pt modelId="{3F57B419-B826-4CEC-BA67-BE88D555E760}" type="pres">
      <dgm:prSet presAssocID="{A2A4AA86-DB00-4720-B08F-0C20A52484BF}" presName="text7" presStyleCnt="0"/>
      <dgm:spPr/>
      <dgm:t>
        <a:bodyPr/>
        <a:lstStyle/>
        <a:p>
          <a:endParaRPr lang="it-IT"/>
        </a:p>
      </dgm:t>
    </dgm:pt>
    <dgm:pt modelId="{F8AD8F3A-1355-4D0E-85E8-CFB22207BB31}" type="pres">
      <dgm:prSet presAssocID="{A2A4AA86-DB00-4720-B08F-0C20A52484BF}" presName="textRepeatNode" presStyleLbl="alignNode1" presStyleIdx="6" presStyleCnt="9">
        <dgm:presLayoutVars>
          <dgm:chMax val="0"/>
          <dgm:chPref val="0"/>
          <dgm:bulletEnabled val="1"/>
        </dgm:presLayoutVars>
      </dgm:prSet>
      <dgm:spPr/>
      <dgm:t>
        <a:bodyPr/>
        <a:lstStyle/>
        <a:p>
          <a:endParaRPr lang="it-IT"/>
        </a:p>
      </dgm:t>
    </dgm:pt>
    <dgm:pt modelId="{28076125-1D59-4C5E-A66D-3E2D48A88CBB}" type="pres">
      <dgm:prSet presAssocID="{A2A4AA86-DB00-4720-B08F-0C20A52484BF}" presName="textaccent7" presStyleCnt="0"/>
      <dgm:spPr/>
      <dgm:t>
        <a:bodyPr/>
        <a:lstStyle/>
        <a:p>
          <a:endParaRPr lang="it-IT"/>
        </a:p>
      </dgm:t>
    </dgm:pt>
    <dgm:pt modelId="{6FE9E6FA-512E-4CEE-8766-D43A85FEDAC4}" type="pres">
      <dgm:prSet presAssocID="{A2A4AA86-DB00-4720-B08F-0C20A52484BF}" presName="accentRepeatNode" presStyleLbl="solidAlignAcc1" presStyleIdx="12" presStyleCnt="18"/>
      <dgm:spPr/>
      <dgm:t>
        <a:bodyPr/>
        <a:lstStyle/>
        <a:p>
          <a:endParaRPr lang="it-IT"/>
        </a:p>
      </dgm:t>
    </dgm:pt>
    <dgm:pt modelId="{CA0AAB3C-917D-48CA-AF22-AC8FF3F8E0F7}" type="pres">
      <dgm:prSet presAssocID="{64057677-6688-4944-95BF-DCF22FE9AA5A}" presName="image7" presStyleCnt="0"/>
      <dgm:spPr/>
      <dgm:t>
        <a:bodyPr/>
        <a:lstStyle/>
        <a:p>
          <a:endParaRPr lang="it-IT"/>
        </a:p>
      </dgm:t>
    </dgm:pt>
    <dgm:pt modelId="{BE377CA2-E366-437D-A514-D2D0E88EEEF1}" type="pres">
      <dgm:prSet presAssocID="{64057677-6688-4944-95BF-DCF22FE9AA5A}" presName="imageRepeatNode" presStyleLbl="alignAcc1" presStyleIdx="6" presStyleCnt="9"/>
      <dgm:spPr/>
      <dgm:t>
        <a:bodyPr/>
        <a:lstStyle/>
        <a:p>
          <a:endParaRPr lang="it-IT"/>
        </a:p>
      </dgm:t>
    </dgm:pt>
    <dgm:pt modelId="{19FC2E06-7438-40E1-81AE-FCA659C49335}" type="pres">
      <dgm:prSet presAssocID="{64057677-6688-4944-95BF-DCF22FE9AA5A}" presName="imageaccent7" presStyleCnt="0"/>
      <dgm:spPr/>
      <dgm:t>
        <a:bodyPr/>
        <a:lstStyle/>
        <a:p>
          <a:endParaRPr lang="it-IT"/>
        </a:p>
      </dgm:t>
    </dgm:pt>
    <dgm:pt modelId="{3F2AA6D2-C8E8-40CA-BBAD-F0F8408A3939}" type="pres">
      <dgm:prSet presAssocID="{64057677-6688-4944-95BF-DCF22FE9AA5A}" presName="accentRepeatNode" presStyleLbl="solidAlignAcc1" presStyleIdx="13" presStyleCnt="18"/>
      <dgm:spPr/>
      <dgm:t>
        <a:bodyPr/>
        <a:lstStyle/>
        <a:p>
          <a:endParaRPr lang="it-IT"/>
        </a:p>
      </dgm:t>
    </dgm:pt>
    <dgm:pt modelId="{50173BC5-3FCB-47FC-83F2-FE92D13584B4}" type="pres">
      <dgm:prSet presAssocID="{8C2A36F2-6DEB-4A68-AACD-BDBDB0EB052C}" presName="text8" presStyleCnt="0"/>
      <dgm:spPr/>
      <dgm:t>
        <a:bodyPr/>
        <a:lstStyle/>
        <a:p>
          <a:endParaRPr lang="it-IT"/>
        </a:p>
      </dgm:t>
    </dgm:pt>
    <dgm:pt modelId="{FA4FABAE-2242-4D4E-BEC1-7F0FA210C5EA}" type="pres">
      <dgm:prSet presAssocID="{8C2A36F2-6DEB-4A68-AACD-BDBDB0EB052C}" presName="textRepeatNode" presStyleLbl="alignNode1" presStyleIdx="7" presStyleCnt="9" custLinFactNeighborX="-82492" custLinFactNeighborY="-52019">
        <dgm:presLayoutVars>
          <dgm:chMax val="0"/>
          <dgm:chPref val="0"/>
          <dgm:bulletEnabled val="1"/>
        </dgm:presLayoutVars>
      </dgm:prSet>
      <dgm:spPr/>
      <dgm:t>
        <a:bodyPr/>
        <a:lstStyle/>
        <a:p>
          <a:endParaRPr lang="it-IT"/>
        </a:p>
      </dgm:t>
    </dgm:pt>
    <dgm:pt modelId="{449773E8-03DD-4033-B80E-A48419DB1A07}" type="pres">
      <dgm:prSet presAssocID="{8C2A36F2-6DEB-4A68-AACD-BDBDB0EB052C}" presName="textaccent8" presStyleCnt="0"/>
      <dgm:spPr/>
      <dgm:t>
        <a:bodyPr/>
        <a:lstStyle/>
        <a:p>
          <a:endParaRPr lang="it-IT"/>
        </a:p>
      </dgm:t>
    </dgm:pt>
    <dgm:pt modelId="{B8483136-DEE7-4C10-8B3C-40B96DFF55B9}" type="pres">
      <dgm:prSet presAssocID="{8C2A36F2-6DEB-4A68-AACD-BDBDB0EB052C}" presName="accentRepeatNode" presStyleLbl="solidAlignAcc1" presStyleIdx="14" presStyleCnt="18"/>
      <dgm:spPr/>
      <dgm:t>
        <a:bodyPr/>
        <a:lstStyle/>
        <a:p>
          <a:endParaRPr lang="it-IT"/>
        </a:p>
      </dgm:t>
    </dgm:pt>
    <dgm:pt modelId="{766F7096-03A8-49ED-B4A1-4E4F3DF84AD4}" type="pres">
      <dgm:prSet presAssocID="{6363350C-46BB-4836-8B60-E789B3A6176E}" presName="image8" presStyleCnt="0"/>
      <dgm:spPr/>
      <dgm:t>
        <a:bodyPr/>
        <a:lstStyle/>
        <a:p>
          <a:endParaRPr lang="it-IT"/>
        </a:p>
      </dgm:t>
    </dgm:pt>
    <dgm:pt modelId="{94E3716E-DAB1-4E0D-BF60-715AFB05F835}" type="pres">
      <dgm:prSet presAssocID="{6363350C-46BB-4836-8B60-E789B3A6176E}" presName="imageRepeatNode" presStyleLbl="alignAcc1" presStyleIdx="7" presStyleCnt="9" custLinFactX="-71296" custLinFactNeighborX="-100000" custLinFactNeighborY="-6171"/>
      <dgm:spPr/>
      <dgm:t>
        <a:bodyPr/>
        <a:lstStyle/>
        <a:p>
          <a:endParaRPr lang="it-IT"/>
        </a:p>
      </dgm:t>
    </dgm:pt>
    <dgm:pt modelId="{67F13382-EE31-4339-98F5-92886B222EFC}" type="pres">
      <dgm:prSet presAssocID="{6363350C-46BB-4836-8B60-E789B3A6176E}" presName="imageaccent8" presStyleCnt="0"/>
      <dgm:spPr/>
      <dgm:t>
        <a:bodyPr/>
        <a:lstStyle/>
        <a:p>
          <a:endParaRPr lang="it-IT"/>
        </a:p>
      </dgm:t>
    </dgm:pt>
    <dgm:pt modelId="{C4BD6E7E-C673-47C3-9F75-CFD8589BF682}" type="pres">
      <dgm:prSet presAssocID="{6363350C-46BB-4836-8B60-E789B3A6176E}" presName="accentRepeatNode" presStyleLbl="solidAlignAcc1" presStyleIdx="15" presStyleCnt="18"/>
      <dgm:spPr/>
      <dgm:t>
        <a:bodyPr/>
        <a:lstStyle/>
        <a:p>
          <a:endParaRPr lang="it-IT"/>
        </a:p>
      </dgm:t>
    </dgm:pt>
    <dgm:pt modelId="{D09FDFC8-1FA1-4C6F-9244-2DF78EE2221E}" type="pres">
      <dgm:prSet presAssocID="{E984A36F-681B-4082-89BB-9502F286184A}" presName="text9" presStyleCnt="0"/>
      <dgm:spPr/>
      <dgm:t>
        <a:bodyPr/>
        <a:lstStyle/>
        <a:p>
          <a:endParaRPr lang="it-IT"/>
        </a:p>
      </dgm:t>
    </dgm:pt>
    <dgm:pt modelId="{A7126998-071A-46A1-9A9F-CE6B08EFFD68}" type="pres">
      <dgm:prSet presAssocID="{E984A36F-681B-4082-89BB-9502F286184A}" presName="textRepeatNode" presStyleLbl="alignNode1" presStyleIdx="8" presStyleCnt="9" custLinFactX="-71039" custLinFactNeighborX="-100000" custLinFactNeighborY="-2155">
        <dgm:presLayoutVars>
          <dgm:chMax val="0"/>
          <dgm:chPref val="0"/>
          <dgm:bulletEnabled val="1"/>
        </dgm:presLayoutVars>
      </dgm:prSet>
      <dgm:spPr/>
      <dgm:t>
        <a:bodyPr/>
        <a:lstStyle/>
        <a:p>
          <a:endParaRPr lang="it-IT"/>
        </a:p>
      </dgm:t>
    </dgm:pt>
    <dgm:pt modelId="{3DA08996-CC6F-4DB5-88FE-577185E8E0C1}" type="pres">
      <dgm:prSet presAssocID="{E984A36F-681B-4082-89BB-9502F286184A}" presName="textaccent9" presStyleCnt="0"/>
      <dgm:spPr/>
      <dgm:t>
        <a:bodyPr/>
        <a:lstStyle/>
        <a:p>
          <a:endParaRPr lang="it-IT"/>
        </a:p>
      </dgm:t>
    </dgm:pt>
    <dgm:pt modelId="{63CFD50A-E530-48BA-919C-396CBDDDF7F8}" type="pres">
      <dgm:prSet presAssocID="{E984A36F-681B-4082-89BB-9502F286184A}" presName="accentRepeatNode" presStyleLbl="solidAlignAcc1" presStyleIdx="16" presStyleCnt="18"/>
      <dgm:spPr/>
      <dgm:t>
        <a:bodyPr/>
        <a:lstStyle/>
        <a:p>
          <a:endParaRPr lang="it-IT"/>
        </a:p>
      </dgm:t>
    </dgm:pt>
    <dgm:pt modelId="{A34E11C7-C5D8-4240-85C6-F10FF7752595}" type="pres">
      <dgm:prSet presAssocID="{99A02594-756B-49A1-B4CA-ED497BCC2CCA}" presName="image9" presStyleCnt="0"/>
      <dgm:spPr/>
      <dgm:t>
        <a:bodyPr/>
        <a:lstStyle/>
        <a:p>
          <a:endParaRPr lang="it-IT"/>
        </a:p>
      </dgm:t>
    </dgm:pt>
    <dgm:pt modelId="{381694B6-8A05-4DED-A5AE-C68371642ED3}" type="pres">
      <dgm:prSet presAssocID="{99A02594-756B-49A1-B4CA-ED497BCC2CCA}" presName="imageRepeatNode" presStyleLbl="alignAcc1" presStyleIdx="8" presStyleCnt="9"/>
      <dgm:spPr/>
      <dgm:t>
        <a:bodyPr/>
        <a:lstStyle/>
        <a:p>
          <a:endParaRPr lang="it-IT"/>
        </a:p>
      </dgm:t>
    </dgm:pt>
    <dgm:pt modelId="{97A98BC7-3E4D-47F7-AA2C-8F1A39B524BE}" type="pres">
      <dgm:prSet presAssocID="{99A02594-756B-49A1-B4CA-ED497BCC2CCA}" presName="imageaccent9" presStyleCnt="0"/>
      <dgm:spPr/>
      <dgm:t>
        <a:bodyPr/>
        <a:lstStyle/>
        <a:p>
          <a:endParaRPr lang="it-IT"/>
        </a:p>
      </dgm:t>
    </dgm:pt>
    <dgm:pt modelId="{A331CF7E-EF44-4F27-A501-5322BDCA555E}" type="pres">
      <dgm:prSet presAssocID="{99A02594-756B-49A1-B4CA-ED497BCC2CCA}" presName="accentRepeatNode" presStyleLbl="solidAlignAcc1" presStyleIdx="17" presStyleCnt="18"/>
      <dgm:spPr/>
      <dgm:t>
        <a:bodyPr/>
        <a:lstStyle/>
        <a:p>
          <a:endParaRPr lang="it-IT"/>
        </a:p>
      </dgm:t>
    </dgm:pt>
  </dgm:ptLst>
  <dgm:cxnLst>
    <dgm:cxn modelId="{62DFE842-10FC-4F8B-9693-1CC4C472A4B0}" type="presOf" srcId="{59C359EE-F564-4213-8CB1-EC80567E8A88}" destId="{5D4EC805-B89A-46B9-9A62-E55065861C1B}" srcOrd="0" destOrd="0" presId="urn:microsoft.com/office/officeart/2008/layout/HexagonCluster"/>
    <dgm:cxn modelId="{F11DFDE9-BB24-4E3E-B90A-D075B767C4D9}" srcId="{CA2DF616-BF0B-4263-BA45-2602DFF65DC8}" destId="{3B1869BA-5A92-444E-82A1-A4FAC4529F48}" srcOrd="0" destOrd="0" parTransId="{BD1C69A5-55BA-4C77-BD99-A1F13D64F8FB}" sibTransId="{F10040D9-C0DD-4DA3-A281-37B20A0A65D3}"/>
    <dgm:cxn modelId="{406D8516-8D10-49C5-A8A4-64852CDA2105}" srcId="{CA2DF616-BF0B-4263-BA45-2602DFF65DC8}" destId="{794877A6-5507-43AC-AC50-494ADC8DFF4E}" srcOrd="1" destOrd="0" parTransId="{2A83ABF9-8CA7-4653-9984-77CBE05CEDFE}" sibTransId="{15301904-5AEB-4DDA-993B-7AA01D9F666C}"/>
    <dgm:cxn modelId="{41A6B0AB-4B16-4643-8DC1-340A2F386360}" type="presOf" srcId="{CA2DF616-BF0B-4263-BA45-2602DFF65DC8}" destId="{F0F728F8-E4BE-4C8A-B825-F3F23C8F3769}" srcOrd="0" destOrd="0" presId="urn:microsoft.com/office/officeart/2008/layout/HexagonCluster"/>
    <dgm:cxn modelId="{23454D97-A9B7-4C38-8B5F-ED354BF96604}" type="presOf" srcId="{8C2A36F2-6DEB-4A68-AACD-BDBDB0EB052C}" destId="{FA4FABAE-2242-4D4E-BEC1-7F0FA210C5EA}" srcOrd="0" destOrd="0" presId="urn:microsoft.com/office/officeart/2008/layout/HexagonCluster"/>
    <dgm:cxn modelId="{FABB0BD0-5BD5-4472-8782-328231E1C3BA}" srcId="{CA2DF616-BF0B-4263-BA45-2602DFF65DC8}" destId="{E984A36F-681B-4082-89BB-9502F286184A}" srcOrd="8" destOrd="0" parTransId="{00561379-0541-4A72-8277-98AF84F89B54}" sibTransId="{99A02594-756B-49A1-B4CA-ED497BCC2CCA}"/>
    <dgm:cxn modelId="{D7E5C35E-5496-4F64-B5A9-7C8C19CBE0A8}" type="presOf" srcId="{A40BAA43-ED75-4BC0-9503-5D7F7A81D297}" destId="{07018713-5934-4D54-A8C2-657D5DD511F5}" srcOrd="0" destOrd="0" presId="urn:microsoft.com/office/officeart/2008/layout/HexagonCluster"/>
    <dgm:cxn modelId="{40DD7217-9270-4F15-8B3E-52972DC88B51}" srcId="{CA2DF616-BF0B-4263-BA45-2602DFF65DC8}" destId="{A40BAA43-ED75-4BC0-9503-5D7F7A81D297}" srcOrd="4" destOrd="0" parTransId="{F2257B84-5964-4A1A-93FC-D04D2E540E85}" sibTransId="{4CCE12C0-95F4-4183-B2FD-FCFBF175C465}"/>
    <dgm:cxn modelId="{9E179B51-E98E-4E28-8C78-9C56CCDEE81A}" type="presOf" srcId="{3B1869BA-5A92-444E-82A1-A4FAC4529F48}" destId="{FAFB93C6-7A29-447C-9021-05BBBE910457}" srcOrd="0" destOrd="0" presId="urn:microsoft.com/office/officeart/2008/layout/HexagonCluster"/>
    <dgm:cxn modelId="{B6266000-C638-40D4-9F64-1D0A25197535}" type="presOf" srcId="{6363350C-46BB-4836-8B60-E789B3A6176E}" destId="{94E3716E-DAB1-4E0D-BF60-715AFB05F835}" srcOrd="0" destOrd="0" presId="urn:microsoft.com/office/officeart/2008/layout/HexagonCluster"/>
    <dgm:cxn modelId="{3EF24A55-83C5-4C86-B19E-15A6449C9D12}" srcId="{CA2DF616-BF0B-4263-BA45-2602DFF65DC8}" destId="{C610B9DF-DF27-40AD-A550-B2290748A2CF}" srcOrd="2" destOrd="0" parTransId="{64ED4F30-C56E-437A-9D32-F347792645CD}" sibTransId="{59C359EE-F564-4213-8CB1-EC80567E8A88}"/>
    <dgm:cxn modelId="{BD98BF78-C2D3-408B-8AA9-8A2D314F683F}" type="presOf" srcId="{D8006B9F-B456-466F-B537-6993129B8BCD}" destId="{2445D45F-2616-4EC3-A1E7-D09EB611296D}" srcOrd="0" destOrd="0" presId="urn:microsoft.com/office/officeart/2008/layout/HexagonCluster"/>
    <dgm:cxn modelId="{8E7DA564-F879-43DD-9558-964106757198}" srcId="{CA2DF616-BF0B-4263-BA45-2602DFF65DC8}" destId="{A1BFEC08-3A2F-4CEE-A216-CDC3A6AA92A2}" srcOrd="5" destOrd="0" parTransId="{465AB53B-3F02-42CA-8295-F5CEA09AB829}" sibTransId="{D8006B9F-B456-466F-B537-6993129B8BCD}"/>
    <dgm:cxn modelId="{1F18026F-245B-4891-8DB4-A5A394E65B29}" srcId="{CA2DF616-BF0B-4263-BA45-2602DFF65DC8}" destId="{6C747905-B72C-4D37-9BD9-C4A9624A6A67}" srcOrd="3" destOrd="0" parTransId="{5C8182BC-372C-4CF2-8A58-6E8724A6D4C7}" sibTransId="{5D2A540F-159C-4460-98B0-1DDDBA2D657E}"/>
    <dgm:cxn modelId="{02093D24-983E-443E-9954-38E4D603DE3C}" type="presOf" srcId="{64057677-6688-4944-95BF-DCF22FE9AA5A}" destId="{BE377CA2-E366-437D-A514-D2D0E88EEEF1}" srcOrd="0" destOrd="0" presId="urn:microsoft.com/office/officeart/2008/layout/HexagonCluster"/>
    <dgm:cxn modelId="{5026A3E4-A28A-41C9-BDFB-133F0640A3FA}" type="presOf" srcId="{5D2A540F-159C-4460-98B0-1DDDBA2D657E}" destId="{FA2A2896-D7B3-4290-95CD-8B2DC2E70F59}" srcOrd="0" destOrd="0" presId="urn:microsoft.com/office/officeart/2008/layout/HexagonCluster"/>
    <dgm:cxn modelId="{04033A67-EDC0-49AB-B938-D8CAA9CB3275}" srcId="{CA2DF616-BF0B-4263-BA45-2602DFF65DC8}" destId="{8C2A36F2-6DEB-4A68-AACD-BDBDB0EB052C}" srcOrd="7" destOrd="0" parTransId="{0AC4EAEA-A89B-4199-9572-E4D406BB3FFB}" sibTransId="{6363350C-46BB-4836-8B60-E789B3A6176E}"/>
    <dgm:cxn modelId="{77F1E440-EE7F-4FE7-B845-DF2B58058C7C}" type="presOf" srcId="{A2A4AA86-DB00-4720-B08F-0C20A52484BF}" destId="{F8AD8F3A-1355-4D0E-85E8-CFB22207BB31}" srcOrd="0" destOrd="0" presId="urn:microsoft.com/office/officeart/2008/layout/HexagonCluster"/>
    <dgm:cxn modelId="{E22305D9-86E3-4588-8902-6E8B31A69A56}" type="presOf" srcId="{794877A6-5507-43AC-AC50-494ADC8DFF4E}" destId="{02CB1378-863D-4D87-BEF6-74566A962778}" srcOrd="0" destOrd="0" presId="urn:microsoft.com/office/officeart/2008/layout/HexagonCluster"/>
    <dgm:cxn modelId="{622E878A-7CA3-4716-B2FF-0E4CC924139A}" type="presOf" srcId="{F10040D9-C0DD-4DA3-A281-37B20A0A65D3}" destId="{6EEC37E1-A911-40D4-925E-2C80A9460FC5}" srcOrd="0" destOrd="0" presId="urn:microsoft.com/office/officeart/2008/layout/HexagonCluster"/>
    <dgm:cxn modelId="{DB0D1F3D-099D-41B0-AB0D-3C4C7CB643D1}" type="presOf" srcId="{C610B9DF-DF27-40AD-A550-B2290748A2CF}" destId="{8D832DD0-A7BC-4BCC-AC00-BA0F1C74FED0}" srcOrd="0" destOrd="0" presId="urn:microsoft.com/office/officeart/2008/layout/HexagonCluster"/>
    <dgm:cxn modelId="{9E727AF9-5D4E-4261-B2F4-EF37D06AF196}" type="presOf" srcId="{E984A36F-681B-4082-89BB-9502F286184A}" destId="{A7126998-071A-46A1-9A9F-CE6B08EFFD68}" srcOrd="0" destOrd="0" presId="urn:microsoft.com/office/officeart/2008/layout/HexagonCluster"/>
    <dgm:cxn modelId="{06DE5D84-9831-4819-8976-B24774B763BF}" type="presOf" srcId="{99A02594-756B-49A1-B4CA-ED497BCC2CCA}" destId="{381694B6-8A05-4DED-A5AE-C68371642ED3}" srcOrd="0" destOrd="0" presId="urn:microsoft.com/office/officeart/2008/layout/HexagonCluster"/>
    <dgm:cxn modelId="{A5C427FF-5E46-42CB-99B5-65BA429761B0}" type="presOf" srcId="{A1BFEC08-3A2F-4CEE-A216-CDC3A6AA92A2}" destId="{36CEF97A-FF73-4254-9FDC-E17E5FA72B41}" srcOrd="0" destOrd="0" presId="urn:microsoft.com/office/officeart/2008/layout/HexagonCluster"/>
    <dgm:cxn modelId="{36436EE0-DA57-4D0F-AA08-FC26EA092AD9}" srcId="{CA2DF616-BF0B-4263-BA45-2602DFF65DC8}" destId="{A2A4AA86-DB00-4720-B08F-0C20A52484BF}" srcOrd="6" destOrd="0" parTransId="{76C6279D-1071-4B3C-A98D-C172F466767B}" sibTransId="{64057677-6688-4944-95BF-DCF22FE9AA5A}"/>
    <dgm:cxn modelId="{F367EFDC-6397-4B23-93A0-32D9B8F3B9F6}" type="presOf" srcId="{6C747905-B72C-4D37-9BD9-C4A9624A6A67}" destId="{8A133A0F-9503-4A8F-82A9-2D512A251001}" srcOrd="0" destOrd="0" presId="urn:microsoft.com/office/officeart/2008/layout/HexagonCluster"/>
    <dgm:cxn modelId="{7F5497BD-8AF5-4C40-843D-A3A1D2155A80}" type="presOf" srcId="{4CCE12C0-95F4-4183-B2FD-FCFBF175C465}" destId="{31577105-D361-4785-B99A-EC790C203763}" srcOrd="0" destOrd="0" presId="urn:microsoft.com/office/officeart/2008/layout/HexagonCluster"/>
    <dgm:cxn modelId="{7F7C3035-9CDC-406A-BDFA-988031624C8E}" type="presOf" srcId="{15301904-5AEB-4DDA-993B-7AA01D9F666C}" destId="{823E0957-8E4E-4404-A809-B42645F80701}" srcOrd="0" destOrd="0" presId="urn:microsoft.com/office/officeart/2008/layout/HexagonCluster"/>
    <dgm:cxn modelId="{0FCF2752-5D26-4891-8574-2A7BF69B43A5}" type="presParOf" srcId="{F0F728F8-E4BE-4C8A-B825-F3F23C8F3769}" destId="{42594E1D-7BC1-4528-8095-C4968006C45B}" srcOrd="0" destOrd="0" presId="urn:microsoft.com/office/officeart/2008/layout/HexagonCluster"/>
    <dgm:cxn modelId="{78ACB240-4107-41A0-8843-9BC6C8D00857}" type="presParOf" srcId="{42594E1D-7BC1-4528-8095-C4968006C45B}" destId="{FAFB93C6-7A29-447C-9021-05BBBE910457}" srcOrd="0" destOrd="0" presId="urn:microsoft.com/office/officeart/2008/layout/HexagonCluster"/>
    <dgm:cxn modelId="{C722D29E-C93F-4307-A8E8-D73CC783316E}" type="presParOf" srcId="{F0F728F8-E4BE-4C8A-B825-F3F23C8F3769}" destId="{250C073A-552B-42CE-943B-F21D11D6448C}" srcOrd="1" destOrd="0" presId="urn:microsoft.com/office/officeart/2008/layout/HexagonCluster"/>
    <dgm:cxn modelId="{974BAA64-CE15-47DB-851C-F736FBAFD529}" type="presParOf" srcId="{250C073A-552B-42CE-943B-F21D11D6448C}" destId="{99F13146-D9E9-4C81-9E59-C2CBF1887345}" srcOrd="0" destOrd="0" presId="urn:microsoft.com/office/officeart/2008/layout/HexagonCluster"/>
    <dgm:cxn modelId="{2534C899-CDE6-4D47-8153-BD5D3F8F3B7A}" type="presParOf" srcId="{F0F728F8-E4BE-4C8A-B825-F3F23C8F3769}" destId="{F3B01017-0206-42FD-8D50-D1FFD239DED9}" srcOrd="2" destOrd="0" presId="urn:microsoft.com/office/officeart/2008/layout/HexagonCluster"/>
    <dgm:cxn modelId="{3E6AF735-F575-4D8E-A906-70B548D274A9}" type="presParOf" srcId="{F3B01017-0206-42FD-8D50-D1FFD239DED9}" destId="{6EEC37E1-A911-40D4-925E-2C80A9460FC5}" srcOrd="0" destOrd="0" presId="urn:microsoft.com/office/officeart/2008/layout/HexagonCluster"/>
    <dgm:cxn modelId="{F0137DEA-641E-4A05-878F-F4550AEEA18A}" type="presParOf" srcId="{F0F728F8-E4BE-4C8A-B825-F3F23C8F3769}" destId="{6A09E704-CFE3-4C3A-A650-93C39FC7D97B}" srcOrd="3" destOrd="0" presId="urn:microsoft.com/office/officeart/2008/layout/HexagonCluster"/>
    <dgm:cxn modelId="{DD10FD10-FB43-4088-9AEE-8970A2035FE5}" type="presParOf" srcId="{6A09E704-CFE3-4C3A-A650-93C39FC7D97B}" destId="{9B8D24E8-5781-4E28-BB7E-5BB1B64F7585}" srcOrd="0" destOrd="0" presId="urn:microsoft.com/office/officeart/2008/layout/HexagonCluster"/>
    <dgm:cxn modelId="{E5D73E0C-DE92-48B1-BDB2-92D735A81523}" type="presParOf" srcId="{F0F728F8-E4BE-4C8A-B825-F3F23C8F3769}" destId="{D491284B-B124-4F15-9F14-5951C8DDE785}" srcOrd="4" destOrd="0" presId="urn:microsoft.com/office/officeart/2008/layout/HexagonCluster"/>
    <dgm:cxn modelId="{BE7BA730-A862-4CC6-8A51-88B7F31AA2DF}" type="presParOf" srcId="{D491284B-B124-4F15-9F14-5951C8DDE785}" destId="{02CB1378-863D-4D87-BEF6-74566A962778}" srcOrd="0" destOrd="0" presId="urn:microsoft.com/office/officeart/2008/layout/HexagonCluster"/>
    <dgm:cxn modelId="{45E10F69-FBD0-4CC2-8FCB-493DA2A6F4DC}" type="presParOf" srcId="{F0F728F8-E4BE-4C8A-B825-F3F23C8F3769}" destId="{EAA70E15-C70E-4BB5-97CB-E87406FF0B9B}" srcOrd="5" destOrd="0" presId="urn:microsoft.com/office/officeart/2008/layout/HexagonCluster"/>
    <dgm:cxn modelId="{40E0AD08-D140-467D-B320-5DD500B2EBFF}" type="presParOf" srcId="{EAA70E15-C70E-4BB5-97CB-E87406FF0B9B}" destId="{99371341-970D-4847-8DF6-BC6F2700FB68}" srcOrd="0" destOrd="0" presId="urn:microsoft.com/office/officeart/2008/layout/HexagonCluster"/>
    <dgm:cxn modelId="{4756C8E0-0B43-444A-95AF-5CA4D22E54C4}" type="presParOf" srcId="{F0F728F8-E4BE-4C8A-B825-F3F23C8F3769}" destId="{CACC6D22-7E37-4412-B7DD-D02CC4B56B8F}" srcOrd="6" destOrd="0" presId="urn:microsoft.com/office/officeart/2008/layout/HexagonCluster"/>
    <dgm:cxn modelId="{7580C515-9605-4171-854D-08770E783292}" type="presParOf" srcId="{CACC6D22-7E37-4412-B7DD-D02CC4B56B8F}" destId="{823E0957-8E4E-4404-A809-B42645F80701}" srcOrd="0" destOrd="0" presId="urn:microsoft.com/office/officeart/2008/layout/HexagonCluster"/>
    <dgm:cxn modelId="{D3EFA265-9C97-481A-A9E1-1FC6F814E595}" type="presParOf" srcId="{F0F728F8-E4BE-4C8A-B825-F3F23C8F3769}" destId="{E7333826-07AA-4283-BB55-851765EBBED5}" srcOrd="7" destOrd="0" presId="urn:microsoft.com/office/officeart/2008/layout/HexagonCluster"/>
    <dgm:cxn modelId="{CF6E6E78-B296-4E4C-9DC8-A03476C27CD8}" type="presParOf" srcId="{E7333826-07AA-4283-BB55-851765EBBED5}" destId="{D4797C0C-4C8E-4645-AD28-030E5D63BC55}" srcOrd="0" destOrd="0" presId="urn:microsoft.com/office/officeart/2008/layout/HexagonCluster"/>
    <dgm:cxn modelId="{F0189143-B4AD-4B56-B500-93CBDA44C215}" type="presParOf" srcId="{F0F728F8-E4BE-4C8A-B825-F3F23C8F3769}" destId="{06D34D96-402D-49D7-8F76-FCE895C738E2}" srcOrd="8" destOrd="0" presId="urn:microsoft.com/office/officeart/2008/layout/HexagonCluster"/>
    <dgm:cxn modelId="{39A27B97-BD17-4B49-B00E-E48C3F398D3A}" type="presParOf" srcId="{06D34D96-402D-49D7-8F76-FCE895C738E2}" destId="{8D832DD0-A7BC-4BCC-AC00-BA0F1C74FED0}" srcOrd="0" destOrd="0" presId="urn:microsoft.com/office/officeart/2008/layout/HexagonCluster"/>
    <dgm:cxn modelId="{E2DA1315-0219-4477-851F-995247084564}" type="presParOf" srcId="{F0F728F8-E4BE-4C8A-B825-F3F23C8F3769}" destId="{03B51331-BDC3-40AD-A476-973195D6E3F2}" srcOrd="9" destOrd="0" presId="urn:microsoft.com/office/officeart/2008/layout/HexagonCluster"/>
    <dgm:cxn modelId="{B746E0CA-C269-4239-A245-B4C7B1496977}" type="presParOf" srcId="{03B51331-BDC3-40AD-A476-973195D6E3F2}" destId="{995F3B35-3802-42EF-A100-4D5198CFCAF1}" srcOrd="0" destOrd="0" presId="urn:microsoft.com/office/officeart/2008/layout/HexagonCluster"/>
    <dgm:cxn modelId="{8B6CDF04-B37E-4FED-BC22-F8576CFF8B0F}" type="presParOf" srcId="{F0F728F8-E4BE-4C8A-B825-F3F23C8F3769}" destId="{74CA42D1-DC12-48A4-8206-F54A5038BD6E}" srcOrd="10" destOrd="0" presId="urn:microsoft.com/office/officeart/2008/layout/HexagonCluster"/>
    <dgm:cxn modelId="{FFE70642-92B3-4C77-9E55-B6887C44225E}" type="presParOf" srcId="{74CA42D1-DC12-48A4-8206-F54A5038BD6E}" destId="{5D4EC805-B89A-46B9-9A62-E55065861C1B}" srcOrd="0" destOrd="0" presId="urn:microsoft.com/office/officeart/2008/layout/HexagonCluster"/>
    <dgm:cxn modelId="{F148C015-1DDD-4447-805D-39E84DD4C4EF}" type="presParOf" srcId="{F0F728F8-E4BE-4C8A-B825-F3F23C8F3769}" destId="{EFE8A5A4-75CD-4EA2-A658-883FCA667ED6}" srcOrd="11" destOrd="0" presId="urn:microsoft.com/office/officeart/2008/layout/HexagonCluster"/>
    <dgm:cxn modelId="{2E696BCC-8C67-444A-B029-250CDBA1644D}" type="presParOf" srcId="{EFE8A5A4-75CD-4EA2-A658-883FCA667ED6}" destId="{C6FD3649-5586-4528-88A8-B1CB763C61B3}" srcOrd="0" destOrd="0" presId="urn:microsoft.com/office/officeart/2008/layout/HexagonCluster"/>
    <dgm:cxn modelId="{31B08478-DF9A-478F-9155-0CEA8A01B872}" type="presParOf" srcId="{F0F728F8-E4BE-4C8A-B825-F3F23C8F3769}" destId="{31D766FC-0A75-47C2-82B7-45366675EB04}" srcOrd="12" destOrd="0" presId="urn:microsoft.com/office/officeart/2008/layout/HexagonCluster"/>
    <dgm:cxn modelId="{26C14C45-F8BB-492F-8446-A77111822BD3}" type="presParOf" srcId="{31D766FC-0A75-47C2-82B7-45366675EB04}" destId="{8A133A0F-9503-4A8F-82A9-2D512A251001}" srcOrd="0" destOrd="0" presId="urn:microsoft.com/office/officeart/2008/layout/HexagonCluster"/>
    <dgm:cxn modelId="{F9865E4E-A94F-40B1-8948-8C0A0E47FE02}" type="presParOf" srcId="{F0F728F8-E4BE-4C8A-B825-F3F23C8F3769}" destId="{3174A7EF-FFB0-4D6A-BC1E-8B7DB4BDC91A}" srcOrd="13" destOrd="0" presId="urn:microsoft.com/office/officeart/2008/layout/HexagonCluster"/>
    <dgm:cxn modelId="{E3F74A84-B8CF-46B7-9206-E8180066F240}" type="presParOf" srcId="{3174A7EF-FFB0-4D6A-BC1E-8B7DB4BDC91A}" destId="{7436EBE6-5433-4D8E-8E84-18F50E25E7C1}" srcOrd="0" destOrd="0" presId="urn:microsoft.com/office/officeart/2008/layout/HexagonCluster"/>
    <dgm:cxn modelId="{7EC8ACE0-7A31-48EA-998C-53120A730A76}" type="presParOf" srcId="{F0F728F8-E4BE-4C8A-B825-F3F23C8F3769}" destId="{4B245394-6808-4764-8EAB-9E5CB2F14FDB}" srcOrd="14" destOrd="0" presId="urn:microsoft.com/office/officeart/2008/layout/HexagonCluster"/>
    <dgm:cxn modelId="{3D41ED0F-B560-462A-9591-78FE0056D156}" type="presParOf" srcId="{4B245394-6808-4764-8EAB-9E5CB2F14FDB}" destId="{FA2A2896-D7B3-4290-95CD-8B2DC2E70F59}" srcOrd="0" destOrd="0" presId="urn:microsoft.com/office/officeart/2008/layout/HexagonCluster"/>
    <dgm:cxn modelId="{954EE596-3F46-419D-A2C8-EC63A495E865}" type="presParOf" srcId="{F0F728F8-E4BE-4C8A-B825-F3F23C8F3769}" destId="{31B9FA09-84A2-4793-8E44-AA4A72B7E47B}" srcOrd="15" destOrd="0" presId="urn:microsoft.com/office/officeart/2008/layout/HexagonCluster"/>
    <dgm:cxn modelId="{E2838F27-1F06-4945-8CD4-CB6497BAD5BB}" type="presParOf" srcId="{31B9FA09-84A2-4793-8E44-AA4A72B7E47B}" destId="{A0378C3F-08C0-4AA2-8705-71A11D31846D}" srcOrd="0" destOrd="0" presId="urn:microsoft.com/office/officeart/2008/layout/HexagonCluster"/>
    <dgm:cxn modelId="{8103F958-53BF-419F-A6F7-46BC27BB0672}" type="presParOf" srcId="{F0F728F8-E4BE-4C8A-B825-F3F23C8F3769}" destId="{81D7CC42-42B5-41A6-AA0B-357832E668A3}" srcOrd="16" destOrd="0" presId="urn:microsoft.com/office/officeart/2008/layout/HexagonCluster"/>
    <dgm:cxn modelId="{C00C4ED6-3D84-4850-9F8C-79322B577ED2}" type="presParOf" srcId="{81D7CC42-42B5-41A6-AA0B-357832E668A3}" destId="{07018713-5934-4D54-A8C2-657D5DD511F5}" srcOrd="0" destOrd="0" presId="urn:microsoft.com/office/officeart/2008/layout/HexagonCluster"/>
    <dgm:cxn modelId="{2A8F0722-20A3-47C8-BE6A-0F2238F1F482}" type="presParOf" srcId="{F0F728F8-E4BE-4C8A-B825-F3F23C8F3769}" destId="{C785B309-81EF-4558-B71B-AF547F600156}" srcOrd="17" destOrd="0" presId="urn:microsoft.com/office/officeart/2008/layout/HexagonCluster"/>
    <dgm:cxn modelId="{7EFE6E73-1E42-4350-8697-139A70270C34}" type="presParOf" srcId="{C785B309-81EF-4558-B71B-AF547F600156}" destId="{677381A6-F422-4E58-A68B-9749237C397F}" srcOrd="0" destOrd="0" presId="urn:microsoft.com/office/officeart/2008/layout/HexagonCluster"/>
    <dgm:cxn modelId="{27748183-CB46-41FF-A596-6DEBF66ACB43}" type="presParOf" srcId="{F0F728F8-E4BE-4C8A-B825-F3F23C8F3769}" destId="{219BB816-1A09-4E64-BE36-B9E8E8EB4A63}" srcOrd="18" destOrd="0" presId="urn:microsoft.com/office/officeart/2008/layout/HexagonCluster"/>
    <dgm:cxn modelId="{F5FFFF5F-F890-4572-98B1-E592E99EDCD0}" type="presParOf" srcId="{219BB816-1A09-4E64-BE36-B9E8E8EB4A63}" destId="{31577105-D361-4785-B99A-EC790C203763}" srcOrd="0" destOrd="0" presId="urn:microsoft.com/office/officeart/2008/layout/HexagonCluster"/>
    <dgm:cxn modelId="{FC178355-AF33-46FF-8B07-68DF372E721D}" type="presParOf" srcId="{F0F728F8-E4BE-4C8A-B825-F3F23C8F3769}" destId="{F6EE57C6-59D5-49DE-8C06-C588B37A474A}" srcOrd="19" destOrd="0" presId="urn:microsoft.com/office/officeart/2008/layout/HexagonCluster"/>
    <dgm:cxn modelId="{868B562B-44D9-4E6A-82BB-564A028A3E83}" type="presParOf" srcId="{F6EE57C6-59D5-49DE-8C06-C588B37A474A}" destId="{BCF199E2-9835-4167-B94D-2DDBE09F0B28}" srcOrd="0" destOrd="0" presId="urn:microsoft.com/office/officeart/2008/layout/HexagonCluster"/>
    <dgm:cxn modelId="{B94846D1-E909-48F2-B42B-9AE1C40F94A5}" type="presParOf" srcId="{F0F728F8-E4BE-4C8A-B825-F3F23C8F3769}" destId="{798E8983-EE17-498F-AF1B-AC8D51E8F4FE}" srcOrd="20" destOrd="0" presId="urn:microsoft.com/office/officeart/2008/layout/HexagonCluster"/>
    <dgm:cxn modelId="{082EDDB3-4167-46C2-AE2E-8C186A8F2007}" type="presParOf" srcId="{798E8983-EE17-498F-AF1B-AC8D51E8F4FE}" destId="{36CEF97A-FF73-4254-9FDC-E17E5FA72B41}" srcOrd="0" destOrd="0" presId="urn:microsoft.com/office/officeart/2008/layout/HexagonCluster"/>
    <dgm:cxn modelId="{FFF66398-68FC-4ECC-A213-C84199EC194B}" type="presParOf" srcId="{F0F728F8-E4BE-4C8A-B825-F3F23C8F3769}" destId="{F6C292C6-1A55-4AE2-AD2A-BA6422A70E1D}" srcOrd="21" destOrd="0" presId="urn:microsoft.com/office/officeart/2008/layout/HexagonCluster"/>
    <dgm:cxn modelId="{D4567076-2261-4F23-ADA4-48918E6844D7}" type="presParOf" srcId="{F6C292C6-1A55-4AE2-AD2A-BA6422A70E1D}" destId="{1F22591E-5A61-46A8-A107-A0D8709326A9}" srcOrd="0" destOrd="0" presId="urn:microsoft.com/office/officeart/2008/layout/HexagonCluster"/>
    <dgm:cxn modelId="{35DFE3AB-C187-4929-BE5E-5382406862B8}" type="presParOf" srcId="{F0F728F8-E4BE-4C8A-B825-F3F23C8F3769}" destId="{19A1E45F-E491-461A-B2BF-2D6AE3E93EC8}" srcOrd="22" destOrd="0" presId="urn:microsoft.com/office/officeart/2008/layout/HexagonCluster"/>
    <dgm:cxn modelId="{BC25E16A-6FA8-4B09-B297-A75DB1E45815}" type="presParOf" srcId="{19A1E45F-E491-461A-B2BF-2D6AE3E93EC8}" destId="{2445D45F-2616-4EC3-A1E7-D09EB611296D}" srcOrd="0" destOrd="0" presId="urn:microsoft.com/office/officeart/2008/layout/HexagonCluster"/>
    <dgm:cxn modelId="{F7EDEA37-5A1E-4C8C-AD78-50C88C399C65}" type="presParOf" srcId="{F0F728F8-E4BE-4C8A-B825-F3F23C8F3769}" destId="{99C52FDB-A814-4850-84BF-909077D8DC7D}" srcOrd="23" destOrd="0" presId="urn:microsoft.com/office/officeart/2008/layout/HexagonCluster"/>
    <dgm:cxn modelId="{250B7897-2E01-4AE0-B3A8-5E679AA3A8DE}" type="presParOf" srcId="{99C52FDB-A814-4850-84BF-909077D8DC7D}" destId="{D2A01777-0640-4DEC-BEA8-5AACA6C93069}" srcOrd="0" destOrd="0" presId="urn:microsoft.com/office/officeart/2008/layout/HexagonCluster"/>
    <dgm:cxn modelId="{2E5E7DB7-7691-4B8D-A4CE-166D1415FF2B}" type="presParOf" srcId="{F0F728F8-E4BE-4C8A-B825-F3F23C8F3769}" destId="{3F57B419-B826-4CEC-BA67-BE88D555E760}" srcOrd="24" destOrd="0" presId="urn:microsoft.com/office/officeart/2008/layout/HexagonCluster"/>
    <dgm:cxn modelId="{7054922E-35AD-4A38-A66D-8CD2C34D8735}" type="presParOf" srcId="{3F57B419-B826-4CEC-BA67-BE88D555E760}" destId="{F8AD8F3A-1355-4D0E-85E8-CFB22207BB31}" srcOrd="0" destOrd="0" presId="urn:microsoft.com/office/officeart/2008/layout/HexagonCluster"/>
    <dgm:cxn modelId="{BC2CE3F9-C56A-4B05-877F-254A076D3E47}" type="presParOf" srcId="{F0F728F8-E4BE-4C8A-B825-F3F23C8F3769}" destId="{28076125-1D59-4C5E-A66D-3E2D48A88CBB}" srcOrd="25" destOrd="0" presId="urn:microsoft.com/office/officeart/2008/layout/HexagonCluster"/>
    <dgm:cxn modelId="{95E20682-6514-43EA-9B73-88597DC986FA}" type="presParOf" srcId="{28076125-1D59-4C5E-A66D-3E2D48A88CBB}" destId="{6FE9E6FA-512E-4CEE-8766-D43A85FEDAC4}" srcOrd="0" destOrd="0" presId="urn:microsoft.com/office/officeart/2008/layout/HexagonCluster"/>
    <dgm:cxn modelId="{530297BB-7B4E-4146-9C9A-86DD0247BB9D}" type="presParOf" srcId="{F0F728F8-E4BE-4C8A-B825-F3F23C8F3769}" destId="{CA0AAB3C-917D-48CA-AF22-AC8FF3F8E0F7}" srcOrd="26" destOrd="0" presId="urn:microsoft.com/office/officeart/2008/layout/HexagonCluster"/>
    <dgm:cxn modelId="{EF0E579A-1F64-429C-AC09-09279E683B18}" type="presParOf" srcId="{CA0AAB3C-917D-48CA-AF22-AC8FF3F8E0F7}" destId="{BE377CA2-E366-437D-A514-D2D0E88EEEF1}" srcOrd="0" destOrd="0" presId="urn:microsoft.com/office/officeart/2008/layout/HexagonCluster"/>
    <dgm:cxn modelId="{92200191-94C3-4987-B350-E1C5F7BA52D8}" type="presParOf" srcId="{F0F728F8-E4BE-4C8A-B825-F3F23C8F3769}" destId="{19FC2E06-7438-40E1-81AE-FCA659C49335}" srcOrd="27" destOrd="0" presId="urn:microsoft.com/office/officeart/2008/layout/HexagonCluster"/>
    <dgm:cxn modelId="{2DF1E606-E398-4773-B688-C2AB28CBD801}" type="presParOf" srcId="{19FC2E06-7438-40E1-81AE-FCA659C49335}" destId="{3F2AA6D2-C8E8-40CA-BBAD-F0F8408A3939}" srcOrd="0" destOrd="0" presId="urn:microsoft.com/office/officeart/2008/layout/HexagonCluster"/>
    <dgm:cxn modelId="{B7D83C58-36F3-4995-A5BE-B7E1BA78FFFC}" type="presParOf" srcId="{F0F728F8-E4BE-4C8A-B825-F3F23C8F3769}" destId="{50173BC5-3FCB-47FC-83F2-FE92D13584B4}" srcOrd="28" destOrd="0" presId="urn:microsoft.com/office/officeart/2008/layout/HexagonCluster"/>
    <dgm:cxn modelId="{ED719092-B54D-4E6E-B83B-AA3F720C3F5B}" type="presParOf" srcId="{50173BC5-3FCB-47FC-83F2-FE92D13584B4}" destId="{FA4FABAE-2242-4D4E-BEC1-7F0FA210C5EA}" srcOrd="0" destOrd="0" presId="urn:microsoft.com/office/officeart/2008/layout/HexagonCluster"/>
    <dgm:cxn modelId="{921E2EC6-9BBA-40F7-8710-6BC825E73DB6}" type="presParOf" srcId="{F0F728F8-E4BE-4C8A-B825-F3F23C8F3769}" destId="{449773E8-03DD-4033-B80E-A48419DB1A07}" srcOrd="29" destOrd="0" presId="urn:microsoft.com/office/officeart/2008/layout/HexagonCluster"/>
    <dgm:cxn modelId="{32BD07BC-66E8-423E-A711-97DC69293BB4}" type="presParOf" srcId="{449773E8-03DD-4033-B80E-A48419DB1A07}" destId="{B8483136-DEE7-4C10-8B3C-40B96DFF55B9}" srcOrd="0" destOrd="0" presId="urn:microsoft.com/office/officeart/2008/layout/HexagonCluster"/>
    <dgm:cxn modelId="{5CB6D92C-C705-4E0A-AAE7-418D9CC97A91}" type="presParOf" srcId="{F0F728F8-E4BE-4C8A-B825-F3F23C8F3769}" destId="{766F7096-03A8-49ED-B4A1-4E4F3DF84AD4}" srcOrd="30" destOrd="0" presId="urn:microsoft.com/office/officeart/2008/layout/HexagonCluster"/>
    <dgm:cxn modelId="{8E8DAB53-7B08-4A0A-9235-1BDB2892BE60}" type="presParOf" srcId="{766F7096-03A8-49ED-B4A1-4E4F3DF84AD4}" destId="{94E3716E-DAB1-4E0D-BF60-715AFB05F835}" srcOrd="0" destOrd="0" presId="urn:microsoft.com/office/officeart/2008/layout/HexagonCluster"/>
    <dgm:cxn modelId="{4A2B1955-0A92-494D-A94A-993AFE888533}" type="presParOf" srcId="{F0F728F8-E4BE-4C8A-B825-F3F23C8F3769}" destId="{67F13382-EE31-4339-98F5-92886B222EFC}" srcOrd="31" destOrd="0" presId="urn:microsoft.com/office/officeart/2008/layout/HexagonCluster"/>
    <dgm:cxn modelId="{B72ADCA8-1CE2-4387-A4E2-6AE312DE135B}" type="presParOf" srcId="{67F13382-EE31-4339-98F5-92886B222EFC}" destId="{C4BD6E7E-C673-47C3-9F75-CFD8589BF682}" srcOrd="0" destOrd="0" presId="urn:microsoft.com/office/officeart/2008/layout/HexagonCluster"/>
    <dgm:cxn modelId="{79C5227D-DC83-4B6A-8B1F-6916B0ED5F4D}" type="presParOf" srcId="{F0F728F8-E4BE-4C8A-B825-F3F23C8F3769}" destId="{D09FDFC8-1FA1-4C6F-9244-2DF78EE2221E}" srcOrd="32" destOrd="0" presId="urn:microsoft.com/office/officeart/2008/layout/HexagonCluster"/>
    <dgm:cxn modelId="{09ED6411-0E00-4083-B467-3B438B1E29EB}" type="presParOf" srcId="{D09FDFC8-1FA1-4C6F-9244-2DF78EE2221E}" destId="{A7126998-071A-46A1-9A9F-CE6B08EFFD68}" srcOrd="0" destOrd="0" presId="urn:microsoft.com/office/officeart/2008/layout/HexagonCluster"/>
    <dgm:cxn modelId="{E1EBEB64-AD51-4839-A03B-5585382FE13B}" type="presParOf" srcId="{F0F728F8-E4BE-4C8A-B825-F3F23C8F3769}" destId="{3DA08996-CC6F-4DB5-88FE-577185E8E0C1}" srcOrd="33" destOrd="0" presId="urn:microsoft.com/office/officeart/2008/layout/HexagonCluster"/>
    <dgm:cxn modelId="{DC62C06C-F092-4CA9-AF5C-BD7FB5DF1531}" type="presParOf" srcId="{3DA08996-CC6F-4DB5-88FE-577185E8E0C1}" destId="{63CFD50A-E530-48BA-919C-396CBDDDF7F8}" srcOrd="0" destOrd="0" presId="urn:microsoft.com/office/officeart/2008/layout/HexagonCluster"/>
    <dgm:cxn modelId="{86A21AAB-9634-482C-B8D0-D65D8B8A2975}" type="presParOf" srcId="{F0F728F8-E4BE-4C8A-B825-F3F23C8F3769}" destId="{A34E11C7-C5D8-4240-85C6-F10FF7752595}" srcOrd="34" destOrd="0" presId="urn:microsoft.com/office/officeart/2008/layout/HexagonCluster"/>
    <dgm:cxn modelId="{3EB50142-A055-45DC-B6D3-0E87F29CBB3F}" type="presParOf" srcId="{A34E11C7-C5D8-4240-85C6-F10FF7752595}" destId="{381694B6-8A05-4DED-A5AE-C68371642ED3}" srcOrd="0" destOrd="0" presId="urn:microsoft.com/office/officeart/2008/layout/HexagonCluster"/>
    <dgm:cxn modelId="{42C15544-C186-46DC-B3FF-4A532296F60C}" type="presParOf" srcId="{F0F728F8-E4BE-4C8A-B825-F3F23C8F3769}" destId="{97A98BC7-3E4D-47F7-AA2C-8F1A39B524BE}" srcOrd="35" destOrd="0" presId="urn:microsoft.com/office/officeart/2008/layout/HexagonCluster"/>
    <dgm:cxn modelId="{721DBA8E-AB75-497E-918E-6E3167D791AD}" type="presParOf" srcId="{97A98BC7-3E4D-47F7-AA2C-8F1A39B524BE}" destId="{A331CF7E-EF44-4F27-A501-5322BDCA555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97B78-231D-4D61-AE7A-B7C31537C54F}">
      <dsp:nvSpPr>
        <dsp:cNvPr id="0" name=""/>
        <dsp:cNvSpPr/>
      </dsp:nvSpPr>
      <dsp:spPr>
        <a:xfrm>
          <a:off x="1922279" y="1162154"/>
          <a:ext cx="2779760" cy="2779760"/>
        </a:xfrm>
        <a:prstGeom prst="ellipse">
          <a:avLst/>
        </a:prstGeom>
        <a:solidFill>
          <a:srgbClr val="CC3300">
            <a:alpha val="9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bg1"/>
              </a:solidFill>
            </a:rPr>
            <a:t>Informazione statistica per il territorio</a:t>
          </a:r>
          <a:endParaRPr lang="it-IT" sz="2200" b="1" kern="1200" dirty="0">
            <a:solidFill>
              <a:schemeClr val="bg1"/>
            </a:solidFill>
          </a:endParaRPr>
        </a:p>
      </dsp:txBody>
      <dsp:txXfrm>
        <a:off x="2329365" y="1569240"/>
        <a:ext cx="1965588" cy="1965588"/>
      </dsp:txXfrm>
    </dsp:sp>
    <dsp:sp modelId="{BCBE2888-17B8-4A34-AD24-60A3B437DC2F}">
      <dsp:nvSpPr>
        <dsp:cNvPr id="0" name=""/>
        <dsp:cNvSpPr/>
      </dsp:nvSpPr>
      <dsp:spPr>
        <a:xfrm>
          <a:off x="2303329" y="-123247"/>
          <a:ext cx="2017661" cy="1727996"/>
        </a:xfrm>
        <a:prstGeom prst="ellipse">
          <a:avLst/>
        </a:prstGeom>
        <a:solidFill>
          <a:srgbClr val="C00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smtClean="0"/>
            <a:t>Progetto Misure di benessere e programmazione</a:t>
          </a:r>
          <a:endParaRPr lang="it-IT" sz="1200" b="1" kern="1200" dirty="0"/>
        </a:p>
      </dsp:txBody>
      <dsp:txXfrm>
        <a:off x="2598809" y="129812"/>
        <a:ext cx="1426701" cy="1221878"/>
      </dsp:txXfrm>
    </dsp:sp>
    <dsp:sp modelId="{C2BC819C-FFFE-452F-B653-2A105FCC3E69}">
      <dsp:nvSpPr>
        <dsp:cNvPr id="0" name=""/>
        <dsp:cNvSpPr/>
      </dsp:nvSpPr>
      <dsp:spPr>
        <a:xfrm>
          <a:off x="3864281" y="558719"/>
          <a:ext cx="1727996" cy="1727996"/>
        </a:xfrm>
        <a:prstGeom prst="ellipse">
          <a:avLst/>
        </a:prstGeom>
        <a:solidFill>
          <a:srgbClr val="C00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i="0" kern="1200" smtClean="0"/>
            <a:t>DCME</a:t>
          </a:r>
          <a:endParaRPr lang="it-IT" sz="2400" b="1" kern="1200" dirty="0"/>
        </a:p>
      </dsp:txBody>
      <dsp:txXfrm>
        <a:off x="4117340" y="811778"/>
        <a:ext cx="1221878" cy="1221878"/>
      </dsp:txXfrm>
    </dsp:sp>
    <dsp:sp modelId="{995839FA-A68D-42EF-9E51-19D11636325A}">
      <dsp:nvSpPr>
        <dsp:cNvPr id="0" name=""/>
        <dsp:cNvSpPr/>
      </dsp:nvSpPr>
      <dsp:spPr>
        <a:xfrm>
          <a:off x="4214033" y="2091085"/>
          <a:ext cx="1727996" cy="1727996"/>
        </a:xfrm>
        <a:prstGeom prst="ellipse">
          <a:avLst/>
        </a:prstGeom>
        <a:solidFill>
          <a:srgbClr val="C00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t>PSS</a:t>
          </a:r>
          <a:endParaRPr lang="it-IT" sz="2400" b="1" kern="1200" dirty="0"/>
        </a:p>
      </dsp:txBody>
      <dsp:txXfrm>
        <a:off x="4467092" y="2344144"/>
        <a:ext cx="1221878" cy="1221878"/>
      </dsp:txXfrm>
    </dsp:sp>
    <dsp:sp modelId="{82575DD7-EFF6-4FFC-8F8B-AD1BA4D3AE28}">
      <dsp:nvSpPr>
        <dsp:cNvPr id="0" name=""/>
        <dsp:cNvSpPr/>
      </dsp:nvSpPr>
      <dsp:spPr>
        <a:xfrm>
          <a:off x="3234048" y="3319947"/>
          <a:ext cx="1727996" cy="1727996"/>
        </a:xfrm>
        <a:prstGeom prst="ellipse">
          <a:avLst/>
        </a:prstGeom>
        <a:solidFill>
          <a:srgbClr val="C00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t>DCAT</a:t>
          </a:r>
          <a:endParaRPr lang="it-IT" sz="2400" b="1" kern="1200" dirty="0"/>
        </a:p>
      </dsp:txBody>
      <dsp:txXfrm>
        <a:off x="3487107" y="3573006"/>
        <a:ext cx="1221878" cy="1221878"/>
      </dsp:txXfrm>
    </dsp:sp>
    <dsp:sp modelId="{F4C8EE1E-8FD5-4904-B271-E2E165E0F3AE}">
      <dsp:nvSpPr>
        <dsp:cNvPr id="0" name=""/>
        <dsp:cNvSpPr/>
      </dsp:nvSpPr>
      <dsp:spPr>
        <a:xfrm>
          <a:off x="1662275" y="3319947"/>
          <a:ext cx="1727996" cy="1727996"/>
        </a:xfrm>
        <a:prstGeom prst="ellipse">
          <a:avLst/>
        </a:prstGeom>
        <a:solidFill>
          <a:srgbClr val="C00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t>DCSI</a:t>
          </a:r>
          <a:endParaRPr lang="it-IT" sz="2400" b="1" kern="1200" dirty="0"/>
        </a:p>
      </dsp:txBody>
      <dsp:txXfrm>
        <a:off x="1915334" y="3573006"/>
        <a:ext cx="1221878" cy="1221878"/>
      </dsp:txXfrm>
    </dsp:sp>
    <dsp:sp modelId="{6DC3F8FA-FF51-4463-B3D1-436699391788}">
      <dsp:nvSpPr>
        <dsp:cNvPr id="0" name=""/>
        <dsp:cNvSpPr/>
      </dsp:nvSpPr>
      <dsp:spPr>
        <a:xfrm>
          <a:off x="682290" y="2091085"/>
          <a:ext cx="1727996" cy="1727996"/>
        </a:xfrm>
        <a:prstGeom prst="ellipse">
          <a:avLst/>
        </a:prstGeom>
        <a:solidFill>
          <a:srgbClr val="FFC00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t>Lavori PSN</a:t>
          </a:r>
        </a:p>
      </dsp:txBody>
      <dsp:txXfrm>
        <a:off x="935349" y="2344144"/>
        <a:ext cx="1221878" cy="1221878"/>
      </dsp:txXfrm>
    </dsp:sp>
    <dsp:sp modelId="{58733AD4-2B45-4BFA-B09B-B48A3AA839BF}">
      <dsp:nvSpPr>
        <dsp:cNvPr id="0" name=""/>
        <dsp:cNvSpPr/>
      </dsp:nvSpPr>
      <dsp:spPr>
        <a:xfrm>
          <a:off x="1032042" y="558719"/>
          <a:ext cx="1727996" cy="1727996"/>
        </a:xfrm>
        <a:prstGeom prst="ellipse">
          <a:avLst/>
        </a:prstGeom>
        <a:solidFill>
          <a:srgbClr val="92D050">
            <a:alpha val="8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b="1" kern="1200" dirty="0" smtClean="0"/>
            <a:t>Comuni</a:t>
          </a:r>
        </a:p>
      </dsp:txBody>
      <dsp:txXfrm>
        <a:off x="1285101" y="811778"/>
        <a:ext cx="1221878" cy="1221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B93C6-7A29-447C-9021-05BBBE910457}">
      <dsp:nvSpPr>
        <dsp:cNvPr id="0" name=""/>
        <dsp:cNvSpPr/>
      </dsp:nvSpPr>
      <dsp:spPr>
        <a:xfrm>
          <a:off x="1106515" y="1795083"/>
          <a:ext cx="1258570" cy="1080317"/>
        </a:xfrm>
        <a:prstGeom prst="hexagon">
          <a:avLst>
            <a:gd name="adj" fmla="val 25000"/>
            <a:gd name="vf" fmla="val 11547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Istruzione</a:t>
          </a:r>
          <a:endParaRPr lang="it-IT" sz="1100" b="1" kern="1200" dirty="0"/>
        </a:p>
      </dsp:txBody>
      <dsp:txXfrm>
        <a:off x="1301422" y="1962385"/>
        <a:ext cx="868756" cy="745713"/>
      </dsp:txXfrm>
    </dsp:sp>
    <dsp:sp modelId="{99F13146-D9E9-4C81-9E59-C2CBF1887345}">
      <dsp:nvSpPr>
        <dsp:cNvPr id="0" name=""/>
        <dsp:cNvSpPr/>
      </dsp:nvSpPr>
      <dsp:spPr>
        <a:xfrm>
          <a:off x="1136758" y="2278264"/>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C37E1-A911-40D4-925E-2C80A9460FC5}">
      <dsp:nvSpPr>
        <dsp:cNvPr id="0" name=""/>
        <dsp:cNvSpPr/>
      </dsp:nvSpPr>
      <dsp:spPr>
        <a:xfrm>
          <a:off x="23973" y="1197947"/>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D24E8-5781-4E28-BB7E-5BB1B64F7585}">
      <dsp:nvSpPr>
        <dsp:cNvPr id="0" name=""/>
        <dsp:cNvSpPr/>
      </dsp:nvSpPr>
      <dsp:spPr>
        <a:xfrm>
          <a:off x="885509" y="2134903"/>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75383"/>
              <a:satOff val="-343"/>
              <a:lumOff val="81"/>
              <a:alphaOff val="0"/>
            </a:schemeClr>
          </a:solidFill>
          <a:prstDash val="solid"/>
        </a:ln>
        <a:effectLst/>
      </dsp:spPr>
      <dsp:style>
        <a:lnRef idx="2">
          <a:scrgbClr r="0" g="0" b="0"/>
        </a:lnRef>
        <a:fillRef idx="1">
          <a:scrgbClr r="0" g="0" b="0"/>
        </a:fillRef>
        <a:effectRef idx="0">
          <a:scrgbClr r="0" g="0" b="0"/>
        </a:effectRef>
        <a:fontRef idx="minor"/>
      </dsp:style>
    </dsp:sp>
    <dsp:sp modelId="{02CB1378-863D-4D87-BEF6-74566A962778}">
      <dsp:nvSpPr>
        <dsp:cNvPr id="0" name=""/>
        <dsp:cNvSpPr/>
      </dsp:nvSpPr>
      <dsp:spPr>
        <a:xfrm>
          <a:off x="2189832" y="1194679"/>
          <a:ext cx="1258570" cy="1080317"/>
        </a:xfrm>
        <a:prstGeom prst="hexagon">
          <a:avLst>
            <a:gd name="adj" fmla="val 25000"/>
            <a:gd name="vf" fmla="val 11547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Famiglie</a:t>
          </a:r>
          <a:endParaRPr lang="it-IT" sz="1100" b="1" kern="1200" dirty="0"/>
        </a:p>
      </dsp:txBody>
      <dsp:txXfrm>
        <a:off x="2384739" y="1361981"/>
        <a:ext cx="868756" cy="745713"/>
      </dsp:txXfrm>
    </dsp:sp>
    <dsp:sp modelId="{99371341-970D-4847-8DF6-BC6F2700FB68}">
      <dsp:nvSpPr>
        <dsp:cNvPr id="0" name=""/>
        <dsp:cNvSpPr/>
      </dsp:nvSpPr>
      <dsp:spPr>
        <a:xfrm>
          <a:off x="3056021" y="2129185"/>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550767"/>
              <a:satOff val="-687"/>
              <a:lumOff val="162"/>
              <a:alphaOff val="0"/>
            </a:schemeClr>
          </a:solidFill>
          <a:prstDash val="solid"/>
        </a:ln>
        <a:effectLst/>
      </dsp:spPr>
      <dsp:style>
        <a:lnRef idx="2">
          <a:scrgbClr r="0" g="0" b="0"/>
        </a:lnRef>
        <a:fillRef idx="1">
          <a:scrgbClr r="0" g="0" b="0"/>
        </a:fillRef>
        <a:effectRef idx="0">
          <a:scrgbClr r="0" g="0" b="0"/>
        </a:effectRef>
        <a:fontRef idx="minor"/>
      </dsp:style>
    </dsp:sp>
    <dsp:sp modelId="{823E0957-8E4E-4404-A809-B42645F80701}">
      <dsp:nvSpPr>
        <dsp:cNvPr id="0" name=""/>
        <dsp:cNvSpPr/>
      </dsp:nvSpPr>
      <dsp:spPr>
        <a:xfrm>
          <a:off x="3272374" y="1793041"/>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dsp:style>
    </dsp:sp>
    <dsp:sp modelId="{D4797C0C-4C8E-4645-AD28-030E5D63BC55}">
      <dsp:nvSpPr>
        <dsp:cNvPr id="0" name=""/>
        <dsp:cNvSpPr/>
      </dsp:nvSpPr>
      <dsp:spPr>
        <a:xfrm>
          <a:off x="3302617" y="2273772"/>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826150"/>
              <a:satOff val="-1030"/>
              <a:lumOff val="242"/>
              <a:alphaOff val="0"/>
            </a:schemeClr>
          </a:solidFill>
          <a:prstDash val="solid"/>
        </a:ln>
        <a:effectLst/>
      </dsp:spPr>
      <dsp:style>
        <a:lnRef idx="2">
          <a:scrgbClr r="0" g="0" b="0"/>
        </a:lnRef>
        <a:fillRef idx="1">
          <a:scrgbClr r="0" g="0" b="0"/>
        </a:fillRef>
        <a:effectRef idx="0">
          <a:scrgbClr r="0" g="0" b="0"/>
        </a:effectRef>
        <a:fontRef idx="minor"/>
      </dsp:style>
    </dsp:sp>
    <dsp:sp modelId="{8D832DD0-A7BC-4BCC-AC00-BA0F1C74FED0}">
      <dsp:nvSpPr>
        <dsp:cNvPr id="0" name=""/>
        <dsp:cNvSpPr/>
      </dsp:nvSpPr>
      <dsp:spPr>
        <a:xfrm>
          <a:off x="1106515" y="600811"/>
          <a:ext cx="1258570" cy="1080317"/>
        </a:xfrm>
        <a:prstGeom prst="hexagon">
          <a:avLst>
            <a:gd name="adj" fmla="val 25000"/>
            <a:gd name="vf" fmla="val 11547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Popolazione</a:t>
          </a:r>
          <a:endParaRPr lang="it-IT" sz="1100" b="1" kern="1200" dirty="0"/>
        </a:p>
      </dsp:txBody>
      <dsp:txXfrm>
        <a:off x="1301422" y="768113"/>
        <a:ext cx="868756" cy="745713"/>
      </dsp:txXfrm>
    </dsp:sp>
    <dsp:sp modelId="{995F3B35-3802-42EF-A100-4D5198CFCAF1}">
      <dsp:nvSpPr>
        <dsp:cNvPr id="0" name=""/>
        <dsp:cNvSpPr/>
      </dsp:nvSpPr>
      <dsp:spPr>
        <a:xfrm>
          <a:off x="1963398" y="615515"/>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101534"/>
              <a:satOff val="-1374"/>
              <a:lumOff val="323"/>
              <a:alphaOff val="0"/>
            </a:schemeClr>
          </a:solidFill>
          <a:prstDash val="solid"/>
        </a:ln>
        <a:effectLst/>
      </dsp:spPr>
      <dsp:style>
        <a:lnRef idx="2">
          <a:scrgbClr r="0" g="0" b="0"/>
        </a:lnRef>
        <a:fillRef idx="1">
          <a:scrgbClr r="0" g="0" b="0"/>
        </a:fillRef>
        <a:effectRef idx="0">
          <a:scrgbClr r="0" g="0" b="0"/>
        </a:effectRef>
        <a:fontRef idx="minor"/>
      </dsp:style>
    </dsp:sp>
    <dsp:sp modelId="{5D4EC805-B89A-46B9-9A62-E55065861C1B}">
      <dsp:nvSpPr>
        <dsp:cNvPr id="0" name=""/>
        <dsp:cNvSpPr/>
      </dsp:nvSpPr>
      <dsp:spPr>
        <a:xfrm>
          <a:off x="2189832" y="0"/>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sp>
    <dsp:sp modelId="{C6FD3649-5586-4528-88A8-B1CB763C61B3}">
      <dsp:nvSpPr>
        <dsp:cNvPr id="0" name=""/>
        <dsp:cNvSpPr/>
      </dsp:nvSpPr>
      <dsp:spPr>
        <a:xfrm>
          <a:off x="2225503" y="478688"/>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376917"/>
              <a:satOff val="-1717"/>
              <a:lumOff val="404"/>
              <a:alphaOff val="0"/>
            </a:schemeClr>
          </a:solidFill>
          <a:prstDash val="solid"/>
        </a:ln>
        <a:effectLst/>
      </dsp:spPr>
      <dsp:style>
        <a:lnRef idx="2">
          <a:scrgbClr r="0" g="0" b="0"/>
        </a:lnRef>
        <a:fillRef idx="1">
          <a:scrgbClr r="0" g="0" b="0"/>
        </a:fillRef>
        <a:effectRef idx="0">
          <a:scrgbClr r="0" g="0" b="0"/>
        </a:effectRef>
        <a:fontRef idx="minor"/>
      </dsp:style>
    </dsp:sp>
    <dsp:sp modelId="{8A133A0F-9503-4A8F-82A9-2D512A251001}">
      <dsp:nvSpPr>
        <dsp:cNvPr id="0" name=""/>
        <dsp:cNvSpPr/>
      </dsp:nvSpPr>
      <dsp:spPr>
        <a:xfrm>
          <a:off x="3272374" y="598361"/>
          <a:ext cx="1258570" cy="1080317"/>
        </a:xfrm>
        <a:prstGeom prst="hexagon">
          <a:avLst>
            <a:gd name="adj" fmla="val 25000"/>
            <a:gd name="vf" fmla="val 11547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Condizioni delle famiglie</a:t>
          </a:r>
          <a:endParaRPr lang="it-IT" sz="1100" b="1" kern="1200" dirty="0"/>
        </a:p>
      </dsp:txBody>
      <dsp:txXfrm>
        <a:off x="3467281" y="765663"/>
        <a:ext cx="868756" cy="745713"/>
      </dsp:txXfrm>
    </dsp:sp>
    <dsp:sp modelId="{7436EBE6-5433-4D8E-8E84-18F50E25E7C1}">
      <dsp:nvSpPr>
        <dsp:cNvPr id="0" name=""/>
        <dsp:cNvSpPr/>
      </dsp:nvSpPr>
      <dsp:spPr>
        <a:xfrm>
          <a:off x="4361119" y="1077049"/>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652301"/>
              <a:satOff val="-2061"/>
              <a:lumOff val="485"/>
              <a:alphaOff val="0"/>
            </a:schemeClr>
          </a:solidFill>
          <a:prstDash val="solid"/>
        </a:ln>
        <a:effectLst/>
      </dsp:spPr>
      <dsp:style>
        <a:lnRef idx="2">
          <a:scrgbClr r="0" g="0" b="0"/>
        </a:lnRef>
        <a:fillRef idx="1">
          <a:scrgbClr r="0" g="0" b="0"/>
        </a:fillRef>
        <a:effectRef idx="0">
          <a:scrgbClr r="0" g="0" b="0"/>
        </a:effectRef>
        <a:fontRef idx="minor"/>
      </dsp:style>
    </dsp:sp>
    <dsp:sp modelId="{FA2A2896-D7B3-4290-95CD-8B2DC2E70F59}">
      <dsp:nvSpPr>
        <dsp:cNvPr id="0" name=""/>
        <dsp:cNvSpPr/>
      </dsp:nvSpPr>
      <dsp:spPr>
        <a:xfrm>
          <a:off x="4354915" y="1205707"/>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dsp:style>
    </dsp:sp>
    <dsp:sp modelId="{A0378C3F-08C0-4AA2-8705-71A11D31846D}">
      <dsp:nvSpPr>
        <dsp:cNvPr id="0" name=""/>
        <dsp:cNvSpPr/>
      </dsp:nvSpPr>
      <dsp:spPr>
        <a:xfrm>
          <a:off x="4599961" y="1225312"/>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1927684"/>
              <a:satOff val="-2404"/>
              <a:lumOff val="565"/>
              <a:alphaOff val="0"/>
            </a:schemeClr>
          </a:solidFill>
          <a:prstDash val="solid"/>
        </a:ln>
        <a:effectLst/>
      </dsp:spPr>
      <dsp:style>
        <a:lnRef idx="2">
          <a:scrgbClr r="0" g="0" b="0"/>
        </a:lnRef>
        <a:fillRef idx="1">
          <a:scrgbClr r="0" g="0" b="0"/>
        </a:fillRef>
        <a:effectRef idx="0">
          <a:scrgbClr r="0" g="0" b="0"/>
        </a:effectRef>
        <a:fontRef idx="minor"/>
      </dsp:style>
    </dsp:sp>
    <dsp:sp modelId="{07018713-5934-4D54-A8C2-657D5DD511F5}">
      <dsp:nvSpPr>
        <dsp:cNvPr id="0" name=""/>
        <dsp:cNvSpPr/>
      </dsp:nvSpPr>
      <dsp:spPr>
        <a:xfrm>
          <a:off x="3276924" y="1792609"/>
          <a:ext cx="1258570" cy="1080317"/>
        </a:xfrm>
        <a:prstGeom prst="hexagon">
          <a:avLst>
            <a:gd name="adj" fmla="val 25000"/>
            <a:gd name="vf" fmla="val 115470"/>
          </a:avLst>
        </a:prstGeom>
        <a:solidFill>
          <a:srgbClr val="CC3300"/>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Lavoro</a:t>
          </a:r>
          <a:endParaRPr lang="it-IT" sz="1100" b="1" kern="1200" dirty="0"/>
        </a:p>
      </dsp:txBody>
      <dsp:txXfrm>
        <a:off x="3471831" y="1959911"/>
        <a:ext cx="868756" cy="745713"/>
      </dsp:txXfrm>
    </dsp:sp>
    <dsp:sp modelId="{677381A6-F422-4E58-A68B-9749237C397F}">
      <dsp:nvSpPr>
        <dsp:cNvPr id="0" name=""/>
        <dsp:cNvSpPr/>
      </dsp:nvSpPr>
      <dsp:spPr>
        <a:xfrm>
          <a:off x="5443661" y="495843"/>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203068"/>
              <a:satOff val="-2748"/>
              <a:lumOff val="646"/>
              <a:alphaOff val="0"/>
            </a:schemeClr>
          </a:solidFill>
          <a:prstDash val="solid"/>
        </a:ln>
        <a:effectLst/>
      </dsp:spPr>
      <dsp:style>
        <a:lnRef idx="2">
          <a:scrgbClr r="0" g="0" b="0"/>
        </a:lnRef>
        <a:fillRef idx="1">
          <a:scrgbClr r="0" g="0" b="0"/>
        </a:fillRef>
        <a:effectRef idx="0">
          <a:scrgbClr r="0" g="0" b="0"/>
        </a:effectRef>
        <a:fontRef idx="minor"/>
      </dsp:style>
    </dsp:sp>
    <dsp:sp modelId="{31577105-D361-4785-B99A-EC790C203763}">
      <dsp:nvSpPr>
        <dsp:cNvPr id="0" name=""/>
        <dsp:cNvSpPr/>
      </dsp:nvSpPr>
      <dsp:spPr>
        <a:xfrm>
          <a:off x="5438232" y="614290"/>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BCF199E2-9835-4167-B94D-2DDBE09F0B28}">
      <dsp:nvSpPr>
        <dsp:cNvPr id="0" name=""/>
        <dsp:cNvSpPr/>
      </dsp:nvSpPr>
      <dsp:spPr>
        <a:xfrm>
          <a:off x="5688706" y="638387"/>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478451"/>
              <a:satOff val="-3091"/>
              <a:lumOff val="727"/>
              <a:alphaOff val="0"/>
            </a:schemeClr>
          </a:solidFill>
          <a:prstDash val="solid"/>
        </a:ln>
        <a:effectLst/>
      </dsp:spPr>
      <dsp:style>
        <a:lnRef idx="2">
          <a:scrgbClr r="0" g="0" b="0"/>
        </a:lnRef>
        <a:fillRef idx="1">
          <a:scrgbClr r="0" g="0" b="0"/>
        </a:fillRef>
        <a:effectRef idx="0">
          <a:scrgbClr r="0" g="0" b="0"/>
        </a:effectRef>
        <a:fontRef idx="minor"/>
      </dsp:style>
    </dsp:sp>
    <dsp:sp modelId="{36CEF97A-FF73-4254-9FDC-E17E5FA72B41}">
      <dsp:nvSpPr>
        <dsp:cNvPr id="0" name=""/>
        <dsp:cNvSpPr/>
      </dsp:nvSpPr>
      <dsp:spPr>
        <a:xfrm>
          <a:off x="4400012" y="1225900"/>
          <a:ext cx="1258570" cy="1080317"/>
        </a:xfrm>
        <a:prstGeom prst="hexagon">
          <a:avLst>
            <a:gd name="adj" fmla="val 25000"/>
            <a:gd name="vf" fmla="val 115470"/>
          </a:avLst>
        </a:prstGeom>
        <a:solidFill>
          <a:schemeClr val="accent1">
            <a:lumMod val="60000"/>
            <a:lumOff val="4000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Economia insediata</a:t>
          </a:r>
          <a:endParaRPr lang="it-IT" sz="1100" b="1" kern="1200" dirty="0"/>
        </a:p>
      </dsp:txBody>
      <dsp:txXfrm>
        <a:off x="4594919" y="1393202"/>
        <a:ext cx="868756" cy="745713"/>
      </dsp:txXfrm>
    </dsp:sp>
    <dsp:sp modelId="{1F22591E-5A61-46A8-A107-A0D8709326A9}">
      <dsp:nvSpPr>
        <dsp:cNvPr id="0" name=""/>
        <dsp:cNvSpPr/>
      </dsp:nvSpPr>
      <dsp:spPr>
        <a:xfrm>
          <a:off x="5687155" y="2753277"/>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2753835"/>
              <a:satOff val="-3435"/>
              <a:lumOff val="808"/>
              <a:alphaOff val="0"/>
            </a:schemeClr>
          </a:solidFill>
          <a:prstDash val="solid"/>
        </a:ln>
        <a:effectLst/>
      </dsp:spPr>
      <dsp:style>
        <a:lnRef idx="2">
          <a:scrgbClr r="0" g="0" b="0"/>
        </a:lnRef>
        <a:fillRef idx="1">
          <a:scrgbClr r="0" g="0" b="0"/>
        </a:fillRef>
        <a:effectRef idx="0">
          <a:scrgbClr r="0" g="0" b="0"/>
        </a:effectRef>
        <a:fontRef idx="minor"/>
      </dsp:style>
    </dsp:sp>
    <dsp:sp modelId="{2445D45F-2616-4EC3-A1E7-D09EB611296D}">
      <dsp:nvSpPr>
        <dsp:cNvPr id="0" name=""/>
        <dsp:cNvSpPr/>
      </dsp:nvSpPr>
      <dsp:spPr>
        <a:xfrm>
          <a:off x="4354915" y="2398345"/>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dsp:style>
    </dsp:sp>
    <dsp:sp modelId="{D2A01777-0640-4DEC-BEA8-5AACA6C93069}">
      <dsp:nvSpPr>
        <dsp:cNvPr id="0" name=""/>
        <dsp:cNvSpPr/>
      </dsp:nvSpPr>
      <dsp:spPr>
        <a:xfrm>
          <a:off x="5453742" y="2872541"/>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029218"/>
              <a:satOff val="-3778"/>
              <a:lumOff val="888"/>
              <a:alphaOff val="0"/>
            </a:schemeClr>
          </a:solidFill>
          <a:prstDash val="solid"/>
        </a:ln>
        <a:effectLst/>
      </dsp:spPr>
      <dsp:style>
        <a:lnRef idx="2">
          <a:scrgbClr r="0" g="0" b="0"/>
        </a:lnRef>
        <a:fillRef idx="1">
          <a:scrgbClr r="0" g="0" b="0"/>
        </a:fillRef>
        <a:effectRef idx="0">
          <a:scrgbClr r="0" g="0" b="0"/>
        </a:effectRef>
        <a:fontRef idx="minor"/>
      </dsp:style>
    </dsp:sp>
    <dsp:sp modelId="{F8AD8F3A-1355-4D0E-85E8-CFB22207BB31}">
      <dsp:nvSpPr>
        <dsp:cNvPr id="0" name=""/>
        <dsp:cNvSpPr/>
      </dsp:nvSpPr>
      <dsp:spPr>
        <a:xfrm>
          <a:off x="2189057" y="2391810"/>
          <a:ext cx="1258570" cy="1080317"/>
        </a:xfrm>
        <a:prstGeom prst="hexagon">
          <a:avLst>
            <a:gd name="adj" fmla="val 25000"/>
            <a:gd name="vf" fmla="val 11547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Istituzion</a:t>
          </a:r>
          <a:r>
            <a:rPr lang="it-IT" sz="1100" kern="1200" dirty="0" smtClean="0"/>
            <a:t>i</a:t>
          </a:r>
          <a:endParaRPr lang="it-IT" sz="1100" kern="1200" dirty="0"/>
        </a:p>
      </dsp:txBody>
      <dsp:txXfrm>
        <a:off x="2383964" y="2559112"/>
        <a:ext cx="868756" cy="745713"/>
      </dsp:txXfrm>
    </dsp:sp>
    <dsp:sp modelId="{6FE9E6FA-512E-4CEE-8766-D43A85FEDAC4}">
      <dsp:nvSpPr>
        <dsp:cNvPr id="0" name=""/>
        <dsp:cNvSpPr/>
      </dsp:nvSpPr>
      <dsp:spPr>
        <a:xfrm>
          <a:off x="2224728" y="2870499"/>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304602"/>
              <a:satOff val="-4122"/>
              <a:lumOff val="969"/>
              <a:alphaOff val="0"/>
            </a:schemeClr>
          </a:solidFill>
          <a:prstDash val="solid"/>
        </a:ln>
        <a:effectLst/>
      </dsp:spPr>
      <dsp:style>
        <a:lnRef idx="2">
          <a:scrgbClr r="0" g="0" b="0"/>
        </a:lnRef>
        <a:fillRef idx="1">
          <a:scrgbClr r="0" g="0" b="0"/>
        </a:fillRef>
        <a:effectRef idx="0">
          <a:scrgbClr r="0" g="0" b="0"/>
        </a:effectRef>
        <a:fontRef idx="minor"/>
      </dsp:style>
    </dsp:sp>
    <dsp:sp modelId="{BE377CA2-E366-437D-A514-D2D0E88EEEF1}">
      <dsp:nvSpPr>
        <dsp:cNvPr id="0" name=""/>
        <dsp:cNvSpPr/>
      </dsp:nvSpPr>
      <dsp:spPr>
        <a:xfrm>
          <a:off x="1105740" y="2992213"/>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sp>
    <dsp:sp modelId="{3F2AA6D2-C8E8-40CA-BBAD-F0F8408A3939}">
      <dsp:nvSpPr>
        <dsp:cNvPr id="0" name=""/>
        <dsp:cNvSpPr/>
      </dsp:nvSpPr>
      <dsp:spPr>
        <a:xfrm>
          <a:off x="1962622" y="3007326"/>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579985"/>
              <a:satOff val="-4465"/>
              <a:lumOff val="1050"/>
              <a:alphaOff val="0"/>
            </a:schemeClr>
          </a:solidFill>
          <a:prstDash val="solid"/>
        </a:ln>
        <a:effectLst/>
      </dsp:spPr>
      <dsp:style>
        <a:lnRef idx="2">
          <a:scrgbClr r="0" g="0" b="0"/>
        </a:lnRef>
        <a:fillRef idx="1">
          <a:scrgbClr r="0" g="0" b="0"/>
        </a:fillRef>
        <a:effectRef idx="0">
          <a:scrgbClr r="0" g="0" b="0"/>
        </a:effectRef>
        <a:fontRef idx="minor"/>
      </dsp:style>
    </dsp:sp>
    <dsp:sp modelId="{FA4FABAE-2242-4D4E-BEC1-7F0FA210C5EA}">
      <dsp:nvSpPr>
        <dsp:cNvPr id="0" name=""/>
        <dsp:cNvSpPr/>
      </dsp:nvSpPr>
      <dsp:spPr>
        <a:xfrm>
          <a:off x="5477126" y="1850262"/>
          <a:ext cx="1258570" cy="1080317"/>
        </a:xfrm>
        <a:prstGeom prst="hexagon">
          <a:avLst>
            <a:gd name="adj" fmla="val 25000"/>
            <a:gd name="vf" fmla="val 115470"/>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it-IT" sz="1100" b="1" kern="1200" dirty="0" smtClean="0"/>
            <a:t>Ambiente e territorio</a:t>
          </a:r>
          <a:endParaRPr lang="it-IT" sz="1100" b="1" kern="1200" dirty="0"/>
        </a:p>
      </dsp:txBody>
      <dsp:txXfrm>
        <a:off x="5672033" y="2017564"/>
        <a:ext cx="868756" cy="745713"/>
      </dsp:txXfrm>
    </dsp:sp>
    <dsp:sp modelId="{B8483136-DEE7-4C10-8B3C-40B96DFF55B9}">
      <dsp:nvSpPr>
        <dsp:cNvPr id="0" name=""/>
        <dsp:cNvSpPr/>
      </dsp:nvSpPr>
      <dsp:spPr>
        <a:xfrm>
          <a:off x="6765044" y="3358582"/>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3855368"/>
              <a:satOff val="-4809"/>
              <a:lumOff val="1131"/>
              <a:alphaOff val="0"/>
            </a:schemeClr>
          </a:solidFill>
          <a:prstDash val="solid"/>
        </a:ln>
        <a:effectLst/>
      </dsp:spPr>
      <dsp:style>
        <a:lnRef idx="2">
          <a:scrgbClr r="0" g="0" b="0"/>
        </a:lnRef>
        <a:fillRef idx="1">
          <a:scrgbClr r="0" g="0" b="0"/>
        </a:fillRef>
        <a:effectRef idx="0">
          <a:scrgbClr r="0" g="0" b="0"/>
        </a:effectRef>
        <a:fontRef idx="minor"/>
      </dsp:style>
    </dsp:sp>
    <dsp:sp modelId="{94E3716E-DAB1-4E0D-BF60-715AFB05F835}">
      <dsp:nvSpPr>
        <dsp:cNvPr id="0" name=""/>
        <dsp:cNvSpPr/>
      </dsp:nvSpPr>
      <dsp:spPr>
        <a:xfrm>
          <a:off x="3276923" y="2937392"/>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dsp:style>
    </dsp:sp>
    <dsp:sp modelId="{C4BD6E7E-C673-47C3-9F75-CFD8589BF682}">
      <dsp:nvSpPr>
        <dsp:cNvPr id="0" name=""/>
        <dsp:cNvSpPr/>
      </dsp:nvSpPr>
      <dsp:spPr>
        <a:xfrm>
          <a:off x="6531631" y="3478254"/>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130752"/>
              <a:satOff val="-5152"/>
              <a:lumOff val="1211"/>
              <a:alphaOff val="0"/>
            </a:schemeClr>
          </a:solidFill>
          <a:prstDash val="solid"/>
        </a:ln>
        <a:effectLst/>
      </dsp:spPr>
      <dsp:style>
        <a:lnRef idx="2">
          <a:scrgbClr r="0" g="0" b="0"/>
        </a:lnRef>
        <a:fillRef idx="1">
          <a:scrgbClr r="0" g="0" b="0"/>
        </a:fillRef>
        <a:effectRef idx="0">
          <a:scrgbClr r="0" g="0" b="0"/>
        </a:effectRef>
        <a:fontRef idx="minor"/>
      </dsp:style>
    </dsp:sp>
    <dsp:sp modelId="{A7126998-071A-46A1-9A9F-CE6B08EFFD68}">
      <dsp:nvSpPr>
        <dsp:cNvPr id="0" name=""/>
        <dsp:cNvSpPr/>
      </dsp:nvSpPr>
      <dsp:spPr>
        <a:xfrm>
          <a:off x="4367351" y="0"/>
          <a:ext cx="1258570" cy="1080317"/>
        </a:xfrm>
        <a:prstGeom prst="hexagon">
          <a:avLst>
            <a:gd name="adj" fmla="val 25000"/>
            <a:gd name="vf" fmla="val 11547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endParaRPr lang="it-IT" sz="1100" kern="1200" dirty="0"/>
        </a:p>
      </dsp:txBody>
      <dsp:txXfrm>
        <a:off x="4562258" y="167302"/>
        <a:ext cx="868756" cy="745713"/>
      </dsp:txXfrm>
    </dsp:sp>
    <dsp:sp modelId="{63CFD50A-E530-48BA-919C-396CBDDDF7F8}">
      <dsp:nvSpPr>
        <dsp:cNvPr id="0" name=""/>
        <dsp:cNvSpPr/>
      </dsp:nvSpPr>
      <dsp:spPr>
        <a:xfrm>
          <a:off x="7390840" y="973306"/>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406136"/>
              <a:satOff val="-5496"/>
              <a:lumOff val="1292"/>
              <a:alphaOff val="0"/>
            </a:schemeClr>
          </a:solidFill>
          <a:prstDash val="solid"/>
        </a:ln>
        <a:effectLst/>
      </dsp:spPr>
      <dsp:style>
        <a:lnRef idx="2">
          <a:scrgbClr r="0" g="0" b="0"/>
        </a:lnRef>
        <a:fillRef idx="1">
          <a:scrgbClr r="0" g="0" b="0"/>
        </a:fillRef>
        <a:effectRef idx="0">
          <a:scrgbClr r="0" g="0" b="0"/>
        </a:effectRef>
        <a:fontRef idx="minor"/>
      </dsp:style>
    </dsp:sp>
    <dsp:sp modelId="{381694B6-8A05-4DED-A5AE-C68371642ED3}">
      <dsp:nvSpPr>
        <dsp:cNvPr id="0" name=""/>
        <dsp:cNvSpPr/>
      </dsp:nvSpPr>
      <dsp:spPr>
        <a:xfrm>
          <a:off x="6519999" y="1215918"/>
          <a:ext cx="1258570" cy="10803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A331CF7E-EF44-4F27-A501-5322BDCA555E}">
      <dsp:nvSpPr>
        <dsp:cNvPr id="0" name=""/>
        <dsp:cNvSpPr/>
      </dsp:nvSpPr>
      <dsp:spPr>
        <a:xfrm>
          <a:off x="7390840" y="1222453"/>
          <a:ext cx="146561" cy="126615"/>
        </a:xfrm>
        <a:prstGeom prst="hexagon">
          <a:avLst>
            <a:gd name="adj" fmla="val 25000"/>
            <a:gd name="vf" fmla="val 115470"/>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9099" cy="497206"/>
          </a:xfrm>
          <a:prstGeom prst="rect">
            <a:avLst/>
          </a:prstGeom>
        </p:spPr>
        <p:txBody>
          <a:bodyPr vert="horz" lIns="91429" tIns="45714" rIns="91429" bIns="45714" rtlCol="0"/>
          <a:lstStyle>
            <a:lvl1pPr algn="l">
              <a:defRPr sz="1200"/>
            </a:lvl1pPr>
          </a:lstStyle>
          <a:p>
            <a:endParaRPr lang="it-IT"/>
          </a:p>
        </p:txBody>
      </p:sp>
      <p:sp>
        <p:nvSpPr>
          <p:cNvPr id="3" name="Segnaposto data 2"/>
          <p:cNvSpPr>
            <a:spLocks noGrp="1"/>
          </p:cNvSpPr>
          <p:nvPr>
            <p:ph type="dt" sz="quarter" idx="1"/>
          </p:nvPr>
        </p:nvSpPr>
        <p:spPr>
          <a:xfrm>
            <a:off x="3854940" y="0"/>
            <a:ext cx="2949099" cy="497206"/>
          </a:xfrm>
          <a:prstGeom prst="rect">
            <a:avLst/>
          </a:prstGeom>
        </p:spPr>
        <p:txBody>
          <a:bodyPr vert="horz" lIns="91429" tIns="45714" rIns="91429" bIns="45714" rtlCol="0"/>
          <a:lstStyle>
            <a:lvl1pPr algn="r">
              <a:defRPr sz="1200"/>
            </a:lvl1pPr>
          </a:lstStyle>
          <a:p>
            <a:fld id="{7B90B2C5-5018-4BB9-8511-E0197C809A48}" type="datetimeFigureOut">
              <a:rPr lang="it-IT" smtClean="0"/>
              <a:pPr/>
              <a:t>20/10/2017</a:t>
            </a:fld>
            <a:endParaRPr lang="it-IT"/>
          </a:p>
        </p:txBody>
      </p:sp>
      <p:sp>
        <p:nvSpPr>
          <p:cNvPr id="4" name="Segnaposto piè di pagina 3"/>
          <p:cNvSpPr>
            <a:spLocks noGrp="1"/>
          </p:cNvSpPr>
          <p:nvPr>
            <p:ph type="ftr" sz="quarter" idx="2"/>
          </p:nvPr>
        </p:nvSpPr>
        <p:spPr>
          <a:xfrm>
            <a:off x="1" y="9445170"/>
            <a:ext cx="2949099" cy="497206"/>
          </a:xfrm>
          <a:prstGeom prst="rect">
            <a:avLst/>
          </a:prstGeom>
        </p:spPr>
        <p:txBody>
          <a:bodyPr vert="horz" lIns="91429" tIns="45714" rIns="91429" bIns="45714" rtlCol="0" anchor="b"/>
          <a:lstStyle>
            <a:lvl1pPr algn="l">
              <a:defRPr sz="1200"/>
            </a:lvl1pPr>
          </a:lstStyle>
          <a:p>
            <a:endParaRPr lang="it-IT"/>
          </a:p>
        </p:txBody>
      </p:sp>
      <p:sp>
        <p:nvSpPr>
          <p:cNvPr id="5" name="Segnaposto numero diapositiva 4"/>
          <p:cNvSpPr>
            <a:spLocks noGrp="1"/>
          </p:cNvSpPr>
          <p:nvPr>
            <p:ph type="sldNum" sz="quarter" idx="3"/>
          </p:nvPr>
        </p:nvSpPr>
        <p:spPr>
          <a:xfrm>
            <a:off x="3854940" y="9445170"/>
            <a:ext cx="2949099" cy="497206"/>
          </a:xfrm>
          <a:prstGeom prst="rect">
            <a:avLst/>
          </a:prstGeom>
        </p:spPr>
        <p:txBody>
          <a:bodyPr vert="horz" lIns="91429" tIns="45714" rIns="91429" bIns="45714" rtlCol="0" anchor="b"/>
          <a:lstStyle>
            <a:lvl1pPr algn="r">
              <a:defRPr sz="1200"/>
            </a:lvl1pPr>
          </a:lstStyle>
          <a:p>
            <a:fld id="{6AD3C810-D557-4406-8987-770C7B7F4423}" type="slidenum">
              <a:rPr lang="it-IT" smtClean="0"/>
              <a:pPr/>
              <a:t>‹N›</a:t>
            </a:fld>
            <a:endParaRPr lang="it-IT"/>
          </a:p>
        </p:txBody>
      </p:sp>
    </p:spTree>
    <p:extLst>
      <p:ext uri="{BB962C8B-B14F-4D97-AF65-F5344CB8AC3E}">
        <p14:creationId xmlns:p14="http://schemas.microsoft.com/office/powerpoint/2010/main" val="292724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9099" cy="497206"/>
          </a:xfrm>
          <a:prstGeom prst="rect">
            <a:avLst/>
          </a:prstGeom>
        </p:spPr>
        <p:txBody>
          <a:bodyPr vert="horz" lIns="91429" tIns="45714" rIns="91429" bIns="45714" rtlCol="0"/>
          <a:lstStyle>
            <a:lvl1pPr algn="l">
              <a:defRPr sz="1200"/>
            </a:lvl1pPr>
          </a:lstStyle>
          <a:p>
            <a:endParaRPr lang="it-IT"/>
          </a:p>
        </p:txBody>
      </p:sp>
      <p:sp>
        <p:nvSpPr>
          <p:cNvPr id="3" name="Segnaposto data 2"/>
          <p:cNvSpPr>
            <a:spLocks noGrp="1"/>
          </p:cNvSpPr>
          <p:nvPr>
            <p:ph type="dt" idx="1"/>
          </p:nvPr>
        </p:nvSpPr>
        <p:spPr>
          <a:xfrm>
            <a:off x="3854940" y="0"/>
            <a:ext cx="2949099" cy="497206"/>
          </a:xfrm>
          <a:prstGeom prst="rect">
            <a:avLst/>
          </a:prstGeom>
        </p:spPr>
        <p:txBody>
          <a:bodyPr vert="horz" lIns="91429" tIns="45714" rIns="91429" bIns="45714" rtlCol="0"/>
          <a:lstStyle>
            <a:lvl1pPr algn="r">
              <a:defRPr sz="1200"/>
            </a:lvl1pPr>
          </a:lstStyle>
          <a:p>
            <a:fld id="{35783FC3-C8E2-4895-AC43-DBBDBEBA7CCF}" type="datetimeFigureOut">
              <a:rPr lang="it-IT" smtClean="0"/>
              <a:pPr/>
              <a:t>20/10/2017</a:t>
            </a:fld>
            <a:endParaRPr lang="it-IT"/>
          </a:p>
        </p:txBody>
      </p:sp>
      <p:sp>
        <p:nvSpPr>
          <p:cNvPr id="4" name="Segnaposto immagine diapositiva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29" tIns="45714" rIns="91429" bIns="45714" rtlCol="0" anchor="ctr"/>
          <a:lstStyle/>
          <a:p>
            <a:endParaRPr lang="it-IT"/>
          </a:p>
        </p:txBody>
      </p:sp>
      <p:sp>
        <p:nvSpPr>
          <p:cNvPr id="5" name="Segnaposto note 4"/>
          <p:cNvSpPr>
            <a:spLocks noGrp="1"/>
          </p:cNvSpPr>
          <p:nvPr>
            <p:ph type="body" sz="quarter" idx="3"/>
          </p:nvPr>
        </p:nvSpPr>
        <p:spPr>
          <a:xfrm>
            <a:off x="680562" y="4723448"/>
            <a:ext cx="5444490" cy="4474846"/>
          </a:xfrm>
          <a:prstGeom prst="rect">
            <a:avLst/>
          </a:prstGeom>
        </p:spPr>
        <p:txBody>
          <a:bodyPr vert="horz" lIns="91429" tIns="45714" rIns="91429" bIns="4571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45170"/>
            <a:ext cx="2949099" cy="497206"/>
          </a:xfrm>
          <a:prstGeom prst="rect">
            <a:avLst/>
          </a:prstGeom>
        </p:spPr>
        <p:txBody>
          <a:bodyPr vert="horz" lIns="91429" tIns="45714" rIns="91429" bIns="45714" rtlCol="0" anchor="b"/>
          <a:lstStyle>
            <a:lvl1pPr algn="l">
              <a:defRPr sz="1200"/>
            </a:lvl1pPr>
          </a:lstStyle>
          <a:p>
            <a:endParaRPr lang="it-IT"/>
          </a:p>
        </p:txBody>
      </p:sp>
      <p:sp>
        <p:nvSpPr>
          <p:cNvPr id="7" name="Segnaposto numero diapositiva 6"/>
          <p:cNvSpPr>
            <a:spLocks noGrp="1"/>
          </p:cNvSpPr>
          <p:nvPr>
            <p:ph type="sldNum" sz="quarter" idx="5"/>
          </p:nvPr>
        </p:nvSpPr>
        <p:spPr>
          <a:xfrm>
            <a:off x="3854940" y="9445170"/>
            <a:ext cx="2949099" cy="497206"/>
          </a:xfrm>
          <a:prstGeom prst="rect">
            <a:avLst/>
          </a:prstGeom>
        </p:spPr>
        <p:txBody>
          <a:bodyPr vert="horz" lIns="91429" tIns="45714" rIns="91429" bIns="45714" rtlCol="0" anchor="b"/>
          <a:lstStyle>
            <a:lvl1pPr algn="r">
              <a:defRPr sz="1200"/>
            </a:lvl1pPr>
          </a:lstStyle>
          <a:p>
            <a:fld id="{34960962-C9E0-4F06-8B66-A7D140AE0F0B}" type="slidenum">
              <a:rPr lang="it-IT" smtClean="0"/>
              <a:pPr/>
              <a:t>‹N›</a:t>
            </a:fld>
            <a:endParaRPr lang="it-IT"/>
          </a:p>
        </p:txBody>
      </p:sp>
    </p:spTree>
    <p:extLst>
      <p:ext uri="{BB962C8B-B14F-4D97-AF65-F5344CB8AC3E}">
        <p14:creationId xmlns:p14="http://schemas.microsoft.com/office/powerpoint/2010/main" val="8193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a:t>
            </a:fld>
            <a:endParaRPr lang="it-IT"/>
          </a:p>
        </p:txBody>
      </p:sp>
    </p:spTree>
    <p:extLst>
      <p:ext uri="{BB962C8B-B14F-4D97-AF65-F5344CB8AC3E}">
        <p14:creationId xmlns:p14="http://schemas.microsoft.com/office/powerpoint/2010/main" val="352408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mercato del lavoro oltre ad offrire lavoro non stabile non utilizza in maniera adeguata tutto il potenziale lavorativo delle famiglie. Tant’è che in 4 comuni su 5 la % di famiglie a bassa intensità lavorativa è superiore al 30%</a:t>
            </a:r>
          </a:p>
          <a:p>
            <a:endParaRPr lang="it-IT" dirty="0" smtClean="0"/>
          </a:p>
          <a:p>
            <a:r>
              <a:rPr lang="it-IT" dirty="0" smtClean="0"/>
              <a:t>L’incidenza delle famiglie in cui la partecipazione al mercato del lavoro dei</a:t>
            </a:r>
            <a:r>
              <a:rPr lang="it-IT" baseline="0" dirty="0" smtClean="0"/>
              <a:t> propri componenti è inferiore al 20% del proprio potenziale</a:t>
            </a:r>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10</a:t>
            </a:fld>
            <a:endParaRPr lang="it-IT">
              <a:solidFill>
                <a:prstClr val="black"/>
              </a:solidFill>
            </a:endParaRPr>
          </a:p>
        </p:txBody>
      </p:sp>
    </p:spTree>
    <p:extLst>
      <p:ext uri="{BB962C8B-B14F-4D97-AF65-F5344CB8AC3E}">
        <p14:creationId xmlns:p14="http://schemas.microsoft.com/office/powerpoint/2010/main" val="225152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Una</a:t>
            </a:r>
            <a:r>
              <a:rPr lang="it-IT" baseline="0" dirty="0" smtClean="0"/>
              <a:t> delle richieste di dati territoriali finora puntualmente disattesa è quella relativa al reddito, il che ha impedito, o reso  particolarmente difficoltosa, qualsiasi analisi sulle condizioni economiche e sugli effetti delle misure di policy sulla distribuzione del reddito.</a:t>
            </a:r>
          </a:p>
          <a:p>
            <a:r>
              <a:rPr lang="it-IT" baseline="0" dirty="0" smtClean="0"/>
              <a:t>L’integrazione dei dati di natura fiscale in Archimede consente ora di colmare, almeno in parte, questo gap informativo e quindi di tentare analisi sulle condizioni economiche delle famiglie, o sulla distribuzione del reddito, fino al dettaglio comunale, come nei cartogrammi della slide in cui sono rappresentate la percentuale di famiglie con reddito equivalente inferiore all’importo annuo dell’assegno sociale (</a:t>
            </a:r>
            <a:r>
              <a:rPr lang="it-IT" sz="1200" b="0" i="0" kern="1200" dirty="0" smtClean="0">
                <a:solidFill>
                  <a:schemeClr val="tx1"/>
                </a:solidFill>
                <a:effectLst/>
                <a:latin typeface="+mn-lt"/>
                <a:ea typeface="+mn-ea"/>
                <a:cs typeface="+mn-cs"/>
              </a:rPr>
              <a:t>5813,21€) e la disuguaglianza</a:t>
            </a:r>
            <a:r>
              <a:rPr lang="it-IT" sz="1200" b="0" i="0" kern="1200" baseline="0" dirty="0" smtClean="0">
                <a:solidFill>
                  <a:schemeClr val="tx1"/>
                </a:solidFill>
                <a:effectLst/>
                <a:latin typeface="+mn-lt"/>
                <a:ea typeface="+mn-ea"/>
                <a:cs typeface="+mn-cs"/>
              </a:rPr>
              <a:t> nella distribuzione del reddito</a:t>
            </a:r>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Rapporto tra reddito equivalente totale al lordo delle imposte  posseduto dal 20% della popolazione iscritta in Anagrafe con più alto reddito e quello posseduto dal 20% con il più basso reddito.</a:t>
            </a:r>
          </a:p>
          <a:p>
            <a:endParaRPr lang="it-IT" sz="1200" b="0" i="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145978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ASIA, che costituisce la base informativa per le analisi sull’evoluzione della struttura delle </a:t>
            </a:r>
            <a:r>
              <a:rPr lang="it-IT" b="1" dirty="0" smtClean="0"/>
              <a:t>imprese</a:t>
            </a:r>
            <a:r>
              <a:rPr lang="it-IT" dirty="0" smtClean="0"/>
              <a:t> italiane e sulla loro demografia,</a:t>
            </a:r>
            <a:r>
              <a:rPr lang="it-IT" baseline="0" dirty="0" smtClean="0"/>
              <a:t> rappresenta una preziosa fonte informativa per l’analisi della struttura imprenditoriale e delle specializzazioni produttive dei comuni italiani, anche attraverso indicatori molto semplici quali il tasso di imprenditorialità (</a:t>
            </a:r>
            <a:r>
              <a:rPr lang="it-IT" dirty="0" smtClean="0"/>
              <a:t>Rapporto tra numero imprese e popolazione *1000) rappresentato nella slide</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L’analisi della</a:t>
            </a:r>
            <a:r>
              <a:rPr lang="it-IT" baseline="0" dirty="0" smtClean="0"/>
              <a:t> struttura delle imprese può essere fatta in riferimento alla forma giuridica, agli anni di attività, al numero di dipendenti, o, come nelle due slide successive, alle dimensioni del fatturato</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 comuni con i tassi più elevati sono comuni costieri ad alta vocazione turistica (Diamante e Praia a mare–</a:t>
            </a:r>
            <a:r>
              <a:rPr lang="it-IT" dirty="0" err="1" smtClean="0"/>
              <a:t>cs</a:t>
            </a:r>
            <a:r>
              <a:rPr lang="it-IT" dirty="0" smtClean="0"/>
              <a:t>, Soverato- </a:t>
            </a:r>
            <a:r>
              <a:rPr lang="it-IT" dirty="0" err="1" smtClean="0"/>
              <a:t>cz</a:t>
            </a:r>
            <a:r>
              <a:rPr lang="it-IT" dirty="0" smtClean="0"/>
              <a:t>, Tropea-</a:t>
            </a:r>
            <a:r>
              <a:rPr lang="it-IT" dirty="0" err="1" smtClean="0"/>
              <a:t>vv</a:t>
            </a:r>
            <a:r>
              <a:rPr lang="it-IT" dirty="0" smtClean="0"/>
              <a:t>) e la conurbazione Cosenza-Rende che risente anche della presenza dell’università.</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12</a:t>
            </a:fld>
            <a:endParaRPr lang="it-IT">
              <a:solidFill>
                <a:prstClr val="black"/>
              </a:solidFill>
            </a:endParaRPr>
          </a:p>
        </p:txBody>
      </p:sp>
    </p:spTree>
    <p:extLst>
      <p:ext uri="{BB962C8B-B14F-4D97-AF65-F5344CB8AC3E}">
        <p14:creationId xmlns:p14="http://schemas.microsoft.com/office/powerpoint/2010/main" val="93996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Prima mappa: La Costa della Piana di Sibari, sul versante Ionico settentrionale della provincia di Cosenza, un’area caratterizzata da una forte specializzazione agricola, ma anche da importanti attività turistiche sulla costa, è quella con le % più alte. </a:t>
            </a:r>
          </a:p>
          <a:p>
            <a:r>
              <a:rPr lang="it-IT" dirty="0" smtClean="0"/>
              <a:t>Seconda mappa: nella Piana di Lamezia, caratterizzata anch’essa da coltivazioni legnose agrarie, ma anche da una significativa presenza di orticoltura (cipolle) e florovivaismo, oltre che sede del centro commerciale più grande della Calabria, e nelle aree vicine ai capoluoghi di provincia</a:t>
            </a:r>
          </a:p>
          <a:p>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13</a:t>
            </a:fld>
            <a:endParaRPr lang="it-IT">
              <a:solidFill>
                <a:prstClr val="black"/>
              </a:solidFill>
            </a:endParaRPr>
          </a:p>
        </p:txBody>
      </p:sp>
    </p:spTree>
    <p:extLst>
      <p:ext uri="{BB962C8B-B14F-4D97-AF65-F5344CB8AC3E}">
        <p14:creationId xmlns:p14="http://schemas.microsoft.com/office/powerpoint/2010/main" val="403028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L’unità locale è il luogo fisico in cui si esplica l’attività di produzione di beni e servizi delle imprese. La loro densità rappresenta l’indicatore elementare per l’analisi della struttura produttiva di un territorio e consente di individuare le aree più dinamiche. Ad esempio nei due cartogrammi risulta evidente l’addensarsi degli insediamenti produttivi nel cartogramma di sinistra soprattutto lungo la fascia costiera.</a:t>
            </a:r>
          </a:p>
          <a:p>
            <a:r>
              <a:rPr lang="it-IT" dirty="0" smtClean="0"/>
              <a:t> nel cartogramma di destra che esprime il rapporto tra gli occupati nelle unità locali e la popolazione residente vediamo che nell’80% dei comuni il numero di posti disponibili nelle imprese non arriva a coprire il 20% della popolazione in età lavorativa (va ricordato che ASIA non comprende il settore agricolo  e quello della PA)</a:t>
            </a:r>
          </a:p>
          <a:p>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14</a:t>
            </a:fld>
            <a:endParaRPr lang="it-IT">
              <a:solidFill>
                <a:prstClr val="black"/>
              </a:solidFill>
            </a:endParaRPr>
          </a:p>
        </p:txBody>
      </p:sp>
    </p:spTree>
    <p:extLst>
      <p:ext uri="{BB962C8B-B14F-4D97-AF65-F5344CB8AC3E}">
        <p14:creationId xmlns:p14="http://schemas.microsoft.com/office/powerpoint/2010/main" val="2310082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nostro primo obiettivo un </a:t>
            </a:r>
            <a:r>
              <a:rPr lang="it-IT" b="1" dirty="0" smtClean="0"/>
              <a:t>sistema di facile consultazione</a:t>
            </a:r>
            <a:r>
              <a:rPr lang="it-IT" dirty="0" smtClean="0"/>
              <a:t>. </a:t>
            </a:r>
          </a:p>
          <a:p>
            <a:endParaRPr lang="it-IT" dirty="0" smtClean="0"/>
          </a:p>
          <a:p>
            <a:r>
              <a:rPr lang="it-IT" dirty="0" smtClean="0"/>
              <a:t>la possibilità di navigare nel sistema per territorio, selezionando subito un comune o un gruppo di comuni, o per tema, come già previsto in ASC nel menu "consulta dati".</a:t>
            </a:r>
          </a:p>
          <a:p>
            <a:r>
              <a:rPr lang="it-IT" dirty="0" smtClean="0"/>
              <a:t>Quindi nel menu "Consulta dati" la voce "Dati" dovrebbe </a:t>
            </a:r>
            <a:r>
              <a:rPr lang="it-IT" dirty="0" err="1" smtClean="0"/>
              <a:t>splittarsi</a:t>
            </a:r>
            <a:r>
              <a:rPr lang="it-IT" dirty="0" smtClean="0"/>
              <a:t> in "Navigazione per temi" e "Navigazione per territorio" (se poi fosse possibile selezionare il territorio direttamente sulla cartina ...).</a:t>
            </a:r>
          </a:p>
          <a:p>
            <a:r>
              <a:rPr lang="it-IT" dirty="0" smtClean="0"/>
              <a:t>Altro desiderata sarebbe la possibilità di scaricare, una volta selezionato un comune o un'area, tutti i dati disponibili per quell'area.</a:t>
            </a:r>
          </a:p>
          <a:p>
            <a:r>
              <a:rPr lang="it-IT" dirty="0" smtClean="0"/>
              <a:t>In futuro ci dovrebbe essere anche la possibilità di calcolare, visualizzare e scaricare gli indicatori  per aggregazioni di comuni definite dall'utente.</a:t>
            </a:r>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15</a:t>
            </a:fld>
            <a:endParaRPr lang="it-IT"/>
          </a:p>
        </p:txBody>
      </p:sp>
    </p:spTree>
    <p:extLst>
      <p:ext uri="{BB962C8B-B14F-4D97-AF65-F5344CB8AC3E}">
        <p14:creationId xmlns:p14="http://schemas.microsoft.com/office/powerpoint/2010/main" val="339949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16</a:t>
            </a:fld>
            <a:endParaRPr lang="it-IT"/>
          </a:p>
        </p:txBody>
      </p:sp>
    </p:spTree>
    <p:extLst>
      <p:ext uri="{BB962C8B-B14F-4D97-AF65-F5344CB8AC3E}">
        <p14:creationId xmlns:p14="http://schemas.microsoft.com/office/powerpoint/2010/main" val="2535757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17</a:t>
            </a:fld>
            <a:endParaRPr lang="it-IT"/>
          </a:p>
        </p:txBody>
      </p:sp>
    </p:spTree>
    <p:extLst>
      <p:ext uri="{BB962C8B-B14F-4D97-AF65-F5344CB8AC3E}">
        <p14:creationId xmlns:p14="http://schemas.microsoft.com/office/powerpoint/2010/main" val="253575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18</a:t>
            </a:fld>
            <a:endParaRPr lang="it-IT"/>
          </a:p>
        </p:txBody>
      </p:sp>
    </p:spTree>
    <p:extLst>
      <p:ext uri="{BB962C8B-B14F-4D97-AF65-F5344CB8AC3E}">
        <p14:creationId xmlns:p14="http://schemas.microsoft.com/office/powerpoint/2010/main" val="399157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4960962-C9E0-4F06-8B66-A7D140AE0F0B}" type="slidenum">
              <a:rPr lang="it-IT" smtClean="0"/>
              <a:pPr/>
              <a:t>19</a:t>
            </a:fld>
            <a:endParaRPr lang="it-IT"/>
          </a:p>
        </p:txBody>
      </p:sp>
    </p:spTree>
    <p:extLst>
      <p:ext uri="{BB962C8B-B14F-4D97-AF65-F5344CB8AC3E}">
        <p14:creationId xmlns:p14="http://schemas.microsoft.com/office/powerpoint/2010/main" val="243277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dirty="0" smtClean="0">
                <a:solidFill>
                  <a:srgbClr val="000000"/>
                </a:solidFill>
                <a:latin typeface="Verdana"/>
                <a:ea typeface="Times New Roman"/>
                <a:cs typeface="Times New Roman"/>
              </a:rPr>
              <a:t>L’Istat è impegnato in un importante processo di cambiamento teso ad arricchire ulteriormente l’offerta e della qualità delle informazioni prodotte. Le statistiche rilasciate dovranno essere sempre più in grado di rispondere alle trasformazioni in atto nella nostra società e alle nuove esigenze informative</a:t>
            </a:r>
          </a:p>
          <a:p>
            <a:pPr marL="0" indent="0">
              <a:buNone/>
            </a:pPr>
            <a:endParaRPr lang="it-IT" sz="1200" dirty="0" smtClean="0">
              <a:solidFill>
                <a:srgbClr val="000000"/>
              </a:solidFill>
              <a:latin typeface="Verdana"/>
              <a:ea typeface="Times New Roman"/>
              <a:cs typeface="Times New Roman"/>
            </a:endParaRPr>
          </a:p>
          <a:p>
            <a:pPr marL="0" indent="0">
              <a:buNone/>
            </a:pPr>
            <a:r>
              <a:rPr lang="it-IT" sz="1200" dirty="0" smtClean="0">
                <a:solidFill>
                  <a:srgbClr val="000000"/>
                </a:solidFill>
                <a:latin typeface="Verdana"/>
                <a:ea typeface="Times New Roman"/>
                <a:cs typeface="Times New Roman"/>
              </a:rPr>
              <a:t>L’obiettivo dovrà essere raggiunto attraverso  l’utilizzo una più spinta integrazione tra dati di  fonte amministrativa e dati di indagine </a:t>
            </a:r>
          </a:p>
          <a:p>
            <a:pPr marL="0" indent="0">
              <a:buNone/>
            </a:pPr>
            <a:endParaRPr lang="it-IT" sz="1200" dirty="0" smtClean="0">
              <a:solidFill>
                <a:srgbClr val="000000"/>
              </a:solidFill>
              <a:latin typeface="Verdana"/>
              <a:ea typeface="Times New Roman"/>
              <a:cs typeface="Times New Roman"/>
            </a:endParaRPr>
          </a:p>
          <a:p>
            <a:pPr marL="0" indent="0">
              <a:buNone/>
            </a:pPr>
            <a:endParaRPr lang="it-IT" sz="1200" dirty="0" smtClean="0">
              <a:solidFill>
                <a:srgbClr val="000000"/>
              </a:solidFill>
              <a:latin typeface="Verdana"/>
              <a:ea typeface="Times New Roman"/>
              <a:cs typeface="Times New Roman"/>
            </a:endParaRPr>
          </a:p>
          <a:p>
            <a:pPr marL="0" indent="0">
              <a:buNone/>
            </a:pPr>
            <a:r>
              <a:rPr lang="it-IT" sz="1200" dirty="0" smtClean="0">
                <a:solidFill>
                  <a:srgbClr val="000000"/>
                </a:solidFill>
                <a:latin typeface="Verdana"/>
                <a:ea typeface="Times New Roman"/>
                <a:cs typeface="Times New Roman"/>
              </a:rPr>
              <a:t>Il sistema di indicatori per le politiche locali si inserisce in questo processo di modernizzazione</a:t>
            </a:r>
            <a:r>
              <a:rPr lang="it-IT" sz="1200" baseline="0" dirty="0" smtClean="0">
                <a:solidFill>
                  <a:srgbClr val="000000"/>
                </a:solidFill>
                <a:latin typeface="Verdana"/>
                <a:ea typeface="Times New Roman"/>
                <a:cs typeface="Times New Roman"/>
              </a:rPr>
              <a:t> </a:t>
            </a:r>
            <a:endParaRPr lang="it-IT" sz="1200" dirty="0" smtClean="0">
              <a:solidFill>
                <a:srgbClr val="000000"/>
              </a:solidFill>
              <a:latin typeface="Verdana"/>
              <a:ea typeface="Times New Roman"/>
              <a:cs typeface="Times New Roman"/>
            </a:endParaRPr>
          </a:p>
          <a:p>
            <a:pPr marL="0" indent="0">
              <a:buNone/>
            </a:pPr>
            <a:r>
              <a:rPr lang="it-IT" sz="1200" dirty="0" smtClean="0">
                <a:solidFill>
                  <a:srgbClr val="000000"/>
                </a:solidFill>
                <a:latin typeface="Verdana"/>
                <a:ea typeface="Times New Roman"/>
                <a:cs typeface="Times New Roman"/>
              </a:rPr>
              <a:t>Alla costruzione del sistema concorre il progetto «Misure di benessere e programmazione a livello locale»</a:t>
            </a:r>
          </a:p>
          <a:p>
            <a:pPr marL="0" indent="0">
              <a:buNone/>
            </a:pPr>
            <a:endParaRPr lang="it-IT" sz="1200" dirty="0" smtClean="0">
              <a:solidFill>
                <a:srgbClr val="000000"/>
              </a:solidFill>
              <a:latin typeface="Verdana"/>
              <a:ea typeface="Times New Roman"/>
              <a:cs typeface="Times New Roman"/>
            </a:endParaRPr>
          </a:p>
          <a:p>
            <a:pPr marL="0" indent="0">
              <a:buNone/>
            </a:pPr>
            <a:endParaRPr lang="it-IT" sz="1200" dirty="0" smtClean="0">
              <a:solidFill>
                <a:srgbClr val="000000"/>
              </a:solidFill>
              <a:latin typeface="Verdana"/>
              <a:ea typeface="Times New Roman"/>
              <a:cs typeface="Times New Roman"/>
            </a:endParaRPr>
          </a:p>
          <a:p>
            <a:pPr marL="0" indent="0">
              <a:buNone/>
            </a:pPr>
            <a:r>
              <a:rPr lang="it-IT" sz="1200" dirty="0" smtClean="0">
                <a:solidFill>
                  <a:srgbClr val="000000"/>
                </a:solidFill>
                <a:latin typeface="Verdana"/>
                <a:ea typeface="Times New Roman"/>
                <a:cs typeface="Times New Roman"/>
              </a:rPr>
              <a:t>Dati e indicatori</a:t>
            </a:r>
            <a:r>
              <a:rPr lang="it-IT" sz="1200" baseline="0" dirty="0" smtClean="0">
                <a:solidFill>
                  <a:srgbClr val="000000"/>
                </a:solidFill>
                <a:latin typeface="Verdana"/>
                <a:ea typeface="Times New Roman"/>
                <a:cs typeface="Times New Roman"/>
              </a:rPr>
              <a:t> a supporto delle attività di programmazione e monitoraggio delle politiche territoriali e utili alla definizione dei profili di benessere e sviluppo sostenibile  delle comunità locali</a:t>
            </a:r>
            <a:endParaRPr lang="it-IT" sz="1200" dirty="0" smtClean="0">
              <a:solidFill>
                <a:srgbClr val="000000"/>
              </a:solidFill>
              <a:latin typeface="Verdana"/>
              <a:ea typeface="Times New Roman"/>
              <a:cs typeface="Times New Roman"/>
            </a:endParaRPr>
          </a:p>
          <a:p>
            <a:pPr marL="0" indent="0">
              <a:buNone/>
            </a:pPr>
            <a:endParaRPr lang="it-IT" sz="1200" dirty="0" smtClean="0">
              <a:solidFill>
                <a:srgbClr val="000000"/>
              </a:solidFill>
              <a:latin typeface="Verdana"/>
              <a:ea typeface="Times New Roman"/>
              <a:cs typeface="Times New Roman"/>
            </a:endParaRPr>
          </a:p>
          <a:p>
            <a:pPr marL="0" indent="0">
              <a:buNone/>
            </a:pPr>
            <a:r>
              <a:rPr lang="it-IT" sz="1200" dirty="0" smtClean="0">
                <a:solidFill>
                  <a:srgbClr val="000000"/>
                </a:solidFill>
                <a:latin typeface="Verdana"/>
                <a:ea typeface="Times New Roman"/>
                <a:cs typeface="Times New Roman"/>
              </a:rPr>
              <a:t>Declinazione territoriale di profili di benessere</a:t>
            </a:r>
          </a:p>
        </p:txBody>
      </p:sp>
      <p:sp>
        <p:nvSpPr>
          <p:cNvPr id="4" name="Segnaposto numero diapositiva 3"/>
          <p:cNvSpPr>
            <a:spLocks noGrp="1"/>
          </p:cNvSpPr>
          <p:nvPr>
            <p:ph type="sldNum" sz="quarter" idx="10"/>
          </p:nvPr>
        </p:nvSpPr>
        <p:spPr/>
        <p:txBody>
          <a:bodyPr/>
          <a:lstStyle/>
          <a:p>
            <a:fld id="{34960962-C9E0-4F06-8B66-A7D140AE0F0B}" type="slidenum">
              <a:rPr lang="it-IT" smtClean="0"/>
              <a:pPr/>
              <a:t>2</a:t>
            </a:fld>
            <a:endParaRPr lang="it-IT"/>
          </a:p>
        </p:txBody>
      </p:sp>
    </p:spTree>
    <p:extLst>
      <p:ext uri="{BB962C8B-B14F-4D97-AF65-F5344CB8AC3E}">
        <p14:creationId xmlns:p14="http://schemas.microsoft.com/office/powerpoint/2010/main" val="286877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100" dirty="0" smtClean="0"/>
              <a:t>URBES avviato nel 2012, con il coordinamento Istat (nazionale/territoriale) e la partecipazione dei maggiori Comuni italiani, che ha portato alla realizzazione di due rapporti nazionali, applicando l’approccio </a:t>
            </a:r>
            <a:r>
              <a:rPr lang="it-IT" sz="1100" dirty="0" err="1" smtClean="0"/>
              <a:t>Bes</a:t>
            </a:r>
            <a:r>
              <a:rPr lang="it-IT" sz="1100" dirty="0" smtClean="0"/>
              <a:t> per la messa a punto di un data set di indicatori territoriali condiviso con i comuni</a:t>
            </a:r>
          </a:p>
          <a:p>
            <a:pPr marL="171450" indent="-171450">
              <a:buFont typeface="Arial" panose="020B0604020202020204" pitchFamily="34" charset="0"/>
              <a:buChar char="•"/>
            </a:pPr>
            <a:r>
              <a:rPr lang="it-IT" sz="1100" dirty="0" smtClean="0"/>
              <a:t>la</a:t>
            </a:r>
            <a:r>
              <a:rPr lang="it-IT" sz="1100" baseline="0" dirty="0" smtClean="0"/>
              <a:t> sperimentazione realizzata in Basilicata nel 2016 per la produzione di indicatori di </a:t>
            </a:r>
            <a:r>
              <a:rPr lang="it-IT" sz="1100" baseline="0" dirty="0" err="1" smtClean="0"/>
              <a:t>Bes</a:t>
            </a:r>
            <a:r>
              <a:rPr lang="it-IT" sz="1100" baseline="0" dirty="0" smtClean="0"/>
              <a:t> per i comuni lucani. </a:t>
            </a:r>
            <a:r>
              <a:rPr lang="it-IT" sz="1100" dirty="0" smtClean="0"/>
              <a:t>L’esito positivo della sperimentazione  ha indotto ad ampliare sia l’ambito territoriale di riferimento, estendendolo all’universo dei comuni italiani, che le aree tematiche di interesse, in modo da produrre dati ed indicatori che, consentendo di definire e aggiornare con regolarità il quadro sociale ed economico dei comuni italiani, possano essere utilizzati a supporto dei processi di definizione delle politiche locali, a partire dagli adempimenti connessi alla redazione dei Documenti Unici di Programmazione (DUP).</a:t>
            </a:r>
          </a:p>
          <a:p>
            <a:r>
              <a:rPr lang="it-IT" sz="1100" dirty="0" smtClean="0"/>
              <a:t>L’estensione della sperimentazione lucana al territorio nazionale ha comportato la “naturale” fusione con </a:t>
            </a:r>
            <a:r>
              <a:rPr lang="it-IT" sz="1100" dirty="0" err="1" smtClean="0"/>
              <a:t>UrBes</a:t>
            </a:r>
            <a:r>
              <a:rPr lang="it-IT" sz="1100" dirty="0" smtClean="0"/>
              <a:t>. </a:t>
            </a:r>
          </a:p>
          <a:p>
            <a:r>
              <a:rPr lang="it-IT" sz="1100" dirty="0" smtClean="0"/>
              <a:t>Le attività di progetto</a:t>
            </a:r>
            <a:r>
              <a:rPr lang="it-IT" sz="1100" baseline="0" dirty="0" smtClean="0"/>
              <a:t> prevedono una stretta interazione, sia per gli aspetti metodologici che di diffusione, con le strutture dell’Istat e la valorizzazione e integrazione del patrimonio informativo della statistica pubblica.</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t>Il piano di progetto prevede il coinvolgimento degli </a:t>
            </a:r>
            <a:r>
              <a:rPr lang="it-IT" sz="1100" dirty="0" err="1" smtClean="0"/>
              <a:t>stakeolders</a:t>
            </a:r>
            <a:r>
              <a:rPr lang="it-IT" sz="1100" dirty="0" smtClean="0"/>
              <a:t> e, a tal fine, è stata inserita una apposita scheda SDE  nel PSN 2017-2019 aggiornamento 2018-2019 prevedendo la compartecipazione dei comuni di Firenze, Matera, Roma, Bologna,  Palermo,  Messina, Terni,  Reggio di Calabria, Modena.</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t>Il progetto</a:t>
            </a:r>
            <a:r>
              <a:rPr lang="it-IT" sz="1100" baseline="0" dirty="0" smtClean="0"/>
              <a:t> </a:t>
            </a:r>
            <a:r>
              <a:rPr lang="it-IT" sz="1100" dirty="0" smtClean="0"/>
              <a:t>rappresenta, in tal modo,  il primo contributo Istat alle attività del protocollo d‘intesa tra Istat, Anci e </a:t>
            </a:r>
            <a:r>
              <a:rPr lang="it-IT" sz="1100" dirty="0" err="1" smtClean="0"/>
              <a:t>Upi</a:t>
            </a:r>
            <a:r>
              <a:rPr lang="it-IT" sz="1100" dirty="0" smtClean="0"/>
              <a:t>, che, tra i sui obiettivi, prevede lo «sviluppo di basi di dati e di sistemi informativi integrati e tra loro armonizzati, di elevato dettaglio territoriale».</a:t>
            </a:r>
          </a:p>
          <a:p>
            <a:endParaRPr lang="it-IT" dirty="0" smtClean="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3</a:t>
            </a:fld>
            <a:endParaRPr lang="it-IT"/>
          </a:p>
        </p:txBody>
      </p:sp>
    </p:spTree>
    <p:extLst>
      <p:ext uri="{BB962C8B-B14F-4D97-AF65-F5344CB8AC3E}">
        <p14:creationId xmlns:p14="http://schemas.microsoft.com/office/powerpoint/2010/main" val="390625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L’informazione prodotta dal progetto sarà articolata in aree tematiche, che tengono conto sia dell’impianto concettuale del BES che degli ambiti di competenza e di intervento delle amministrazioni locali. </a:t>
            </a:r>
          </a:p>
          <a:p>
            <a:endParaRPr lang="it-IT" baseline="0" dirty="0" smtClean="0"/>
          </a:p>
          <a:p>
            <a:r>
              <a:rPr lang="it-IT" baseline="0" dirty="0" smtClean="0"/>
              <a:t>Nel seguito dell’intervento daremo alcune esempi di dati e indicatori che andranno a confluire nel sistema integrato.</a:t>
            </a:r>
          </a:p>
          <a:p>
            <a:r>
              <a:rPr lang="it-IT" baseline="0" dirty="0" smtClean="0"/>
              <a:t>Dati e indicatori ottenuti da elaborazioni su 2 archivi specifici:</a:t>
            </a:r>
          </a:p>
          <a:p>
            <a:r>
              <a:rPr lang="it-IT" baseline="0" dirty="0" smtClean="0"/>
              <a:t>ASIA e ARCHIMEDE</a:t>
            </a:r>
          </a:p>
          <a:p>
            <a:r>
              <a:rPr lang="it-IT" baseline="0" dirty="0" smtClean="0"/>
              <a:t>ASIA </a:t>
            </a:r>
          </a:p>
          <a:p>
            <a:r>
              <a:rPr lang="it-IT" dirty="0" smtClean="0"/>
              <a:t>Il Registro statistico delle imprese attive (Asia) è realizzato</a:t>
            </a:r>
            <a:r>
              <a:rPr lang="it-IT" baseline="0" dirty="0" smtClean="0"/>
              <a:t> dal 1996 ed è</a:t>
            </a:r>
            <a:r>
              <a:rPr lang="it-IT" dirty="0" smtClean="0"/>
              <a:t> costituito dalle unità economiche che esercitano arti e professioni nelle attività industriali, commerciali e dei servizi alle imprese e alle famiglie e fornisce informazioni identificative (denominazione e indirizzo) e di struttura (attività economica, addetti dipendenti e indipendenti, forma giuridica, data di inizio e fine attività, fatturato) di tali unità. </a:t>
            </a:r>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4</a:t>
            </a:fld>
            <a:endParaRPr lang="it-IT"/>
          </a:p>
        </p:txBody>
      </p:sp>
    </p:spTree>
    <p:extLst>
      <p:ext uri="{BB962C8B-B14F-4D97-AF65-F5344CB8AC3E}">
        <p14:creationId xmlns:p14="http://schemas.microsoft.com/office/powerpoint/2010/main" val="322505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Partiamo da </a:t>
            </a:r>
            <a:r>
              <a:rPr lang="it-IT" dirty="0" err="1" smtClean="0"/>
              <a:t>Archiemede</a:t>
            </a:r>
            <a:r>
              <a:rPr lang="it-IT" dirty="0" smtClean="0"/>
              <a:t> </a:t>
            </a:r>
          </a:p>
          <a:p>
            <a:endParaRPr lang="it-IT" dirty="0" smtClean="0"/>
          </a:p>
          <a:p>
            <a:r>
              <a:rPr lang="it-IT" dirty="0" smtClean="0"/>
              <a:t>Archivi amministrativi</a:t>
            </a:r>
            <a:r>
              <a:rPr lang="it-IT" baseline="0" dirty="0" smtClean="0"/>
              <a:t> oltre il 90% e registri statistici </a:t>
            </a:r>
          </a:p>
          <a:p>
            <a:r>
              <a:rPr lang="it-IT" baseline="0" dirty="0" smtClean="0"/>
              <a:t>Archimede per il 90% è frutto dell’integrazione di archivi amministrativi </a:t>
            </a:r>
          </a:p>
          <a:p>
            <a:r>
              <a:rPr lang="it-IT" baseline="0" dirty="0" smtClean="0"/>
              <a:t>Popolazioni che usano un territorio e loro mobilità (dati per comune)</a:t>
            </a:r>
          </a:p>
          <a:p>
            <a:r>
              <a:rPr lang="it-IT" baseline="0" dirty="0" smtClean="0"/>
              <a:t>Precarietà lavorativa (dati per individuo)</a:t>
            </a:r>
          </a:p>
          <a:p>
            <a:r>
              <a:rPr lang="it-IT" baseline="0" dirty="0" smtClean="0"/>
              <a:t>Condizioni socio-economiche delle famiglie (dati per famiglia)</a:t>
            </a:r>
          </a:p>
          <a:p>
            <a:endParaRPr lang="it-IT" baseline="0" dirty="0" smtClean="0"/>
          </a:p>
          <a:p>
            <a:r>
              <a:rPr lang="it-IT" baseline="0" dirty="0" smtClean="0"/>
              <a:t>tra le varie fonti integrate vi sono le liste anagrafiche comunali</a:t>
            </a:r>
          </a:p>
          <a:p>
            <a:r>
              <a:rPr lang="it-IT" baseline="0" dirty="0" smtClean="0"/>
              <a:t>Banca dati redditi del MEF  (redditi contribuenti </a:t>
            </a:r>
            <a:r>
              <a:rPr lang="it-IT" baseline="0" dirty="0" err="1" smtClean="0"/>
              <a:t>irpef</a:t>
            </a:r>
            <a:r>
              <a:rPr lang="it-IT" baseline="0" dirty="0" smtClean="0"/>
              <a:t>)</a:t>
            </a:r>
          </a:p>
          <a:p>
            <a:r>
              <a:rPr lang="it-IT" baseline="0" dirty="0" smtClean="0"/>
              <a:t>Archivi </a:t>
            </a:r>
            <a:r>
              <a:rPr lang="it-IT" baseline="0" dirty="0" err="1" smtClean="0"/>
              <a:t>inps</a:t>
            </a:r>
            <a:endParaRPr lang="it-IT" baseline="0" dirty="0" smtClean="0"/>
          </a:p>
          <a:p>
            <a:r>
              <a:rPr lang="it-IT" baseline="0" dirty="0" smtClean="0"/>
              <a:t>Anagrafi studenti del </a:t>
            </a:r>
            <a:r>
              <a:rPr lang="it-IT" baseline="0" dirty="0" err="1" smtClean="0"/>
              <a:t>miur</a:t>
            </a:r>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fld id="{34960962-C9E0-4F06-8B66-A7D140AE0F0B}" type="slidenum">
              <a:rPr lang="it-IT" smtClean="0"/>
              <a:pPr/>
              <a:t>5</a:t>
            </a:fld>
            <a:endParaRPr lang="it-IT"/>
          </a:p>
        </p:txBody>
      </p:sp>
    </p:spTree>
    <p:extLst>
      <p:ext uri="{BB962C8B-B14F-4D97-AF65-F5344CB8AC3E}">
        <p14:creationId xmlns:p14="http://schemas.microsoft.com/office/powerpoint/2010/main" val="371839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Non rientra tra gli obiettivi di questo intervento una analisi puntuale dei primi indicatori che è stato possibile produrre utilizzando gli archivi integrati di ASIA e di ARCHIMEDE. Riteniamo sia sufficiente dare una idea delle potenzialità informative attraverso una serie di cartogrammi</a:t>
            </a:r>
          </a:p>
          <a:p>
            <a:endParaRPr lang="it-IT" dirty="0" smtClean="0"/>
          </a:p>
          <a:p>
            <a:endParaRPr lang="it-IT" dirty="0" smtClean="0"/>
          </a:p>
          <a:p>
            <a:r>
              <a:rPr lang="it-IT" dirty="0" smtClean="0"/>
              <a:t>Partiamo con due ambiti di</a:t>
            </a:r>
            <a:r>
              <a:rPr lang="it-IT" baseline="0" dirty="0" smtClean="0"/>
              <a:t> intervento «istituzionale» delle amministrazioni locali: le politiche per l’infanzia e l’assistenza agli anziani.</a:t>
            </a:r>
          </a:p>
          <a:p>
            <a:endParaRPr lang="it-IT" baseline="0" dirty="0" smtClean="0"/>
          </a:p>
          <a:p>
            <a:endParaRPr lang="it-IT" baseline="0" dirty="0" smtClean="0"/>
          </a:p>
          <a:p>
            <a:r>
              <a:rPr lang="it-IT" dirty="0" smtClean="0"/>
              <a:t>Gli interventi socio-assistenziali dei comuni si concretizzano per la gran parte in misure a favore dell’infanzia e della popolazione anziana, quindi diventa importante «quantificare» i target.</a:t>
            </a:r>
          </a:p>
          <a:p>
            <a:endParaRPr lang="it-IT" dirty="0" smtClean="0"/>
          </a:p>
          <a:p>
            <a:r>
              <a:rPr lang="it-IT" b="1" dirty="0" smtClean="0"/>
              <a:t>Le famiglie con bambini da 0 a 14 anni  come evidenziato dal cartogramma di </a:t>
            </a:r>
            <a:r>
              <a:rPr lang="it-IT" b="1" dirty="0" err="1" smtClean="0"/>
              <a:t>sx</a:t>
            </a:r>
            <a:r>
              <a:rPr lang="it-IT" b="1" dirty="0" smtClean="0"/>
              <a:t> si concentrano, in aree specifiche. In complesso i comuni dell’area dell’alto ionio cosentino e dello ionio catanzarese e crotonese sono quelli nei quali si riscontrano i tassi più elevati</a:t>
            </a:r>
          </a:p>
          <a:p>
            <a:endParaRPr lang="it-IT" dirty="0" smtClean="0"/>
          </a:p>
          <a:p>
            <a:r>
              <a:rPr lang="it-IT" b="1" dirty="0" smtClean="0"/>
              <a:t>Il cartogramma di dx rappresenta, invece, la distribuzione delle 52000 famiglie  in cui è presente almeno un componente con 85 anni e più, ossia di quelle famiglie che, almeno dal punto di vista anagrafico potrebbero esprimere una «forte» domanda di assistenza per le persone anziane. Come si può osservare i due cartogrammi sono quasi complementari</a:t>
            </a:r>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6</a:t>
            </a:fld>
            <a:endParaRPr lang="it-IT">
              <a:solidFill>
                <a:prstClr val="black"/>
              </a:solidFill>
            </a:endParaRPr>
          </a:p>
        </p:txBody>
      </p:sp>
    </p:spTree>
    <p:extLst>
      <p:ext uri="{BB962C8B-B14F-4D97-AF65-F5344CB8AC3E}">
        <p14:creationId xmlns:p14="http://schemas.microsoft.com/office/powerpoint/2010/main" val="11503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centri urbani di maggiore dimensione demografica tendono a concentrare quote rilevanti di persone con titolo di studio elevato (diplomati e laureati). </a:t>
            </a:r>
          </a:p>
          <a:p>
            <a:endParaRPr lang="it-IT" dirty="0" smtClean="0"/>
          </a:p>
          <a:p>
            <a:r>
              <a:rPr lang="it-IT" dirty="0" smtClean="0"/>
              <a:t>In 4 comuni su 10 la  % di laureati</a:t>
            </a:r>
            <a:r>
              <a:rPr lang="it-IT" baseline="0" dirty="0" smtClean="0"/>
              <a:t> di età compresa tra 30 e 34 anni non supera il </a:t>
            </a:r>
            <a:r>
              <a:rPr lang="it-IT" dirty="0" smtClean="0"/>
              <a:t>20%</a:t>
            </a:r>
          </a:p>
          <a:p>
            <a:endParaRPr lang="it-IT" dirty="0" smtClean="0"/>
          </a:p>
          <a:p>
            <a:endParaRPr lang="it-IT" dirty="0" smtClean="0"/>
          </a:p>
          <a:p>
            <a:r>
              <a:rPr lang="it-IT" dirty="0" smtClean="0"/>
              <a:t>San </a:t>
            </a:r>
            <a:r>
              <a:rPr lang="it-IT" dirty="0" err="1" smtClean="0"/>
              <a:t>giovanni</a:t>
            </a:r>
            <a:r>
              <a:rPr lang="it-IT" dirty="0" smtClean="0"/>
              <a:t> in fiore</a:t>
            </a:r>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7</a:t>
            </a:fld>
            <a:endParaRPr lang="it-IT">
              <a:solidFill>
                <a:prstClr val="black"/>
              </a:solidFill>
            </a:endParaRPr>
          </a:p>
        </p:txBody>
      </p:sp>
    </p:spTree>
    <p:extLst>
      <p:ext uri="{BB962C8B-B14F-4D97-AF65-F5344CB8AC3E}">
        <p14:creationId xmlns:p14="http://schemas.microsoft.com/office/powerpoint/2010/main" val="115034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Nell’80% dei comuni  più di 1/3 dei giovani in età da 15 a 29 non ha un’occupazione regolare e non</a:t>
            </a:r>
            <a:r>
              <a:rPr lang="it-IT" baseline="0" dirty="0" smtClean="0"/>
              <a:t> segue un percorso di studi.</a:t>
            </a:r>
          </a:p>
          <a:p>
            <a:r>
              <a:rPr lang="it-IT" baseline="0" dirty="0" smtClean="0"/>
              <a:t> </a:t>
            </a:r>
            <a:endParaRPr lang="it-IT" dirty="0" smtClean="0"/>
          </a:p>
          <a:p>
            <a:r>
              <a:rPr lang="it-IT" dirty="0" smtClean="0"/>
              <a:t>In particolare,  risultano concentrati nell’alto tirreno cosentino (tra questi Terravecchia e Carpanzano) e nel reggino (Fiumara, Riace, Giffone e Camini), le percentuali più basse si riscontrano nelle aree intorno ai capoluoghi di provincia e ai comuni di maggiori dimensioni che offrono sicuramente maggiori opportunità di lavoro</a:t>
            </a:r>
            <a:endParaRPr lang="it-IT" dirty="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8</a:t>
            </a:fld>
            <a:endParaRPr lang="it-IT">
              <a:solidFill>
                <a:prstClr val="black"/>
              </a:solidFill>
            </a:endParaRPr>
          </a:p>
        </p:txBody>
      </p:sp>
    </p:spTree>
    <p:extLst>
      <p:ext uri="{BB962C8B-B14F-4D97-AF65-F5344CB8AC3E}">
        <p14:creationId xmlns:p14="http://schemas.microsoft.com/office/powerpoint/2010/main" val="345858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problema</a:t>
            </a:r>
            <a:r>
              <a:rPr lang="it-IT" baseline="0" dirty="0" smtClean="0"/>
              <a:t> del lavoro è evidenziato dai cartogrammi.</a:t>
            </a:r>
          </a:p>
          <a:p>
            <a:r>
              <a:rPr lang="it-IT" baseline="0" dirty="0" smtClean="0"/>
              <a:t>vediamo che 4 comuni su 5 presentano un tasso di occupazione inferiore al 50%</a:t>
            </a:r>
          </a:p>
          <a:p>
            <a:endParaRPr lang="it-IT" baseline="0" dirty="0" smtClean="0"/>
          </a:p>
          <a:p>
            <a:r>
              <a:rPr lang="it-IT" baseline="0" dirty="0" smtClean="0"/>
              <a:t>Nel cartogramma si evidenziano due aree con % di occupati  che supera il 50%  in particolare nel reggino (Platì, San Luca, Sant'Agata del Bianco)</a:t>
            </a:r>
          </a:p>
          <a:p>
            <a:endParaRPr lang="it-IT" baseline="0" dirty="0" smtClean="0"/>
          </a:p>
          <a:p>
            <a:r>
              <a:rPr lang="it-IT" baseline="0" dirty="0" smtClean="0"/>
              <a:t>e nell’alto ionio cosentino (</a:t>
            </a:r>
            <a:r>
              <a:rPr lang="it-IT" b="1" baseline="0" dirty="0" smtClean="0"/>
              <a:t>caratterizzata da una forte specializzazione agricola, ma anche da importanti attività turistiche sulla costa); nella seconda si conferma l’area ionica reggina allargandosi alla tirrenica (in quest’area, la specializzazione produttiva prevalente – a parte l’area portuale di Gioia Tauro – è l’agricoltura, e in modo particolare l’agrumicoltura, che mobilita grandi quantità di lavoratori stagionali nella stagione della raccolta</a:t>
            </a:r>
            <a:r>
              <a:rPr lang="it-IT" baseline="0" dirty="0" smtClean="0"/>
              <a:t>)</a:t>
            </a:r>
          </a:p>
          <a:p>
            <a:endParaRPr lang="it-IT" baseline="0" dirty="0" smtClean="0"/>
          </a:p>
          <a:p>
            <a:r>
              <a:rPr lang="it-IT" baseline="0" dirty="0" smtClean="0"/>
              <a:t>Ma come si vede dal cartogramma sulla destra nel basso reggino c’è una maggiore incidenza di lavoro non stabile</a:t>
            </a:r>
          </a:p>
          <a:p>
            <a:endParaRPr lang="it-IT" dirty="0" smtClean="0"/>
          </a:p>
          <a:p>
            <a:endParaRPr lang="it-IT" dirty="0" smtClean="0"/>
          </a:p>
          <a:p>
            <a:r>
              <a:rPr lang="it-IT" dirty="0" smtClean="0"/>
              <a:t>Quota di occupati iscritti in anagrafe con contratto di lavoro regolare non stabile (dipendenti a termine e collaboratori) nel mese di ottobre, sul totale degli occupati regolari (stabili + non stabili) nel mese di ottobre </a:t>
            </a:r>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34960962-C9E0-4F06-8B66-A7D140AE0F0B}"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115034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0487"/>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
        <p:nvSpPr>
          <p:cNvPr id="9" name="Segnaposto contenuto 8"/>
          <p:cNvSpPr>
            <a:spLocks noGrp="1"/>
          </p:cNvSpPr>
          <p:nvPr>
            <p:ph sz="quarter" idx="13"/>
          </p:nvPr>
        </p:nvSpPr>
        <p:spPr>
          <a:xfrm>
            <a:off x="457200" y="1252537"/>
            <a:ext cx="4038600" cy="333375"/>
          </a:xfrm>
          <a:prstGeom prst="rect">
            <a:avLst/>
          </a:prstGeom>
        </p:spPr>
        <p:txBody>
          <a:bodyPr/>
          <a:lstStyle>
            <a:lvl1pPr marL="0" indent="0" algn="ctr">
              <a:buFontTx/>
              <a:buNone/>
              <a:defRPr/>
            </a:lvl1pPr>
            <a:lvl2pPr algn="ctr">
              <a:defRPr/>
            </a:lvl2pPr>
            <a:lvl3pPr algn="ctr">
              <a:defRPr/>
            </a:lvl3pPr>
            <a:lvl4pPr algn="ctr">
              <a:defRPr/>
            </a:lvl4pPr>
            <a:lvl5pPr algn="ctr">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0" name="Segnaposto contenuto 8"/>
          <p:cNvSpPr>
            <a:spLocks noGrp="1"/>
          </p:cNvSpPr>
          <p:nvPr>
            <p:ph sz="quarter" idx="14"/>
          </p:nvPr>
        </p:nvSpPr>
        <p:spPr>
          <a:xfrm>
            <a:off x="4648200" y="1252537"/>
            <a:ext cx="4038600" cy="333375"/>
          </a:xfrm>
          <a:prstGeom prst="rect">
            <a:avLst/>
          </a:prstGeom>
        </p:spPr>
        <p:txBody>
          <a:bodyPr/>
          <a:lstStyle>
            <a:lvl1pPr marL="0" indent="0" algn="ctr">
              <a:buFontTx/>
              <a:buNone/>
              <a:defRPr/>
            </a:lvl1pPr>
            <a:lvl2pPr algn="ctr">
              <a:defRPr/>
            </a:lvl2pPr>
            <a:lvl3pPr algn="ctr">
              <a:defRPr/>
            </a:lvl3pPr>
            <a:lvl4pPr algn="ctr">
              <a:defRPr/>
            </a:lvl4pPr>
            <a:lvl5pPr algn="ctr">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2542799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Grafic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
        <p:nvSpPr>
          <p:cNvPr id="7" name="Segnaposto grafico 6"/>
          <p:cNvSpPr>
            <a:spLocks noGrp="1"/>
          </p:cNvSpPr>
          <p:nvPr>
            <p:ph type="chart" sz="quarter" idx="13"/>
          </p:nvPr>
        </p:nvSpPr>
        <p:spPr>
          <a:xfrm>
            <a:off x="106016" y="1430890"/>
            <a:ext cx="2186195" cy="2227262"/>
          </a:xfrm>
          <a:prstGeom prst="rect">
            <a:avLst/>
          </a:prstGeom>
        </p:spPr>
        <p:txBody>
          <a:bodyPr/>
          <a:lstStyle/>
          <a:p>
            <a:endParaRPr lang="it-IT" dirty="0"/>
          </a:p>
        </p:txBody>
      </p:sp>
      <p:sp>
        <p:nvSpPr>
          <p:cNvPr id="8" name="Segnaposto grafico 6"/>
          <p:cNvSpPr>
            <a:spLocks noGrp="1"/>
          </p:cNvSpPr>
          <p:nvPr>
            <p:ph type="chart" sz="quarter" idx="14"/>
          </p:nvPr>
        </p:nvSpPr>
        <p:spPr>
          <a:xfrm>
            <a:off x="2359021" y="1430890"/>
            <a:ext cx="2186195" cy="2227262"/>
          </a:xfrm>
          <a:prstGeom prst="rect">
            <a:avLst/>
          </a:prstGeom>
        </p:spPr>
        <p:txBody>
          <a:bodyPr/>
          <a:lstStyle/>
          <a:p>
            <a:endParaRPr lang="it-IT"/>
          </a:p>
        </p:txBody>
      </p:sp>
      <p:sp>
        <p:nvSpPr>
          <p:cNvPr id="9" name="Segnaposto grafico 6"/>
          <p:cNvSpPr>
            <a:spLocks noGrp="1"/>
          </p:cNvSpPr>
          <p:nvPr>
            <p:ph type="chart" sz="quarter" idx="15"/>
          </p:nvPr>
        </p:nvSpPr>
        <p:spPr>
          <a:xfrm>
            <a:off x="4598774" y="1430890"/>
            <a:ext cx="2186195" cy="2227262"/>
          </a:xfrm>
          <a:prstGeom prst="rect">
            <a:avLst/>
          </a:prstGeom>
        </p:spPr>
        <p:txBody>
          <a:bodyPr/>
          <a:lstStyle/>
          <a:p>
            <a:endParaRPr lang="it-IT"/>
          </a:p>
        </p:txBody>
      </p:sp>
      <p:sp>
        <p:nvSpPr>
          <p:cNvPr id="10" name="Segnaposto grafico 6"/>
          <p:cNvSpPr>
            <a:spLocks noGrp="1"/>
          </p:cNvSpPr>
          <p:nvPr>
            <p:ph type="chart" sz="quarter" idx="16"/>
          </p:nvPr>
        </p:nvSpPr>
        <p:spPr>
          <a:xfrm>
            <a:off x="6851790" y="1430890"/>
            <a:ext cx="2186195" cy="2227262"/>
          </a:xfrm>
          <a:prstGeom prst="rect">
            <a:avLst/>
          </a:prstGeom>
        </p:spPr>
        <p:txBody>
          <a:bodyPr/>
          <a:lstStyle/>
          <a:p>
            <a:endParaRPr lang="it-IT"/>
          </a:p>
        </p:txBody>
      </p:sp>
      <p:sp>
        <p:nvSpPr>
          <p:cNvPr id="11" name="Segnaposto grafico 6"/>
          <p:cNvSpPr>
            <a:spLocks noGrp="1"/>
          </p:cNvSpPr>
          <p:nvPr>
            <p:ph type="chart" sz="quarter" idx="17"/>
          </p:nvPr>
        </p:nvSpPr>
        <p:spPr>
          <a:xfrm>
            <a:off x="106016" y="3803924"/>
            <a:ext cx="2186195" cy="2227262"/>
          </a:xfrm>
          <a:prstGeom prst="rect">
            <a:avLst/>
          </a:prstGeom>
        </p:spPr>
        <p:txBody>
          <a:bodyPr/>
          <a:lstStyle/>
          <a:p>
            <a:endParaRPr lang="it-IT"/>
          </a:p>
        </p:txBody>
      </p:sp>
      <p:sp>
        <p:nvSpPr>
          <p:cNvPr id="12" name="Segnaposto grafico 6"/>
          <p:cNvSpPr>
            <a:spLocks noGrp="1"/>
          </p:cNvSpPr>
          <p:nvPr>
            <p:ph type="chart" sz="quarter" idx="18"/>
          </p:nvPr>
        </p:nvSpPr>
        <p:spPr>
          <a:xfrm>
            <a:off x="2359021" y="3803924"/>
            <a:ext cx="2186195" cy="2227262"/>
          </a:xfrm>
          <a:prstGeom prst="rect">
            <a:avLst/>
          </a:prstGeom>
        </p:spPr>
        <p:txBody>
          <a:bodyPr/>
          <a:lstStyle/>
          <a:p>
            <a:endParaRPr lang="it-IT"/>
          </a:p>
        </p:txBody>
      </p:sp>
      <p:sp>
        <p:nvSpPr>
          <p:cNvPr id="13" name="Segnaposto grafico 6"/>
          <p:cNvSpPr>
            <a:spLocks noGrp="1"/>
          </p:cNvSpPr>
          <p:nvPr>
            <p:ph type="chart" sz="quarter" idx="19"/>
          </p:nvPr>
        </p:nvSpPr>
        <p:spPr>
          <a:xfrm>
            <a:off x="4598774" y="3803924"/>
            <a:ext cx="2186195" cy="2227262"/>
          </a:xfrm>
          <a:prstGeom prst="rect">
            <a:avLst/>
          </a:prstGeom>
        </p:spPr>
        <p:txBody>
          <a:bodyPr/>
          <a:lstStyle/>
          <a:p>
            <a:endParaRPr lang="it-IT"/>
          </a:p>
        </p:txBody>
      </p:sp>
      <p:sp>
        <p:nvSpPr>
          <p:cNvPr id="14" name="Segnaposto grafico 6"/>
          <p:cNvSpPr>
            <a:spLocks noGrp="1"/>
          </p:cNvSpPr>
          <p:nvPr>
            <p:ph type="chart" sz="quarter" idx="20"/>
          </p:nvPr>
        </p:nvSpPr>
        <p:spPr>
          <a:xfrm>
            <a:off x="6851790" y="3803924"/>
            <a:ext cx="2186195" cy="2227262"/>
          </a:xfrm>
          <a:prstGeom prst="rect">
            <a:avLst/>
          </a:prstGeom>
        </p:spPr>
        <p:txBody>
          <a:bodyPr/>
          <a:lstStyle/>
          <a:p>
            <a:endParaRPr lang="it-IT"/>
          </a:p>
        </p:txBody>
      </p:sp>
      <p:sp>
        <p:nvSpPr>
          <p:cNvPr id="23" name="Segnaposto testo 15"/>
          <p:cNvSpPr>
            <a:spLocks noGrp="1"/>
          </p:cNvSpPr>
          <p:nvPr>
            <p:ph type="body" sz="quarter" idx="28"/>
          </p:nvPr>
        </p:nvSpPr>
        <p:spPr>
          <a:xfrm>
            <a:off x="6851583" y="5825832"/>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16" name="Segnaposto testo 15"/>
          <p:cNvSpPr>
            <a:spLocks noGrp="1"/>
          </p:cNvSpPr>
          <p:nvPr>
            <p:ph type="body" sz="quarter" idx="21"/>
          </p:nvPr>
        </p:nvSpPr>
        <p:spPr>
          <a:xfrm>
            <a:off x="106363" y="3373904"/>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17" name="Segnaposto testo 15"/>
          <p:cNvSpPr>
            <a:spLocks noGrp="1"/>
          </p:cNvSpPr>
          <p:nvPr>
            <p:ph type="body" sz="quarter" idx="22"/>
          </p:nvPr>
        </p:nvSpPr>
        <p:spPr>
          <a:xfrm>
            <a:off x="2365844" y="3367554"/>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18" name="Segnaposto testo 15"/>
          <p:cNvSpPr>
            <a:spLocks noGrp="1"/>
          </p:cNvSpPr>
          <p:nvPr>
            <p:ph type="body" sz="quarter" idx="23"/>
          </p:nvPr>
        </p:nvSpPr>
        <p:spPr>
          <a:xfrm>
            <a:off x="4618652" y="3378701"/>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19" name="Segnaposto testo 15"/>
          <p:cNvSpPr>
            <a:spLocks noGrp="1"/>
          </p:cNvSpPr>
          <p:nvPr>
            <p:ph type="body" sz="quarter" idx="24"/>
          </p:nvPr>
        </p:nvSpPr>
        <p:spPr>
          <a:xfrm>
            <a:off x="6871460" y="3367554"/>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20" name="Segnaposto testo 15"/>
          <p:cNvSpPr>
            <a:spLocks noGrp="1"/>
          </p:cNvSpPr>
          <p:nvPr>
            <p:ph type="body" sz="quarter" idx="25"/>
          </p:nvPr>
        </p:nvSpPr>
        <p:spPr>
          <a:xfrm>
            <a:off x="86486" y="5832182"/>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21" name="Segnaposto testo 15"/>
          <p:cNvSpPr>
            <a:spLocks noGrp="1"/>
          </p:cNvSpPr>
          <p:nvPr>
            <p:ph type="body" sz="quarter" idx="26"/>
          </p:nvPr>
        </p:nvSpPr>
        <p:spPr>
          <a:xfrm>
            <a:off x="2345967" y="5825832"/>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
        <p:nvSpPr>
          <p:cNvPr id="22" name="Segnaposto testo 15"/>
          <p:cNvSpPr>
            <a:spLocks noGrp="1"/>
          </p:cNvSpPr>
          <p:nvPr>
            <p:ph type="body" sz="quarter" idx="27"/>
          </p:nvPr>
        </p:nvSpPr>
        <p:spPr>
          <a:xfrm>
            <a:off x="4598775" y="5836979"/>
            <a:ext cx="2185987" cy="301234"/>
          </a:xfrm>
          <a:prstGeom prst="rect">
            <a:avLst/>
          </a:prstGeom>
        </p:spPr>
        <p:txBody>
          <a:bodyPr/>
          <a:lstStyle>
            <a:lvl1pPr marL="0" indent="0" algn="ctr">
              <a:spcBef>
                <a:spcPts val="0"/>
              </a:spcBef>
              <a:buFontTx/>
              <a:buNone/>
              <a:defRPr sz="1000" b="1"/>
            </a:lvl1pPr>
            <a:lvl2pPr>
              <a:defRPr sz="1000"/>
            </a:lvl2pPr>
            <a:lvl3pPr>
              <a:defRPr sz="1000"/>
            </a:lvl3pPr>
            <a:lvl4pPr>
              <a:defRPr sz="1000"/>
            </a:lvl4pPr>
            <a:lvl5pPr>
              <a:defRPr sz="1000"/>
            </a:lvl5pPr>
          </a:lstStyle>
          <a:p>
            <a:pPr lvl="0"/>
            <a:endParaRPr lang="it-IT" dirty="0"/>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30701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20/10/2017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478795"/>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7558380" y="6492763"/>
            <a:ext cx="683971" cy="284988"/>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1504" y="1450344"/>
            <a:ext cx="8229600" cy="1984001"/>
          </a:xfrm>
          <a:ln>
            <a:noFill/>
          </a:ln>
        </p:spPr>
        <p:txBody>
          <a:bodyPr/>
          <a:lstStyle/>
          <a:p>
            <a:pPr marL="0" indent="0" algn="ctr">
              <a:buNone/>
            </a:pPr>
            <a:endParaRPr lang="it-IT" sz="3600" dirty="0" smtClean="0"/>
          </a:p>
          <a:p>
            <a:pPr marL="0" indent="0" fontAlgn="base">
              <a:spcBef>
                <a:spcPct val="0"/>
              </a:spcBef>
              <a:spcAft>
                <a:spcPct val="0"/>
              </a:spcAft>
              <a:buNone/>
              <a:defRPr/>
            </a:pPr>
            <a:r>
              <a:rPr lang="it-IT" sz="2800" dirty="0">
                <a:solidFill>
                  <a:srgbClr val="505150"/>
                </a:solidFill>
              </a:rPr>
              <a:t>Un sistema integrato di indicatori </a:t>
            </a:r>
            <a:endParaRPr lang="it-IT" sz="2800" dirty="0" smtClean="0">
              <a:solidFill>
                <a:srgbClr val="505150"/>
              </a:solidFill>
            </a:endParaRPr>
          </a:p>
          <a:p>
            <a:pPr marL="0" indent="0" fontAlgn="base">
              <a:spcBef>
                <a:spcPct val="0"/>
              </a:spcBef>
              <a:spcAft>
                <a:spcPct val="0"/>
              </a:spcAft>
              <a:buNone/>
              <a:defRPr/>
            </a:pPr>
            <a:r>
              <a:rPr lang="it-IT" sz="2800" dirty="0" smtClean="0">
                <a:solidFill>
                  <a:srgbClr val="505150"/>
                </a:solidFill>
              </a:rPr>
              <a:t>per </a:t>
            </a:r>
            <a:r>
              <a:rPr lang="it-IT" sz="2800" dirty="0">
                <a:solidFill>
                  <a:srgbClr val="505150"/>
                </a:solidFill>
              </a:rPr>
              <a:t>le politiche locali</a:t>
            </a:r>
          </a:p>
        </p:txBody>
      </p:sp>
      <p:sp>
        <p:nvSpPr>
          <p:cNvPr id="5" name="AutoShape 2" descr="Stemma senza capo rosso"/>
          <p:cNvSpPr>
            <a:spLocks noChangeAspect="1" noChangeArrowheads="1"/>
          </p:cNvSpPr>
          <p:nvPr/>
        </p:nvSpPr>
        <p:spPr bwMode="auto">
          <a:xfrm>
            <a:off x="42863" y="-52388"/>
            <a:ext cx="86677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Rectangle 3"/>
          <p:cNvSpPr>
            <a:spLocks noChangeArrowheads="1"/>
          </p:cNvSpPr>
          <p:nvPr/>
        </p:nvSpPr>
        <p:spPr bwMode="auto">
          <a:xfrm>
            <a:off x="152400" y="296361"/>
            <a:ext cx="129844"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1100" b="0" i="0" u="none" strike="noStrike" cap="none" normalizeH="0" baseline="0" dirty="0" smtClean="0">
                <a:ln>
                  <a:noFill/>
                </a:ln>
                <a:solidFill>
                  <a:srgbClr val="1F497D"/>
                </a:solidFill>
                <a:effectLst/>
                <a:latin typeface="Trebuchet MS" pitchFamily="34" charset="0"/>
                <a:cs typeface="Arial" pitchFamily="34" charset="0"/>
              </a:rPr>
              <a:t>   </a:t>
            </a:r>
          </a:p>
        </p:txBody>
      </p:sp>
      <p:sp>
        <p:nvSpPr>
          <p:cNvPr id="7" name="AutoShape 4" descr="Stemma senza capo rosso"/>
          <p:cNvSpPr>
            <a:spLocks noChangeAspect="1" noChangeArrowheads="1"/>
          </p:cNvSpPr>
          <p:nvPr/>
        </p:nvSpPr>
        <p:spPr bwMode="auto">
          <a:xfrm>
            <a:off x="195263" y="100012"/>
            <a:ext cx="86677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Stemma senza capo rosso"/>
          <p:cNvSpPr>
            <a:spLocks noChangeAspect="1" noChangeArrowheads="1"/>
          </p:cNvSpPr>
          <p:nvPr/>
        </p:nvSpPr>
        <p:spPr bwMode="auto">
          <a:xfrm>
            <a:off x="347663" y="252412"/>
            <a:ext cx="866775" cy="866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Rettangolo 11"/>
          <p:cNvSpPr/>
          <p:nvPr/>
        </p:nvSpPr>
        <p:spPr>
          <a:xfrm>
            <a:off x="698477" y="4823902"/>
            <a:ext cx="5911103" cy="307777"/>
          </a:xfrm>
          <a:prstGeom prst="rect">
            <a:avLst/>
          </a:prstGeom>
        </p:spPr>
        <p:txBody>
          <a:bodyPr wrap="square">
            <a:spAutoFit/>
          </a:bodyPr>
          <a:lstStyle/>
          <a:p>
            <a:r>
              <a:rPr lang="it-IT" sz="1400" dirty="0" smtClean="0">
                <a:solidFill>
                  <a:srgbClr val="505150"/>
                </a:solidFill>
              </a:rPr>
              <a:t>Reggio Calabria, 18 </a:t>
            </a:r>
            <a:r>
              <a:rPr lang="it-IT" sz="1400" dirty="0">
                <a:solidFill>
                  <a:srgbClr val="505150"/>
                </a:solidFill>
              </a:rPr>
              <a:t>ottobre </a:t>
            </a:r>
            <a:r>
              <a:rPr lang="it-IT" sz="1400" dirty="0" smtClean="0">
                <a:solidFill>
                  <a:srgbClr val="505150"/>
                </a:solidFill>
              </a:rPr>
              <a:t>2017</a:t>
            </a:r>
            <a:endParaRPr lang="it-IT" sz="2000" dirty="0"/>
          </a:p>
        </p:txBody>
      </p:sp>
      <p:sp>
        <p:nvSpPr>
          <p:cNvPr id="4" name="Rettangolo 3"/>
          <p:cNvSpPr/>
          <p:nvPr/>
        </p:nvSpPr>
        <p:spPr>
          <a:xfrm>
            <a:off x="683734" y="3516215"/>
            <a:ext cx="7812565" cy="646331"/>
          </a:xfrm>
          <a:prstGeom prst="rect">
            <a:avLst/>
          </a:prstGeom>
        </p:spPr>
        <p:txBody>
          <a:bodyPr wrap="square">
            <a:spAutoFit/>
          </a:bodyPr>
          <a:lstStyle/>
          <a:p>
            <a:pPr>
              <a:defRPr/>
            </a:pPr>
            <a:r>
              <a:rPr lang="it-IT" dirty="0">
                <a:solidFill>
                  <a:srgbClr val="505150"/>
                </a:solidFill>
              </a:rPr>
              <a:t>Antonella Bianchino (Istat Ufficio territoriale per la Basilicata e la Calabria</a:t>
            </a:r>
            <a:r>
              <a:rPr lang="it-IT" dirty="0" smtClean="0">
                <a:latin typeface="Times New Roman" panose="02020603050405020304" pitchFamily="18" charset="0"/>
                <a:cs typeface="Times New Roman" panose="02020603050405020304" pitchFamily="18" charset="0"/>
              </a:rPr>
              <a:t>)</a:t>
            </a:r>
          </a:p>
          <a:p>
            <a:pPr>
              <a:defRPr/>
            </a:pPr>
            <a:r>
              <a:rPr lang="it-IT" dirty="0">
                <a:solidFill>
                  <a:srgbClr val="505150"/>
                </a:solidFill>
              </a:rPr>
              <a:t>Domenico </a:t>
            </a:r>
            <a:r>
              <a:rPr lang="it-IT" dirty="0" err="1">
                <a:solidFill>
                  <a:srgbClr val="505150"/>
                </a:solidFill>
              </a:rPr>
              <a:t>Tebala</a:t>
            </a:r>
            <a:r>
              <a:rPr lang="it-IT" dirty="0">
                <a:solidFill>
                  <a:srgbClr val="505150"/>
                </a:solidFill>
              </a:rPr>
              <a:t> (Istat Ufficio territoriale per la Basilicata e la Calabria</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746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contenuto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8473" t="5736" r="32135" b="5727"/>
          <a:stretch/>
        </p:blipFill>
        <p:spPr>
          <a:xfrm>
            <a:off x="1076324" y="1694194"/>
            <a:ext cx="3004370" cy="4752000"/>
          </a:xfrm>
        </p:spPr>
      </p:pic>
      <p:sp>
        <p:nvSpPr>
          <p:cNvPr id="7" name="Titolo 6"/>
          <p:cNvSpPr>
            <a:spLocks noGrp="1"/>
          </p:cNvSpPr>
          <p:nvPr>
            <p:ph type="title"/>
          </p:nvPr>
        </p:nvSpPr>
        <p:spPr/>
        <p:txBody>
          <a:bodyPr/>
          <a:lstStyle/>
          <a:p>
            <a:r>
              <a:rPr lang="it-IT" dirty="0" smtClean="0"/>
              <a:t>Condizioni delle famiglie</a:t>
            </a:r>
            <a:endParaRPr lang="it-IT" dirty="0"/>
          </a:p>
        </p:txBody>
      </p:sp>
      <p:sp>
        <p:nvSpPr>
          <p:cNvPr id="11" name="Segnaposto contenuto 10"/>
          <p:cNvSpPr>
            <a:spLocks noGrp="1"/>
          </p:cNvSpPr>
          <p:nvPr>
            <p:ph sz="quarter" idx="14"/>
          </p:nvPr>
        </p:nvSpPr>
        <p:spPr>
          <a:xfrm>
            <a:off x="643095" y="1065125"/>
            <a:ext cx="8043705" cy="1105319"/>
          </a:xfrm>
        </p:spPr>
        <p:txBody>
          <a:bodyPr/>
          <a:lstStyle/>
          <a:p>
            <a:pPr>
              <a:spcBef>
                <a:spcPts val="600"/>
              </a:spcBef>
            </a:pPr>
            <a:r>
              <a:rPr lang="it-IT" dirty="0"/>
              <a:t>Bassa intensità lavorativa delle famiglie </a:t>
            </a:r>
            <a:r>
              <a:rPr lang="it-IT" dirty="0" smtClean="0"/>
              <a:t>anagrafiche</a:t>
            </a:r>
            <a:endParaRPr lang="it-IT" sz="2800" i="1" dirty="0"/>
          </a:p>
        </p:txBody>
      </p:sp>
      <p:sp>
        <p:nvSpPr>
          <p:cNvPr id="2" name="Rettangolo 1"/>
          <p:cNvSpPr/>
          <p:nvPr/>
        </p:nvSpPr>
        <p:spPr>
          <a:xfrm>
            <a:off x="4610100" y="2953122"/>
            <a:ext cx="43053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92075" indent="-92075">
              <a:lnSpc>
                <a:spcPts val="1600"/>
              </a:lnSpc>
            </a:pPr>
            <a:r>
              <a:rPr lang="it-IT" sz="1600" dirty="0">
                <a:solidFill>
                  <a:prstClr val="black"/>
                </a:solidFill>
              </a:rPr>
              <a:t>Percentuale di famiglie anagrafiche con intensità lavorativa inferiore al 20% del proprio potenziale. </a:t>
            </a:r>
            <a:endParaRPr lang="it-IT" sz="1600" dirty="0" smtClean="0">
              <a:solidFill>
                <a:prstClr val="black"/>
              </a:solidFill>
            </a:endParaRPr>
          </a:p>
          <a:p>
            <a:pPr marL="92075" indent="-92075">
              <a:lnSpc>
                <a:spcPts val="1600"/>
              </a:lnSpc>
            </a:pPr>
            <a:endParaRPr lang="it-IT" sz="1600" dirty="0">
              <a:solidFill>
                <a:prstClr val="black"/>
              </a:solidFill>
            </a:endParaRPr>
          </a:p>
          <a:p>
            <a:pPr marL="92075" indent="-92075">
              <a:lnSpc>
                <a:spcPts val="1600"/>
              </a:lnSpc>
            </a:pPr>
            <a:r>
              <a:rPr lang="it-IT" sz="1600" dirty="0" smtClean="0">
                <a:solidFill>
                  <a:prstClr val="black"/>
                </a:solidFill>
              </a:rPr>
              <a:t>L'intensità </a:t>
            </a:r>
            <a:r>
              <a:rPr lang="it-IT" sz="1600" dirty="0">
                <a:solidFill>
                  <a:prstClr val="black"/>
                </a:solidFill>
              </a:rPr>
              <a:t>lavorativa rappresenta una misura della partecipazione dei membri della famiglia al mercato del lavoro (solo occupazione regolare derivata dalle fonti amministrative). </a:t>
            </a:r>
          </a:p>
        </p:txBody>
      </p:sp>
      <p:sp>
        <p:nvSpPr>
          <p:cNvPr id="6" name="CasellaDiTesto 5"/>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621952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Condizioni delle famiglie</a:t>
            </a:r>
            <a:endParaRPr lang="it-IT" dirty="0"/>
          </a:p>
        </p:txBody>
      </p:sp>
      <p:pic>
        <p:nvPicPr>
          <p:cNvPr id="6" name="Segnaposto contenuto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9230" t="7313" r="32625" b="7480"/>
          <a:stretch/>
        </p:blipFill>
        <p:spPr>
          <a:xfrm>
            <a:off x="895350" y="2228850"/>
            <a:ext cx="2647950" cy="4162274"/>
          </a:xfrm>
        </p:spPr>
      </p:pic>
      <p:pic>
        <p:nvPicPr>
          <p:cNvPr id="8" name="Segnaposto contenuto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7428" t="5558" r="30136" b="7480"/>
          <a:stretch/>
        </p:blipFill>
        <p:spPr>
          <a:xfrm>
            <a:off x="5295900" y="1971674"/>
            <a:ext cx="3095562" cy="4464000"/>
          </a:xfrm>
        </p:spPr>
      </p:pic>
      <p:sp>
        <p:nvSpPr>
          <p:cNvPr id="9" name="Segnaposto contenuto 10"/>
          <p:cNvSpPr>
            <a:spLocks noGrp="1"/>
          </p:cNvSpPr>
          <p:nvPr>
            <p:ph sz="quarter" idx="14"/>
          </p:nvPr>
        </p:nvSpPr>
        <p:spPr>
          <a:xfrm>
            <a:off x="4565179" y="1007976"/>
            <a:ext cx="4399309" cy="906550"/>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800" dirty="0"/>
              <a:t>Divari nel reddito al lordo delle imposte</a:t>
            </a:r>
            <a:r>
              <a:rPr lang="it-IT" sz="1800" dirty="0" smtClean="0"/>
              <a:t>*</a:t>
            </a:r>
          </a:p>
          <a:p>
            <a:pPr>
              <a:spcBef>
                <a:spcPts val="600"/>
              </a:spcBef>
            </a:pPr>
            <a:endParaRPr lang="it-IT" sz="1600" i="1" dirty="0"/>
          </a:p>
        </p:txBody>
      </p:sp>
      <p:sp>
        <p:nvSpPr>
          <p:cNvPr id="11" name="Segnaposto contenuto 10"/>
          <p:cNvSpPr>
            <a:spLocks noGrp="1"/>
          </p:cNvSpPr>
          <p:nvPr>
            <p:ph sz="quarter" idx="14"/>
          </p:nvPr>
        </p:nvSpPr>
        <p:spPr>
          <a:xfrm>
            <a:off x="390525" y="1007976"/>
            <a:ext cx="4116288" cy="906550"/>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800" dirty="0" smtClean="0"/>
              <a:t>Famiglie anagrafiche con reddito equivalente inferiore all’importo dell’assegno sociale (valori %)</a:t>
            </a:r>
            <a:endParaRPr lang="it-IT" sz="1600" i="1" dirty="0"/>
          </a:p>
        </p:txBody>
      </p:sp>
      <p:sp>
        <p:nvSpPr>
          <p:cNvPr id="12" name="CasellaDiTesto 11"/>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52836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8115" t="7703" r="26832" b="6805"/>
          <a:stretch/>
        </p:blipFill>
        <p:spPr>
          <a:xfrm>
            <a:off x="2800347" y="1672233"/>
            <a:ext cx="3558415" cy="4752000"/>
          </a:xfrm>
        </p:spPr>
      </p:pic>
      <p:sp>
        <p:nvSpPr>
          <p:cNvPr id="7" name="Titolo 6"/>
          <p:cNvSpPr>
            <a:spLocks noGrp="1"/>
          </p:cNvSpPr>
          <p:nvPr>
            <p:ph type="title"/>
          </p:nvPr>
        </p:nvSpPr>
        <p:spPr/>
        <p:txBody>
          <a:bodyPr/>
          <a:lstStyle/>
          <a:p>
            <a:r>
              <a:rPr lang="it-IT" dirty="0" smtClean="0"/>
              <a:t>Economia insediata</a:t>
            </a:r>
            <a:endParaRPr lang="it-IT" dirty="0"/>
          </a:p>
        </p:txBody>
      </p:sp>
      <p:sp>
        <p:nvSpPr>
          <p:cNvPr id="11" name="Segnaposto contenuto 10"/>
          <p:cNvSpPr>
            <a:spLocks noGrp="1"/>
          </p:cNvSpPr>
          <p:nvPr>
            <p:ph sz="quarter" idx="14"/>
          </p:nvPr>
        </p:nvSpPr>
        <p:spPr>
          <a:xfrm>
            <a:off x="2200275" y="1065126"/>
            <a:ext cx="4772025" cy="525550"/>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800" dirty="0">
                <a:solidFill>
                  <a:schemeClr val="dk1"/>
                </a:solidFill>
              </a:rPr>
              <a:t>Tasso di imprenditorialità</a:t>
            </a:r>
          </a:p>
        </p:txBody>
      </p:sp>
      <p:sp>
        <p:nvSpPr>
          <p:cNvPr id="5" name="CasellaDiTesto 4"/>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232023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Economia insediata</a:t>
            </a:r>
            <a:endParaRPr lang="it-IT" dirty="0"/>
          </a:p>
        </p:txBody>
      </p:sp>
      <p:sp>
        <p:nvSpPr>
          <p:cNvPr id="11" name="Segnaposto contenuto 10"/>
          <p:cNvSpPr>
            <a:spLocks noGrp="1"/>
          </p:cNvSpPr>
          <p:nvPr>
            <p:ph sz="quarter" idx="14"/>
          </p:nvPr>
        </p:nvSpPr>
        <p:spPr>
          <a:xfrm>
            <a:off x="643095" y="998450"/>
            <a:ext cx="8043705" cy="1282012"/>
          </a:xfrm>
          <a:ln>
            <a:solidFill>
              <a:srgbClr val="C00000"/>
            </a:solidFill>
          </a:ln>
        </p:spPr>
        <p:txBody>
          <a:bodyPr/>
          <a:lstStyle/>
          <a:p>
            <a:pPr>
              <a:spcBef>
                <a:spcPts val="600"/>
              </a:spcBef>
            </a:pPr>
            <a:r>
              <a:rPr lang="it-IT" dirty="0" smtClean="0"/>
              <a:t>Dimensioni d’impresa</a:t>
            </a:r>
          </a:p>
        </p:txBody>
      </p:sp>
      <p:pic>
        <p:nvPicPr>
          <p:cNvPr id="3" name="Segnaposto contenuto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7992" t="6476" r="31929" b="8353"/>
          <a:stretch/>
        </p:blipFill>
        <p:spPr>
          <a:xfrm>
            <a:off x="1228716" y="2314575"/>
            <a:ext cx="2750008" cy="4112524"/>
          </a:xfrm>
        </p:spPr>
      </p:pic>
      <p:pic>
        <p:nvPicPr>
          <p:cNvPr id="8" name="Segnaposto contenuto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9247" t="6305" r="29574" b="8790"/>
          <a:stretch/>
        </p:blipFill>
        <p:spPr>
          <a:xfrm>
            <a:off x="5467343" y="2314573"/>
            <a:ext cx="2822837" cy="4095752"/>
          </a:xfrm>
        </p:spPr>
      </p:pic>
      <p:sp>
        <p:nvSpPr>
          <p:cNvPr id="9" name="Rettangolo 8"/>
          <p:cNvSpPr/>
          <p:nvPr/>
        </p:nvSpPr>
        <p:spPr>
          <a:xfrm>
            <a:off x="4623474" y="1634133"/>
            <a:ext cx="3908966" cy="646331"/>
          </a:xfrm>
          <a:prstGeom prst="rect">
            <a:avLst/>
          </a:prstGeom>
        </p:spPr>
        <p:txBody>
          <a:bodyPr wrap="square">
            <a:spAutoFit/>
          </a:bodyPr>
          <a:lstStyle/>
          <a:p>
            <a:pPr algn="ctr"/>
            <a:r>
              <a:rPr lang="it-IT" dirty="0" smtClean="0"/>
              <a:t>% di imprese con fatturato</a:t>
            </a:r>
          </a:p>
          <a:p>
            <a:pPr algn="ctr"/>
            <a:r>
              <a:rPr lang="it-IT" dirty="0" smtClean="0"/>
              <a:t> &gt;= 1.000.000€</a:t>
            </a:r>
            <a:endParaRPr lang="it-IT" dirty="0"/>
          </a:p>
        </p:txBody>
      </p:sp>
      <p:sp>
        <p:nvSpPr>
          <p:cNvPr id="10" name="Rettangolo 9"/>
          <p:cNvSpPr/>
          <p:nvPr/>
        </p:nvSpPr>
        <p:spPr>
          <a:xfrm>
            <a:off x="471736" y="1615083"/>
            <a:ext cx="3619539" cy="646331"/>
          </a:xfrm>
          <a:prstGeom prst="rect">
            <a:avLst/>
          </a:prstGeom>
        </p:spPr>
        <p:txBody>
          <a:bodyPr wrap="square">
            <a:spAutoFit/>
          </a:bodyPr>
          <a:lstStyle/>
          <a:p>
            <a:pPr algn="ctr"/>
            <a:r>
              <a:rPr lang="it-IT" dirty="0" smtClean="0"/>
              <a:t>% di imprese con fatturato </a:t>
            </a:r>
          </a:p>
          <a:p>
            <a:pPr algn="ctr"/>
            <a:r>
              <a:rPr lang="it-IT" dirty="0" smtClean="0"/>
              <a:t>&lt; 100.000€</a:t>
            </a:r>
            <a:endParaRPr lang="it-IT" dirty="0"/>
          </a:p>
        </p:txBody>
      </p:sp>
      <p:sp>
        <p:nvSpPr>
          <p:cNvPr id="12" name="CasellaDiTesto 11"/>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786967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Economia insediata</a:t>
            </a:r>
            <a:endParaRPr lang="it-IT" dirty="0"/>
          </a:p>
        </p:txBody>
      </p:sp>
      <p:sp>
        <p:nvSpPr>
          <p:cNvPr id="11" name="Segnaposto contenuto 10"/>
          <p:cNvSpPr>
            <a:spLocks noGrp="1"/>
          </p:cNvSpPr>
          <p:nvPr>
            <p:ph sz="quarter" idx="14"/>
          </p:nvPr>
        </p:nvSpPr>
        <p:spPr>
          <a:xfrm>
            <a:off x="746638" y="1234683"/>
            <a:ext cx="3424849" cy="723275"/>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800" dirty="0">
                <a:solidFill>
                  <a:schemeClr val="dk1"/>
                </a:solidFill>
              </a:rPr>
              <a:t>Densità delle unità locali</a:t>
            </a:r>
          </a:p>
          <a:p>
            <a:pPr>
              <a:spcBef>
                <a:spcPts val="600"/>
              </a:spcBef>
            </a:pPr>
            <a:endParaRPr lang="it-IT" sz="1800" dirty="0">
              <a:solidFill>
                <a:schemeClr val="dk1"/>
              </a:solidFill>
            </a:endParaRPr>
          </a:p>
        </p:txBody>
      </p:sp>
      <p:pic>
        <p:nvPicPr>
          <p:cNvPr id="3" name="Segnaposto contenuto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7074" t="4965" r="32219" b="2260"/>
          <a:stretch/>
        </p:blipFill>
        <p:spPr>
          <a:xfrm>
            <a:off x="1162044" y="2095499"/>
            <a:ext cx="2671148" cy="4284000"/>
          </a:xfrm>
        </p:spPr>
      </p:pic>
      <p:pic>
        <p:nvPicPr>
          <p:cNvPr id="8" name="Segnaposto contenuto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8172" t="4965" r="30493" b="2260"/>
          <a:stretch/>
        </p:blipFill>
        <p:spPr>
          <a:xfrm>
            <a:off x="5353046" y="2190748"/>
            <a:ext cx="2644017" cy="4176000"/>
          </a:xfrm>
        </p:spPr>
      </p:pic>
      <p:sp>
        <p:nvSpPr>
          <p:cNvPr id="10" name="Segnaposto contenuto 10"/>
          <p:cNvSpPr>
            <a:spLocks noGrp="1"/>
          </p:cNvSpPr>
          <p:nvPr>
            <p:ph sz="quarter" idx="14"/>
          </p:nvPr>
        </p:nvSpPr>
        <p:spPr>
          <a:xfrm>
            <a:off x="4859560" y="1235367"/>
            <a:ext cx="3424849" cy="646331"/>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800" dirty="0">
                <a:solidFill>
                  <a:schemeClr val="dk1"/>
                </a:solidFill>
              </a:rPr>
              <a:t>Occupati nelle unità locali per 100 residenti in età 15-64 anni</a:t>
            </a:r>
          </a:p>
        </p:txBody>
      </p:sp>
      <p:sp>
        <p:nvSpPr>
          <p:cNvPr id="9" name="CasellaDiTesto 8"/>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566806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Sistema </a:t>
            </a:r>
            <a:r>
              <a:rPr lang="it-IT" dirty="0" smtClean="0"/>
              <a:t>di diffusione on </a:t>
            </a:r>
            <a:r>
              <a:rPr lang="it-IT" dirty="0"/>
              <a:t>line </a:t>
            </a:r>
            <a:br>
              <a:rPr lang="it-IT" dirty="0"/>
            </a:br>
            <a:endParaRPr lang="it-IT" dirty="0"/>
          </a:p>
        </p:txBody>
      </p:sp>
      <p:sp>
        <p:nvSpPr>
          <p:cNvPr id="6" name="Ovale 5"/>
          <p:cNvSpPr/>
          <p:nvPr/>
        </p:nvSpPr>
        <p:spPr>
          <a:xfrm>
            <a:off x="504825" y="1304925"/>
            <a:ext cx="2981325" cy="13620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Navigazione per</a:t>
            </a:r>
          </a:p>
          <a:p>
            <a:pPr algn="ctr"/>
            <a:r>
              <a:rPr lang="it-IT" dirty="0" smtClean="0"/>
              <a:t>Territorio</a:t>
            </a:r>
          </a:p>
        </p:txBody>
      </p:sp>
      <p:sp>
        <p:nvSpPr>
          <p:cNvPr id="7" name="Segnaposto contenuto 6"/>
          <p:cNvSpPr>
            <a:spLocks noGrp="1"/>
          </p:cNvSpPr>
          <p:nvPr>
            <p:ph idx="1"/>
          </p:nvPr>
        </p:nvSpPr>
        <p:spPr>
          <a:xfrm>
            <a:off x="3038475" y="2412205"/>
            <a:ext cx="3000375" cy="1681163"/>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it-IT" dirty="0" err="1" smtClean="0"/>
              <a:t>Dowload</a:t>
            </a:r>
            <a:r>
              <a:rPr lang="it-IT" dirty="0" smtClean="0"/>
              <a:t> dei dati</a:t>
            </a:r>
            <a:endParaRPr lang="it-IT" dirty="0"/>
          </a:p>
        </p:txBody>
      </p:sp>
      <p:sp>
        <p:nvSpPr>
          <p:cNvPr id="8" name="Ovale 7"/>
          <p:cNvSpPr/>
          <p:nvPr/>
        </p:nvSpPr>
        <p:spPr>
          <a:xfrm>
            <a:off x="314324" y="4093368"/>
            <a:ext cx="3171826" cy="1802607"/>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Navigazione per</a:t>
            </a:r>
          </a:p>
          <a:p>
            <a:pPr algn="ctr"/>
            <a:r>
              <a:rPr lang="it-IT" dirty="0" smtClean="0"/>
              <a:t>Area tematica</a:t>
            </a:r>
          </a:p>
        </p:txBody>
      </p:sp>
      <p:sp>
        <p:nvSpPr>
          <p:cNvPr id="9" name="Segnaposto contenuto 6"/>
          <p:cNvSpPr txBox="1">
            <a:spLocks/>
          </p:cNvSpPr>
          <p:nvPr/>
        </p:nvSpPr>
        <p:spPr>
          <a:xfrm>
            <a:off x="4524375" y="4214811"/>
            <a:ext cx="3209925" cy="2105025"/>
          </a:xfrm>
          <a:prstGeom prst="ellipse">
            <a:avLst/>
          </a:prstGeom>
          <a:solidFill>
            <a:schemeClr val="bg2">
              <a:lumMod val="50000"/>
            </a:schemeClr>
          </a:solidFill>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it-IT" sz="1600" dirty="0" smtClean="0"/>
              <a:t>Calcolo, visualizzazione e download  di indicatori per aggregazione di comuni definiti dall’utente</a:t>
            </a:r>
            <a:endParaRPr lang="it-IT" sz="1600" dirty="0"/>
          </a:p>
        </p:txBody>
      </p:sp>
      <p:sp>
        <p:nvSpPr>
          <p:cNvPr id="10" name="Segnaposto contenuto 6"/>
          <p:cNvSpPr txBox="1">
            <a:spLocks/>
          </p:cNvSpPr>
          <p:nvPr/>
        </p:nvSpPr>
        <p:spPr>
          <a:xfrm>
            <a:off x="5614987" y="1152524"/>
            <a:ext cx="3071813" cy="1838325"/>
          </a:xfrm>
          <a:prstGeom prst="ellipse">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pPr>
            <a:r>
              <a:rPr lang="it-IT" sz="1600" dirty="0" smtClean="0"/>
              <a:t>Rappresentazione cartografica</a:t>
            </a:r>
            <a:endParaRPr lang="it-IT" sz="1600" dirty="0"/>
          </a:p>
        </p:txBody>
      </p:sp>
      <p:sp>
        <p:nvSpPr>
          <p:cNvPr id="11" name="CasellaDiTesto 10"/>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810257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749"/>
          <a:stretch/>
        </p:blipFill>
        <p:spPr bwMode="auto">
          <a:xfrm>
            <a:off x="844793" y="1943100"/>
            <a:ext cx="7366926" cy="415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047750" y="1943100"/>
            <a:ext cx="571500" cy="161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426" b="4455"/>
          <a:stretch/>
        </p:blipFill>
        <p:spPr bwMode="auto">
          <a:xfrm>
            <a:off x="342900" y="323852"/>
            <a:ext cx="8532000" cy="61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314329"/>
            <a:ext cx="900000" cy="31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47765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749"/>
          <a:stretch/>
        </p:blipFill>
        <p:spPr bwMode="auto">
          <a:xfrm>
            <a:off x="844793" y="1943100"/>
            <a:ext cx="7366926" cy="415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047750" y="1943100"/>
            <a:ext cx="571500" cy="161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507" b="3663"/>
          <a:stretch/>
        </p:blipFill>
        <p:spPr bwMode="auto">
          <a:xfrm>
            <a:off x="0" y="847724"/>
            <a:ext cx="9144000" cy="535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838200"/>
            <a:ext cx="864000" cy="2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046429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 t="9817" r="157" b="3985"/>
          <a:stretch/>
        </p:blipFill>
        <p:spPr bwMode="auto">
          <a:xfrm>
            <a:off x="1" y="1095375"/>
            <a:ext cx="9144000"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3625"/>
            <a:ext cx="9525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95145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16597" b="16389"/>
          <a:stretch/>
        </p:blipFill>
        <p:spPr>
          <a:xfrm>
            <a:off x="1558098" y="2095500"/>
            <a:ext cx="6076950" cy="3057525"/>
          </a:xfrm>
          <a:prstGeom prst="rect">
            <a:avLst/>
          </a:prstGeom>
        </p:spPr>
      </p:pic>
      <p:sp>
        <p:nvSpPr>
          <p:cNvPr id="3" name="CasellaDiTesto 2"/>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11977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a:t>Misure di benessere e programmazione a livello comunale </a:t>
            </a:r>
          </a:p>
        </p:txBody>
      </p:sp>
      <p:sp>
        <p:nvSpPr>
          <p:cNvPr id="3" name="Segnaposto contenuto 2"/>
          <p:cNvSpPr>
            <a:spLocks noGrp="1"/>
          </p:cNvSpPr>
          <p:nvPr>
            <p:ph idx="1"/>
          </p:nvPr>
        </p:nvSpPr>
        <p:spPr>
          <a:xfrm>
            <a:off x="3381374" y="2158509"/>
            <a:ext cx="4991101" cy="2576879"/>
          </a:xfrm>
        </p:spPr>
        <p:style>
          <a:lnRef idx="2">
            <a:schemeClr val="accent2"/>
          </a:lnRef>
          <a:fillRef idx="1">
            <a:schemeClr val="lt1"/>
          </a:fillRef>
          <a:effectRef idx="0">
            <a:schemeClr val="accent2"/>
          </a:effectRef>
          <a:fontRef idx="minor">
            <a:schemeClr val="dk1"/>
          </a:fontRef>
        </p:style>
        <p:txBody>
          <a:bodyPr/>
          <a:lstStyle/>
          <a:p>
            <a:pPr marL="0" indent="0">
              <a:buNone/>
            </a:pPr>
            <a:r>
              <a:rPr lang="it-IT" sz="2400" b="1" dirty="0" smtClean="0">
                <a:solidFill>
                  <a:srgbClr val="000000"/>
                </a:solidFill>
                <a:ea typeface="Times New Roman"/>
                <a:cs typeface="Times New Roman"/>
              </a:rPr>
              <a:t>Arricchire </a:t>
            </a:r>
            <a:r>
              <a:rPr lang="it-IT" sz="2400" b="1" dirty="0">
                <a:solidFill>
                  <a:srgbClr val="000000"/>
                </a:solidFill>
                <a:ea typeface="Times New Roman"/>
                <a:cs typeface="Times New Roman"/>
              </a:rPr>
              <a:t>l’offerta informativa dell’Istat con dati e indicatori articolati intorno alla dimensione micro-territoriale (comuni e aggregazioni di comuni a </a:t>
            </a:r>
            <a:endParaRPr lang="it-IT" sz="2400" b="1" dirty="0" smtClean="0">
              <a:solidFill>
                <a:srgbClr val="000000"/>
              </a:solidFill>
              <a:ea typeface="Times New Roman"/>
              <a:cs typeface="Times New Roman"/>
            </a:endParaRPr>
          </a:p>
          <a:p>
            <a:pPr marL="0" indent="0">
              <a:buNone/>
            </a:pPr>
            <a:r>
              <a:rPr lang="it-IT" sz="2400" b="1" dirty="0" smtClean="0">
                <a:solidFill>
                  <a:srgbClr val="000000"/>
                </a:solidFill>
                <a:ea typeface="Times New Roman"/>
                <a:cs typeface="Times New Roman"/>
              </a:rPr>
              <a:t>livello </a:t>
            </a:r>
            <a:r>
              <a:rPr lang="it-IT" sz="2400" b="1" dirty="0">
                <a:solidFill>
                  <a:srgbClr val="000000"/>
                </a:solidFill>
                <a:ea typeface="Times New Roman"/>
                <a:cs typeface="Times New Roman"/>
              </a:rPr>
              <a:t>sub-provinciale) </a:t>
            </a:r>
            <a:endParaRPr lang="it-IT" sz="2400" b="1" dirty="0" smtClean="0">
              <a:solidFill>
                <a:srgbClr val="000000"/>
              </a:solidFill>
              <a:ea typeface="Times New Roman"/>
              <a:cs typeface="Times New Roman"/>
            </a:endParaRPr>
          </a:p>
          <a:p>
            <a:pPr marL="0" indent="0">
              <a:buNone/>
            </a:pPr>
            <a:endParaRPr lang="it-IT" sz="1600" dirty="0">
              <a:solidFill>
                <a:srgbClr val="000000"/>
              </a:solidFill>
              <a:ea typeface="Times New Roman"/>
              <a:cs typeface="Times New Roman"/>
            </a:endParaRPr>
          </a:p>
          <a:p>
            <a:endParaRPr lang="it-IT" sz="1600" dirty="0">
              <a:solidFill>
                <a:srgbClr val="000000"/>
              </a:solidFill>
              <a:latin typeface="Verdana"/>
              <a:ea typeface="Times New Roman"/>
              <a:cs typeface="Times New Roman"/>
            </a:endParaRPr>
          </a:p>
        </p:txBody>
      </p:sp>
      <p:pic>
        <p:nvPicPr>
          <p:cNvPr id="1027" name="Picture 3" descr="C:\Users\cariello\AppData\Local\Microsoft\Windows\Temporary Internet Files\Content.IE5\LJ3RVAJF\Objectifs-SM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461844"/>
            <a:ext cx="2962720" cy="197020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449192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2547876624"/>
              </p:ext>
            </p:extLst>
          </p:nvPr>
        </p:nvGraphicFramePr>
        <p:xfrm>
          <a:off x="1" y="1127760"/>
          <a:ext cx="6624320" cy="492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p:cNvSpPr/>
          <p:nvPr/>
        </p:nvSpPr>
        <p:spPr>
          <a:xfrm>
            <a:off x="5984240" y="2181938"/>
            <a:ext cx="3014518" cy="3083921"/>
          </a:xfrm>
          <a:prstGeom prst="rect">
            <a:avLst/>
          </a:prstGeom>
        </p:spPr>
        <p:txBody>
          <a:bodyPr wrap="square">
            <a:spAutoFit/>
          </a:bodyPr>
          <a:lstStyle/>
          <a:p>
            <a:pPr marL="182563" lvl="0" indent="-182563">
              <a:spcBef>
                <a:spcPct val="20000"/>
              </a:spcBef>
            </a:pPr>
            <a:r>
              <a:rPr lang="it-IT" dirty="0">
                <a:solidFill>
                  <a:srgbClr val="FF0000"/>
                </a:solidFill>
                <a:latin typeface="Verdana"/>
                <a:cs typeface="Times New Roman"/>
              </a:rPr>
              <a:t>Elementi caratterizzanti:</a:t>
            </a:r>
          </a:p>
          <a:p>
            <a:pPr marL="182563" lvl="0" indent="-182563">
              <a:spcBef>
                <a:spcPct val="20000"/>
              </a:spcBef>
              <a:buFont typeface="Arial"/>
              <a:buChar char="•"/>
            </a:pPr>
            <a:r>
              <a:rPr lang="it-IT" dirty="0">
                <a:solidFill>
                  <a:prstClr val="black"/>
                </a:solidFill>
              </a:rPr>
              <a:t>Evoluzione di due precedenti </a:t>
            </a:r>
            <a:r>
              <a:rPr lang="it-IT" dirty="0" smtClean="0">
                <a:solidFill>
                  <a:prstClr val="black"/>
                </a:solidFill>
              </a:rPr>
              <a:t>esperienze</a:t>
            </a:r>
          </a:p>
          <a:p>
            <a:pPr marL="182563" lvl="0" indent="-182563">
              <a:spcBef>
                <a:spcPct val="20000"/>
              </a:spcBef>
              <a:buFont typeface="Arial"/>
              <a:buChar char="•"/>
            </a:pPr>
            <a:r>
              <a:rPr lang="it-IT" dirty="0" smtClean="0">
                <a:solidFill>
                  <a:prstClr val="black"/>
                </a:solidFill>
              </a:rPr>
              <a:t>Interazione fra le strutture dell’Istat</a:t>
            </a:r>
          </a:p>
          <a:p>
            <a:pPr marL="182563" lvl="0" indent="-182563">
              <a:spcBef>
                <a:spcPct val="20000"/>
              </a:spcBef>
              <a:buFont typeface="Arial"/>
              <a:buChar char="•"/>
            </a:pPr>
            <a:r>
              <a:rPr lang="it-IT" dirty="0" smtClean="0">
                <a:solidFill>
                  <a:prstClr val="black"/>
                </a:solidFill>
              </a:rPr>
              <a:t>Valorizzazione del patrimonio informativo SISTAN</a:t>
            </a:r>
            <a:endParaRPr lang="it-IT" dirty="0">
              <a:solidFill>
                <a:prstClr val="black"/>
              </a:solidFill>
            </a:endParaRPr>
          </a:p>
          <a:p>
            <a:pPr marL="182563" lvl="0" indent="-182563">
              <a:spcBef>
                <a:spcPct val="20000"/>
              </a:spcBef>
              <a:buFont typeface="Arial"/>
              <a:buChar char="•"/>
            </a:pPr>
            <a:r>
              <a:rPr lang="it-IT" dirty="0">
                <a:solidFill>
                  <a:srgbClr val="000000"/>
                </a:solidFill>
                <a:latin typeface="Verdana"/>
                <a:ea typeface="Times New Roman"/>
                <a:cs typeface="Times New Roman"/>
              </a:rPr>
              <a:t>Compartecipazione dei comuni</a:t>
            </a:r>
          </a:p>
        </p:txBody>
      </p:sp>
      <p:sp>
        <p:nvSpPr>
          <p:cNvPr id="5" name="CasellaDiTesto 4"/>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9404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graphicEl>
                                              <a:dgm id="{C2BC819C-FFFE-452F-B653-2A105FCC3E69}"/>
                                            </p:graphicEl>
                                          </p:spTgt>
                                        </p:tgtEl>
                                        <p:attrNameLst>
                                          <p:attrName>style.visibility</p:attrName>
                                        </p:attrNameLst>
                                      </p:cBhvr>
                                      <p:to>
                                        <p:strVal val="visible"/>
                                      </p:to>
                                    </p:set>
                                    <p:anim calcmode="lin" valueType="num">
                                      <p:cBhvr additive="base">
                                        <p:cTn id="7" dur="500"/>
                                        <p:tgtEl>
                                          <p:spTgt spid="4">
                                            <p:graphicEl>
                                              <a:dgm id="{C2BC819C-FFFE-452F-B653-2A105FCC3E69}"/>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4">
                                            <p:graphicEl>
                                              <a:dgm id="{C2BC819C-FFFE-452F-B653-2A105FCC3E69}"/>
                                            </p:graphicEl>
                                          </p:spTgt>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4">
                                            <p:graphicEl>
                                              <a:dgm id="{995839FA-A68D-42EF-9E51-19D11636325A}"/>
                                            </p:graphicEl>
                                          </p:spTgt>
                                        </p:tgtEl>
                                        <p:attrNameLst>
                                          <p:attrName>style.visibility</p:attrName>
                                        </p:attrNameLst>
                                      </p:cBhvr>
                                      <p:to>
                                        <p:strVal val="visible"/>
                                      </p:to>
                                    </p:set>
                                    <p:animEffect transition="in" filter="fade">
                                      <p:cBhvr>
                                        <p:cTn id="11" dur="500"/>
                                        <p:tgtEl>
                                          <p:spTgt spid="4">
                                            <p:graphicEl>
                                              <a:dgm id="{995839FA-A68D-42EF-9E51-19D11636325A}"/>
                                            </p:graphicEl>
                                          </p:spTgt>
                                        </p:tgtEl>
                                      </p:cBhvr>
                                    </p:animEffect>
                                    <p:anim calcmode="lin" valueType="num">
                                      <p:cBhvr>
                                        <p:cTn id="12" dur="500" fill="hold"/>
                                        <p:tgtEl>
                                          <p:spTgt spid="4">
                                            <p:graphicEl>
                                              <a:dgm id="{995839FA-A68D-42EF-9E51-19D11636325A}"/>
                                            </p:graphicEl>
                                          </p:spTgt>
                                        </p:tgtEl>
                                        <p:attrNameLst>
                                          <p:attrName>ppt_x</p:attrName>
                                        </p:attrNameLst>
                                      </p:cBhvr>
                                      <p:tavLst>
                                        <p:tav tm="0">
                                          <p:val>
                                            <p:strVal val="#ppt_x"/>
                                          </p:val>
                                        </p:tav>
                                        <p:tav tm="100000">
                                          <p:val>
                                            <p:strVal val="#ppt_x"/>
                                          </p:val>
                                        </p:tav>
                                      </p:tavLst>
                                    </p:anim>
                                    <p:anim calcmode="lin" valueType="num">
                                      <p:cBhvr>
                                        <p:cTn id="13" dur="500" fill="hold"/>
                                        <p:tgtEl>
                                          <p:spTgt spid="4">
                                            <p:graphicEl>
                                              <a:dgm id="{995839FA-A68D-42EF-9E51-19D11636325A}"/>
                                            </p:graphic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graphicEl>
                                              <a:dgm id="{82575DD7-EFF6-4FFC-8F8B-AD1BA4D3AE28}"/>
                                            </p:graphicEl>
                                          </p:spTgt>
                                        </p:tgtEl>
                                        <p:attrNameLst>
                                          <p:attrName>style.visibility</p:attrName>
                                        </p:attrNameLst>
                                      </p:cBhvr>
                                      <p:to>
                                        <p:strVal val="visible"/>
                                      </p:to>
                                    </p:set>
                                    <p:animEffect transition="in" filter="fade">
                                      <p:cBhvr>
                                        <p:cTn id="16" dur="1000"/>
                                        <p:tgtEl>
                                          <p:spTgt spid="4">
                                            <p:graphicEl>
                                              <a:dgm id="{82575DD7-EFF6-4FFC-8F8B-AD1BA4D3AE28}"/>
                                            </p:graphicEl>
                                          </p:spTgt>
                                        </p:tgtEl>
                                      </p:cBhvr>
                                    </p:animEffect>
                                    <p:anim calcmode="lin" valueType="num">
                                      <p:cBhvr>
                                        <p:cTn id="17" dur="1000" fill="hold"/>
                                        <p:tgtEl>
                                          <p:spTgt spid="4">
                                            <p:graphicEl>
                                              <a:dgm id="{82575DD7-EFF6-4FFC-8F8B-AD1BA4D3AE28}"/>
                                            </p:graphicEl>
                                          </p:spTgt>
                                        </p:tgtEl>
                                        <p:attrNameLst>
                                          <p:attrName>ppt_x</p:attrName>
                                        </p:attrNameLst>
                                      </p:cBhvr>
                                      <p:tavLst>
                                        <p:tav tm="0">
                                          <p:val>
                                            <p:strVal val="#ppt_x"/>
                                          </p:val>
                                        </p:tav>
                                        <p:tav tm="100000">
                                          <p:val>
                                            <p:strVal val="#ppt_x"/>
                                          </p:val>
                                        </p:tav>
                                      </p:tavLst>
                                    </p:anim>
                                    <p:anim calcmode="lin" valueType="num">
                                      <p:cBhvr>
                                        <p:cTn id="18" dur="1000" fill="hold"/>
                                        <p:tgtEl>
                                          <p:spTgt spid="4">
                                            <p:graphicEl>
                                              <a:dgm id="{82575DD7-EFF6-4FFC-8F8B-AD1BA4D3AE28}"/>
                                            </p:graphic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graphicEl>
                                              <a:dgm id="{F4C8EE1E-8FD5-4904-B271-E2E165E0F3AE}"/>
                                            </p:graphicEl>
                                          </p:spTgt>
                                        </p:tgtEl>
                                        <p:attrNameLst>
                                          <p:attrName>style.visibility</p:attrName>
                                        </p:attrNameLst>
                                      </p:cBhvr>
                                      <p:to>
                                        <p:strVal val="visible"/>
                                      </p:to>
                                    </p:set>
                                    <p:animEffect transition="in" filter="fade">
                                      <p:cBhvr>
                                        <p:cTn id="21" dur="1000"/>
                                        <p:tgtEl>
                                          <p:spTgt spid="4">
                                            <p:graphicEl>
                                              <a:dgm id="{F4C8EE1E-8FD5-4904-B271-E2E165E0F3AE}"/>
                                            </p:graphicEl>
                                          </p:spTgt>
                                        </p:tgtEl>
                                      </p:cBhvr>
                                    </p:animEffect>
                                    <p:anim calcmode="lin" valueType="num">
                                      <p:cBhvr>
                                        <p:cTn id="22" dur="1000" fill="hold"/>
                                        <p:tgtEl>
                                          <p:spTgt spid="4">
                                            <p:graphicEl>
                                              <a:dgm id="{F4C8EE1E-8FD5-4904-B271-E2E165E0F3A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F4C8EE1E-8FD5-4904-B271-E2E165E0F3AE}"/>
                                            </p:graphic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4">
                                            <p:graphicEl>
                                              <a:dgm id="{6DC3F8FA-FF51-4463-B3D1-436699391788}"/>
                                            </p:graphicEl>
                                          </p:spTgt>
                                        </p:tgtEl>
                                        <p:attrNameLst>
                                          <p:attrName>style.visibility</p:attrName>
                                        </p:attrNameLst>
                                      </p:cBhvr>
                                      <p:to>
                                        <p:strVal val="visible"/>
                                      </p:to>
                                    </p:set>
                                    <p:animEffect transition="in" filter="fade">
                                      <p:cBhvr>
                                        <p:cTn id="27" dur="500"/>
                                        <p:tgtEl>
                                          <p:spTgt spid="4">
                                            <p:graphicEl>
                                              <a:dgm id="{6DC3F8FA-FF51-4463-B3D1-436699391788}"/>
                                            </p:graphicEl>
                                          </p:spTgt>
                                        </p:tgtEl>
                                      </p:cBhvr>
                                    </p:animEffect>
                                    <p:anim calcmode="lin" valueType="num">
                                      <p:cBhvr>
                                        <p:cTn id="28" dur="500" fill="hold"/>
                                        <p:tgtEl>
                                          <p:spTgt spid="4">
                                            <p:graphicEl>
                                              <a:dgm id="{6DC3F8FA-FF51-4463-B3D1-436699391788}"/>
                                            </p:graphicEl>
                                          </p:spTgt>
                                        </p:tgtEl>
                                        <p:attrNameLst>
                                          <p:attrName>ppt_x</p:attrName>
                                        </p:attrNameLst>
                                      </p:cBhvr>
                                      <p:tavLst>
                                        <p:tav tm="0">
                                          <p:val>
                                            <p:strVal val="#ppt_x"/>
                                          </p:val>
                                        </p:tav>
                                        <p:tav tm="100000">
                                          <p:val>
                                            <p:strVal val="#ppt_x"/>
                                          </p:val>
                                        </p:tav>
                                      </p:tavLst>
                                    </p:anim>
                                    <p:anim calcmode="lin" valueType="num">
                                      <p:cBhvr>
                                        <p:cTn id="29" dur="500" fill="hold"/>
                                        <p:tgtEl>
                                          <p:spTgt spid="4">
                                            <p:graphicEl>
                                              <a:dgm id="{6DC3F8FA-FF51-4463-B3D1-436699391788}"/>
                                            </p:graphic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4">
                                            <p:graphicEl>
                                              <a:dgm id="{58733AD4-2B45-4BFA-B09B-B48A3AA839BF}"/>
                                            </p:graphicEl>
                                          </p:spTgt>
                                        </p:tgtEl>
                                        <p:attrNameLst>
                                          <p:attrName>style.visibility</p:attrName>
                                        </p:attrNameLst>
                                      </p:cBhvr>
                                      <p:to>
                                        <p:strVal val="visible"/>
                                      </p:to>
                                    </p:set>
                                    <p:animEffect transition="in" filter="fade">
                                      <p:cBhvr>
                                        <p:cTn id="33" dur="1000"/>
                                        <p:tgtEl>
                                          <p:spTgt spid="4">
                                            <p:graphicEl>
                                              <a:dgm id="{58733AD4-2B45-4BFA-B09B-B48A3AA839BF}"/>
                                            </p:graphicEl>
                                          </p:spTgt>
                                        </p:tgtEl>
                                      </p:cBhvr>
                                    </p:animEffect>
                                    <p:anim calcmode="lin" valueType="num">
                                      <p:cBhvr>
                                        <p:cTn id="34" dur="1000" fill="hold"/>
                                        <p:tgtEl>
                                          <p:spTgt spid="4">
                                            <p:graphicEl>
                                              <a:dgm id="{58733AD4-2B45-4BFA-B09B-B48A3AA839BF}"/>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58733AD4-2B45-4BFA-B09B-B48A3AA839B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6571" y="405267"/>
            <a:ext cx="8229600" cy="1143000"/>
          </a:xfrm>
        </p:spPr>
        <p:txBody>
          <a:bodyPr/>
          <a:lstStyle/>
          <a:p>
            <a:r>
              <a:rPr lang="it-IT" dirty="0" err="1" smtClean="0"/>
              <a:t>Macroaree</a:t>
            </a:r>
            <a:r>
              <a:rPr lang="it-IT" dirty="0" smtClean="0"/>
              <a:t> tematiche </a:t>
            </a:r>
            <a:endParaRPr lang="it-IT" dirty="0"/>
          </a:p>
        </p:txBody>
      </p:sp>
      <p:graphicFrame>
        <p:nvGraphicFramePr>
          <p:cNvPr id="4" name="Diagramma 3"/>
          <p:cNvGraphicFramePr/>
          <p:nvPr>
            <p:extLst>
              <p:ext uri="{D42A27DB-BD31-4B8C-83A1-F6EECF244321}">
                <p14:modId xmlns:p14="http://schemas.microsoft.com/office/powerpoint/2010/main" val="3790765002"/>
              </p:ext>
            </p:extLst>
          </p:nvPr>
        </p:nvGraphicFramePr>
        <p:xfrm>
          <a:off x="633047" y="1548267"/>
          <a:ext cx="7802544" cy="40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15933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1312" y="1347711"/>
            <a:ext cx="7415263" cy="3970318"/>
          </a:xfrm>
          <a:prstGeom prst="rect">
            <a:avLst/>
          </a:prstGeom>
        </p:spPr>
        <p:txBody>
          <a:bodyPr wrap="square">
            <a:spAutoFit/>
          </a:bodyPr>
          <a:lstStyle/>
          <a:p>
            <a:r>
              <a:rPr lang="it-IT" altLang="en-US" sz="2000" i="1" dirty="0" err="1" smtClean="0">
                <a:solidFill>
                  <a:srgbClr val="C00000"/>
                </a:solidFill>
                <a:latin typeface="Times" pitchFamily="18" charset="0"/>
              </a:rPr>
              <a:t>ARCHivi</a:t>
            </a:r>
            <a:r>
              <a:rPr lang="it-IT" altLang="en-US" sz="2000" i="1" dirty="0" smtClean="0">
                <a:solidFill>
                  <a:srgbClr val="C00000"/>
                </a:solidFill>
                <a:latin typeface="Times" pitchFamily="18" charset="0"/>
              </a:rPr>
              <a:t> </a:t>
            </a:r>
            <a:r>
              <a:rPr lang="it-IT" altLang="en-US" sz="2000" i="1" dirty="0">
                <a:solidFill>
                  <a:srgbClr val="C00000"/>
                </a:solidFill>
                <a:latin typeface="Times" pitchFamily="18" charset="0"/>
              </a:rPr>
              <a:t>Integrati di Microdati Economici e </a:t>
            </a:r>
            <a:r>
              <a:rPr lang="it-IT" altLang="en-US" sz="2000" i="1" dirty="0" err="1">
                <a:solidFill>
                  <a:srgbClr val="C00000"/>
                </a:solidFill>
                <a:latin typeface="Times" pitchFamily="18" charset="0"/>
              </a:rPr>
              <a:t>DEmografici</a:t>
            </a:r>
            <a:endParaRPr lang="it-IT" sz="2000" i="1" dirty="0" smtClean="0">
              <a:latin typeface="Times" pitchFamily="18" charset="0"/>
              <a:cs typeface="Arial" panose="020B0604020202020204" pitchFamily="34" charset="0"/>
            </a:endParaRPr>
          </a:p>
          <a:p>
            <a:pPr lvl="2">
              <a:lnSpc>
                <a:spcPct val="150000"/>
              </a:lnSpc>
            </a:pPr>
            <a:r>
              <a:rPr lang="it-IT" sz="2000" dirty="0" smtClean="0">
                <a:solidFill>
                  <a:srgbClr val="C00000"/>
                </a:solidFill>
                <a:latin typeface="Times" pitchFamily="18" charset="0"/>
                <a:cs typeface="Arial" panose="020B0604020202020204" pitchFamily="34" charset="0"/>
              </a:rPr>
              <a:t>Obiettivo</a:t>
            </a:r>
            <a:r>
              <a:rPr lang="it-IT" sz="2000" dirty="0" smtClean="0">
                <a:latin typeface="Times" pitchFamily="18" charset="0"/>
                <a:cs typeface="Arial" panose="020B0604020202020204" pitchFamily="34" charset="0"/>
              </a:rPr>
              <a:t> = ideazione e costruzione di Basi dati statistiche integrate </a:t>
            </a:r>
          </a:p>
          <a:p>
            <a:pPr lvl="2">
              <a:lnSpc>
                <a:spcPct val="150000"/>
              </a:lnSpc>
            </a:pPr>
            <a:r>
              <a:rPr lang="it-IT" sz="2000" dirty="0" smtClean="0">
                <a:solidFill>
                  <a:srgbClr val="C00000"/>
                </a:solidFill>
                <a:latin typeface="Times" pitchFamily="18" charset="0"/>
                <a:cs typeface="Arial" panose="020B0604020202020204" pitchFamily="34" charset="0"/>
              </a:rPr>
              <a:t>Input</a:t>
            </a:r>
            <a:r>
              <a:rPr lang="it-IT" sz="2000" dirty="0" smtClean="0">
                <a:latin typeface="Times" pitchFamily="18" charset="0"/>
                <a:cs typeface="Arial" panose="020B0604020202020204" pitchFamily="34" charset="0"/>
              </a:rPr>
              <a:t> </a:t>
            </a:r>
            <a:r>
              <a:rPr lang="it-IT" sz="2000" dirty="0" smtClean="0">
                <a:solidFill>
                  <a:srgbClr val="C00000"/>
                </a:solidFill>
                <a:latin typeface="Times" pitchFamily="18" charset="0"/>
                <a:cs typeface="Arial" panose="020B0604020202020204" pitchFamily="34" charset="0"/>
              </a:rPr>
              <a:t>attuali</a:t>
            </a:r>
            <a:r>
              <a:rPr lang="it-IT" sz="2000" dirty="0" smtClean="0">
                <a:latin typeface="Times" pitchFamily="18" charset="0"/>
                <a:cs typeface="Arial" panose="020B0604020202020204" pitchFamily="34" charset="0"/>
              </a:rPr>
              <a:t> = archivi amministrativi e registri statistici </a:t>
            </a:r>
          </a:p>
          <a:p>
            <a:pPr lvl="2" algn="just">
              <a:lnSpc>
                <a:spcPct val="150000"/>
              </a:lnSpc>
              <a:defRPr/>
            </a:pPr>
            <a:r>
              <a:rPr lang="it-IT" sz="2000" dirty="0" smtClean="0">
                <a:solidFill>
                  <a:srgbClr val="C00000"/>
                </a:solidFill>
                <a:latin typeface="Times" pitchFamily="18" charset="0"/>
                <a:cs typeface="Arial" panose="020B0604020202020204" pitchFamily="34" charset="0"/>
              </a:rPr>
              <a:t>Output</a:t>
            </a:r>
            <a:r>
              <a:rPr lang="it-IT" sz="2000" dirty="0" smtClean="0">
                <a:latin typeface="Times" pitchFamily="18" charset="0"/>
                <a:cs typeface="Arial" panose="020B0604020202020204" pitchFamily="34" charset="0"/>
              </a:rPr>
              <a:t> </a:t>
            </a:r>
            <a:r>
              <a:rPr lang="it-IT" sz="2000" dirty="0" smtClean="0">
                <a:solidFill>
                  <a:srgbClr val="C00000"/>
                </a:solidFill>
                <a:latin typeface="Times" pitchFamily="18" charset="0"/>
                <a:cs typeface="Arial" panose="020B0604020202020204" pitchFamily="34" charset="0"/>
              </a:rPr>
              <a:t>attuali </a:t>
            </a:r>
            <a:r>
              <a:rPr lang="it-IT" sz="2000" dirty="0" smtClean="0">
                <a:latin typeface="Times" pitchFamily="18" charset="0"/>
                <a:cs typeface="Arial" panose="020B0604020202020204" pitchFamily="34" charset="0"/>
              </a:rPr>
              <a:t>= tre </a:t>
            </a:r>
            <a:r>
              <a:rPr lang="it-IT" sz="2000" dirty="0">
                <a:latin typeface="Times" pitchFamily="18" charset="0"/>
                <a:cs typeface="Arial" panose="020B0604020202020204" pitchFamily="34" charset="0"/>
              </a:rPr>
              <a:t>basi </a:t>
            </a:r>
            <a:r>
              <a:rPr lang="it-IT" sz="2000" dirty="0" smtClean="0">
                <a:latin typeface="Times" pitchFamily="18" charset="0"/>
                <a:cs typeface="Arial" panose="020B0604020202020204" pitchFamily="34" charset="0"/>
              </a:rPr>
              <a:t>tematiche</a:t>
            </a:r>
            <a:r>
              <a:rPr lang="it-IT" sz="2000" dirty="0" smtClean="0">
                <a:solidFill>
                  <a:srgbClr val="C00000"/>
                </a:solidFill>
                <a:latin typeface="Times" pitchFamily="18" charset="0"/>
                <a:cs typeface="Arial" panose="020B0604020202020204" pitchFamily="34" charset="0"/>
              </a:rPr>
              <a:t> </a:t>
            </a:r>
            <a:r>
              <a:rPr lang="it-IT" sz="2000" dirty="0" smtClean="0">
                <a:latin typeface="Times" pitchFamily="18" charset="0"/>
                <a:cs typeface="Arial" panose="020B0604020202020204" pitchFamily="34" charset="0"/>
              </a:rPr>
              <a:t>per il </a:t>
            </a:r>
            <a:r>
              <a:rPr lang="it-IT" sz="2000" dirty="0" smtClean="0">
                <a:solidFill>
                  <a:srgbClr val="C00000"/>
                </a:solidFill>
                <a:latin typeface="Times" pitchFamily="18" charset="0"/>
                <a:cs typeface="Arial" panose="020B0604020202020204" pitchFamily="34" charset="0"/>
              </a:rPr>
              <a:t>2013 e 2014 </a:t>
            </a:r>
          </a:p>
          <a:p>
            <a:pPr marL="1657350" lvl="3" indent="-285750">
              <a:buFont typeface="Arial" panose="020B0604020202020204" pitchFamily="34" charset="0"/>
              <a:buChar char="•"/>
              <a:defRPr/>
            </a:pPr>
            <a:endParaRPr lang="it-IT" sz="1600" dirty="0" smtClean="0">
              <a:latin typeface="Times" pitchFamily="18" charset="0"/>
            </a:endParaRPr>
          </a:p>
          <a:p>
            <a:pPr marL="1657350" lvl="3" indent="-285750">
              <a:buFont typeface="Arial" panose="020B0604020202020204" pitchFamily="34" charset="0"/>
              <a:buChar char="•"/>
              <a:defRPr/>
            </a:pPr>
            <a:r>
              <a:rPr lang="it-IT" sz="1600" dirty="0" smtClean="0">
                <a:latin typeface="Times" pitchFamily="18" charset="0"/>
              </a:rPr>
              <a:t>sugli </a:t>
            </a:r>
            <a:r>
              <a:rPr lang="it-IT" sz="1600" dirty="0">
                <a:latin typeface="Times" pitchFamily="18" charset="0"/>
              </a:rPr>
              <a:t>occupati regolari in Italia per osservarne il grado di stabilità lavorativa      </a:t>
            </a:r>
          </a:p>
          <a:p>
            <a:pPr marL="1657350" lvl="3" indent="-285750">
              <a:buFont typeface="Arial" panose="020B0604020202020204" pitchFamily="34" charset="0"/>
              <a:buChar char="•"/>
            </a:pPr>
            <a:endParaRPr lang="it-IT" sz="1600" dirty="0" smtClean="0">
              <a:latin typeface="Times" pitchFamily="18" charset="0"/>
            </a:endParaRPr>
          </a:p>
          <a:p>
            <a:pPr marL="1657350" lvl="3" indent="-285750">
              <a:buFont typeface="Arial" panose="020B0604020202020204" pitchFamily="34" charset="0"/>
              <a:buChar char="•"/>
            </a:pPr>
            <a:r>
              <a:rPr lang="it-IT" sz="1600" dirty="0" smtClean="0">
                <a:latin typeface="Times" pitchFamily="18" charset="0"/>
              </a:rPr>
              <a:t>sulle </a:t>
            </a:r>
            <a:r>
              <a:rPr lang="it-IT" sz="1600" dirty="0" smtClean="0">
                <a:latin typeface="Times" pitchFamily="18" charset="0"/>
              </a:rPr>
              <a:t>condizioni </a:t>
            </a:r>
            <a:r>
              <a:rPr lang="it-IT" sz="1600" dirty="0">
                <a:latin typeface="Times" pitchFamily="18" charset="0"/>
              </a:rPr>
              <a:t>socio-economiche delle famiglie residenti </a:t>
            </a:r>
            <a:endParaRPr lang="it-IT" sz="1600" dirty="0" smtClean="0">
              <a:latin typeface="Times" pitchFamily="18" charset="0"/>
            </a:endParaRPr>
          </a:p>
          <a:p>
            <a:pPr marL="1657350" lvl="3" indent="-285750">
              <a:buFont typeface="Arial" panose="020B0604020202020204" pitchFamily="34" charset="0"/>
              <a:buChar char="•"/>
            </a:pPr>
            <a:endParaRPr lang="it-IT" sz="1600" dirty="0" smtClean="0">
              <a:latin typeface="Times" pitchFamily="18" charset="0"/>
            </a:endParaRPr>
          </a:p>
          <a:p>
            <a:pPr marL="1657350" lvl="3" indent="-285750">
              <a:buFont typeface="Arial" panose="020B0604020202020204" pitchFamily="34" charset="0"/>
              <a:buChar char="•"/>
            </a:pPr>
            <a:r>
              <a:rPr lang="it-IT" sz="1600" dirty="0" smtClean="0">
                <a:latin typeface="Times" pitchFamily="18" charset="0"/>
              </a:rPr>
              <a:t>sulla </a:t>
            </a:r>
            <a:r>
              <a:rPr lang="it-IT" sz="1600" dirty="0" smtClean="0">
                <a:latin typeface="Times" pitchFamily="18" charset="0"/>
              </a:rPr>
              <a:t>Popolazione insistente e la mobilità per lavoro/studio </a:t>
            </a:r>
          </a:p>
        </p:txBody>
      </p:sp>
      <p:sp>
        <p:nvSpPr>
          <p:cNvPr id="3" name="Rettangolo 2"/>
          <p:cNvSpPr/>
          <p:nvPr/>
        </p:nvSpPr>
        <p:spPr>
          <a:xfrm>
            <a:off x="2779399" y="476672"/>
            <a:ext cx="4198586" cy="769441"/>
          </a:xfrm>
          <a:prstGeom prst="rect">
            <a:avLst/>
          </a:prstGeom>
        </p:spPr>
        <p:txBody>
          <a:bodyPr/>
          <a:lstStyle/>
          <a:p>
            <a:pPr algn="ctr">
              <a:spcBef>
                <a:spcPct val="0"/>
              </a:spcBef>
            </a:pPr>
            <a:r>
              <a:rPr lang="it-IT" sz="4400" dirty="0">
                <a:latin typeface="+mj-lt"/>
                <a:ea typeface="+mj-ea"/>
                <a:cs typeface="+mj-cs"/>
              </a:rPr>
              <a:t>ARCH.I.M.E.DE</a:t>
            </a:r>
          </a:p>
        </p:txBody>
      </p:sp>
      <p:sp>
        <p:nvSpPr>
          <p:cNvPr id="2" name="Parentesi graffa chiusa 1"/>
          <p:cNvSpPr/>
          <p:nvPr/>
        </p:nvSpPr>
        <p:spPr>
          <a:xfrm>
            <a:off x="7423199" y="3611958"/>
            <a:ext cx="321547" cy="20851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Rettangolo arrotondato 6"/>
          <p:cNvSpPr/>
          <p:nvPr/>
        </p:nvSpPr>
        <p:spPr>
          <a:xfrm>
            <a:off x="7789408" y="4436806"/>
            <a:ext cx="1190855" cy="4692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ARMIDA</a:t>
            </a:r>
            <a:endParaRPr lang="it-IT" dirty="0"/>
          </a:p>
        </p:txBody>
      </p:sp>
      <p:sp>
        <p:nvSpPr>
          <p:cNvPr id="8" name="CasellaDiTesto 7"/>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816426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514349" y="219075"/>
            <a:ext cx="8229600" cy="352425"/>
          </a:xfrm>
        </p:spPr>
        <p:txBody>
          <a:bodyPr/>
          <a:lstStyle/>
          <a:p>
            <a:r>
              <a:rPr lang="it-IT" dirty="0" smtClean="0"/>
              <a:t>Famiglie</a:t>
            </a:r>
            <a:endParaRPr lang="it-IT" dirty="0"/>
          </a:p>
        </p:txBody>
      </p:sp>
      <p:sp>
        <p:nvSpPr>
          <p:cNvPr id="11" name="Segnaposto contenuto 10"/>
          <p:cNvSpPr>
            <a:spLocks noGrp="1"/>
          </p:cNvSpPr>
          <p:nvPr>
            <p:ph sz="quarter" idx="14"/>
          </p:nvPr>
        </p:nvSpPr>
        <p:spPr>
          <a:xfrm>
            <a:off x="377395" y="1185862"/>
            <a:ext cx="3961813" cy="770700"/>
          </a:xfrm>
        </p:spPr>
        <p:style>
          <a:lnRef idx="2">
            <a:schemeClr val="accent2"/>
          </a:lnRef>
          <a:fillRef idx="1">
            <a:schemeClr val="lt1"/>
          </a:fillRef>
          <a:effectRef idx="0">
            <a:schemeClr val="accent2"/>
          </a:effectRef>
          <a:fontRef idx="minor">
            <a:schemeClr val="dk1"/>
          </a:fontRef>
        </p:style>
        <p:txBody>
          <a:bodyPr/>
          <a:lstStyle/>
          <a:p>
            <a:r>
              <a:rPr lang="it-IT" sz="2000" dirty="0" smtClean="0"/>
              <a:t>con componenti 0-14 anni</a:t>
            </a:r>
          </a:p>
          <a:p>
            <a:pPr lvl="0">
              <a:spcBef>
                <a:spcPts val="600"/>
              </a:spcBef>
            </a:pPr>
            <a:r>
              <a:rPr lang="it-IT" sz="2000" i="1" dirty="0">
                <a:solidFill>
                  <a:prstClr val="black"/>
                </a:solidFill>
              </a:rPr>
              <a:t>(valori %) </a:t>
            </a:r>
          </a:p>
          <a:p>
            <a:endParaRPr lang="it-IT" sz="1600" dirty="0" smtClean="0"/>
          </a:p>
          <a:p>
            <a:endParaRPr lang="it-IT" sz="1600" dirty="0"/>
          </a:p>
        </p:txBody>
      </p:sp>
      <p:pic>
        <p:nvPicPr>
          <p:cNvPr id="6" name="Segnaposto contenuto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7646" t="7946" r="27176" b="7676"/>
          <a:stretch/>
        </p:blipFill>
        <p:spPr>
          <a:xfrm>
            <a:off x="1038224" y="2133600"/>
            <a:ext cx="3232058" cy="4248000"/>
          </a:xfrm>
        </p:spPr>
      </p:pic>
      <p:pic>
        <p:nvPicPr>
          <p:cNvPr id="8" name="Segnaposto contenuto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9133" t="7706" r="29663" b="8596"/>
          <a:stretch/>
        </p:blipFill>
        <p:spPr>
          <a:xfrm>
            <a:off x="5162545" y="2105023"/>
            <a:ext cx="2991798" cy="4276577"/>
          </a:xfrm>
        </p:spPr>
      </p:pic>
      <p:sp>
        <p:nvSpPr>
          <p:cNvPr id="10" name="Segnaposto contenuto 10"/>
          <p:cNvSpPr>
            <a:spLocks noGrp="1"/>
          </p:cNvSpPr>
          <p:nvPr>
            <p:ph sz="quarter" idx="14"/>
          </p:nvPr>
        </p:nvSpPr>
        <p:spPr>
          <a:xfrm>
            <a:off x="4629149" y="1176586"/>
            <a:ext cx="3829051" cy="770700"/>
          </a:xfrm>
        </p:spPr>
        <p:style>
          <a:lnRef idx="2">
            <a:schemeClr val="accent2"/>
          </a:lnRef>
          <a:fillRef idx="1">
            <a:schemeClr val="lt1"/>
          </a:fillRef>
          <a:effectRef idx="0">
            <a:schemeClr val="accent2"/>
          </a:effectRef>
          <a:fontRef idx="minor">
            <a:schemeClr val="dk1"/>
          </a:fontRef>
        </p:style>
        <p:txBody>
          <a:bodyPr/>
          <a:lstStyle/>
          <a:p>
            <a:r>
              <a:rPr lang="it-IT" sz="2000" dirty="0"/>
              <a:t>con componenti 85 anni e più</a:t>
            </a:r>
          </a:p>
          <a:p>
            <a:pPr lvl="0">
              <a:spcBef>
                <a:spcPts val="600"/>
              </a:spcBef>
            </a:pPr>
            <a:r>
              <a:rPr lang="it-IT" sz="2000" dirty="0"/>
              <a:t>(valori %) </a:t>
            </a:r>
          </a:p>
          <a:p>
            <a:endParaRPr lang="it-IT" sz="1600" dirty="0" smtClean="0"/>
          </a:p>
          <a:p>
            <a:r>
              <a:rPr lang="it-IT" sz="1600" dirty="0" smtClean="0"/>
              <a:t>         </a:t>
            </a:r>
            <a:endParaRPr lang="it-IT" sz="1600" dirty="0"/>
          </a:p>
        </p:txBody>
      </p:sp>
      <p:sp>
        <p:nvSpPr>
          <p:cNvPr id="9" name="CasellaDiTesto 8"/>
          <p:cNvSpPr txBox="1"/>
          <p:nvPr/>
        </p:nvSpPr>
        <p:spPr>
          <a:xfrm>
            <a:off x="682196" y="64651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222240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7856" t="6107" r="32707" b="5641"/>
          <a:stretch/>
        </p:blipFill>
        <p:spPr>
          <a:xfrm>
            <a:off x="5324475" y="1885950"/>
            <a:ext cx="2867025" cy="4514850"/>
          </a:xfrm>
        </p:spPr>
      </p:pic>
      <p:pic>
        <p:nvPicPr>
          <p:cNvPr id="4" name="Segnaposto contenuto 3"/>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25986" t="7635" r="28942" b="6385"/>
          <a:stretch/>
        </p:blipFill>
        <p:spPr>
          <a:xfrm>
            <a:off x="1104900" y="1964146"/>
            <a:ext cx="3276600" cy="4398553"/>
          </a:xfrm>
        </p:spPr>
      </p:pic>
      <p:sp>
        <p:nvSpPr>
          <p:cNvPr id="7" name="Titolo 6"/>
          <p:cNvSpPr>
            <a:spLocks noGrp="1"/>
          </p:cNvSpPr>
          <p:nvPr>
            <p:ph type="title"/>
          </p:nvPr>
        </p:nvSpPr>
        <p:spPr/>
        <p:txBody>
          <a:bodyPr/>
          <a:lstStyle/>
          <a:p>
            <a:r>
              <a:rPr lang="it-IT" dirty="0"/>
              <a:t>Istruzione e formazione</a:t>
            </a:r>
          </a:p>
        </p:txBody>
      </p:sp>
      <p:sp>
        <p:nvSpPr>
          <p:cNvPr id="11" name="Segnaposto contenuto 10"/>
          <p:cNvSpPr>
            <a:spLocks noGrp="1"/>
          </p:cNvSpPr>
          <p:nvPr>
            <p:ph sz="quarter" idx="14"/>
          </p:nvPr>
        </p:nvSpPr>
        <p:spPr>
          <a:xfrm>
            <a:off x="371475" y="1193447"/>
            <a:ext cx="4010026" cy="770700"/>
          </a:xfrm>
        </p:spPr>
        <p:style>
          <a:lnRef idx="2">
            <a:schemeClr val="accent2"/>
          </a:lnRef>
          <a:fillRef idx="1">
            <a:schemeClr val="lt1"/>
          </a:fillRef>
          <a:effectRef idx="0">
            <a:schemeClr val="accent2"/>
          </a:effectRef>
          <a:fontRef idx="minor">
            <a:schemeClr val="dk1"/>
          </a:fontRef>
        </p:style>
        <p:txBody>
          <a:bodyPr/>
          <a:lstStyle/>
          <a:p>
            <a:r>
              <a:rPr lang="it-IT" sz="2000" dirty="0"/>
              <a:t>Diplomati 25-64 anni iscritti in </a:t>
            </a:r>
            <a:r>
              <a:rPr lang="it-IT" sz="2000" dirty="0" smtClean="0"/>
              <a:t>anagrafe (valori </a:t>
            </a:r>
            <a:r>
              <a:rPr lang="it-IT" sz="2000" dirty="0"/>
              <a:t>%) </a:t>
            </a:r>
          </a:p>
          <a:p>
            <a:endParaRPr lang="it-IT" sz="1600" dirty="0" smtClean="0"/>
          </a:p>
          <a:p>
            <a:endParaRPr lang="it-IT" sz="1600" dirty="0"/>
          </a:p>
        </p:txBody>
      </p:sp>
      <p:sp>
        <p:nvSpPr>
          <p:cNvPr id="10" name="Segnaposto contenuto 10"/>
          <p:cNvSpPr>
            <a:spLocks noGrp="1"/>
          </p:cNvSpPr>
          <p:nvPr>
            <p:ph sz="quarter" idx="14"/>
          </p:nvPr>
        </p:nvSpPr>
        <p:spPr>
          <a:xfrm>
            <a:off x="4716016" y="1193447"/>
            <a:ext cx="3960440" cy="770700"/>
          </a:xfrm>
        </p:spPr>
        <p:style>
          <a:lnRef idx="2">
            <a:schemeClr val="accent2"/>
          </a:lnRef>
          <a:fillRef idx="1">
            <a:schemeClr val="lt1"/>
          </a:fillRef>
          <a:effectRef idx="0">
            <a:schemeClr val="accent2"/>
          </a:effectRef>
          <a:fontRef idx="minor">
            <a:schemeClr val="dk1"/>
          </a:fontRef>
        </p:style>
        <p:txBody>
          <a:bodyPr/>
          <a:lstStyle/>
          <a:p>
            <a:r>
              <a:rPr lang="it-IT" sz="2000" dirty="0"/>
              <a:t>Laureati 30-34 anni iscritti in </a:t>
            </a:r>
            <a:r>
              <a:rPr lang="it-IT" sz="2000" dirty="0" smtClean="0"/>
              <a:t>anagrafe (valori </a:t>
            </a:r>
            <a:r>
              <a:rPr lang="it-IT" sz="2000" dirty="0"/>
              <a:t>%) </a:t>
            </a:r>
          </a:p>
          <a:p>
            <a:endParaRPr lang="it-IT" sz="1600" dirty="0" smtClean="0"/>
          </a:p>
          <a:p>
            <a:endParaRPr lang="it-IT" sz="1600" dirty="0"/>
          </a:p>
        </p:txBody>
      </p:sp>
      <p:sp>
        <p:nvSpPr>
          <p:cNvPr id="8" name="CasellaDiTesto 7"/>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405778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5995" t="8575" r="29248" b="7826"/>
          <a:stretch/>
        </p:blipFill>
        <p:spPr>
          <a:xfrm>
            <a:off x="682196" y="1781174"/>
            <a:ext cx="3541894" cy="4655449"/>
          </a:xfrm>
        </p:spPr>
      </p:pic>
      <p:sp>
        <p:nvSpPr>
          <p:cNvPr id="7" name="Titolo 6"/>
          <p:cNvSpPr>
            <a:spLocks noGrp="1"/>
          </p:cNvSpPr>
          <p:nvPr>
            <p:ph type="title"/>
          </p:nvPr>
        </p:nvSpPr>
        <p:spPr/>
        <p:txBody>
          <a:bodyPr/>
          <a:lstStyle/>
          <a:p>
            <a:r>
              <a:rPr lang="it-IT" dirty="0" smtClean="0"/>
              <a:t>Istruzione e formazione</a:t>
            </a:r>
            <a:endParaRPr lang="it-IT" dirty="0"/>
          </a:p>
        </p:txBody>
      </p:sp>
      <p:sp>
        <p:nvSpPr>
          <p:cNvPr id="11" name="Segnaposto contenuto 10"/>
          <p:cNvSpPr>
            <a:spLocks noGrp="1"/>
          </p:cNvSpPr>
          <p:nvPr>
            <p:ph sz="quarter" idx="14"/>
          </p:nvPr>
        </p:nvSpPr>
        <p:spPr>
          <a:xfrm>
            <a:off x="457200" y="1007975"/>
            <a:ext cx="8392159" cy="1105319"/>
          </a:xfrm>
        </p:spPr>
        <p:txBody>
          <a:bodyPr/>
          <a:lstStyle/>
          <a:p>
            <a:pPr>
              <a:lnSpc>
                <a:spcPts val="3000"/>
              </a:lnSpc>
              <a:spcBef>
                <a:spcPts val="0"/>
              </a:spcBef>
            </a:pPr>
            <a:r>
              <a:rPr lang="it-IT" sz="2000" dirty="0"/>
              <a:t>Giovani (15-29 anni</a:t>
            </a:r>
            <a:r>
              <a:rPr lang="it-IT" sz="2000" dirty="0" smtClean="0"/>
              <a:t>) iscritti </a:t>
            </a:r>
            <a:r>
              <a:rPr lang="it-IT" sz="2000" dirty="0"/>
              <a:t>in anagrafe che non hanno una occupazione regolare ad </a:t>
            </a:r>
            <a:r>
              <a:rPr lang="it-IT" sz="2000" dirty="0" smtClean="0"/>
              <a:t>ottobre </a:t>
            </a:r>
            <a:r>
              <a:rPr lang="it-IT" sz="2000" dirty="0"/>
              <a:t>e non seguono un percorso di </a:t>
            </a:r>
            <a:r>
              <a:rPr lang="it-IT" sz="2000" dirty="0" smtClean="0"/>
              <a:t>studio </a:t>
            </a:r>
            <a:r>
              <a:rPr lang="it-IT" sz="1600" i="1" dirty="0" smtClean="0">
                <a:solidFill>
                  <a:prstClr val="black"/>
                </a:solidFill>
              </a:rPr>
              <a:t>(valori </a:t>
            </a:r>
            <a:r>
              <a:rPr lang="it-IT" sz="1600" i="1" dirty="0">
                <a:solidFill>
                  <a:prstClr val="black"/>
                </a:solidFill>
              </a:rPr>
              <a:t>%) </a:t>
            </a:r>
            <a:endParaRPr lang="it-IT" sz="1400" i="1" dirty="0">
              <a:solidFill>
                <a:prstClr val="black"/>
              </a:solidFill>
            </a:endParaRPr>
          </a:p>
          <a:p>
            <a:pPr>
              <a:lnSpc>
                <a:spcPts val="3000"/>
              </a:lnSpc>
              <a:spcBef>
                <a:spcPts val="0"/>
              </a:spcBef>
            </a:pPr>
            <a:endParaRPr lang="it-IT" sz="2400" dirty="0" smtClean="0"/>
          </a:p>
          <a:p>
            <a:pPr>
              <a:lnSpc>
                <a:spcPts val="3000"/>
              </a:lnSpc>
              <a:spcBef>
                <a:spcPts val="0"/>
              </a:spcBef>
            </a:pPr>
            <a:endParaRPr lang="it-IT" sz="2000" i="1" dirty="0"/>
          </a:p>
        </p:txBody>
      </p:sp>
      <p:sp>
        <p:nvSpPr>
          <p:cNvPr id="2" name="Rettangolo 1"/>
          <p:cNvSpPr/>
          <p:nvPr/>
        </p:nvSpPr>
        <p:spPr>
          <a:xfrm>
            <a:off x="4810125" y="2686050"/>
            <a:ext cx="3876675" cy="23493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92075" indent="-92075" defTabSz="457200">
              <a:lnSpc>
                <a:spcPts val="1600"/>
              </a:lnSpc>
            </a:pPr>
            <a:r>
              <a:rPr lang="it-IT" sz="1600" dirty="0" smtClean="0">
                <a:solidFill>
                  <a:prstClr val="black"/>
                </a:solidFill>
              </a:rPr>
              <a:t>Percentuale </a:t>
            </a:r>
            <a:r>
              <a:rPr lang="it-IT" sz="1600" dirty="0">
                <a:solidFill>
                  <a:prstClr val="black"/>
                </a:solidFill>
              </a:rPr>
              <a:t>di persone iscritte in anagrafe di età compresa tra 15 e 29 anni senza segnali di occupazione nelle fonti amministrative e che non risultano iscritti a percorsi scolastici o universitari, sul totale delle persone iscritte in Anagrafe di 15-29 anni. (Sono escluse le persone iscritte a percorsi di istruzione A.F.A.M, a percorsi di istruzione e formazione gestiti dalle Regioni.)</a:t>
            </a:r>
          </a:p>
        </p:txBody>
      </p:sp>
      <p:sp>
        <p:nvSpPr>
          <p:cNvPr id="8" name="CasellaDiTesto 7"/>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351818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9343" t="7394" r="30892" b="8059"/>
          <a:stretch/>
        </p:blipFill>
        <p:spPr>
          <a:xfrm>
            <a:off x="971548" y="1760029"/>
            <a:ext cx="3059358" cy="4577534"/>
          </a:xfrm>
        </p:spPr>
      </p:pic>
      <p:pic>
        <p:nvPicPr>
          <p:cNvPr id="8" name="Segnaposto contenuto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29058" t="7952" r="30549" b="7574"/>
          <a:stretch/>
        </p:blipFill>
        <p:spPr>
          <a:xfrm>
            <a:off x="5105400" y="1895476"/>
            <a:ext cx="3060000" cy="4503319"/>
          </a:xfrm>
        </p:spPr>
      </p:pic>
      <p:sp>
        <p:nvSpPr>
          <p:cNvPr id="7" name="Titolo 6"/>
          <p:cNvSpPr>
            <a:spLocks noGrp="1"/>
          </p:cNvSpPr>
          <p:nvPr>
            <p:ph type="title"/>
          </p:nvPr>
        </p:nvSpPr>
        <p:spPr/>
        <p:txBody>
          <a:bodyPr/>
          <a:lstStyle/>
          <a:p>
            <a:r>
              <a:rPr lang="it-IT" dirty="0" smtClean="0"/>
              <a:t>Lavoro</a:t>
            </a:r>
            <a:endParaRPr lang="it-IT" dirty="0"/>
          </a:p>
        </p:txBody>
      </p:sp>
      <p:sp>
        <p:nvSpPr>
          <p:cNvPr id="11" name="Segnaposto contenuto 10"/>
          <p:cNvSpPr>
            <a:spLocks noGrp="1"/>
          </p:cNvSpPr>
          <p:nvPr>
            <p:ph sz="quarter" idx="14"/>
          </p:nvPr>
        </p:nvSpPr>
        <p:spPr>
          <a:xfrm>
            <a:off x="457200" y="1036954"/>
            <a:ext cx="3960440" cy="770700"/>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600" dirty="0"/>
              <a:t>Occupati nel mese di ottobre 20-64 anni iscritti in anagrafe </a:t>
            </a:r>
            <a:r>
              <a:rPr lang="it-IT" sz="1400" i="1" dirty="0">
                <a:solidFill>
                  <a:prstClr val="black"/>
                </a:solidFill>
              </a:rPr>
              <a:t>(valori %) </a:t>
            </a:r>
            <a:endParaRPr lang="it-IT" sz="1200" i="1" dirty="0">
              <a:solidFill>
                <a:prstClr val="black"/>
              </a:solidFill>
            </a:endParaRPr>
          </a:p>
          <a:p>
            <a:endParaRPr lang="it-IT" sz="1600" dirty="0" smtClean="0"/>
          </a:p>
          <a:p>
            <a:endParaRPr lang="it-IT" sz="1600" dirty="0"/>
          </a:p>
        </p:txBody>
      </p:sp>
      <p:sp>
        <p:nvSpPr>
          <p:cNvPr id="10" name="Segnaposto contenuto 10"/>
          <p:cNvSpPr>
            <a:spLocks noGrp="1"/>
          </p:cNvSpPr>
          <p:nvPr>
            <p:ph sz="quarter" idx="14"/>
          </p:nvPr>
        </p:nvSpPr>
        <p:spPr>
          <a:xfrm>
            <a:off x="4716016" y="1046479"/>
            <a:ext cx="3960440" cy="770700"/>
          </a:xfrm>
        </p:spPr>
        <p:style>
          <a:lnRef idx="2">
            <a:schemeClr val="accent2"/>
          </a:lnRef>
          <a:fillRef idx="1">
            <a:schemeClr val="lt1"/>
          </a:fillRef>
          <a:effectRef idx="0">
            <a:schemeClr val="accent2"/>
          </a:effectRef>
          <a:fontRef idx="minor">
            <a:schemeClr val="dk1"/>
          </a:fontRef>
        </p:style>
        <p:txBody>
          <a:bodyPr/>
          <a:lstStyle/>
          <a:p>
            <a:pPr>
              <a:spcBef>
                <a:spcPts val="600"/>
              </a:spcBef>
            </a:pPr>
            <a:r>
              <a:rPr lang="it-IT" sz="1600" dirty="0"/>
              <a:t>Occupati non stabili nel mese di ottobre*</a:t>
            </a:r>
          </a:p>
          <a:p>
            <a:pPr lvl="0">
              <a:lnSpc>
                <a:spcPts val="3000"/>
              </a:lnSpc>
              <a:spcBef>
                <a:spcPts val="0"/>
              </a:spcBef>
            </a:pPr>
            <a:r>
              <a:rPr lang="it-IT" sz="1200" i="1" dirty="0">
                <a:solidFill>
                  <a:prstClr val="black"/>
                </a:solidFill>
              </a:rPr>
              <a:t>(valori %) </a:t>
            </a:r>
            <a:endParaRPr lang="it-IT" sz="1600" dirty="0"/>
          </a:p>
        </p:txBody>
      </p:sp>
      <p:sp>
        <p:nvSpPr>
          <p:cNvPr id="12" name="CasellaDiTesto 11"/>
          <p:cNvSpPr txBox="1"/>
          <p:nvPr/>
        </p:nvSpPr>
        <p:spPr>
          <a:xfrm>
            <a:off x="682196" y="6503299"/>
            <a:ext cx="6588937" cy="400110"/>
          </a:xfrm>
          <a:prstGeom prst="rect">
            <a:avLst/>
          </a:prstGeom>
          <a:noFill/>
        </p:spPr>
        <p:txBody>
          <a:bodyPr wrap="square" rtlCol="0">
            <a:spAutoFit/>
          </a:bodyPr>
          <a:lstStyle/>
          <a:p>
            <a:r>
              <a:rPr lang="it-IT" sz="1000" dirty="0">
                <a:solidFill>
                  <a:srgbClr val="7F7F7F"/>
                </a:solidFill>
              </a:rPr>
              <a:t>Un sistema integrato di indicatori </a:t>
            </a:r>
            <a:r>
              <a:rPr lang="it-IT" sz="1000" dirty="0" smtClean="0">
                <a:solidFill>
                  <a:srgbClr val="7F7F7F"/>
                </a:solidFill>
              </a:rPr>
              <a:t>per </a:t>
            </a:r>
            <a:r>
              <a:rPr lang="it-IT" sz="1000" dirty="0">
                <a:solidFill>
                  <a:srgbClr val="7F7F7F"/>
                </a:solidFill>
              </a:rPr>
              <a:t>le politiche </a:t>
            </a:r>
            <a:r>
              <a:rPr lang="it-IT" sz="1000" dirty="0" smtClean="0">
                <a:solidFill>
                  <a:srgbClr val="7F7F7F"/>
                </a:solidFill>
              </a:rPr>
              <a:t>locali, Antonella Bianchino, Domenico </a:t>
            </a:r>
            <a:r>
              <a:rPr lang="it-IT" sz="1000" dirty="0" err="1" smtClean="0">
                <a:solidFill>
                  <a:srgbClr val="7F7F7F"/>
                </a:solidFill>
              </a:rPr>
              <a:t>Tebala</a:t>
            </a:r>
            <a:r>
              <a:rPr lang="it-IT" sz="1000" baseline="0" dirty="0" smtClean="0">
                <a:solidFill>
                  <a:srgbClr val="7F7F7F"/>
                </a:solidFill>
              </a:rPr>
              <a:t> – Reggio Calabria, 18</a:t>
            </a:r>
            <a:r>
              <a:rPr lang="it-IT" sz="1000" dirty="0" smtClean="0">
                <a:solidFill>
                  <a:srgbClr val="7F7F7F"/>
                </a:solidFill>
              </a:rPr>
              <a:t> ottobre 2017</a:t>
            </a:r>
            <a:endParaRPr lang="it-IT" sz="1000" dirty="0">
              <a:solidFill>
                <a:srgbClr val="7F7F7F"/>
              </a:solidFill>
            </a:endParaRPr>
          </a:p>
        </p:txBody>
      </p:sp>
    </p:spTree>
    <p:extLst>
      <p:ext uri="{BB962C8B-B14F-4D97-AF65-F5344CB8AC3E}">
        <p14:creationId xmlns:p14="http://schemas.microsoft.com/office/powerpoint/2010/main" val="178376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TotalTime>
  <Words>2751</Words>
  <Application>Microsoft Office PowerPoint</Application>
  <PresentationFormat>Presentazione su schermo (4:3)</PresentationFormat>
  <Paragraphs>214</Paragraphs>
  <Slides>19</Slides>
  <Notes>19</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copertina</vt:lpstr>
      <vt:lpstr>Presentazione standard di PowerPoint</vt:lpstr>
      <vt:lpstr>Misure di benessere e programmazione a livello comunale </vt:lpstr>
      <vt:lpstr>Presentazione standard di PowerPoint</vt:lpstr>
      <vt:lpstr>Macroaree tematiche </vt:lpstr>
      <vt:lpstr>Presentazione standard di PowerPoint</vt:lpstr>
      <vt:lpstr>Famiglie</vt:lpstr>
      <vt:lpstr>Istruzione e formazione</vt:lpstr>
      <vt:lpstr>Istruzione e formazione</vt:lpstr>
      <vt:lpstr>Lavoro</vt:lpstr>
      <vt:lpstr>Condizioni delle famiglie</vt:lpstr>
      <vt:lpstr>Condizioni delle famiglie</vt:lpstr>
      <vt:lpstr>Economia insediata</vt:lpstr>
      <vt:lpstr>Economia insediata</vt:lpstr>
      <vt:lpstr>Economia insediata</vt:lpstr>
      <vt:lpstr>Sistema di diffusione on line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Domenico DT. Tebala</cp:lastModifiedBy>
  <cp:revision>251</cp:revision>
  <cp:lastPrinted>2017-10-16T13:02:07Z</cp:lastPrinted>
  <dcterms:created xsi:type="dcterms:W3CDTF">2012-12-11T11:00:35Z</dcterms:created>
  <dcterms:modified xsi:type="dcterms:W3CDTF">2017-10-20T11:40:38Z</dcterms:modified>
</cp:coreProperties>
</file>