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handoutMasterIdLst>
    <p:handoutMasterId r:id="rId34"/>
  </p:handoutMasterIdLst>
  <p:sldIdLst>
    <p:sldId id="379" r:id="rId2"/>
    <p:sldId id="306" r:id="rId3"/>
    <p:sldId id="382" r:id="rId4"/>
    <p:sldId id="383" r:id="rId5"/>
    <p:sldId id="363" r:id="rId6"/>
    <p:sldId id="366" r:id="rId7"/>
    <p:sldId id="354" r:id="rId8"/>
    <p:sldId id="373" r:id="rId9"/>
    <p:sldId id="380" r:id="rId10"/>
    <p:sldId id="332" r:id="rId11"/>
    <p:sldId id="371" r:id="rId12"/>
    <p:sldId id="378" r:id="rId13"/>
    <p:sldId id="353" r:id="rId14"/>
    <p:sldId id="384" r:id="rId15"/>
    <p:sldId id="385" r:id="rId16"/>
    <p:sldId id="355" r:id="rId17"/>
    <p:sldId id="325" r:id="rId18"/>
    <p:sldId id="350" r:id="rId19"/>
    <p:sldId id="362" r:id="rId20"/>
    <p:sldId id="357" r:id="rId21"/>
    <p:sldId id="358" r:id="rId22"/>
    <p:sldId id="369" r:id="rId23"/>
    <p:sldId id="370" r:id="rId24"/>
    <p:sldId id="374" r:id="rId25"/>
    <p:sldId id="372" r:id="rId26"/>
    <p:sldId id="377" r:id="rId27"/>
    <p:sldId id="365" r:id="rId28"/>
    <p:sldId id="367" r:id="rId29"/>
    <p:sldId id="352" r:id="rId30"/>
    <p:sldId id="381" r:id="rId31"/>
    <p:sldId id="320" r:id="rId32"/>
  </p:sldIdLst>
  <p:sldSz cx="9144000" cy="6858000" type="screen4x3"/>
  <p:notesSz cx="6888163" cy="100203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ola" initials="P"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83755" autoAdjust="0"/>
  </p:normalViewPr>
  <p:slideViewPr>
    <p:cSldViewPr>
      <p:cViewPr>
        <p:scale>
          <a:sx n="80" d="100"/>
          <a:sy n="80" d="100"/>
        </p:scale>
        <p:origin x="-1378" y="-58"/>
      </p:cViewPr>
      <p:guideLst>
        <p:guide orient="horz" pos="2160"/>
        <p:guide pos="2880"/>
      </p:guideLst>
    </p:cSldViewPr>
  </p:slideViewPr>
  <p:outlineViewPr>
    <p:cViewPr varScale="1">
      <p:scale>
        <a:sx n="170" d="200"/>
        <a:sy n="170" d="200"/>
      </p:scale>
      <p:origin x="0" y="1134"/>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61" d="100"/>
          <a:sy n="61" d="100"/>
        </p:scale>
        <p:origin x="-3240" y="-86"/>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84500" cy="501650"/>
          </a:xfrm>
          <a:prstGeom prst="rect">
            <a:avLst/>
          </a:prstGeom>
        </p:spPr>
        <p:txBody>
          <a:bodyPr vert="horz" lIns="96608" tIns="48302" rIns="96608" bIns="48302" rtlCol="0"/>
          <a:lstStyle>
            <a:lvl1pPr algn="l">
              <a:defRPr sz="1300"/>
            </a:lvl1pPr>
          </a:lstStyle>
          <a:p>
            <a:pPr>
              <a:defRPr/>
            </a:pPr>
            <a:endParaRPr lang="it-IT"/>
          </a:p>
        </p:txBody>
      </p:sp>
      <p:sp>
        <p:nvSpPr>
          <p:cNvPr id="3" name="Segnaposto data 2"/>
          <p:cNvSpPr>
            <a:spLocks noGrp="1"/>
          </p:cNvSpPr>
          <p:nvPr>
            <p:ph type="dt" sz="quarter" idx="1"/>
          </p:nvPr>
        </p:nvSpPr>
        <p:spPr>
          <a:xfrm>
            <a:off x="3902075" y="1"/>
            <a:ext cx="2984500" cy="501650"/>
          </a:xfrm>
          <a:prstGeom prst="rect">
            <a:avLst/>
          </a:prstGeom>
        </p:spPr>
        <p:txBody>
          <a:bodyPr vert="horz" lIns="96608" tIns="48302" rIns="96608" bIns="48302" rtlCol="0"/>
          <a:lstStyle>
            <a:lvl1pPr algn="r">
              <a:defRPr sz="1300"/>
            </a:lvl1pPr>
          </a:lstStyle>
          <a:p>
            <a:pPr>
              <a:defRPr/>
            </a:pPr>
            <a:fld id="{93932739-1723-4D8B-920D-03786E03823A}" type="datetimeFigureOut">
              <a:rPr lang="it-IT"/>
              <a:pPr>
                <a:defRPr/>
              </a:pPr>
              <a:t>17/10/2017</a:t>
            </a:fld>
            <a:endParaRPr lang="it-IT"/>
          </a:p>
        </p:txBody>
      </p:sp>
      <p:sp>
        <p:nvSpPr>
          <p:cNvPr id="4" name="Segnaposto piè di pagina 3"/>
          <p:cNvSpPr>
            <a:spLocks noGrp="1"/>
          </p:cNvSpPr>
          <p:nvPr>
            <p:ph type="ftr" sz="quarter" idx="2"/>
          </p:nvPr>
        </p:nvSpPr>
        <p:spPr>
          <a:xfrm>
            <a:off x="0" y="9517063"/>
            <a:ext cx="2984500" cy="501650"/>
          </a:xfrm>
          <a:prstGeom prst="rect">
            <a:avLst/>
          </a:prstGeom>
        </p:spPr>
        <p:txBody>
          <a:bodyPr vert="horz" lIns="96608" tIns="48302" rIns="96608" bIns="48302"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3902075" y="9517063"/>
            <a:ext cx="2984500" cy="501650"/>
          </a:xfrm>
          <a:prstGeom prst="rect">
            <a:avLst/>
          </a:prstGeom>
        </p:spPr>
        <p:txBody>
          <a:bodyPr vert="horz" lIns="96608" tIns="48302" rIns="96608" bIns="48302" rtlCol="0" anchor="b"/>
          <a:lstStyle>
            <a:lvl1pPr algn="r">
              <a:defRPr sz="1300"/>
            </a:lvl1pPr>
          </a:lstStyle>
          <a:p>
            <a:pPr>
              <a:defRPr/>
            </a:pPr>
            <a:fld id="{317AA425-CFD7-4E0A-ADF2-993DBF73EB2B}" type="slidenum">
              <a:rPr lang="it-IT"/>
              <a:pPr>
                <a:defRPr/>
              </a:pPr>
              <a:t>‹N›</a:t>
            </a:fld>
            <a:endParaRPr lang="it-IT"/>
          </a:p>
        </p:txBody>
      </p:sp>
    </p:spTree>
    <p:extLst>
      <p:ext uri="{BB962C8B-B14F-4D97-AF65-F5344CB8AC3E}">
        <p14:creationId xmlns:p14="http://schemas.microsoft.com/office/powerpoint/2010/main" val="4030115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88163" cy="10020300"/>
          </a:xfrm>
          <a:prstGeom prst="roundRect">
            <a:avLst>
              <a:gd name="adj" fmla="val 23"/>
            </a:avLst>
          </a:prstGeom>
          <a:solidFill>
            <a:srgbClr val="FFFFFF"/>
          </a:solidFill>
          <a:ln w="9360">
            <a:noFill/>
            <a:miter lim="800000"/>
            <a:headEnd/>
            <a:tailEnd/>
          </a:ln>
          <a:effectLst/>
        </p:spPr>
        <p:txBody>
          <a:bodyPr wrap="none" lIns="96608" tIns="48302" rIns="96608" bIns="48302" anchor="ctr"/>
          <a:lstStyle/>
          <a:p>
            <a:pPr>
              <a:buFont typeface="Times New Roman" pitchFamily="16" charset="0"/>
              <a:buNone/>
              <a:defRPr/>
            </a:pPr>
            <a:endParaRPr lang="it-IT"/>
          </a:p>
        </p:txBody>
      </p:sp>
      <p:sp>
        <p:nvSpPr>
          <p:cNvPr id="2050" name="AutoShape 2"/>
          <p:cNvSpPr>
            <a:spLocks noChangeArrowheads="1"/>
          </p:cNvSpPr>
          <p:nvPr/>
        </p:nvSpPr>
        <p:spPr bwMode="auto">
          <a:xfrm>
            <a:off x="0" y="0"/>
            <a:ext cx="6888163" cy="10020300"/>
          </a:xfrm>
          <a:prstGeom prst="roundRect">
            <a:avLst>
              <a:gd name="adj" fmla="val 23"/>
            </a:avLst>
          </a:prstGeom>
          <a:solidFill>
            <a:srgbClr val="FFFFFF"/>
          </a:solidFill>
          <a:ln w="9525">
            <a:noFill/>
            <a:round/>
            <a:headEnd/>
            <a:tailEnd/>
          </a:ln>
          <a:effectLst/>
        </p:spPr>
        <p:txBody>
          <a:bodyPr wrap="none" lIns="96608" tIns="48302" rIns="96608" bIns="48302" anchor="ctr"/>
          <a:lstStyle/>
          <a:p>
            <a:pPr>
              <a:buFont typeface="Times New Roman" pitchFamily="16" charset="0"/>
              <a:buNone/>
              <a:defRPr/>
            </a:pPr>
            <a:endParaRPr lang="it-IT"/>
          </a:p>
        </p:txBody>
      </p:sp>
      <p:sp>
        <p:nvSpPr>
          <p:cNvPr id="2051" name="Rectangle 3"/>
          <p:cNvSpPr>
            <a:spLocks noGrp="1" noChangeArrowheads="1"/>
          </p:cNvSpPr>
          <p:nvPr>
            <p:ph type="hdr"/>
          </p:nvPr>
        </p:nvSpPr>
        <p:spPr bwMode="auto">
          <a:xfrm>
            <a:off x="1"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2" name="Rectangle 4"/>
          <p:cNvSpPr>
            <a:spLocks noGrp="1" noChangeArrowheads="1"/>
          </p:cNvSpPr>
          <p:nvPr>
            <p:ph type="dt"/>
          </p:nvPr>
        </p:nvSpPr>
        <p:spPr bwMode="auto">
          <a:xfrm>
            <a:off x="3902076"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19462" name="Rectangle 5"/>
          <p:cNvSpPr>
            <a:spLocks noGrp="1" noRot="1" noChangeAspect="1" noChangeArrowheads="1"/>
          </p:cNvSpPr>
          <p:nvPr>
            <p:ph type="sldImg"/>
          </p:nvPr>
        </p:nvSpPr>
        <p:spPr bwMode="auto">
          <a:xfrm>
            <a:off x="939800" y="750888"/>
            <a:ext cx="5005388" cy="3754437"/>
          </a:xfrm>
          <a:prstGeom prst="rect">
            <a:avLst/>
          </a:prstGeom>
          <a:solidFill>
            <a:srgbClr val="FFFFFF"/>
          </a:solidFill>
          <a:ln w="9360">
            <a:solidFill>
              <a:srgbClr val="000000"/>
            </a:solidFill>
            <a:miter lim="800000"/>
            <a:headEnd/>
            <a:tailEnd/>
          </a:ln>
        </p:spPr>
      </p:sp>
      <p:sp>
        <p:nvSpPr>
          <p:cNvPr id="2054" name="Rectangle 6"/>
          <p:cNvSpPr>
            <a:spLocks noGrp="1" noChangeArrowheads="1"/>
          </p:cNvSpPr>
          <p:nvPr>
            <p:ph type="body"/>
          </p:nvPr>
        </p:nvSpPr>
        <p:spPr bwMode="auto">
          <a:xfrm>
            <a:off x="688975" y="4759326"/>
            <a:ext cx="5507038" cy="4505325"/>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p>
            <a:pPr lvl="0"/>
            <a:endParaRPr lang="it-IT" noProof="0" smtClean="0"/>
          </a:p>
        </p:txBody>
      </p:sp>
      <p:sp>
        <p:nvSpPr>
          <p:cNvPr id="2055" name="Rectangle 7"/>
          <p:cNvSpPr>
            <a:spLocks noGrp="1" noChangeArrowheads="1"/>
          </p:cNvSpPr>
          <p:nvPr>
            <p:ph type="ftr"/>
          </p:nvPr>
        </p:nvSpPr>
        <p:spPr bwMode="auto">
          <a:xfrm>
            <a:off x="1"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6" name="Rectangle 8"/>
          <p:cNvSpPr>
            <a:spLocks noGrp="1" noChangeArrowheads="1"/>
          </p:cNvSpPr>
          <p:nvPr>
            <p:ph type="sldNum"/>
          </p:nvPr>
        </p:nvSpPr>
        <p:spPr bwMode="auto">
          <a:xfrm>
            <a:off x="3902076"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fld id="{654D2315-371C-415C-9234-D999A4AF5C26}" type="slidenum">
              <a:rPr lang="it-IT"/>
              <a:pPr>
                <a:defRPr/>
              </a:pPr>
              <a:t>‹N›</a:t>
            </a:fld>
            <a:endParaRPr lang="it-IT"/>
          </a:p>
        </p:txBody>
      </p:sp>
    </p:spTree>
    <p:extLst>
      <p:ext uri="{BB962C8B-B14F-4D97-AF65-F5344CB8AC3E}">
        <p14:creationId xmlns:p14="http://schemas.microsoft.com/office/powerpoint/2010/main" val="10797648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8"/>
          <p:cNvSpPr>
            <a:spLocks noGrp="1" noChangeArrowheads="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CEE1C52B-2049-47FC-8BCD-F406676E9F90}"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a:t>
            </a:fld>
            <a:endParaRPr lang="it-IT" dirty="0" smtClean="0"/>
          </a:p>
        </p:txBody>
      </p:sp>
      <p:sp>
        <p:nvSpPr>
          <p:cNvPr id="20483" name="Text Box 1"/>
          <p:cNvSpPr txBox="1">
            <a:spLocks noChangeArrowheads="1"/>
          </p:cNvSpPr>
          <p:nvPr/>
        </p:nvSpPr>
        <p:spPr bwMode="auto">
          <a:xfrm>
            <a:off x="1147764" y="750888"/>
            <a:ext cx="4592637" cy="3757612"/>
          </a:xfrm>
          <a:prstGeom prst="rect">
            <a:avLst/>
          </a:prstGeom>
          <a:solidFill>
            <a:srgbClr val="FFFFFF"/>
          </a:solidFill>
          <a:ln w="9360">
            <a:solidFill>
              <a:srgbClr val="000000"/>
            </a:solidFill>
            <a:miter lim="800000"/>
            <a:headEnd/>
            <a:tailEnd/>
          </a:ln>
        </p:spPr>
        <p:txBody>
          <a:bodyPr wrap="none" lIns="96608" tIns="48302" rIns="96608" bIns="48302" anchor="ctr"/>
          <a:lstStyle/>
          <a:p>
            <a:endParaRPr lang="it-IT"/>
          </a:p>
        </p:txBody>
      </p:sp>
      <p:sp>
        <p:nvSpPr>
          <p:cNvPr id="20484" name="Rectangle 2"/>
          <p:cNvSpPr>
            <a:spLocks noGrp="1" noChangeArrowheads="1"/>
          </p:cNvSpPr>
          <p:nvPr>
            <p:ph type="body"/>
          </p:nvPr>
        </p:nvSpPr>
        <p:spPr>
          <a:xfrm>
            <a:off x="688976" y="4759325"/>
            <a:ext cx="5508625" cy="4611688"/>
          </a:xfrm>
          <a:noFill/>
          <a:ln/>
        </p:spPr>
        <p:txBody>
          <a:bodyPr wrap="none" anchor="ctr"/>
          <a:lstStyle/>
          <a:p>
            <a:endParaRPr lang="it-IT"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sz="1200" b="0" i="0" u="none" strike="noStrike" kern="1200" baseline="0" dirty="0" smtClean="0">
                <a:solidFill>
                  <a:srgbClr val="000000"/>
                </a:solidFill>
                <a:latin typeface="Times New Roman" pitchFamily="16" charset="0"/>
                <a:ea typeface="+mn-ea"/>
                <a:cs typeface="+mn-cs"/>
              </a:rPr>
              <a:t>DECRETO-LEGGE 6 dicembre 2011, n. 201. «Disposizioni urgenti per la crescita, l'equità e il consolidamento dei conti pubblici» convertito, con modificazioni, dalla legge 22 dicembre 2011, n. 214.</a:t>
            </a:r>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10</a:t>
            </a:fld>
            <a:endParaRPr lang="it-IT"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b="0" dirty="0" smtClean="0"/>
              <a:t>Considerando (15): </a:t>
            </a:r>
            <a:r>
              <a:rPr lang="it-IT" sz="1200" b="0" i="0" u="none" strike="noStrike" kern="1200" baseline="0" dirty="0" smtClean="0">
                <a:solidFill>
                  <a:srgbClr val="000000"/>
                </a:solidFill>
                <a:latin typeface="Times New Roman" pitchFamily="16" charset="0"/>
                <a:ea typeface="+mn-ea"/>
                <a:cs typeface="+mn-cs"/>
              </a:rPr>
              <a:t>La riservatezza dei dati ottenuti a partire da dati amministrativi dovrebbe essere tutelata secondo i principi e gli orientamenti comuni applicabili a tutti i dati riservati utilizzati per la produzione di statistiche europee. È opportuno inoltre redigere e pubblicare quadri di valutazione della qualità applicabili a tali dati, nonché principi di trasparenza. </a:t>
            </a:r>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11</a:t>
            </a:fld>
            <a:endParaRPr lang="it-IT"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pPr marL="0" marR="0" lvl="1"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it-IT" sz="1000" i="1" dirty="0" smtClean="0">
                <a:solidFill>
                  <a:schemeClr val="tx1"/>
                </a:solidFill>
                <a:latin typeface="Verdana" pitchFamily="34" charset="0"/>
              </a:rPr>
              <a:t>(</a:t>
            </a:r>
            <a:r>
              <a:rPr lang="it-IT" i="1" dirty="0"/>
              <a:t>art. 17) 1. Il trattamento dei dati diversi da quelli sensibili e giudiziari che presenta ‘rischi specifici’ per i diritti e le libertà fondamentali, nonché per la dignità dell’interessato, in relazione alla natura dei dati o alla modalità del trattamento o agli effetti che può determinare, è ammesso nel rispetto di misure e accorgimenti a garanzia dell’interessato, ove prescritti.</a:t>
            </a:r>
          </a:p>
          <a:p>
            <a:pPr marL="0" marR="0" lvl="1"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it-IT" i="1" dirty="0"/>
              <a:t>2. Le misure e gli accorgimenti di cui al comma 1 sono prescritti dal Garante in applicazione dei principi sanciti dal presente codice, nell'ambito di una verifica preliminare all'inizio </a:t>
            </a:r>
            <a:r>
              <a:rPr lang="it-IT" sz="1200" i="1" kern="1200" dirty="0" smtClean="0">
                <a:solidFill>
                  <a:srgbClr val="000000"/>
                </a:solidFill>
                <a:effectLst/>
                <a:latin typeface="Times New Roman" pitchFamily="16" charset="0"/>
                <a:ea typeface="+mn-ea"/>
                <a:cs typeface="+mn-cs"/>
              </a:rPr>
              <a:t>del trattamento, effettuata anche in relazione a determinate categorie di titolari o di trattamenti, anche a seguito di un interpello del titolare.</a:t>
            </a:r>
          </a:p>
          <a:p>
            <a:pPr marL="0" marR="0" lvl="1"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it-IT" sz="1900" i="1" dirty="0" smtClean="0">
              <a:solidFill>
                <a:schemeClr val="tx1"/>
              </a:solidFill>
              <a:latin typeface="Verdana" pitchFamily="34" charset="0"/>
            </a:endParaRPr>
          </a:p>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12</a:t>
            </a:fld>
            <a:endParaRPr lang="it-IT"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13</a:t>
            </a:fld>
            <a:endParaRPr lang="it-IT"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Questo non significa che si possa sempre prescindere dalla volontà dell’interessato a cui i dati si riferiscono: secondo</a:t>
            </a:r>
            <a:r>
              <a:rPr lang="it-IT" baseline="0" dirty="0" smtClean="0"/>
              <a:t> la normativa statistica non può essere imposto obbligo di risposta per i dati sensibili e giudiziari, a meno che questo sia espressamente previsto da norme di legge. Anche quando esiste un obbligo di risposta per il trattamento amministrativo dei dati personali sensibili si deve verificare che tale obbligo sia esteso anche al trattamento statistico. Vedi più avanti.</a:t>
            </a:r>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14</a:t>
            </a:fld>
            <a:endParaRPr lang="it-IT"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Lo stesso vale per i dati raccolti originariamente per fini statistici, per i quali si deve informare della possibilità di "ulteriore trattamento statistico da parte di soggetti Sistan".</a:t>
            </a: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15</a:t>
            </a:fld>
            <a:endParaRPr lang="it-IT"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pPr marL="0" marR="0" lvl="1" indent="0" latinLnBrk="0">
              <a:lnSpc>
                <a:spcPct val="100000"/>
              </a:lnSpc>
              <a:buFont typeface="Times New Roman" pitchFamily="18" charset="0"/>
              <a:buNone/>
              <a:tabLst/>
              <a:defRPr/>
            </a:pPr>
            <a:r>
              <a:rPr lang="it-IT" dirty="0"/>
              <a:t>(art. 6 comma 2 del Codice Deontologia; art. 8 Direttiva Comstat n. 9/2004: può considerarsi applicabile in quanto l’US di statistica elabora dati che non ha raccolto direttamente presso l’interessato, ma ha acquisito dalla struttura amministrativa dell’ente – anche se non si tratta di ‘comunicazione’).</a:t>
            </a:r>
          </a:p>
          <a:p>
            <a:r>
              <a:rPr lang="it-IT" dirty="0" smtClean="0"/>
              <a:t>L'informativa integrativa è possibile quando si acquisiscono dati da soggetti terzi,</a:t>
            </a:r>
            <a:r>
              <a:rPr lang="it-IT" baseline="0" dirty="0" smtClean="0"/>
              <a:t> </a:t>
            </a:r>
            <a:r>
              <a:rPr lang="it-IT" dirty="0" smtClean="0"/>
              <a:t>che non l'avevano data al momento della raccolta dei dati. Ritengo sia possibile anche per i dati precedentemente raccolti dallo stesso ente, ferma restando la necessità di modificare per il futuro le informative iniziali.</a:t>
            </a: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16</a:t>
            </a:fld>
            <a:endParaRPr lang="it-IT"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17</a:t>
            </a:fld>
            <a:endParaRPr lang="it-IT"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latin typeface="Times New Roman" pitchFamily="18" charset="0"/>
              </a:rPr>
              <a:t>Può trattarsi di una</a:t>
            </a:r>
            <a:r>
              <a:rPr lang="it-IT" baseline="0" dirty="0" smtClean="0">
                <a:latin typeface="Times New Roman" pitchFamily="18" charset="0"/>
              </a:rPr>
              <a:t> specifica norma di legge o regolamento di settore che prevede espressamente la comunicazione dei dati in oggetto per fini statistici oppure di una norma statistica a carattere generale </a:t>
            </a:r>
            <a:r>
              <a:rPr lang="it-IT" dirty="0" smtClean="0">
                <a:latin typeface="Times New Roman" pitchFamily="18" charset="0"/>
              </a:rPr>
              <a:t>(ad esempio, legge statistica regionale che preveda genericamente la possibilità di acquisire dati presso</a:t>
            </a:r>
            <a:r>
              <a:rPr lang="it-IT" baseline="0" dirty="0" smtClean="0">
                <a:latin typeface="Times New Roman" pitchFamily="18" charset="0"/>
              </a:rPr>
              <a:t> i soggetti pubblici </a:t>
            </a:r>
            <a:r>
              <a:rPr lang="it-IT" dirty="0" smtClean="0">
                <a:latin typeface="Times New Roman" pitchFamily="18" charset="0"/>
              </a:rPr>
              <a:t>per le attività definite nel programma statistico</a:t>
            </a:r>
            <a:r>
              <a:rPr lang="it-IT" baseline="0" dirty="0" smtClean="0">
                <a:latin typeface="Times New Roman" pitchFamily="18" charset="0"/>
              </a:rPr>
              <a:t> regionale, eventualmente con obbligo di risposta)</a:t>
            </a:r>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18</a:t>
            </a:fld>
            <a:endParaRPr lang="it-IT"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19</a:t>
            </a:fld>
            <a:endParaRPr lang="it-IT"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a:t>
            </a:fld>
            <a:endParaRPr lang="it-IT"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20</a:t>
            </a:fld>
            <a:endParaRPr lang="it-IT"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21</a:t>
            </a:fld>
            <a:endParaRPr lang="it-IT"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b="0" i="0" dirty="0" smtClean="0">
              <a:solidFill>
                <a:schemeClr val="tx1"/>
              </a:solidFill>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22</a:t>
            </a:fld>
            <a:endParaRPr lang="it-IT"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23</a:t>
            </a:fld>
            <a:endParaRPr lang="it-IT"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24</a:t>
            </a:fld>
            <a:endParaRPr lang="it-IT"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b="0" dirty="0" smtClean="0"/>
              <a:t>In particolare: la comunicazione</a:t>
            </a:r>
            <a:r>
              <a:rPr lang="it-IT" b="0" baseline="0" dirty="0" smtClean="0"/>
              <a:t> può riguardare solo dati privi di identificativi diretti, messi a disposizione in file a cui sono stati applicati metodi di controllo al fine di non permettere l’identificazione dell’unità statistica oppure elaborati all’interno di specifici laboratori fisici o virtuali, organizzati dal titolare dei dati, o nell’ambito di progetti congiunti.</a:t>
            </a:r>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25</a:t>
            </a:fld>
            <a:endParaRPr lang="it-IT"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26</a:t>
            </a:fld>
            <a:endParaRPr lang="it-IT"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27</a:t>
            </a:fld>
            <a:endParaRPr lang="it-IT"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28</a:t>
            </a:fld>
            <a:endParaRPr lang="it-IT"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29</a:t>
            </a:fld>
            <a:endParaRPr lang="it-IT"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a:t>
            </a:fld>
            <a:endParaRPr lang="it-IT"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30</a:t>
            </a:fld>
            <a:endParaRPr lang="it-IT"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ln/>
        </p:spPr>
      </p:sp>
      <p:sp>
        <p:nvSpPr>
          <p:cNvPr id="36867" name="Segnaposto note 2"/>
          <p:cNvSpPr>
            <a:spLocks noGrp="1"/>
          </p:cNvSpPr>
          <p:nvPr>
            <p:ph type="body" idx="1"/>
          </p:nvPr>
        </p:nvSpPr>
        <p:spPr>
          <a:noFill/>
          <a:ln/>
        </p:spPr>
        <p:txBody>
          <a:bodyPr/>
          <a:lstStyle/>
          <a:p>
            <a:endParaRPr lang="it-IT" smtClean="0">
              <a:latin typeface="Times New Roman" pitchFamily="18" charset="0"/>
            </a:endParaRPr>
          </a:p>
        </p:txBody>
      </p:sp>
      <p:sp>
        <p:nvSpPr>
          <p:cNvPr id="3686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5BFFD650-A8DD-44AF-B1CD-7BFB93D47428}"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31</a:t>
            </a:fld>
            <a:endParaRPr lang="it-IT"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4</a:t>
            </a:fld>
            <a:endParaRPr lang="it-IT"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5</a:t>
            </a:fld>
            <a:endParaRPr lang="it-IT"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6</a:t>
            </a:fld>
            <a:endParaRPr lang="it-IT"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7</a:t>
            </a:fld>
            <a:endParaRPr lang="it-IT"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8</a:t>
            </a:fld>
            <a:endParaRPr lang="it-IT"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9</a:t>
            </a:fld>
            <a:endParaRPr lang="it-IT"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FAB6B047-A922-4235-85F7-9874E879E3C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94ED619C-5BC0-4EF2-B63B-3CA1FAB70E5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64313" y="266700"/>
            <a:ext cx="2008187" cy="5770563"/>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39750" y="266700"/>
            <a:ext cx="5872163" cy="57705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7374EC15-4A2C-441C-8E10-6D6150DC61C9}"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574675" y="266700"/>
            <a:ext cx="7997825" cy="1250950"/>
          </a:xfrm>
        </p:spPr>
        <p:txBody>
          <a:bodyPr/>
          <a:lstStyle/>
          <a:p>
            <a:r>
              <a:rPr lang="it-IT" smtClean="0"/>
              <a:t>Fare clic per modificare lo stile del titolo</a:t>
            </a:r>
            <a:endParaRPr lang="it-IT"/>
          </a:p>
        </p:txBody>
      </p:sp>
      <p:sp>
        <p:nvSpPr>
          <p:cNvPr id="3"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4"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5" name="Rectangle 9"/>
          <p:cNvSpPr>
            <a:spLocks noGrp="1" noChangeArrowheads="1"/>
          </p:cNvSpPr>
          <p:nvPr>
            <p:ph type="sldNum" idx="12"/>
          </p:nvPr>
        </p:nvSpPr>
        <p:spPr>
          <a:ln/>
        </p:spPr>
        <p:txBody>
          <a:bodyPr/>
          <a:lstStyle>
            <a:lvl1pPr>
              <a:defRPr/>
            </a:lvl1pPr>
          </a:lstStyle>
          <a:p>
            <a:pPr>
              <a:defRPr/>
            </a:pPr>
            <a:fld id="{6125B296-203D-464F-9F73-6C3F1B64C122}"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44AD0F7C-41A5-4F75-A878-95E0F0F45499}"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8670BB0B-4D7C-415F-90DC-7BD952B9124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39750" y="1773238"/>
            <a:ext cx="39227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14863" y="1773238"/>
            <a:ext cx="39227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3C1FA549-6B76-4C27-B9A9-2A6EFB15B36D}"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8"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9" name="Rectangle 9"/>
          <p:cNvSpPr>
            <a:spLocks noGrp="1" noChangeArrowheads="1"/>
          </p:cNvSpPr>
          <p:nvPr>
            <p:ph type="sldNum" idx="12"/>
          </p:nvPr>
        </p:nvSpPr>
        <p:spPr>
          <a:ln/>
        </p:spPr>
        <p:txBody>
          <a:bodyPr/>
          <a:lstStyle>
            <a:lvl1pPr>
              <a:defRPr/>
            </a:lvl1pPr>
          </a:lstStyle>
          <a:p>
            <a:pPr>
              <a:defRPr/>
            </a:pPr>
            <a:fld id="{C3646634-1DF3-436F-8EC2-F691F97B9577}"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4"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5" name="Rectangle 9"/>
          <p:cNvSpPr>
            <a:spLocks noGrp="1" noChangeArrowheads="1"/>
          </p:cNvSpPr>
          <p:nvPr>
            <p:ph type="sldNum" idx="12"/>
          </p:nvPr>
        </p:nvSpPr>
        <p:spPr>
          <a:ln/>
        </p:spPr>
        <p:txBody>
          <a:bodyPr/>
          <a:lstStyle>
            <a:lvl1pPr>
              <a:defRPr/>
            </a:lvl1pPr>
          </a:lstStyle>
          <a:p>
            <a:pPr>
              <a:defRPr/>
            </a:pPr>
            <a:fld id="{CEE1B4DB-5793-471A-B79A-70512D39D0A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3"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4" name="Rectangle 9"/>
          <p:cNvSpPr>
            <a:spLocks noGrp="1" noChangeArrowheads="1"/>
          </p:cNvSpPr>
          <p:nvPr>
            <p:ph type="sldNum" idx="12"/>
          </p:nvPr>
        </p:nvSpPr>
        <p:spPr>
          <a:ln/>
        </p:spPr>
        <p:txBody>
          <a:bodyPr/>
          <a:lstStyle>
            <a:lvl1pPr>
              <a:defRPr/>
            </a:lvl1pPr>
          </a:lstStyle>
          <a:p>
            <a:pPr>
              <a:defRPr/>
            </a:pPr>
            <a:fld id="{B9261847-B7CD-4F7D-8A85-1915D65D68F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D9858A6A-7385-49A7-842D-BD2E647C6D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idx="10"/>
          </p:nvPr>
        </p:nvSpPr>
        <p:spPr>
          <a:ln/>
        </p:spPr>
        <p:txBody>
          <a:bodyPr/>
          <a:lstStyle>
            <a:lvl1pPr>
              <a:defRPr/>
            </a:lvl1pPr>
          </a:lstStyle>
          <a:p>
            <a:pPr>
              <a:defRPr/>
            </a:pPr>
            <a:r>
              <a:rPr lang="it-IT" smtClean="0"/>
              <a:t>Reggio Calabria, 18 ottobre 2017</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BD91CFE8-B840-40B4-A513-5181E353BEBF}"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5" cstate="print"/>
          <a:srcRect/>
          <a:stretch>
            <a:fillRect/>
          </a:stretch>
        </p:blipFill>
        <p:spPr bwMode="auto">
          <a:xfrm>
            <a:off x="7596188" y="333375"/>
            <a:ext cx="933450" cy="619125"/>
          </a:xfrm>
          <a:prstGeom prst="rect">
            <a:avLst/>
          </a:prstGeom>
          <a:noFill/>
          <a:ln w="9525">
            <a:noFill/>
            <a:round/>
            <a:headEnd/>
            <a:tailEnd/>
          </a:ln>
        </p:spPr>
      </p:pic>
      <p:sp>
        <p:nvSpPr>
          <p:cNvPr id="1027" name="Rectangle 2"/>
          <p:cNvSpPr>
            <a:spLocks noGrp="1" noChangeArrowheads="1"/>
          </p:cNvSpPr>
          <p:nvPr>
            <p:ph type="body" idx="1"/>
          </p:nvPr>
        </p:nvSpPr>
        <p:spPr bwMode="auto">
          <a:xfrm>
            <a:off x="539750" y="1773238"/>
            <a:ext cx="7997825" cy="42640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Cliccate per modificare il formato del testo della struttura</a:t>
            </a:r>
          </a:p>
          <a:p>
            <a:pPr lvl="1"/>
            <a:r>
              <a:rPr lang="en-GB" smtClean="0"/>
              <a:t>Secondo livello struttura</a:t>
            </a:r>
          </a:p>
          <a:p>
            <a:pPr lvl="2"/>
            <a:r>
              <a:rPr lang="en-GB" smtClean="0"/>
              <a:t>Terzo livello struttura</a:t>
            </a:r>
          </a:p>
          <a:p>
            <a:pPr lvl="3"/>
            <a:r>
              <a:rPr lang="en-GB" smtClean="0"/>
              <a:t>Quarto livello struttura</a:t>
            </a:r>
          </a:p>
          <a:p>
            <a:pPr lvl="4"/>
            <a:r>
              <a:rPr lang="en-GB" smtClean="0"/>
              <a:t>Quinto livello struttura</a:t>
            </a:r>
          </a:p>
          <a:p>
            <a:pPr lvl="4"/>
            <a:r>
              <a:rPr lang="en-GB" smtClean="0"/>
              <a:t>Sesto livello struttura</a:t>
            </a:r>
          </a:p>
          <a:p>
            <a:pPr lvl="4"/>
            <a:r>
              <a:rPr lang="en-GB" smtClean="0"/>
              <a:t>Settimo livello struttura</a:t>
            </a:r>
          </a:p>
          <a:p>
            <a:pPr lvl="4"/>
            <a:r>
              <a:rPr lang="en-GB" smtClean="0"/>
              <a:t>Ottavo livello struttura</a:t>
            </a:r>
          </a:p>
          <a:p>
            <a:pPr lvl="4"/>
            <a:r>
              <a:rPr lang="en-GB" smtClean="0"/>
              <a:t>Nono livello struttura</a:t>
            </a:r>
          </a:p>
        </p:txBody>
      </p:sp>
      <p:sp>
        <p:nvSpPr>
          <p:cNvPr id="1028" name="Rectangle 3"/>
          <p:cNvSpPr>
            <a:spLocks noGrp="1" noChangeArrowheads="1"/>
          </p:cNvSpPr>
          <p:nvPr>
            <p:ph type="title"/>
          </p:nvPr>
        </p:nvSpPr>
        <p:spPr bwMode="auto">
          <a:xfrm>
            <a:off x="574675" y="266700"/>
            <a:ext cx="7997825" cy="125095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Cliccate per modificare il formato del testo del titolo</a:t>
            </a:r>
          </a:p>
        </p:txBody>
      </p:sp>
      <p:sp>
        <p:nvSpPr>
          <p:cNvPr id="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CC0000"/>
          </a:solidFill>
          <a:ln w="9360">
            <a:solidFill>
              <a:srgbClr val="CC0000"/>
            </a:solidFill>
            <a:round/>
            <a:headEnd/>
            <a:tailEnd/>
          </a:ln>
          <a:effectLst/>
        </p:spPr>
        <p:txBody>
          <a:bodyPr wrap="none" anchor="ctr"/>
          <a:lstStyle/>
          <a:p>
            <a:pPr>
              <a:buFont typeface="Times New Roman" pitchFamily="16" charset="0"/>
              <a:buNone/>
              <a:defRPr/>
            </a:pPr>
            <a:endParaRPr lang="it-IT"/>
          </a:p>
        </p:txBody>
      </p:sp>
      <p:sp>
        <p:nvSpPr>
          <p:cNvPr id="1029" name="Line 5"/>
          <p:cNvSpPr>
            <a:spLocks noChangeShapeType="1"/>
          </p:cNvSpPr>
          <p:nvPr/>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1030" name="Rectangle 6"/>
          <p:cNvSpPr>
            <a:spLocks noGrp="1" noChangeArrowheads="1"/>
          </p:cNvSpPr>
          <p:nvPr>
            <p:ph type="dt"/>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mn-lt"/>
              </a:defRPr>
            </a:lvl1pPr>
          </a:lstStyle>
          <a:p>
            <a:pPr>
              <a:defRPr/>
            </a:pPr>
            <a:r>
              <a:rPr lang="it-IT" smtClean="0"/>
              <a:t>Reggio Calabria, 18 ottobre 2017</a:t>
            </a:r>
            <a:endParaRPr lang="it-IT"/>
          </a:p>
        </p:txBody>
      </p:sp>
      <p:sp>
        <p:nvSpPr>
          <p:cNvPr id="1031" name="Rectangle 7"/>
          <p:cNvSpPr>
            <a:spLocks noGrp="1" noChangeArrowheads="1"/>
          </p:cNvSpPr>
          <p:nvPr>
            <p:ph type="ftr"/>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1">
                <a:solidFill>
                  <a:srgbClr val="000000"/>
                </a:solidFill>
                <a:latin typeface="+mn-lt"/>
              </a:defRPr>
            </a:lvl1pPr>
          </a:lstStyle>
          <a:p>
            <a:pPr>
              <a:defRPr/>
            </a:pPr>
            <a:r>
              <a:rPr lang="it-IT" smtClean="0"/>
              <a:t>Paola Baldi          </a:t>
            </a:r>
            <a:endParaRPr lang="it-IT"/>
          </a:p>
        </p:txBody>
      </p:sp>
      <p:sp>
        <p:nvSpPr>
          <p:cNvPr id="1032" name="Rectangle 8"/>
          <p:cNvSpPr>
            <a:spLocks noChangeArrowheads="1"/>
          </p:cNvSpPr>
          <p:nvPr/>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033" name="Rectangle 9"/>
          <p:cNvSpPr>
            <a:spLocks noGrp="1" noChangeArrowheads="1"/>
          </p:cNvSpPr>
          <p:nvPr>
            <p:ph type="sldNum"/>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mn-lt"/>
              </a:defRPr>
            </a:lvl1pPr>
          </a:lstStyle>
          <a:p>
            <a:pPr>
              <a:defRPr/>
            </a:pPr>
            <a:fld id="{E056647D-3D30-4DA6-A9DC-747F6E60F85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5pPr>
      <a:lvl6pPr marL="25146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6pPr>
      <a:lvl7pPr marL="29718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7pPr>
      <a:lvl8pPr marL="34290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8pPr>
      <a:lvl9pPr marL="38862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9pPr>
    </p:titleStyle>
    <p:bodyStyle>
      <a:lvl1pPr marL="342900" indent="-342900" algn="l" defTabSz="449263" rtl="0" eaLnBrk="0" fontAlgn="base" hangingPunct="0">
        <a:spcBef>
          <a:spcPts val="750"/>
        </a:spcBef>
        <a:spcAft>
          <a:spcPct val="0"/>
        </a:spcAft>
        <a:buClr>
          <a:srgbClr val="000000"/>
        </a:buClr>
        <a:buSzPct val="100000"/>
        <a:buFont typeface="Times New Roman" pitchFamily="18" charset="0"/>
        <a:defRPr sz="3000">
          <a:solidFill>
            <a:srgbClr val="000000"/>
          </a:solidFill>
          <a:latin typeface="+mn-lt"/>
          <a:ea typeface="+mn-ea"/>
          <a:cs typeface="+mn-cs"/>
        </a:defRPr>
      </a:lvl1pPr>
      <a:lvl2pPr marL="742950" indent="-285750" algn="l" defTabSz="449263" rtl="0" eaLnBrk="0" fontAlgn="base" hangingPunct="0">
        <a:spcBef>
          <a:spcPts val="650"/>
        </a:spcBef>
        <a:spcAft>
          <a:spcPct val="0"/>
        </a:spcAft>
        <a:buClr>
          <a:srgbClr val="000000"/>
        </a:buClr>
        <a:buSzPct val="100000"/>
        <a:buFont typeface="Times New Roman" pitchFamily="18" charset="0"/>
        <a:defRPr sz="2600">
          <a:solidFill>
            <a:srgbClr val="000000"/>
          </a:solidFill>
          <a:latin typeface="+mn-lt"/>
          <a:cs typeface="+mn-cs"/>
        </a:defRPr>
      </a:lvl2pPr>
      <a:lvl3pPr marL="1143000" indent="-228600" algn="l" defTabSz="449263"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cs typeface="+mn-cs"/>
        </a:defRPr>
      </a:lvl4pPr>
      <a:lvl5pPr marL="20574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cs typeface="+mn-cs"/>
        </a:defRPr>
      </a:lvl5pPr>
      <a:lvl6pPr marL="25146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2"/>
          <p:cNvSpPr>
            <a:spLocks noGrp="1"/>
          </p:cNvSpPr>
          <p:nvPr>
            <p:ph type="dt" sz="quarter" idx="10"/>
          </p:nvPr>
        </p:nvSpPr>
        <p:spPr>
          <a:xfrm>
            <a:off x="467544" y="6237312"/>
            <a:ext cx="2448272" cy="473075"/>
          </a:xfrm>
        </p:spPr>
        <p:txBody>
          <a:bodyPr/>
          <a:lstStyle/>
          <a:p>
            <a:pPr>
              <a:defRPr/>
            </a:pPr>
            <a:r>
              <a:rPr lang="it-IT" dirty="0" smtClean="0">
                <a:ea typeface="Verdana" pitchFamily="34" charset="0"/>
                <a:cs typeface="Verdana" pitchFamily="34" charset="0"/>
              </a:rPr>
              <a:t>Reggio Calabria, 18 ottobre 2017</a:t>
            </a:r>
            <a:endParaRPr lang="it-IT" dirty="0">
              <a:ea typeface="Verdana" pitchFamily="34" charset="0"/>
              <a:cs typeface="Verdana" pitchFamily="34" charset="0"/>
            </a:endParaRPr>
          </a:p>
        </p:txBody>
      </p:sp>
      <p:sp>
        <p:nvSpPr>
          <p:cNvPr id="5" name="Segnaposto piè di pagina 3"/>
          <p:cNvSpPr>
            <a:spLocks noGrp="1"/>
          </p:cNvSpPr>
          <p:nvPr>
            <p:ph type="ftr" sz="quarter" idx="11"/>
          </p:nvPr>
        </p:nvSpPr>
        <p:spPr/>
        <p:txBody>
          <a:bodyPr/>
          <a:lstStyle/>
          <a:p>
            <a:pPr>
              <a:defRPr/>
            </a:pPr>
            <a:r>
              <a:rPr lang="it-IT" b="0" dirty="0" smtClean="0">
                <a:ea typeface="Verdana" pitchFamily="34" charset="0"/>
                <a:cs typeface="Verdana" pitchFamily="34" charset="0"/>
              </a:rPr>
              <a:t>Paola </a:t>
            </a:r>
            <a:r>
              <a:rPr lang="it-IT" b="0" dirty="0"/>
              <a:t>Baldi        </a:t>
            </a:r>
            <a:endParaRPr lang="it-IT" b="0" dirty="0">
              <a:ea typeface="Verdana" pitchFamily="34" charset="0"/>
              <a:cs typeface="Verdana" pitchFamily="34" charset="0"/>
            </a:endParaRPr>
          </a:p>
          <a:p>
            <a:pPr>
              <a:defRPr/>
            </a:pPr>
            <a:r>
              <a:rPr lang="it-IT" sz="800" b="0" dirty="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
        <p:nvSpPr>
          <p:cNvPr id="6" name="Segnaposto numero diapositiva 4"/>
          <p:cNvSpPr>
            <a:spLocks noGrp="1"/>
          </p:cNvSpPr>
          <p:nvPr>
            <p:ph type="sldNum" sz="quarter" idx="12"/>
          </p:nvPr>
        </p:nvSpPr>
        <p:spPr/>
        <p:txBody>
          <a:bodyPr/>
          <a:lstStyle/>
          <a:p>
            <a:pPr>
              <a:defRPr/>
            </a:pPr>
            <a:fld id="{8DF29A51-A430-4AD8-9579-3284D72854C4}" type="slidenum">
              <a:rPr lang="it-IT">
                <a:ea typeface="Verdana" pitchFamily="34" charset="0"/>
                <a:cs typeface="Verdana" pitchFamily="34" charset="0"/>
              </a:rPr>
              <a:pPr>
                <a:defRPr/>
              </a:pPr>
              <a:t>1</a:t>
            </a:fld>
            <a:endParaRPr lang="it-IT" dirty="0">
              <a:ea typeface="Verdana" pitchFamily="34" charset="0"/>
              <a:cs typeface="Verdana" pitchFamily="34" charset="0"/>
            </a:endParaRPr>
          </a:p>
        </p:txBody>
      </p:sp>
      <p:sp>
        <p:nvSpPr>
          <p:cNvPr id="2053" name="Rectangle 1"/>
          <p:cNvSpPr>
            <a:spLocks noGrp="1" noChangeArrowheads="1"/>
          </p:cNvSpPr>
          <p:nvPr>
            <p:ph type="title"/>
          </p:nvPr>
        </p:nvSpPr>
        <p:spPr>
          <a:xfrm>
            <a:off x="611560" y="1916832"/>
            <a:ext cx="7916490" cy="1512168"/>
          </a:xfrm>
        </p:spPr>
        <p:txBody>
          <a:bodyPr/>
          <a:lstStyle/>
          <a:p>
            <a:pPr algn="ctr"/>
            <a:r>
              <a:rPr lang="it-IT" sz="2800" b="1" dirty="0" smtClean="0"/>
              <a:t/>
            </a:r>
            <a:br>
              <a:rPr lang="it-IT" sz="2800" b="1" dirty="0" smtClean="0"/>
            </a:br>
            <a:r>
              <a:rPr lang="it-IT" sz="2800" b="1" dirty="0"/>
              <a:t/>
            </a:r>
            <a:br>
              <a:rPr lang="it-IT" sz="2800" b="1" dirty="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a:t/>
            </a:r>
            <a:br>
              <a:rPr lang="it-IT" sz="2800" b="1" dirty="0"/>
            </a:br>
            <a:r>
              <a:rPr lang="it-IT" sz="2400" b="1" dirty="0"/>
              <a:t>Opportunità e vincoli della normativa privacy per l’utilizzo dei dati censuari e degli archivi statistici </a:t>
            </a:r>
            <a:r>
              <a:rPr lang="it-IT" sz="2400" b="1" dirty="0" smtClean="0"/>
              <a:t>integrati</a:t>
            </a:r>
            <a:br>
              <a:rPr lang="it-IT" sz="2400" b="1" dirty="0" smtClean="0"/>
            </a:br>
            <a:endParaRPr lang="it-IT" sz="2400" b="1" dirty="0"/>
          </a:p>
        </p:txBody>
      </p:sp>
      <p:sp>
        <p:nvSpPr>
          <p:cNvPr id="2054" name="Rectangle 2"/>
          <p:cNvSpPr>
            <a:spLocks noGrp="1" noChangeArrowheads="1"/>
          </p:cNvSpPr>
          <p:nvPr>
            <p:ph type="subTitle" idx="4294967295"/>
          </p:nvPr>
        </p:nvSpPr>
        <p:spPr>
          <a:xfrm>
            <a:off x="1259632" y="3500438"/>
            <a:ext cx="6768752" cy="2449512"/>
          </a:xfrm>
        </p:spPr>
        <p:txBody>
          <a:bodyPr/>
          <a:lstStyle/>
          <a:p>
            <a:pPr algn="ctr">
              <a:spcBef>
                <a:spcPts val="0"/>
              </a:spcBef>
            </a:pPr>
            <a:endParaRPr lang="it-IT" sz="2000" b="1" i="1" dirty="0" smtClean="0"/>
          </a:p>
          <a:p>
            <a:pPr algn="ctr">
              <a:spcBef>
                <a:spcPts val="0"/>
              </a:spcBef>
            </a:pPr>
            <a:r>
              <a:rPr lang="it-IT" sz="2000" b="1" i="1" dirty="0" smtClean="0"/>
              <a:t>Seminario</a:t>
            </a:r>
            <a:endParaRPr lang="it-IT" sz="2000" i="1" dirty="0"/>
          </a:p>
          <a:p>
            <a:pPr algn="ctr">
              <a:spcBef>
                <a:spcPts val="0"/>
              </a:spcBef>
            </a:pPr>
            <a:r>
              <a:rPr lang="it-IT" sz="2000" b="1" dirty="0"/>
              <a:t>Dati e indicatori statistici per il governo del territorio. </a:t>
            </a:r>
            <a:br>
              <a:rPr lang="it-IT" sz="2000" b="1" dirty="0"/>
            </a:br>
            <a:r>
              <a:rPr lang="it-IT" sz="2000" b="1" dirty="0"/>
              <a:t>Il censimento permanente e l’integrazione </a:t>
            </a:r>
            <a:br>
              <a:rPr lang="it-IT" sz="2000" b="1" dirty="0"/>
            </a:br>
            <a:r>
              <a:rPr lang="it-IT" sz="2000" b="1" dirty="0"/>
              <a:t>degli archivi amministrativi</a:t>
            </a:r>
            <a:br>
              <a:rPr lang="it-IT" sz="2000" b="1" dirty="0"/>
            </a:br>
            <a:endParaRPr lang="it-IT" sz="1400" i="1" dirty="0" smtClean="0">
              <a:latin typeface="Verdana" pitchFamily="34" charset="0"/>
            </a:endParaRPr>
          </a:p>
        </p:txBody>
      </p:sp>
    </p:spTree>
    <p:extLst>
      <p:ext uri="{BB962C8B-B14F-4D97-AF65-F5344CB8AC3E}">
        <p14:creationId xmlns:p14="http://schemas.microsoft.com/office/powerpoint/2010/main" val="419303251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Dati personali e dati individuali</a:t>
            </a:r>
          </a:p>
        </p:txBody>
      </p:sp>
      <p:sp>
        <p:nvSpPr>
          <p:cNvPr id="5123" name="Segnaposto contenuto 2"/>
          <p:cNvSpPr>
            <a:spLocks noGrp="1"/>
          </p:cNvSpPr>
          <p:nvPr>
            <p:ph idx="1"/>
          </p:nvPr>
        </p:nvSpPr>
        <p:spPr>
          <a:xfrm>
            <a:off x="539750" y="1772816"/>
            <a:ext cx="8136706" cy="4393034"/>
          </a:xfrm>
          <a:ln>
            <a:solidFill>
              <a:schemeClr val="accent1"/>
            </a:solidFill>
          </a:ln>
        </p:spPr>
        <p:txBody>
          <a:bodyPr/>
          <a:lstStyle/>
          <a:p>
            <a:pPr>
              <a:buFont typeface="Wingdings" pitchFamily="2" charset="2"/>
              <a:buChar char="q"/>
            </a:pPr>
            <a:r>
              <a:rPr lang="it-IT" sz="2000" dirty="0" smtClean="0">
                <a:solidFill>
                  <a:schemeClr val="tx1"/>
                </a:solidFill>
                <a:latin typeface="Verdana" pitchFamily="34" charset="0"/>
              </a:rPr>
              <a:t>A seguito delle modifiche introdotte al D.Lgs. 196/2003 (Codice Privacy) dal D.L. 201/2011, sono considerati </a:t>
            </a:r>
            <a:r>
              <a:rPr lang="it-IT" sz="2000" u="sng" dirty="0" smtClean="0">
                <a:solidFill>
                  <a:schemeClr val="tx1"/>
                </a:solidFill>
                <a:latin typeface="Verdana" pitchFamily="34" charset="0"/>
              </a:rPr>
              <a:t>dati personali</a:t>
            </a:r>
            <a:r>
              <a:rPr lang="it-IT" sz="2000" dirty="0" smtClean="0">
                <a:solidFill>
                  <a:schemeClr val="tx1"/>
                </a:solidFill>
                <a:latin typeface="Verdana" pitchFamily="34" charset="0"/>
              </a:rPr>
              <a:t> solo quelli relativi alle </a:t>
            </a:r>
            <a:r>
              <a:rPr lang="it-IT" sz="2000" u="sng" dirty="0" smtClean="0">
                <a:solidFill>
                  <a:schemeClr val="tx1"/>
                </a:solidFill>
                <a:latin typeface="Verdana" pitchFamily="34" charset="0"/>
              </a:rPr>
              <a:t>persone fisiche</a:t>
            </a:r>
            <a:r>
              <a:rPr lang="it-IT" sz="2000" dirty="0" smtClean="0">
                <a:solidFill>
                  <a:schemeClr val="tx1"/>
                </a:solidFill>
                <a:latin typeface="Verdana" pitchFamily="34" charset="0"/>
              </a:rPr>
              <a:t>. </a:t>
            </a:r>
          </a:p>
          <a:p>
            <a:pPr marL="400050" lvl="1" indent="0"/>
            <a:r>
              <a:rPr lang="it-IT" sz="1800" i="1" dirty="0">
                <a:solidFill>
                  <a:schemeClr val="tx1"/>
                </a:solidFill>
                <a:latin typeface="Verdana" pitchFamily="34" charset="0"/>
              </a:rPr>
              <a:t>(Qualunque informazione relativa a persona fisica, identificata o identificabile, anche indirettamente mediante riferimento a qualsiasi altra informazione, ivi compreso un numero di identificazione personale</a:t>
            </a:r>
            <a:r>
              <a:rPr lang="it-IT" sz="1800" i="1" dirty="0" smtClean="0">
                <a:solidFill>
                  <a:schemeClr val="tx1"/>
                </a:solidFill>
                <a:latin typeface="Verdana" pitchFamily="34" charset="0"/>
              </a:rPr>
              <a:t>)</a:t>
            </a:r>
          </a:p>
          <a:p>
            <a:pPr marL="400050" lvl="1" indent="0"/>
            <a:endParaRPr lang="it-IT" sz="1800" i="1" dirty="0">
              <a:solidFill>
                <a:schemeClr val="tx1"/>
              </a:solidFill>
              <a:latin typeface="Verdana" pitchFamily="34" charset="0"/>
            </a:endParaRPr>
          </a:p>
          <a:p>
            <a:pPr marL="400050">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Per i </a:t>
            </a:r>
            <a:r>
              <a:rPr lang="it-IT" sz="2000" u="sng" dirty="0" smtClean="0">
                <a:solidFill>
                  <a:schemeClr val="tx1"/>
                </a:solidFill>
                <a:latin typeface="Verdana" pitchFamily="34" charset="0"/>
              </a:rPr>
              <a:t>dati individuali </a:t>
            </a:r>
            <a:r>
              <a:rPr lang="it-IT" sz="2000" dirty="0" smtClean="0">
                <a:solidFill>
                  <a:schemeClr val="tx1"/>
                </a:solidFill>
                <a:latin typeface="Verdana" pitchFamily="34" charset="0"/>
              </a:rPr>
              <a:t>relativi alle persone giuridiche restano comunque in vigore le norme sul </a:t>
            </a:r>
            <a:r>
              <a:rPr lang="it-IT" sz="2000" u="sng" dirty="0" smtClean="0">
                <a:solidFill>
                  <a:schemeClr val="tx1"/>
                </a:solidFill>
                <a:latin typeface="Verdana" pitchFamily="34" charset="0"/>
              </a:rPr>
              <a:t>segreto statistico</a:t>
            </a:r>
            <a:r>
              <a:rPr lang="it-IT" sz="2000" dirty="0" smtClean="0">
                <a:solidFill>
                  <a:schemeClr val="tx1"/>
                </a:solidFill>
                <a:latin typeface="Verdana" pitchFamily="34" charset="0"/>
              </a:rPr>
              <a:t>. </a:t>
            </a:r>
          </a:p>
        </p:txBody>
      </p:sp>
      <p:sp>
        <p:nvSpPr>
          <p:cNvPr id="4" name="Segnaposto data 3"/>
          <p:cNvSpPr>
            <a:spLocks noGrp="1"/>
          </p:cNvSpPr>
          <p:nvPr>
            <p:ph type="dt" sz="quarter" idx="10"/>
          </p:nvPr>
        </p:nvSpPr>
        <p:spPr>
          <a:xfrm>
            <a:off x="468312" y="6245225"/>
            <a:ext cx="2591519"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10</a:t>
            </a:fld>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Segreto statistico</a:t>
            </a:r>
          </a:p>
        </p:txBody>
      </p:sp>
      <p:sp>
        <p:nvSpPr>
          <p:cNvPr id="5123" name="Segnaposto contenuto 2"/>
          <p:cNvSpPr>
            <a:spLocks noGrp="1"/>
          </p:cNvSpPr>
          <p:nvPr>
            <p:ph idx="1"/>
          </p:nvPr>
        </p:nvSpPr>
        <p:spPr>
          <a:xfrm>
            <a:off x="539750" y="1700808"/>
            <a:ext cx="8352730" cy="4536504"/>
          </a:xfrm>
          <a:ln>
            <a:solidFill>
              <a:schemeClr val="accent1"/>
            </a:solidFill>
          </a:ln>
        </p:spPr>
        <p:txBody>
          <a:bodyPr/>
          <a:lstStyle/>
          <a:p>
            <a:pPr marL="252000" indent="-252000" eaLnBrk="1" hangingPunct="1">
              <a:lnSpc>
                <a:spcPct val="80000"/>
              </a:lnSpc>
              <a:spcBef>
                <a:spcPts val="600"/>
              </a:spcBef>
              <a:buClr>
                <a:srgbClr val="DD8047"/>
              </a:buClr>
              <a:buSzPct val="60000"/>
              <a:buFont typeface="Wingdings" charset="2"/>
              <a:buChar char=""/>
            </a:pPr>
            <a:r>
              <a:rPr lang="it-IT" sz="2000" dirty="0" smtClean="0">
                <a:solidFill>
                  <a:schemeClr val="tx1"/>
                </a:solidFill>
                <a:latin typeface="Verdana" pitchFamily="34" charset="0"/>
                <a:ea typeface="Verdana" pitchFamily="34" charset="0"/>
                <a:cs typeface="Verdana" pitchFamily="34" charset="0"/>
              </a:rPr>
              <a:t>La </a:t>
            </a:r>
            <a:r>
              <a:rPr lang="it-IT" sz="2000" dirty="0">
                <a:solidFill>
                  <a:schemeClr val="tx1"/>
                </a:solidFill>
                <a:latin typeface="Verdana" pitchFamily="34" charset="0"/>
                <a:ea typeface="Verdana" pitchFamily="34" charset="0"/>
                <a:cs typeface="Verdana" pitchFamily="34" charset="0"/>
              </a:rPr>
              <a:t>tutela del segreto statistico (o riservatezza statistica) fa parte dei </a:t>
            </a:r>
            <a:r>
              <a:rPr lang="it-IT" sz="2000" u="sng" dirty="0">
                <a:solidFill>
                  <a:schemeClr val="tx1"/>
                </a:solidFill>
                <a:latin typeface="Verdana" pitchFamily="34" charset="0"/>
                <a:ea typeface="Verdana" pitchFamily="34" charset="0"/>
                <a:cs typeface="Verdana" pitchFamily="34" charset="0"/>
              </a:rPr>
              <a:t>principi della statistica ufficiale</a:t>
            </a:r>
            <a:r>
              <a:rPr lang="it-IT" sz="2000" u="sng" dirty="0" smtClean="0">
                <a:solidFill>
                  <a:schemeClr val="tx1"/>
                </a:solidFill>
                <a:latin typeface="Verdana" pitchFamily="34" charset="0"/>
                <a:ea typeface="Verdana" pitchFamily="34" charset="0"/>
                <a:cs typeface="Verdana" pitchFamily="34" charset="0"/>
              </a:rPr>
              <a:t>.</a:t>
            </a:r>
            <a:endParaRPr lang="it-IT" sz="2000" u="sng" dirty="0">
              <a:solidFill>
                <a:schemeClr val="tx1"/>
              </a:solidFill>
              <a:latin typeface="Verdana" pitchFamily="34" charset="0"/>
              <a:ea typeface="Verdana" pitchFamily="34" charset="0"/>
              <a:cs typeface="Verdana" pitchFamily="34" charset="0"/>
            </a:endParaRPr>
          </a:p>
          <a:p>
            <a:pPr marL="252000" indent="-252000" eaLnBrk="1" hangingPunct="1">
              <a:lnSpc>
                <a:spcPct val="90000"/>
              </a:lnSpc>
              <a:spcBef>
                <a:spcPts val="600"/>
              </a:spcBef>
              <a:buClr>
                <a:srgbClr val="DD8047"/>
              </a:buClr>
              <a:buSzPct val="60000"/>
              <a:buFont typeface="Wingdings" charset="2"/>
              <a:buChar char=""/>
            </a:pPr>
            <a:r>
              <a:rPr lang="it-IT" sz="2000" u="sng" dirty="0">
                <a:solidFill>
                  <a:schemeClr val="tx1"/>
                </a:solidFill>
                <a:latin typeface="Verdana" pitchFamily="34" charset="0"/>
                <a:ea typeface="Verdana" pitchFamily="34" charset="0"/>
                <a:cs typeface="Verdana" pitchFamily="34" charset="0"/>
              </a:rPr>
              <a:t>A questo riguardo va sottolineato che: </a:t>
            </a:r>
          </a:p>
          <a:p>
            <a:pPr marL="522900" lvl="1" indent="-342900" eaLnBrk="1" hangingPunct="1">
              <a:lnSpc>
                <a:spcPct val="80000"/>
              </a:lnSpc>
              <a:spcBef>
                <a:spcPts val="600"/>
              </a:spcBef>
              <a:buClr>
                <a:srgbClr val="DD8047"/>
              </a:buClr>
              <a:buSzPct val="60000"/>
              <a:buFont typeface="Courier New" pitchFamily="49" charset="0"/>
              <a:buChar char="o"/>
            </a:pPr>
            <a:r>
              <a:rPr lang="it-IT" sz="2000" u="sng" dirty="0">
                <a:solidFill>
                  <a:schemeClr val="tx1"/>
                </a:solidFill>
                <a:latin typeface="Verdana" pitchFamily="34" charset="0"/>
                <a:ea typeface="Verdana" pitchFamily="34" charset="0"/>
                <a:cs typeface="Verdana" pitchFamily="34" charset="0"/>
              </a:rPr>
              <a:t>il Regolamento (CE) 322/2009 </a:t>
            </a:r>
            <a:r>
              <a:rPr lang="it-IT" sz="1900" u="sng" dirty="0">
                <a:solidFill>
                  <a:schemeClr val="tx1"/>
                </a:solidFill>
                <a:latin typeface="Verdana" pitchFamily="34" charset="0"/>
                <a:ea typeface="Verdana" pitchFamily="34" charset="0"/>
                <a:cs typeface="Verdana" pitchFamily="34" charset="0"/>
              </a:rPr>
              <a:t>definisce l’unità statistica come “l’unità di osservazione di base, ossia una persona fisica, una famiglia, un operatore economico e altre imprese cui fanno riferimento i dati”, </a:t>
            </a:r>
          </a:p>
          <a:p>
            <a:pPr marL="522900" lvl="1" indent="-342900" eaLnBrk="1" hangingPunct="1">
              <a:lnSpc>
                <a:spcPct val="80000"/>
              </a:lnSpc>
              <a:spcBef>
                <a:spcPts val="600"/>
              </a:spcBef>
              <a:buClr>
                <a:srgbClr val="DD8047"/>
              </a:buClr>
              <a:buSzPct val="60000"/>
              <a:buFont typeface="Courier New" pitchFamily="49" charset="0"/>
              <a:buChar char="o"/>
            </a:pPr>
            <a:r>
              <a:rPr lang="it-IT" sz="2000" dirty="0">
                <a:solidFill>
                  <a:schemeClr val="tx1"/>
                </a:solidFill>
                <a:latin typeface="Verdana" pitchFamily="34" charset="0"/>
                <a:ea typeface="Verdana" pitchFamily="34" charset="0"/>
                <a:cs typeface="Verdana" pitchFamily="34" charset="0"/>
              </a:rPr>
              <a:t>il Codice delle statistiche europee </a:t>
            </a:r>
            <a:r>
              <a:rPr lang="it-IT" sz="1800" i="1" dirty="0">
                <a:solidFill>
                  <a:schemeClr val="tx1"/>
                </a:solidFill>
                <a:latin typeface="Verdana" pitchFamily="34" charset="0"/>
                <a:ea typeface="Verdana" pitchFamily="34" charset="0"/>
                <a:cs typeface="Verdana" pitchFamily="34" charset="0"/>
              </a:rPr>
              <a:t>(Raccomandazione COM(2005) 217)</a:t>
            </a:r>
            <a:r>
              <a:rPr lang="it-IT" sz="2000" i="1" dirty="0">
                <a:solidFill>
                  <a:schemeClr val="tx1"/>
                </a:solidFill>
                <a:latin typeface="Verdana" pitchFamily="34" charset="0"/>
                <a:ea typeface="Verdana" pitchFamily="34" charset="0"/>
                <a:cs typeface="Verdana" pitchFamily="34" charset="0"/>
              </a:rPr>
              <a:t> </a:t>
            </a:r>
            <a:r>
              <a:rPr lang="it-IT" sz="1900" dirty="0">
                <a:solidFill>
                  <a:schemeClr val="tx1"/>
                </a:solidFill>
                <a:latin typeface="Verdana" pitchFamily="34" charset="0"/>
                <a:ea typeface="Verdana" pitchFamily="34" charset="0"/>
                <a:cs typeface="Verdana" pitchFamily="34" charset="0"/>
              </a:rPr>
              <a:t>stabilisce, più in generale, che </a:t>
            </a:r>
            <a:r>
              <a:rPr lang="it-IT" sz="2000" dirty="0">
                <a:solidFill>
                  <a:schemeClr val="tx1"/>
                </a:solidFill>
                <a:latin typeface="Verdana" pitchFamily="34" charset="0"/>
                <a:ea typeface="Verdana" pitchFamily="34" charset="0"/>
                <a:cs typeface="Verdana" pitchFamily="34" charset="0"/>
              </a:rPr>
              <a:t>«</a:t>
            </a:r>
            <a:r>
              <a:rPr lang="it-IT" sz="1900" i="1" dirty="0">
                <a:solidFill>
                  <a:schemeClr val="tx1"/>
                </a:solidFill>
                <a:latin typeface="Verdana" pitchFamily="34" charset="0"/>
                <a:ea typeface="Verdana" pitchFamily="34" charset="0"/>
                <a:cs typeface="Verdana" pitchFamily="34" charset="0"/>
              </a:rPr>
              <a:t>Deve essere assolutamente garantita la tutela della privacy dei fornitori di dati (famiglie, imprese, amministrazioni e altri rispondenti), così come la riservatezza delle informazioni da essi fornite e l’impiego di queste a fini esclusivamente statistici» </a:t>
            </a:r>
            <a:r>
              <a:rPr lang="it-IT" sz="1900" dirty="0">
                <a:solidFill>
                  <a:schemeClr val="tx1"/>
                </a:solidFill>
                <a:latin typeface="Verdana" pitchFamily="34" charset="0"/>
                <a:ea typeface="Verdana" pitchFamily="34" charset="0"/>
                <a:cs typeface="Verdana" pitchFamily="34" charset="0"/>
              </a:rPr>
              <a:t> </a:t>
            </a:r>
            <a:r>
              <a:rPr lang="it-IT" sz="1900" i="1" dirty="0">
                <a:solidFill>
                  <a:schemeClr val="tx1"/>
                </a:solidFill>
                <a:latin typeface="Verdana" pitchFamily="34" charset="0"/>
                <a:ea typeface="Verdana" pitchFamily="34" charset="0"/>
                <a:cs typeface="Verdana" pitchFamily="34" charset="0"/>
              </a:rPr>
              <a:t>(Principio 5 - Riservatezza statistica) </a:t>
            </a:r>
          </a:p>
          <a:p>
            <a:pPr marL="522900" lvl="1" indent="-342900" eaLnBrk="1" hangingPunct="1">
              <a:lnSpc>
                <a:spcPct val="80000"/>
              </a:lnSpc>
              <a:spcBef>
                <a:spcPts val="600"/>
              </a:spcBef>
              <a:buClr>
                <a:srgbClr val="DD8047"/>
              </a:buClr>
              <a:buSzPct val="60000"/>
              <a:buFont typeface="Courier New" pitchFamily="49" charset="0"/>
              <a:buChar char="o"/>
            </a:pPr>
            <a:r>
              <a:rPr lang="it-IT" sz="2000" dirty="0">
                <a:solidFill>
                  <a:schemeClr val="tx1"/>
                </a:solidFill>
                <a:latin typeface="Verdana" pitchFamily="34" charset="0"/>
                <a:ea typeface="Verdana" pitchFamily="34" charset="0"/>
                <a:cs typeface="Verdana" pitchFamily="34" charset="0"/>
              </a:rPr>
              <a:t>Il nuovo Regolamento </a:t>
            </a:r>
            <a:r>
              <a:rPr lang="it-IT" sz="2000" dirty="0" smtClean="0">
                <a:solidFill>
                  <a:schemeClr val="tx1"/>
                </a:solidFill>
                <a:latin typeface="Verdana" pitchFamily="34" charset="0"/>
                <a:ea typeface="Verdana" pitchFamily="34" charset="0"/>
                <a:cs typeface="Verdana" pitchFamily="34" charset="0"/>
              </a:rPr>
              <a:t>statistico (UE</a:t>
            </a:r>
            <a:r>
              <a:rPr lang="it-IT" sz="2000" dirty="0">
                <a:solidFill>
                  <a:schemeClr val="tx1"/>
                </a:solidFill>
                <a:latin typeface="Verdana" pitchFamily="34" charset="0"/>
                <a:ea typeface="Verdana" pitchFamily="34" charset="0"/>
                <a:cs typeface="Verdana" pitchFamily="34" charset="0"/>
              </a:rPr>
              <a:t>) 2015/759 afferma </a:t>
            </a:r>
            <a:r>
              <a:rPr lang="it-IT" sz="2000" dirty="0" smtClean="0">
                <a:solidFill>
                  <a:schemeClr val="tx1"/>
                </a:solidFill>
                <a:latin typeface="Verdana" pitchFamily="34" charset="0"/>
                <a:ea typeface="Verdana" pitchFamily="34" charset="0"/>
                <a:cs typeface="Verdana" pitchFamily="34" charset="0"/>
              </a:rPr>
              <a:t>esplicitamente anche </a:t>
            </a:r>
            <a:r>
              <a:rPr lang="it-IT" sz="2000" dirty="0">
                <a:solidFill>
                  <a:schemeClr val="tx1"/>
                </a:solidFill>
                <a:latin typeface="Verdana" pitchFamily="34" charset="0"/>
                <a:ea typeface="Verdana" pitchFamily="34" charset="0"/>
                <a:cs typeface="Verdana" pitchFamily="34" charset="0"/>
              </a:rPr>
              <a:t>la necessità di tutelare la riservatezza dei dati ottenuti a partire da dati amministrativi</a:t>
            </a:r>
            <a:r>
              <a:rPr lang="it-IT" sz="2000" dirty="0" smtClean="0">
                <a:solidFill>
                  <a:schemeClr val="tx1"/>
                </a:solidFill>
                <a:latin typeface="Verdana" pitchFamily="34" charset="0"/>
                <a:ea typeface="Verdana" pitchFamily="34" charset="0"/>
                <a:cs typeface="Verdana" pitchFamily="34" charset="0"/>
              </a:rPr>
              <a:t>.</a:t>
            </a:r>
            <a:endParaRPr lang="it-IT" sz="2000" dirty="0">
              <a:solidFill>
                <a:schemeClr val="tx1"/>
              </a:solidFill>
              <a:latin typeface="Verdana" pitchFamily="34" charset="0"/>
              <a:ea typeface="Verdana" pitchFamily="34" charset="0"/>
              <a:cs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11</a:t>
            </a:fld>
            <a:endParaRPr lang="it-IT" dirty="0"/>
          </a:p>
        </p:txBody>
      </p:sp>
    </p:spTree>
    <p:extLst>
      <p:ext uri="{BB962C8B-B14F-4D97-AF65-F5344CB8AC3E}">
        <p14:creationId xmlns:p14="http://schemas.microsoft.com/office/powerpoint/2010/main" val="20221298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a:solidFill>
                  <a:schemeClr val="tx1"/>
                </a:solidFill>
                <a:latin typeface="Verdana" pitchFamily="34" charset="0"/>
              </a:rPr>
              <a:t/>
            </a:r>
            <a:br>
              <a:rPr lang="it-IT" sz="2800" dirty="0">
                <a:solidFill>
                  <a:schemeClr val="tx1"/>
                </a:solidFill>
                <a:latin typeface="Verdana" pitchFamily="34" charset="0"/>
              </a:rPr>
            </a:br>
            <a:r>
              <a:rPr lang="it-IT" sz="2800" dirty="0" smtClean="0">
                <a:solidFill>
                  <a:schemeClr val="tx1"/>
                </a:solidFill>
                <a:latin typeface="Verdana" pitchFamily="34" charset="0"/>
              </a:rPr>
              <a:t>Uso </a:t>
            </a:r>
            <a:r>
              <a:rPr lang="it-IT" sz="2800" dirty="0">
                <a:solidFill>
                  <a:schemeClr val="tx1"/>
                </a:solidFill>
                <a:latin typeface="Verdana" pitchFamily="34" charset="0"/>
              </a:rPr>
              <a:t>statistico di fonti </a:t>
            </a:r>
            <a:r>
              <a:rPr lang="it-IT" sz="2800" dirty="0" smtClean="0">
                <a:solidFill>
                  <a:schemeClr val="tx1"/>
                </a:solidFill>
                <a:latin typeface="Verdana" pitchFamily="34" charset="0"/>
              </a:rPr>
              <a:t>amministrative</a:t>
            </a:r>
          </a:p>
        </p:txBody>
      </p:sp>
      <p:sp>
        <p:nvSpPr>
          <p:cNvPr id="5123" name="Segnaposto contenuto 2"/>
          <p:cNvSpPr>
            <a:spLocks noGrp="1"/>
          </p:cNvSpPr>
          <p:nvPr>
            <p:ph idx="1"/>
          </p:nvPr>
        </p:nvSpPr>
        <p:spPr>
          <a:xfrm>
            <a:off x="539750" y="1772816"/>
            <a:ext cx="8208714" cy="4393034"/>
          </a:xfrm>
          <a:ln>
            <a:solidFill>
              <a:schemeClr val="accent1"/>
            </a:solidFill>
          </a:ln>
        </p:spPr>
        <p:txBody>
          <a:bodyPr/>
          <a:lstStyle/>
          <a:p>
            <a:pPr>
              <a:lnSpc>
                <a:spcPct val="90000"/>
              </a:lnSpc>
              <a:spcBef>
                <a:spcPts val="1200"/>
              </a:spcBef>
              <a:spcAft>
                <a:spcPts val="0"/>
              </a:spcAft>
              <a:buFont typeface="Wingdings" pitchFamily="2" charset="2"/>
              <a:buChar char="q"/>
            </a:pPr>
            <a:r>
              <a:rPr lang="it-IT" sz="2000" dirty="0" smtClean="0">
                <a:solidFill>
                  <a:schemeClr val="tx1"/>
                </a:solidFill>
                <a:latin typeface="Verdana" pitchFamily="34" charset="0"/>
              </a:rPr>
              <a:t>In relazione ai temi di questo seminario e sulla base della normativa vigente, si deve fare riferimento alle disposizioni della normativa privacy che regolano il </a:t>
            </a:r>
            <a:r>
              <a:rPr lang="it-IT" sz="2000" u="sng" dirty="0" smtClean="0">
                <a:solidFill>
                  <a:schemeClr val="tx1"/>
                </a:solidFill>
                <a:latin typeface="Verdana" pitchFamily="34" charset="0"/>
              </a:rPr>
              <a:t>trattamento di dati personali da parte di soggetti pubblici, per scopi statistici, nell’ambito del Sistema statistico nazionale</a:t>
            </a:r>
            <a:r>
              <a:rPr lang="it-IT" sz="2000" dirty="0" smtClean="0">
                <a:solidFill>
                  <a:schemeClr val="tx1"/>
                </a:solidFill>
                <a:latin typeface="Verdana" pitchFamily="34" charset="0"/>
              </a:rPr>
              <a:t>. </a:t>
            </a:r>
          </a:p>
          <a:p>
            <a:pPr marL="0" indent="0">
              <a:lnSpc>
                <a:spcPct val="90000"/>
              </a:lnSpc>
              <a:spcBef>
                <a:spcPts val="1200"/>
              </a:spcBef>
              <a:spcAft>
                <a:spcPts val="0"/>
              </a:spcAft>
            </a:pPr>
            <a:endParaRPr lang="it-IT" sz="2000" dirty="0" smtClean="0">
              <a:solidFill>
                <a:schemeClr val="tx1"/>
              </a:solidFill>
              <a:latin typeface="Verdana" pitchFamily="34" charset="0"/>
            </a:endParaRPr>
          </a:p>
          <a:p>
            <a:pPr lvl="1" indent="-342900">
              <a:lnSpc>
                <a:spcPct val="90000"/>
              </a:lnSpc>
              <a:spcBef>
                <a:spcPts val="600"/>
              </a:spcBef>
              <a:spcAft>
                <a:spcPts val="0"/>
              </a:spcAft>
              <a:buFont typeface="Wingdings" pitchFamily="2" charset="2"/>
              <a:buChar char="v"/>
            </a:pPr>
            <a:r>
              <a:rPr lang="it-IT" sz="1900" i="1" dirty="0" smtClean="0">
                <a:solidFill>
                  <a:schemeClr val="tx1"/>
                </a:solidFill>
                <a:latin typeface="Verdana" pitchFamily="34" charset="0"/>
              </a:rPr>
              <a:t>Gli aspetti più rilevanti riguardano l’acquisizione e la comunicazione dei dati, le informative per gli interessati, la valutazione di eventuali ‘rischi specifici’ che il trattamento dei dati può presentare. </a:t>
            </a:r>
          </a:p>
          <a:p>
            <a:pPr lvl="1" indent="-342900">
              <a:lnSpc>
                <a:spcPct val="90000"/>
              </a:lnSpc>
              <a:spcBef>
                <a:spcPts val="600"/>
              </a:spcBef>
              <a:spcAft>
                <a:spcPts val="0"/>
              </a:spcAft>
              <a:buFont typeface="Wingdings" pitchFamily="2" charset="2"/>
              <a:buChar char="v"/>
            </a:pPr>
            <a:r>
              <a:rPr lang="it-IT" sz="1900" i="1" dirty="0" smtClean="0">
                <a:solidFill>
                  <a:schemeClr val="tx1"/>
                </a:solidFill>
                <a:latin typeface="Verdana" pitchFamily="34" charset="0"/>
              </a:rPr>
              <a:t>Restano </a:t>
            </a:r>
            <a:r>
              <a:rPr lang="it-IT" sz="1900" i="1" dirty="0">
                <a:solidFill>
                  <a:schemeClr val="tx1"/>
                </a:solidFill>
                <a:latin typeface="Verdana" pitchFamily="34" charset="0"/>
              </a:rPr>
              <a:t>ferme le regole e i principi generali per il trattamento dei dati personali.</a:t>
            </a:r>
          </a:p>
          <a:p>
            <a:pPr>
              <a:spcBef>
                <a:spcPts val="600"/>
              </a:spcBef>
              <a:spcAft>
                <a:spcPts val="0"/>
              </a:spcAft>
              <a:buFont typeface="Wingdings" pitchFamily="2" charset="2"/>
              <a:buChar char="q"/>
            </a:pPr>
            <a:endParaRPr lang="it-IT" sz="2000" i="1" dirty="0" smtClean="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591519"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12</a:t>
            </a:fld>
            <a:endParaRPr lang="it-IT" dirty="0"/>
          </a:p>
        </p:txBody>
      </p:sp>
    </p:spTree>
    <p:extLst>
      <p:ext uri="{BB962C8B-B14F-4D97-AF65-F5344CB8AC3E}">
        <p14:creationId xmlns:p14="http://schemas.microsoft.com/office/powerpoint/2010/main" val="35570367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pPr>
              <a:lnSpc>
                <a:spcPct val="90000"/>
              </a:lnSpc>
            </a:pPr>
            <a:r>
              <a:rPr lang="it-IT" sz="2800" dirty="0" smtClean="0">
                <a:solidFill>
                  <a:schemeClr val="tx1"/>
                </a:solidFill>
                <a:latin typeface="Verdana" pitchFamily="34" charset="0"/>
              </a:rPr>
              <a:t>Trattamento statistico dei </a:t>
            </a:r>
            <a:br>
              <a:rPr lang="it-IT" sz="2800" dirty="0" smtClean="0">
                <a:solidFill>
                  <a:schemeClr val="tx1"/>
                </a:solidFill>
                <a:latin typeface="Verdana" pitchFamily="34" charset="0"/>
              </a:rPr>
            </a:br>
            <a:r>
              <a:rPr lang="it-IT" sz="2800" dirty="0" smtClean="0">
                <a:solidFill>
                  <a:schemeClr val="tx1"/>
                </a:solidFill>
                <a:latin typeface="Verdana" pitchFamily="34" charset="0"/>
              </a:rPr>
              <a:t>dati amministrativi: </a:t>
            </a:r>
            <a:r>
              <a:rPr lang="it-IT" sz="2800" dirty="0">
                <a:solidFill>
                  <a:schemeClr val="tx1"/>
                </a:solidFill>
                <a:latin typeface="Verdana" pitchFamily="34" charset="0"/>
              </a:rPr>
              <a:t>presupposti giuridici</a:t>
            </a:r>
            <a:endParaRPr lang="it-IT" sz="2800" dirty="0" smtClean="0">
              <a:solidFill>
                <a:schemeClr val="tx1"/>
              </a:solidFill>
              <a:latin typeface="Verdana" pitchFamily="34" charset="0"/>
            </a:endParaRPr>
          </a:p>
        </p:txBody>
      </p:sp>
      <p:sp>
        <p:nvSpPr>
          <p:cNvPr id="5123" name="Segnaposto contenuto 2"/>
          <p:cNvSpPr>
            <a:spLocks noGrp="1"/>
          </p:cNvSpPr>
          <p:nvPr>
            <p:ph idx="1"/>
          </p:nvPr>
        </p:nvSpPr>
        <p:spPr>
          <a:xfrm>
            <a:off x="539750" y="1772816"/>
            <a:ext cx="7997825" cy="4393034"/>
          </a:xfrm>
          <a:ln>
            <a:solidFill>
              <a:schemeClr val="accent1"/>
            </a:solidFill>
          </a:ln>
        </p:spPr>
        <p:txBody>
          <a:bodyPr/>
          <a:lstStyle/>
          <a:p>
            <a:pPr>
              <a:spcBef>
                <a:spcPts val="600"/>
              </a:spcBef>
              <a:spcAft>
                <a:spcPts val="600"/>
              </a:spcAft>
              <a:buFont typeface="Wingdings" pitchFamily="2" charset="2"/>
              <a:buChar char="q"/>
            </a:pPr>
            <a:r>
              <a:rPr lang="it-IT" sz="2000" dirty="0" smtClean="0">
                <a:solidFill>
                  <a:schemeClr val="tx1"/>
                </a:solidFill>
                <a:latin typeface="Verdana" pitchFamily="34" charset="0"/>
              </a:rPr>
              <a:t>Il presupposto  giuridico per il trattamento statistico dei dati personali di origine amministrativa è diverso a seconda che si tratti di:</a:t>
            </a:r>
          </a:p>
          <a:p>
            <a:pPr lvl="1">
              <a:spcBef>
                <a:spcPts val="600"/>
              </a:spcBef>
              <a:spcAft>
                <a:spcPts val="0"/>
              </a:spcAft>
              <a:buFont typeface="Wingdings" pitchFamily="2" charset="2"/>
              <a:buChar char="Ø"/>
            </a:pPr>
            <a:r>
              <a:rPr lang="it-IT" sz="2000" dirty="0" smtClean="0">
                <a:solidFill>
                  <a:schemeClr val="tx1"/>
                </a:solidFill>
                <a:latin typeface="Verdana" pitchFamily="34" charset="0"/>
              </a:rPr>
              <a:t>Dati </a:t>
            </a:r>
            <a:r>
              <a:rPr lang="it-IT" sz="2000" dirty="0">
                <a:solidFill>
                  <a:schemeClr val="tx1"/>
                </a:solidFill>
                <a:latin typeface="Verdana" pitchFamily="34" charset="0"/>
              </a:rPr>
              <a:t>amministrativi </a:t>
            </a:r>
            <a:r>
              <a:rPr lang="it-IT" sz="2000" dirty="0" smtClean="0">
                <a:solidFill>
                  <a:schemeClr val="tx1"/>
                </a:solidFill>
                <a:latin typeface="Verdana" pitchFamily="34" charset="0"/>
              </a:rPr>
              <a:t>già disponibili presso l’ente:</a:t>
            </a:r>
          </a:p>
          <a:p>
            <a:pPr marL="1200150" lvl="2" indent="-285750">
              <a:spcBef>
                <a:spcPts val="600"/>
              </a:spcBef>
              <a:spcAft>
                <a:spcPts val="0"/>
              </a:spcAft>
              <a:buFont typeface="Wingdings" pitchFamily="2" charset="2"/>
              <a:buChar char="§"/>
            </a:pPr>
            <a:r>
              <a:rPr lang="it-IT" sz="2000" i="1" dirty="0" smtClean="0">
                <a:solidFill>
                  <a:schemeClr val="tx1"/>
                </a:solidFill>
                <a:latin typeface="Verdana" pitchFamily="34" charset="0"/>
              </a:rPr>
              <a:t>Dati di </a:t>
            </a:r>
            <a:r>
              <a:rPr lang="it-IT" sz="2000" i="1" dirty="0">
                <a:solidFill>
                  <a:schemeClr val="tx1"/>
                </a:solidFill>
                <a:latin typeface="Verdana" pitchFamily="34" charset="0"/>
              </a:rPr>
              <a:t>cui l’ente è titolare</a:t>
            </a:r>
          </a:p>
          <a:p>
            <a:pPr marL="1200150" lvl="2" indent="-285750">
              <a:spcBef>
                <a:spcPts val="600"/>
              </a:spcBef>
              <a:spcAft>
                <a:spcPts val="0"/>
              </a:spcAft>
              <a:buFont typeface="Wingdings" pitchFamily="2" charset="2"/>
              <a:buChar char="§"/>
            </a:pPr>
            <a:r>
              <a:rPr lang="it-IT" sz="2000" i="1" dirty="0">
                <a:solidFill>
                  <a:schemeClr val="tx1"/>
                </a:solidFill>
                <a:latin typeface="Verdana" pitchFamily="34" charset="0"/>
              </a:rPr>
              <a:t>Dati </a:t>
            </a:r>
            <a:r>
              <a:rPr lang="it-IT" sz="2000" i="1" dirty="0" smtClean="0">
                <a:solidFill>
                  <a:schemeClr val="tx1"/>
                </a:solidFill>
                <a:latin typeface="Verdana" pitchFamily="34" charset="0"/>
              </a:rPr>
              <a:t>di </a:t>
            </a:r>
            <a:r>
              <a:rPr lang="it-IT" sz="2000" i="1" dirty="0">
                <a:solidFill>
                  <a:schemeClr val="tx1"/>
                </a:solidFill>
                <a:latin typeface="Verdana" pitchFamily="34" charset="0"/>
              </a:rPr>
              <a:t>cui l’ente dispone per le proprie competenze istituzionali</a:t>
            </a:r>
          </a:p>
          <a:p>
            <a:pPr lvl="1">
              <a:spcBef>
                <a:spcPts val="600"/>
              </a:spcBef>
              <a:spcAft>
                <a:spcPts val="0"/>
              </a:spcAft>
              <a:buFont typeface="Wingdings" pitchFamily="2" charset="2"/>
              <a:buChar char="Ø"/>
            </a:pPr>
            <a:r>
              <a:rPr lang="it-IT" sz="2000" dirty="0">
                <a:solidFill>
                  <a:schemeClr val="tx1"/>
                </a:solidFill>
                <a:latin typeface="Verdana" pitchFamily="34" charset="0"/>
              </a:rPr>
              <a:t>Dati amministrativi di altri soggetti </a:t>
            </a:r>
          </a:p>
          <a:p>
            <a:pPr lvl="1">
              <a:spcBef>
                <a:spcPts val="600"/>
              </a:spcBef>
              <a:spcAft>
                <a:spcPts val="0"/>
              </a:spcAft>
              <a:buFont typeface="Wingdings" pitchFamily="2" charset="2"/>
              <a:buChar char="Ø"/>
            </a:pPr>
            <a:r>
              <a:rPr lang="it-IT" sz="2000" dirty="0">
                <a:solidFill>
                  <a:schemeClr val="tx1"/>
                </a:solidFill>
                <a:latin typeface="Verdana" pitchFamily="34" charset="0"/>
              </a:rPr>
              <a:t>Basi dati statistiche </a:t>
            </a:r>
            <a:r>
              <a:rPr lang="it-IT" sz="2000" dirty="0" smtClean="0">
                <a:solidFill>
                  <a:schemeClr val="tx1"/>
                </a:solidFill>
                <a:latin typeface="Verdana" pitchFamily="34" charset="0"/>
              </a:rPr>
              <a:t>prodotte dall’Istat </a:t>
            </a:r>
            <a:r>
              <a:rPr lang="it-IT" sz="2000" i="1" dirty="0" smtClean="0">
                <a:solidFill>
                  <a:schemeClr val="tx1"/>
                </a:solidFill>
                <a:latin typeface="Verdana" pitchFamily="34" charset="0"/>
              </a:rPr>
              <a:t>(o altro soggetto Sistan)</a:t>
            </a:r>
            <a:r>
              <a:rPr lang="it-IT" sz="2000" dirty="0" smtClean="0">
                <a:solidFill>
                  <a:schemeClr val="tx1"/>
                </a:solidFill>
                <a:latin typeface="Verdana" pitchFamily="34" charset="0"/>
              </a:rPr>
              <a:t> attraverso l’integrazione </a:t>
            </a:r>
            <a:r>
              <a:rPr lang="it-IT" sz="2000" dirty="0">
                <a:solidFill>
                  <a:schemeClr val="tx1"/>
                </a:solidFill>
                <a:latin typeface="Verdana" pitchFamily="34" charset="0"/>
              </a:rPr>
              <a:t>di fonti </a:t>
            </a:r>
            <a:r>
              <a:rPr lang="it-IT" sz="2000" dirty="0" smtClean="0">
                <a:solidFill>
                  <a:schemeClr val="tx1"/>
                </a:solidFill>
                <a:latin typeface="Verdana" pitchFamily="34" charset="0"/>
              </a:rPr>
              <a:t>amministrative</a:t>
            </a:r>
          </a:p>
          <a:p>
            <a:pPr marL="0" indent="0"/>
            <a:endParaRPr lang="it-IT" sz="1800" dirty="0" smtClean="0"/>
          </a:p>
          <a:p>
            <a:pPr>
              <a:buFont typeface="Wingdings" pitchFamily="2" charset="2"/>
              <a:buChar char="q"/>
            </a:pPr>
            <a:endParaRPr lang="it-IT" sz="1800" dirty="0" smtClean="0">
              <a:solidFill>
                <a:schemeClr val="tx1"/>
              </a:solidFill>
              <a:latin typeface="Verdana" pitchFamily="34" charset="0"/>
            </a:endParaRPr>
          </a:p>
          <a:p>
            <a:pPr>
              <a:spcBef>
                <a:spcPts val="0"/>
              </a:spcBef>
              <a:spcAft>
                <a:spcPts val="0"/>
              </a:spcAft>
            </a:pPr>
            <a:endParaRPr lang="it-IT" sz="1800" dirty="0" smtClean="0">
              <a:solidFill>
                <a:schemeClr val="tx1"/>
              </a:solidFill>
              <a:latin typeface="Verdana" pitchFamily="34" charset="0"/>
            </a:endParaRPr>
          </a:p>
          <a:p>
            <a:pPr>
              <a:buFont typeface="Wingdings" pitchFamily="2" charset="2"/>
              <a:buChar char="q"/>
            </a:pPr>
            <a:endParaRPr lang="it-IT" sz="1800" dirty="0" smtClean="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735535"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13</a:t>
            </a:fld>
            <a:endParaRPr lang="it-I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pPr>
              <a:lnSpc>
                <a:spcPct val="90000"/>
              </a:lnSpc>
            </a:pPr>
            <a:r>
              <a:rPr lang="it-IT" sz="2800" dirty="0" smtClean="0">
                <a:solidFill>
                  <a:schemeClr val="tx1"/>
                </a:solidFill>
                <a:latin typeface="Verdana" pitchFamily="34" charset="0"/>
              </a:rPr>
              <a:t>Trattamento statistico dei dati amministrativi già disponibili presso l’ente</a:t>
            </a:r>
          </a:p>
        </p:txBody>
      </p:sp>
      <p:sp>
        <p:nvSpPr>
          <p:cNvPr id="5123" name="Segnaposto contenuto 2"/>
          <p:cNvSpPr>
            <a:spLocks noGrp="1"/>
          </p:cNvSpPr>
          <p:nvPr>
            <p:ph idx="1"/>
          </p:nvPr>
        </p:nvSpPr>
        <p:spPr>
          <a:xfrm>
            <a:off x="539750" y="1700213"/>
            <a:ext cx="7997825" cy="4465637"/>
          </a:xfrm>
          <a:ln>
            <a:solidFill>
              <a:schemeClr val="accent1"/>
            </a:solidFill>
          </a:ln>
        </p:spPr>
        <p:txBody>
          <a:bodyPr/>
          <a:lstStyle/>
          <a:p>
            <a:pPr>
              <a:lnSpc>
                <a:spcPct val="90000"/>
              </a:lnSpc>
              <a:buFont typeface="Wingdings" pitchFamily="2" charset="2"/>
              <a:buChar char="q"/>
            </a:pPr>
            <a:r>
              <a:rPr lang="it-IT" sz="2000" dirty="0" smtClean="0">
                <a:solidFill>
                  <a:schemeClr val="tx1"/>
                </a:solidFill>
                <a:latin typeface="Verdana" pitchFamily="34" charset="0"/>
              </a:rPr>
              <a:t>I soggetti pubblici possono trattare dati personali soltanto per lo svolgimento di funzioni istituzionali (</a:t>
            </a:r>
            <a:r>
              <a:rPr lang="it-IT" sz="2000" i="1" dirty="0" smtClean="0">
                <a:solidFill>
                  <a:schemeClr val="tx1"/>
                </a:solidFill>
                <a:latin typeface="Verdana" pitchFamily="34" charset="0"/>
              </a:rPr>
              <a:t>tra queste anche la funzione statistica</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smtClean="0">
                <a:solidFill>
                  <a:schemeClr val="tx1"/>
                </a:solidFill>
                <a:latin typeface="Verdana" pitchFamily="34" charset="0"/>
              </a:rPr>
              <a:t>Secondo le regole generali per il trattamento dei dati </a:t>
            </a:r>
            <a:r>
              <a:rPr lang="it-IT" sz="1800" i="1" dirty="0" smtClean="0">
                <a:solidFill>
                  <a:schemeClr val="tx1"/>
                </a:solidFill>
                <a:latin typeface="Verdana" pitchFamily="34" charset="0"/>
              </a:rPr>
              <a:t>(art. 11), </a:t>
            </a:r>
            <a:r>
              <a:rPr lang="it-IT" sz="2000" dirty="0" smtClean="0">
                <a:solidFill>
                  <a:schemeClr val="tx1"/>
                </a:solidFill>
                <a:latin typeface="Verdana" pitchFamily="34" charset="0"/>
              </a:rPr>
              <a:t>i dati personali possono essere raccolti ‘</a:t>
            </a:r>
            <a:r>
              <a:rPr lang="it-IT" sz="2000" i="1" dirty="0" smtClean="0">
                <a:solidFill>
                  <a:schemeClr val="tx1"/>
                </a:solidFill>
                <a:latin typeface="Verdana" pitchFamily="34" charset="0"/>
              </a:rPr>
              <a:t>per scopi determinati, espliciti e legittimi, ed utilizzati in altre operazioni del trattamento compatibili con tali scopi’</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a:solidFill>
                  <a:schemeClr val="tx1"/>
                </a:solidFill>
                <a:latin typeface="Verdana" pitchFamily="34" charset="0"/>
              </a:rPr>
              <a:t>L’art. 99 del </a:t>
            </a:r>
            <a:r>
              <a:rPr lang="it-IT" sz="2000" dirty="0" smtClean="0">
                <a:solidFill>
                  <a:schemeClr val="tx1"/>
                </a:solidFill>
                <a:latin typeface="Verdana" pitchFamily="34" charset="0"/>
              </a:rPr>
              <a:t>Codice Privacy stabilisce che ‘</a:t>
            </a:r>
            <a:r>
              <a:rPr lang="it-IT" sz="2000" i="1" dirty="0" smtClean="0">
                <a:solidFill>
                  <a:schemeClr val="tx1"/>
                </a:solidFill>
                <a:latin typeface="Verdana" pitchFamily="34" charset="0"/>
              </a:rPr>
              <a:t>Il trattamento di dati personali effettuato per scopi storici, statistici o scientifici è considerato </a:t>
            </a:r>
            <a:r>
              <a:rPr lang="it-IT" sz="2000" i="1" u="sng" dirty="0" smtClean="0">
                <a:solidFill>
                  <a:schemeClr val="tx1"/>
                </a:solidFill>
                <a:latin typeface="Verdana" pitchFamily="34" charset="0"/>
              </a:rPr>
              <a:t>compatibile</a:t>
            </a:r>
            <a:r>
              <a:rPr lang="it-IT" sz="2000" i="1" dirty="0" smtClean="0">
                <a:solidFill>
                  <a:schemeClr val="tx1"/>
                </a:solidFill>
                <a:latin typeface="Verdana" pitchFamily="34" charset="0"/>
              </a:rPr>
              <a:t> con i diversi scopi per i quali i dati sono stati in precedenza raccolti o trattati</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smtClean="0">
                <a:solidFill>
                  <a:schemeClr val="tx1"/>
                </a:solidFill>
                <a:latin typeface="Verdana" pitchFamily="34" charset="0"/>
              </a:rPr>
              <a:t>Pertanto </a:t>
            </a:r>
            <a:r>
              <a:rPr lang="it-IT" sz="2000" u="sng" dirty="0" smtClean="0">
                <a:solidFill>
                  <a:schemeClr val="tx1"/>
                </a:solidFill>
                <a:latin typeface="Verdana" pitchFamily="34" charset="0"/>
              </a:rPr>
              <a:t>è sempre legittimo l’utilizzo a fini statistici dei dati personali che il Comune ha raccolto, acquisito e trattato per altri scopi</a:t>
            </a:r>
            <a:r>
              <a:rPr lang="it-IT" sz="2000" dirty="0" smtClean="0">
                <a:solidFill>
                  <a:schemeClr val="tx1"/>
                </a:solidFill>
                <a:latin typeface="Verdana" pitchFamily="34" charset="0"/>
              </a:rPr>
              <a:t>.</a:t>
            </a:r>
          </a:p>
          <a:p>
            <a:pPr>
              <a:spcBef>
                <a:spcPts val="0"/>
              </a:spcBef>
            </a:pPr>
            <a:endParaRPr lang="it-IT" sz="900" dirty="0" smtClean="0">
              <a:solidFill>
                <a:schemeClr val="tx1"/>
              </a:solidFill>
              <a:latin typeface="Verdana" pitchFamily="34" charset="0"/>
            </a:endParaRPr>
          </a:p>
          <a:p>
            <a:pPr>
              <a:buFont typeface="Wingdings" pitchFamily="2" charset="2"/>
              <a:buChar char="q"/>
            </a:pPr>
            <a:endParaRPr lang="it-IT" sz="1800" dirty="0" smtClean="0"/>
          </a:p>
          <a:p>
            <a:pPr>
              <a:buFont typeface="Wingdings" pitchFamily="2" charset="2"/>
              <a:buChar char="q"/>
            </a:pPr>
            <a:endParaRPr lang="it-IT" sz="1800" dirty="0" smtClean="0">
              <a:solidFill>
                <a:schemeClr val="tx1"/>
              </a:solidFill>
              <a:latin typeface="Verdana" pitchFamily="34" charset="0"/>
            </a:endParaRPr>
          </a:p>
          <a:p>
            <a:pPr>
              <a:spcBef>
                <a:spcPts val="0"/>
              </a:spcBef>
              <a:spcAft>
                <a:spcPts val="0"/>
              </a:spcAft>
            </a:pPr>
            <a:endParaRPr lang="it-IT" sz="1800" dirty="0" smtClean="0">
              <a:solidFill>
                <a:schemeClr val="tx1"/>
              </a:solidFill>
              <a:latin typeface="Verdana" pitchFamily="34" charset="0"/>
            </a:endParaRPr>
          </a:p>
          <a:p>
            <a:pPr>
              <a:buFont typeface="Wingdings" pitchFamily="2" charset="2"/>
              <a:buChar char="q"/>
            </a:pPr>
            <a:endParaRPr lang="it-IT" sz="1800" dirty="0" smtClean="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a:t>Reggio Calabria, 18 ottobre 2017</a:t>
            </a:r>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14</a:t>
            </a:fld>
            <a:endParaRPr lang="it-IT" dirty="0"/>
          </a:p>
        </p:txBody>
      </p:sp>
    </p:spTree>
    <p:extLst>
      <p:ext uri="{BB962C8B-B14F-4D97-AF65-F5344CB8AC3E}">
        <p14:creationId xmlns:p14="http://schemas.microsoft.com/office/powerpoint/2010/main" val="2672886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Informativa agli interessati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a:solidFill>
                  <a:schemeClr val="tx1"/>
                </a:solidFill>
                <a:latin typeface="Verdana" pitchFamily="34" charset="0"/>
              </a:rPr>
              <a:t>A</a:t>
            </a:r>
            <a:r>
              <a:rPr lang="it-IT" sz="2000" dirty="0" smtClean="0">
                <a:solidFill>
                  <a:schemeClr val="tx1"/>
                </a:solidFill>
                <a:latin typeface="Verdana" pitchFamily="34" charset="0"/>
              </a:rPr>
              <a:t>l </a:t>
            </a:r>
            <a:r>
              <a:rPr lang="it-IT" sz="2000" dirty="0">
                <a:solidFill>
                  <a:schemeClr val="tx1"/>
                </a:solidFill>
                <a:latin typeface="Verdana" pitchFamily="34" charset="0"/>
              </a:rPr>
              <a:t>momento della </a:t>
            </a:r>
            <a:r>
              <a:rPr lang="it-IT" sz="2000" dirty="0" smtClean="0">
                <a:solidFill>
                  <a:schemeClr val="tx1"/>
                </a:solidFill>
                <a:latin typeface="Verdana" pitchFamily="34" charset="0"/>
              </a:rPr>
              <a:t>raccolta </a:t>
            </a:r>
            <a:r>
              <a:rPr lang="it-IT" sz="2000" dirty="0">
                <a:solidFill>
                  <a:schemeClr val="tx1"/>
                </a:solidFill>
                <a:latin typeface="Verdana" pitchFamily="34" charset="0"/>
              </a:rPr>
              <a:t>dei dati per le </a:t>
            </a:r>
            <a:r>
              <a:rPr lang="it-IT" sz="2000" dirty="0" smtClean="0">
                <a:solidFill>
                  <a:schemeClr val="tx1"/>
                </a:solidFill>
                <a:latin typeface="Verdana" pitchFamily="34" charset="0"/>
              </a:rPr>
              <a:t>finalità amministrative, nell’ambito </a:t>
            </a:r>
            <a:r>
              <a:rPr lang="it-IT" sz="2000" dirty="0">
                <a:solidFill>
                  <a:schemeClr val="tx1"/>
                </a:solidFill>
                <a:latin typeface="Verdana" pitchFamily="34" charset="0"/>
              </a:rPr>
              <a:t>dell’informativa che il titolare </a:t>
            </a:r>
            <a:r>
              <a:rPr lang="it-IT" sz="2000" dirty="0" smtClean="0">
                <a:solidFill>
                  <a:schemeClr val="tx1"/>
                </a:solidFill>
                <a:latin typeface="Verdana" pitchFamily="34" charset="0"/>
              </a:rPr>
              <a:t>deve dare agli interessati circa le finalità e le modalità del trattamento dei dati personali, </a:t>
            </a:r>
            <a:r>
              <a:rPr lang="it-IT" sz="2000" dirty="0">
                <a:solidFill>
                  <a:schemeClr val="tx1"/>
                </a:solidFill>
                <a:latin typeface="Verdana" pitchFamily="34" charset="0"/>
              </a:rPr>
              <a:t>dovrebbe essere resa nota agli interessati </a:t>
            </a:r>
            <a:r>
              <a:rPr lang="it-IT" sz="2000" dirty="0" smtClean="0">
                <a:solidFill>
                  <a:schemeClr val="tx1"/>
                </a:solidFill>
                <a:latin typeface="Verdana" pitchFamily="34" charset="0"/>
              </a:rPr>
              <a:t>anche la possibilità di ulteriore trattamento per scopi statistici. </a:t>
            </a:r>
          </a:p>
          <a:p>
            <a:pPr marL="400050" lvl="1" indent="0"/>
            <a:r>
              <a:rPr lang="it-IT" sz="1800" i="1" dirty="0" smtClean="0">
                <a:solidFill>
                  <a:schemeClr val="tx1"/>
                </a:solidFill>
                <a:latin typeface="Verdana" pitchFamily="34" charset="0"/>
              </a:rPr>
              <a:t>(Importanza della verifica e eventuale revisione della modulistica amministrativa, compresa l’informativa all’interessato, ai fini del possibile utilizzo statistico)</a:t>
            </a:r>
          </a:p>
          <a:p>
            <a:pPr>
              <a:buFont typeface="Wingdings" pitchFamily="2" charset="2"/>
              <a:buChar char="q"/>
            </a:pPr>
            <a:r>
              <a:rPr lang="it-IT" sz="2000" dirty="0" smtClean="0">
                <a:solidFill>
                  <a:schemeClr val="tx1"/>
                </a:solidFill>
                <a:latin typeface="Verdana" pitchFamily="34" charset="0"/>
              </a:rPr>
              <a:t>Se questo non è stato fatto, è necessario fornire una informativa integrativa relativa all’utilizzo statistico dei dati prima dell’inizio del relativo trattamento da parte dell’ufficio di statistica.</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3167583"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15</a:t>
            </a:fld>
            <a:endParaRPr lang="it-IT" dirty="0"/>
          </a:p>
        </p:txBody>
      </p:sp>
    </p:spTree>
    <p:extLst>
      <p:ext uri="{BB962C8B-B14F-4D97-AF65-F5344CB8AC3E}">
        <p14:creationId xmlns:p14="http://schemas.microsoft.com/office/powerpoint/2010/main" val="30603284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Informativa agli interessati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spcBef>
                <a:spcPts val="600"/>
              </a:spcBef>
              <a:buFont typeface="Wingdings" pitchFamily="2" charset="2"/>
              <a:buChar char="q"/>
            </a:pPr>
            <a:r>
              <a:rPr lang="it-IT" sz="2000" dirty="0" smtClean="0">
                <a:solidFill>
                  <a:schemeClr val="tx1"/>
                </a:solidFill>
                <a:latin typeface="Verdana" pitchFamily="34" charset="0"/>
              </a:rPr>
              <a:t>Se il </a:t>
            </a:r>
            <a:r>
              <a:rPr lang="it-IT" sz="2000" dirty="0">
                <a:solidFill>
                  <a:schemeClr val="tx1"/>
                </a:solidFill>
                <a:latin typeface="Verdana" pitchFamily="34" charset="0"/>
              </a:rPr>
              <a:t>conferimento </a:t>
            </a:r>
            <a:r>
              <a:rPr lang="it-IT" sz="2000" dirty="0" smtClean="0">
                <a:solidFill>
                  <a:schemeClr val="tx1"/>
                </a:solidFill>
                <a:latin typeface="Verdana" pitchFamily="34" charset="0"/>
              </a:rPr>
              <a:t>all’interessato dell’informativa integrativa </a:t>
            </a:r>
            <a:r>
              <a:rPr lang="it-IT" sz="2000" dirty="0">
                <a:solidFill>
                  <a:schemeClr val="tx1"/>
                </a:solidFill>
                <a:latin typeface="Verdana" pitchFamily="34" charset="0"/>
              </a:rPr>
              <a:t>per fini statistici </a:t>
            </a:r>
            <a:r>
              <a:rPr lang="it-IT" sz="2000" dirty="0" smtClean="0">
                <a:solidFill>
                  <a:schemeClr val="tx1"/>
                </a:solidFill>
                <a:latin typeface="Verdana" pitchFamily="34" charset="0"/>
              </a:rPr>
              <a:t>richiede </a:t>
            </a:r>
            <a:r>
              <a:rPr lang="it-IT" sz="2000" dirty="0">
                <a:solidFill>
                  <a:schemeClr val="tx1"/>
                </a:solidFill>
                <a:latin typeface="Verdana" pitchFamily="34" charset="0"/>
              </a:rPr>
              <a:t>uno sforzo sproporzionato rispetto al diritto </a:t>
            </a:r>
            <a:r>
              <a:rPr lang="it-IT" sz="2000" dirty="0" smtClean="0">
                <a:solidFill>
                  <a:schemeClr val="tx1"/>
                </a:solidFill>
                <a:latin typeface="Verdana" pitchFamily="34" charset="0"/>
              </a:rPr>
              <a:t>tutelato, l’informativa stessa può </a:t>
            </a:r>
            <a:r>
              <a:rPr lang="it-IT" sz="2000" dirty="0">
                <a:solidFill>
                  <a:schemeClr val="tx1"/>
                </a:solidFill>
                <a:latin typeface="Verdana" pitchFamily="34" charset="0"/>
              </a:rPr>
              <a:t>considerarsi </a:t>
            </a:r>
            <a:r>
              <a:rPr lang="it-IT" sz="2000" dirty="0" smtClean="0">
                <a:solidFill>
                  <a:schemeClr val="tx1"/>
                </a:solidFill>
                <a:latin typeface="Verdana" pitchFamily="34" charset="0"/>
              </a:rPr>
              <a:t>resa:</a:t>
            </a:r>
          </a:p>
          <a:p>
            <a:pPr lvl="2">
              <a:buFont typeface="Wingdings" pitchFamily="2" charset="2"/>
              <a:buChar char="Ø"/>
            </a:pPr>
            <a:r>
              <a:rPr lang="it-IT" sz="2000" dirty="0" smtClean="0">
                <a:solidFill>
                  <a:schemeClr val="tx1"/>
                </a:solidFill>
                <a:latin typeface="Verdana" pitchFamily="34" charset="0"/>
              </a:rPr>
              <a:t>se l’attività è inclusa nel PSN </a:t>
            </a:r>
          </a:p>
          <a:p>
            <a:pPr marL="0" indent="0">
              <a:spcBef>
                <a:spcPts val="0"/>
              </a:spcBef>
            </a:pPr>
            <a:r>
              <a:rPr lang="it-IT" sz="2000" dirty="0" smtClean="0">
                <a:solidFill>
                  <a:schemeClr val="tx1"/>
                </a:solidFill>
                <a:latin typeface="Verdana" pitchFamily="34" charset="0"/>
              </a:rPr>
              <a:t>	oppure</a:t>
            </a:r>
          </a:p>
          <a:p>
            <a:pPr lvl="2">
              <a:spcBef>
                <a:spcPts val="0"/>
              </a:spcBef>
              <a:buFont typeface="Wingdings" pitchFamily="2" charset="2"/>
              <a:buChar char="Ø"/>
            </a:pPr>
            <a:r>
              <a:rPr lang="it-IT" sz="2000" dirty="0">
                <a:solidFill>
                  <a:schemeClr val="tx1"/>
                </a:solidFill>
                <a:latin typeface="Verdana" pitchFamily="34" charset="0"/>
              </a:rPr>
              <a:t>s</a:t>
            </a:r>
            <a:r>
              <a:rPr lang="it-IT" sz="2000" dirty="0" smtClean="0">
                <a:solidFill>
                  <a:schemeClr val="tx1"/>
                </a:solidFill>
                <a:latin typeface="Verdana" pitchFamily="34" charset="0"/>
              </a:rPr>
              <a:t>e è oggetto di pubblicità con idonee modalità     </a:t>
            </a:r>
            <a:r>
              <a:rPr lang="it-IT" sz="1800" i="1" dirty="0" smtClean="0">
                <a:solidFill>
                  <a:schemeClr val="tx1"/>
                </a:solidFill>
                <a:latin typeface="Verdana" pitchFamily="34" charset="0"/>
              </a:rPr>
              <a:t>(ad esempio pubblicazione di un avviso sul sito web dell’ente)</a:t>
            </a:r>
            <a:r>
              <a:rPr lang="it-IT" sz="1800" dirty="0" smtClean="0">
                <a:solidFill>
                  <a:schemeClr val="tx1"/>
                </a:solidFill>
                <a:latin typeface="Verdana" pitchFamily="34" charset="0"/>
              </a:rPr>
              <a:t> </a:t>
            </a:r>
            <a:r>
              <a:rPr lang="it-IT" sz="2000" dirty="0" smtClean="0">
                <a:solidFill>
                  <a:schemeClr val="tx1"/>
                </a:solidFill>
                <a:latin typeface="Verdana" pitchFamily="34" charset="0"/>
              </a:rPr>
              <a:t>da comunicare preventivamente al Garante, il quale può prescrivere ‘eventuali misure o accorgimenti’.</a:t>
            </a:r>
          </a:p>
          <a:p>
            <a:pPr>
              <a:buFont typeface="Wingdings" pitchFamily="2" charset="2"/>
              <a:buChar char="q"/>
            </a:pPr>
            <a:endParaRPr lang="it-IT" sz="1600" i="1" dirty="0" smtClean="0">
              <a:latin typeface="Verdana" pitchFamily="34" charset="0"/>
            </a:endParaRPr>
          </a:p>
          <a:p>
            <a:pPr>
              <a:buFont typeface="Wingdings" pitchFamily="2" charset="2"/>
              <a:buChar char="q"/>
            </a:pPr>
            <a:endParaRPr lang="it-IT" sz="1800" i="1" dirty="0" smtClean="0">
              <a:latin typeface="Verdana" pitchFamily="34" charset="0"/>
              <a:ea typeface="Verdana" pitchFamily="34" charset="0"/>
              <a:cs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16</a:t>
            </a:fld>
            <a:endParaRPr lang="it-IT" dirty="0"/>
          </a:p>
        </p:txBody>
      </p:sp>
    </p:spTree>
    <p:extLst>
      <p:ext uri="{BB962C8B-B14F-4D97-AF65-F5344CB8AC3E}">
        <p14:creationId xmlns:p14="http://schemas.microsoft.com/office/powerpoint/2010/main" val="16113912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Obbligo di risposta / adesione </a:t>
            </a:r>
            <a:br>
              <a:rPr lang="it-IT" sz="2800" dirty="0" smtClean="0">
                <a:solidFill>
                  <a:schemeClr val="tx1"/>
                </a:solidFill>
                <a:latin typeface="Verdana" pitchFamily="34" charset="0"/>
              </a:rPr>
            </a:br>
            <a:r>
              <a:rPr lang="it-IT" sz="2800" dirty="0" smtClean="0">
                <a:solidFill>
                  <a:schemeClr val="tx1"/>
                </a:solidFill>
                <a:latin typeface="Verdana" pitchFamily="34" charset="0"/>
              </a:rPr>
              <a:t>facoltativa al trattamento dei dati</a:t>
            </a:r>
          </a:p>
        </p:txBody>
      </p:sp>
      <p:sp>
        <p:nvSpPr>
          <p:cNvPr id="5123" name="Segnaposto contenuto 2"/>
          <p:cNvSpPr>
            <a:spLocks noGrp="1"/>
          </p:cNvSpPr>
          <p:nvPr>
            <p:ph idx="1"/>
          </p:nvPr>
        </p:nvSpPr>
        <p:spPr>
          <a:xfrm>
            <a:off x="539750" y="1700213"/>
            <a:ext cx="7997825" cy="4465637"/>
          </a:xfrm>
        </p:spPr>
        <p:txBody>
          <a:bodyPr/>
          <a:lstStyle/>
          <a:p>
            <a:pPr>
              <a:lnSpc>
                <a:spcPct val="90000"/>
              </a:lnSpc>
              <a:spcBef>
                <a:spcPts val="1200"/>
              </a:spcBef>
              <a:buFont typeface="Wingdings" pitchFamily="2" charset="2"/>
              <a:buChar char="q"/>
            </a:pPr>
            <a:r>
              <a:rPr lang="it-IT" sz="2000" dirty="0" smtClean="0">
                <a:solidFill>
                  <a:schemeClr val="tx1"/>
                </a:solidFill>
                <a:latin typeface="Verdana" pitchFamily="34" charset="0"/>
              </a:rPr>
              <a:t>Se i dati raccolti sono anche dati personali </a:t>
            </a:r>
            <a:r>
              <a:rPr lang="it-IT" sz="2000" u="sng" dirty="0" smtClean="0">
                <a:solidFill>
                  <a:schemeClr val="tx1"/>
                </a:solidFill>
                <a:latin typeface="Verdana" pitchFamily="34" charset="0"/>
              </a:rPr>
              <a:t>sensibili o giudiziari</a:t>
            </a:r>
            <a:r>
              <a:rPr lang="it-IT" sz="2000" dirty="0" smtClean="0">
                <a:solidFill>
                  <a:schemeClr val="tx1"/>
                </a:solidFill>
                <a:latin typeface="Verdana" pitchFamily="34" charset="0"/>
              </a:rPr>
              <a:t> è necessario anche indicare l’eventuale normativa che stabilisce l’obbligo di fornire i dati (</a:t>
            </a:r>
            <a:r>
              <a:rPr lang="it-IT" sz="2000" u="sng" dirty="0" smtClean="0">
                <a:solidFill>
                  <a:schemeClr val="tx1"/>
                </a:solidFill>
                <a:latin typeface="Verdana" pitchFamily="34" charset="0"/>
              </a:rPr>
              <a:t>anche per le finalità statistiche!</a:t>
            </a:r>
            <a:r>
              <a:rPr lang="it-IT" sz="2000" dirty="0" smtClean="0">
                <a:solidFill>
                  <a:schemeClr val="tx1"/>
                </a:solidFill>
                <a:latin typeface="Verdana" pitchFamily="34" charset="0"/>
              </a:rPr>
              <a:t>) o, in assenza di tale normativa, la possibilità per l’interessato di non consentire il trattamento dei propri dati.</a:t>
            </a:r>
          </a:p>
          <a:p>
            <a:pPr>
              <a:lnSpc>
                <a:spcPct val="90000"/>
              </a:lnSpc>
              <a:spcBef>
                <a:spcPts val="1200"/>
              </a:spcBef>
              <a:buFont typeface="Wingdings" pitchFamily="2" charset="2"/>
              <a:buChar char="q"/>
            </a:pPr>
            <a:r>
              <a:rPr lang="it-IT" sz="2000" dirty="0" smtClean="0">
                <a:solidFill>
                  <a:schemeClr val="tx1"/>
                </a:solidFill>
                <a:latin typeface="Verdana" pitchFamily="34" charset="0"/>
              </a:rPr>
              <a:t>Questo vale, attualmente, anche per i dati raccolti per fini amministrativi dallo stesso titolare del trattamento statistico.</a:t>
            </a:r>
          </a:p>
          <a:p>
            <a:pPr>
              <a:lnSpc>
                <a:spcPct val="90000"/>
              </a:lnSpc>
              <a:spcBef>
                <a:spcPts val="1200"/>
              </a:spcBef>
              <a:buFont typeface="Wingdings" pitchFamily="2" charset="2"/>
              <a:buChar char="v"/>
            </a:pPr>
            <a:r>
              <a:rPr lang="it-IT" sz="2000" i="1" dirty="0" smtClean="0">
                <a:solidFill>
                  <a:schemeClr val="tx1"/>
                </a:solidFill>
                <a:latin typeface="Verdana" pitchFamily="34" charset="0"/>
              </a:rPr>
              <a:t>Anche su questo aspetto non ci sono modifiche dal nuovo Regolamento europeo sulla protezione dei dati personali, salvo il fatto che il Regolamento attribuisce al diritto degli stati membri la possibilità di prevedere deroghe ai diritti degli interessati, compreso il «diritto di opposizione»</a:t>
            </a:r>
            <a:endParaRPr lang="it-IT" sz="2000" dirty="0" smtClean="0">
              <a:solidFill>
                <a:schemeClr val="tx1"/>
              </a:solidFill>
              <a:latin typeface="Verdana" pitchFamily="34" charset="0"/>
            </a:endParaRPr>
          </a:p>
          <a:p>
            <a:pPr>
              <a:lnSpc>
                <a:spcPct val="90000"/>
              </a:lnSpc>
              <a:spcBef>
                <a:spcPts val="120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591519"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17</a:t>
            </a:fld>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a:t>
            </a:r>
          </a:p>
        </p:txBody>
      </p:sp>
      <p:sp>
        <p:nvSpPr>
          <p:cNvPr id="5123" name="Segnaposto contenuto 2"/>
          <p:cNvSpPr>
            <a:spLocks noGrp="1"/>
          </p:cNvSpPr>
          <p:nvPr>
            <p:ph idx="1"/>
          </p:nvPr>
        </p:nvSpPr>
        <p:spPr>
          <a:xfrm>
            <a:off x="395536" y="1700808"/>
            <a:ext cx="8142039" cy="4465042"/>
          </a:xfrm>
        </p:spPr>
        <p:txBody>
          <a:bodyPr/>
          <a:lstStyle/>
          <a:p>
            <a:pPr>
              <a:buFont typeface="Wingdings" pitchFamily="2" charset="2"/>
              <a:buChar char="q"/>
            </a:pPr>
            <a:r>
              <a:rPr lang="it-IT" sz="2000" dirty="0" smtClean="0">
                <a:latin typeface="Verdana" pitchFamily="34" charset="0"/>
                <a:ea typeface="Verdana" pitchFamily="34" charset="0"/>
                <a:cs typeface="Verdana" pitchFamily="34" charset="0"/>
              </a:rPr>
              <a:t>Il presupposto giuridico per la comunicazione di dati personali tra soggetti pubblici è </a:t>
            </a:r>
            <a:r>
              <a:rPr lang="it-IT" sz="2000" dirty="0">
                <a:latin typeface="Verdana" pitchFamily="34" charset="0"/>
                <a:ea typeface="Verdana" pitchFamily="34" charset="0"/>
                <a:cs typeface="Verdana" pitchFamily="34" charset="0"/>
              </a:rPr>
              <a:t>l'esistenza di una norma di legge o di </a:t>
            </a:r>
            <a:r>
              <a:rPr lang="it-IT" sz="2000" dirty="0" smtClean="0">
                <a:latin typeface="Verdana" pitchFamily="34" charset="0"/>
                <a:ea typeface="Verdana" pitchFamily="34" charset="0"/>
                <a:cs typeface="Verdana" pitchFamily="34" charset="0"/>
              </a:rPr>
              <a:t>regolamento che </a:t>
            </a:r>
            <a:r>
              <a:rPr lang="it-IT" sz="2000" dirty="0">
                <a:latin typeface="Verdana" pitchFamily="34" charset="0"/>
                <a:ea typeface="Verdana" pitchFamily="34" charset="0"/>
                <a:cs typeface="Verdana" pitchFamily="34" charset="0"/>
              </a:rPr>
              <a:t>preveda tale comunicazione: la fornitura dei dati avviene in attuazione della norma di legge o di regolamento. </a:t>
            </a:r>
            <a:endParaRPr lang="it-IT" sz="2000" dirty="0" smtClean="0">
              <a:latin typeface="Verdana" pitchFamily="34" charset="0"/>
              <a:ea typeface="Verdana" pitchFamily="34" charset="0"/>
              <a:cs typeface="Verdana" pitchFamily="34" charset="0"/>
            </a:endParaRPr>
          </a:p>
          <a:p>
            <a:pPr>
              <a:buFont typeface="Wingdings" pitchFamily="2" charset="2"/>
              <a:buChar char="q"/>
            </a:pPr>
            <a:r>
              <a:rPr lang="it-IT" sz="2000" dirty="0" smtClean="0">
                <a:latin typeface="Verdana" pitchFamily="34" charset="0"/>
                <a:ea typeface="Verdana" pitchFamily="34" charset="0"/>
                <a:cs typeface="Verdana" pitchFamily="34" charset="0"/>
              </a:rPr>
              <a:t>Anche ai fini dell’acquisizione per l’utilizzo per scopi statistici di </a:t>
            </a:r>
            <a:r>
              <a:rPr lang="it-IT" sz="2000" dirty="0">
                <a:latin typeface="Verdana" pitchFamily="34" charset="0"/>
                <a:ea typeface="Verdana" pitchFamily="34" charset="0"/>
                <a:cs typeface="Verdana" pitchFamily="34" charset="0"/>
              </a:rPr>
              <a:t>archivi </a:t>
            </a:r>
            <a:r>
              <a:rPr lang="it-IT" sz="2000" dirty="0" smtClean="0">
                <a:latin typeface="Verdana" pitchFamily="34" charset="0"/>
                <a:ea typeface="Verdana" pitchFamily="34" charset="0"/>
                <a:cs typeface="Verdana" pitchFamily="34" charset="0"/>
              </a:rPr>
              <a:t>amministrativi di altro titolare che non siano già nella disponibilità dell’ente, </a:t>
            </a:r>
            <a:r>
              <a:rPr lang="it-IT" sz="2000" u="sng" dirty="0" smtClean="0">
                <a:latin typeface="Verdana" pitchFamily="34" charset="0"/>
                <a:ea typeface="Verdana" pitchFamily="34" charset="0"/>
                <a:cs typeface="Verdana" pitchFamily="34" charset="0"/>
              </a:rPr>
              <a:t>è quindi necessario prima di tutto verificare se esiste una </a:t>
            </a:r>
            <a:r>
              <a:rPr lang="it-IT" sz="2000" u="sng" dirty="0">
                <a:latin typeface="Verdana" pitchFamily="34" charset="0"/>
                <a:ea typeface="Verdana" pitchFamily="34" charset="0"/>
                <a:cs typeface="Verdana" pitchFamily="34" charset="0"/>
              </a:rPr>
              <a:t>norma di legge o di regolamento (</a:t>
            </a:r>
            <a:r>
              <a:rPr lang="it-IT" sz="2000" i="1" u="sng" dirty="0">
                <a:latin typeface="Verdana" pitchFamily="34" charset="0"/>
                <a:ea typeface="Verdana" pitchFamily="34" charset="0"/>
                <a:cs typeface="Verdana" pitchFamily="34" charset="0"/>
              </a:rPr>
              <a:t>normativa statistica o di settore</a:t>
            </a:r>
            <a:r>
              <a:rPr lang="it-IT" sz="2000" u="sng" dirty="0">
                <a:latin typeface="Verdana" pitchFamily="34" charset="0"/>
                <a:ea typeface="Verdana" pitchFamily="34" charset="0"/>
                <a:cs typeface="Verdana" pitchFamily="34" charset="0"/>
              </a:rPr>
              <a:t>) che preveda </a:t>
            </a:r>
            <a:r>
              <a:rPr lang="it-IT" sz="2000" u="sng" dirty="0" smtClean="0">
                <a:latin typeface="Verdana" pitchFamily="34" charset="0"/>
                <a:ea typeface="Verdana" pitchFamily="34" charset="0"/>
                <a:cs typeface="Verdana" pitchFamily="34" charset="0"/>
              </a:rPr>
              <a:t>la comunicazione dei dati o – nel caso di archivi contenenti anche dati sensibili e giudiziari - che sussistano le altre condizioni previste dal Codice Privacy</a:t>
            </a:r>
            <a:r>
              <a:rPr lang="it-IT" sz="2000" dirty="0" smtClean="0">
                <a:latin typeface="Verdana" pitchFamily="34" charset="0"/>
                <a:ea typeface="Verdana" pitchFamily="34" charset="0"/>
                <a:cs typeface="Verdana" pitchFamily="34" charset="0"/>
              </a:rPr>
              <a:t>. </a:t>
            </a:r>
          </a:p>
          <a:p>
            <a:r>
              <a:rPr lang="it-IT" sz="2000" dirty="0" smtClean="0">
                <a:latin typeface="Verdana" pitchFamily="34" charset="0"/>
                <a:ea typeface="Verdana" pitchFamily="34" charset="0"/>
                <a:cs typeface="Verdana" pitchFamily="34" charset="0"/>
              </a:rPr>
              <a:t> </a:t>
            </a: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18</a:t>
            </a:fld>
            <a:endParaRPr lang="it-I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dati sensibili</a:t>
            </a:r>
          </a:p>
        </p:txBody>
      </p:sp>
      <p:sp>
        <p:nvSpPr>
          <p:cNvPr id="5123" name="Segnaposto contenuto 2"/>
          <p:cNvSpPr>
            <a:spLocks noGrp="1"/>
          </p:cNvSpPr>
          <p:nvPr>
            <p:ph idx="1"/>
          </p:nvPr>
        </p:nvSpPr>
        <p:spPr>
          <a:xfrm>
            <a:off x="395536" y="1772816"/>
            <a:ext cx="8142039" cy="4393034"/>
          </a:xfrm>
        </p:spPr>
        <p:txBody>
          <a:bodyPr/>
          <a:lstStyle/>
          <a:p>
            <a:pPr>
              <a:buFont typeface="Wingdings" pitchFamily="2" charset="2"/>
              <a:buChar char="q"/>
            </a:pPr>
            <a:r>
              <a:rPr lang="it-IT" sz="2000" dirty="0" smtClean="0">
                <a:latin typeface="Verdana" pitchFamily="34" charset="0"/>
                <a:ea typeface="Verdana" pitchFamily="34" charset="0"/>
                <a:cs typeface="Verdana" pitchFamily="34" charset="0"/>
              </a:rPr>
              <a:t>Se gli archivi amministrativi contengono anche </a:t>
            </a:r>
            <a:r>
              <a:rPr lang="it-IT" sz="2000" u="sng" dirty="0" smtClean="0">
                <a:latin typeface="Verdana" pitchFamily="34" charset="0"/>
                <a:ea typeface="Verdana" pitchFamily="34" charset="0"/>
                <a:cs typeface="Verdana" pitchFamily="34" charset="0"/>
              </a:rPr>
              <a:t>dati sensibili o giudiziari</a:t>
            </a:r>
            <a:r>
              <a:rPr lang="it-IT" sz="2000" dirty="0" smtClean="0">
                <a:latin typeface="Verdana" pitchFamily="34" charset="0"/>
                <a:ea typeface="Verdana" pitchFamily="34" charset="0"/>
                <a:cs typeface="Verdana" pitchFamily="34" charset="0"/>
              </a:rPr>
              <a:t> la comunicazione dei dati personali e il relativo trattamento devono essere previsti da una norma di </a:t>
            </a:r>
            <a:r>
              <a:rPr lang="it-IT" sz="2000" u="sng" dirty="0" smtClean="0">
                <a:latin typeface="Verdana" pitchFamily="34" charset="0"/>
                <a:ea typeface="Verdana" pitchFamily="34" charset="0"/>
                <a:cs typeface="Verdana" pitchFamily="34" charset="0"/>
              </a:rPr>
              <a:t>legge.</a:t>
            </a:r>
          </a:p>
          <a:p>
            <a:pPr>
              <a:buFont typeface="Wingdings" pitchFamily="2" charset="2"/>
              <a:buChar char="q"/>
            </a:pPr>
            <a:r>
              <a:rPr lang="it-IT" sz="2000" u="sng" dirty="0" smtClean="0">
                <a:latin typeface="Verdana" pitchFamily="34" charset="0"/>
                <a:ea typeface="Verdana" pitchFamily="34" charset="0"/>
                <a:cs typeface="Verdana" pitchFamily="34" charset="0"/>
              </a:rPr>
              <a:t>Se la norma di legge non li indica dettagliatamente, </a:t>
            </a:r>
            <a:r>
              <a:rPr lang="it-IT" sz="2000" dirty="0" smtClean="0">
                <a:latin typeface="Verdana" pitchFamily="34" charset="0"/>
                <a:ea typeface="Verdana" pitchFamily="34" charset="0"/>
                <a:cs typeface="Verdana" pitchFamily="34" charset="0"/>
              </a:rPr>
              <a:t>i dati da trattare (</a:t>
            </a:r>
            <a:r>
              <a:rPr lang="it-IT" sz="2000" i="1" dirty="0" smtClean="0">
                <a:latin typeface="Verdana" pitchFamily="34" charset="0"/>
                <a:ea typeface="Verdana" pitchFamily="34" charset="0"/>
                <a:cs typeface="Verdana" pitchFamily="34" charset="0"/>
              </a:rPr>
              <a:t>oggetto della richiesta</a:t>
            </a:r>
            <a:r>
              <a:rPr lang="it-IT" sz="2000" dirty="0" smtClean="0">
                <a:latin typeface="Verdana" pitchFamily="34" charset="0"/>
                <a:ea typeface="Verdana" pitchFamily="34" charset="0"/>
                <a:cs typeface="Verdana" pitchFamily="34" charset="0"/>
              </a:rPr>
              <a:t>) e le operazioni che si intendono eseguire devono essere stati identificati e resi pubblici dall’amministrazione richiedente con </a:t>
            </a:r>
            <a:r>
              <a:rPr lang="it-IT" sz="2000" u="sng" dirty="0" smtClean="0">
                <a:latin typeface="Verdana" pitchFamily="34" charset="0"/>
                <a:ea typeface="Verdana" pitchFamily="34" charset="0"/>
                <a:cs typeface="Verdana" pitchFamily="34" charset="0"/>
              </a:rPr>
              <a:t>atto regolamentare</a:t>
            </a:r>
            <a:r>
              <a:rPr lang="it-IT" sz="2000" dirty="0" smtClean="0">
                <a:latin typeface="Verdana" pitchFamily="34" charset="0"/>
                <a:ea typeface="Verdana" pitchFamily="34" charset="0"/>
                <a:cs typeface="Verdana" pitchFamily="34" charset="0"/>
              </a:rPr>
              <a:t> ai sensi dell’art. 20 del D.Lgs.196/2003.</a:t>
            </a:r>
          </a:p>
          <a:p>
            <a:pPr marL="400050" lvl="1" indent="0">
              <a:lnSpc>
                <a:spcPct val="90000"/>
              </a:lnSpc>
              <a:spcBef>
                <a:spcPts val="1200"/>
              </a:spcBef>
            </a:pPr>
            <a:r>
              <a:rPr lang="it-IT" sz="1900" i="1" dirty="0" smtClean="0">
                <a:latin typeface="Verdana" pitchFamily="34" charset="0"/>
                <a:ea typeface="Verdana" pitchFamily="34" charset="0"/>
                <a:cs typeface="Verdana" pitchFamily="34" charset="0"/>
              </a:rPr>
              <a:t>Per i trattamenti di dati personali sensibili/giudiziari a fini di statistica ufficiale il Regolamento Privacy dei Comuni (nonché di Province e Regioni) stabilisce che si </a:t>
            </a:r>
            <a:r>
              <a:rPr lang="it-IT" sz="1900" i="1" dirty="0">
                <a:latin typeface="Verdana" pitchFamily="34" charset="0"/>
                <a:ea typeface="Verdana" pitchFamily="34" charset="0"/>
                <a:cs typeface="Verdana" pitchFamily="34" charset="0"/>
              </a:rPr>
              <a:t>deve </a:t>
            </a:r>
            <a:r>
              <a:rPr lang="it-IT" sz="1900" i="1" dirty="0" smtClean="0">
                <a:latin typeface="Verdana" pitchFamily="34" charset="0"/>
                <a:ea typeface="Verdana" pitchFamily="34" charset="0"/>
                <a:cs typeface="Verdana" pitchFamily="34" charset="0"/>
              </a:rPr>
              <a:t>preliminarmente </a:t>
            </a:r>
            <a:r>
              <a:rPr lang="it-IT" sz="1900" i="1" u="sng" dirty="0" smtClean="0">
                <a:latin typeface="Verdana" pitchFamily="34" charset="0"/>
                <a:ea typeface="Verdana" pitchFamily="34" charset="0"/>
                <a:cs typeface="Verdana" pitchFamily="34" charset="0"/>
              </a:rPr>
              <a:t>acquisire </a:t>
            </a:r>
            <a:r>
              <a:rPr lang="it-IT" sz="1900" i="1" u="sng" dirty="0">
                <a:latin typeface="Verdana" pitchFamily="34" charset="0"/>
                <a:ea typeface="Verdana" pitchFamily="34" charset="0"/>
                <a:cs typeface="Verdana" pitchFamily="34" charset="0"/>
              </a:rPr>
              <a:t>il </a:t>
            </a:r>
            <a:r>
              <a:rPr lang="it-IT" sz="1900" i="1" u="sng" dirty="0" smtClean="0">
                <a:latin typeface="Verdana" pitchFamily="34" charset="0"/>
                <a:ea typeface="Verdana" pitchFamily="34" charset="0"/>
                <a:cs typeface="Verdana" pitchFamily="34" charset="0"/>
              </a:rPr>
              <a:t>parere del Garante</a:t>
            </a:r>
            <a:r>
              <a:rPr lang="it-IT" sz="1900" i="1" dirty="0" smtClean="0">
                <a:latin typeface="Verdana" pitchFamily="34" charset="0"/>
                <a:ea typeface="Verdana" pitchFamily="34" charset="0"/>
                <a:cs typeface="Verdana" pitchFamily="34" charset="0"/>
              </a:rPr>
              <a:t> per la protezione dei dati personali sui singoli lavori statistici. </a:t>
            </a:r>
          </a:p>
          <a:p>
            <a:pPr marL="0" indent="0"/>
            <a:endParaRPr lang="it-IT" sz="2000" dirty="0" smtClean="0">
              <a:latin typeface="Verdana" pitchFamily="34" charset="0"/>
              <a:ea typeface="Verdana" pitchFamily="34" charset="0"/>
              <a:cs typeface="Verdana" pitchFamily="34" charset="0"/>
            </a:endParaRPr>
          </a:p>
          <a:p>
            <a:r>
              <a:rPr lang="it-IT" sz="2000" dirty="0" smtClean="0">
                <a:latin typeface="Verdana" pitchFamily="34" charset="0"/>
                <a:ea typeface="Verdana" pitchFamily="34" charset="0"/>
                <a:cs typeface="Verdana" pitchFamily="34" charset="0"/>
              </a:rPr>
              <a:t> </a:t>
            </a: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19</a:t>
            </a:fld>
            <a:endParaRPr lang="it-IT" dirty="0"/>
          </a:p>
        </p:txBody>
      </p:sp>
    </p:spTree>
    <p:extLst>
      <p:ext uri="{BB962C8B-B14F-4D97-AF65-F5344CB8AC3E}">
        <p14:creationId xmlns:p14="http://schemas.microsoft.com/office/powerpoint/2010/main" val="2724592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it-IT" sz="2800" dirty="0" smtClean="0">
                <a:latin typeface="Verdana" pitchFamily="34" charset="0"/>
              </a:rPr>
              <a:t>Sintesi dell’intervento </a:t>
            </a:r>
          </a:p>
        </p:txBody>
      </p:sp>
      <p:sp>
        <p:nvSpPr>
          <p:cNvPr id="3075" name="Segnaposto contenuto 2"/>
          <p:cNvSpPr>
            <a:spLocks noGrp="1"/>
          </p:cNvSpPr>
          <p:nvPr>
            <p:ph idx="1"/>
          </p:nvPr>
        </p:nvSpPr>
        <p:spPr>
          <a:xfrm>
            <a:off x="107504" y="1772816"/>
            <a:ext cx="8784976" cy="4392488"/>
          </a:xfrm>
        </p:spPr>
        <p:txBody>
          <a:bodyPr/>
          <a:lstStyle/>
          <a:p>
            <a:pPr>
              <a:spcBef>
                <a:spcPts val="600"/>
              </a:spcBef>
              <a:spcAft>
                <a:spcPts val="0"/>
              </a:spcAft>
              <a:buFont typeface="Wingdings" pitchFamily="2" charset="2"/>
              <a:buChar char="q"/>
            </a:pPr>
            <a:r>
              <a:rPr lang="it-IT" sz="2000" dirty="0" smtClean="0">
                <a:solidFill>
                  <a:schemeClr val="tx1"/>
                </a:solidFill>
                <a:latin typeface="Verdana" pitchFamily="34" charset="0"/>
              </a:rPr>
              <a:t>Censimento permanente e uso statistico di fonti amministrative. </a:t>
            </a:r>
          </a:p>
          <a:p>
            <a:pPr>
              <a:spcBef>
                <a:spcPts val="600"/>
              </a:spcBef>
              <a:spcAft>
                <a:spcPts val="0"/>
              </a:spcAft>
              <a:buFont typeface="Wingdings" pitchFamily="2" charset="2"/>
              <a:buChar char="q"/>
            </a:pPr>
            <a:r>
              <a:rPr lang="it-IT" sz="2000" dirty="0">
                <a:solidFill>
                  <a:schemeClr val="tx1"/>
                </a:solidFill>
                <a:latin typeface="Verdana" pitchFamily="34" charset="0"/>
              </a:rPr>
              <a:t>P</a:t>
            </a:r>
            <a:r>
              <a:rPr lang="it-IT" sz="2000" dirty="0" smtClean="0">
                <a:solidFill>
                  <a:schemeClr val="tx1"/>
                </a:solidFill>
                <a:latin typeface="Verdana" pitchFamily="34" charset="0"/>
              </a:rPr>
              <a:t>rotezione </a:t>
            </a:r>
            <a:r>
              <a:rPr lang="it-IT" sz="2000" dirty="0">
                <a:solidFill>
                  <a:schemeClr val="tx1"/>
                </a:solidFill>
                <a:latin typeface="Verdana" pitchFamily="34" charset="0"/>
              </a:rPr>
              <a:t>dei dati personali e segreto </a:t>
            </a:r>
            <a:r>
              <a:rPr lang="it-IT" sz="2000" dirty="0" smtClean="0">
                <a:solidFill>
                  <a:schemeClr val="tx1"/>
                </a:solidFill>
                <a:latin typeface="Verdana" pitchFamily="34" charset="0"/>
              </a:rPr>
              <a:t>statistico</a:t>
            </a:r>
          </a:p>
          <a:p>
            <a:pPr>
              <a:spcBef>
                <a:spcPts val="600"/>
              </a:spcBef>
              <a:spcAft>
                <a:spcPts val="0"/>
              </a:spcAft>
              <a:buFont typeface="Wingdings" pitchFamily="2" charset="2"/>
              <a:buChar char="q"/>
            </a:pPr>
            <a:r>
              <a:rPr lang="it-IT" sz="2000" dirty="0" smtClean="0">
                <a:solidFill>
                  <a:schemeClr val="tx1"/>
                </a:solidFill>
                <a:latin typeface="Verdana" pitchFamily="34" charset="0"/>
              </a:rPr>
              <a:t>Aspetti normativi relativi ad acquisizione, </a:t>
            </a:r>
            <a:r>
              <a:rPr lang="it-IT" sz="2000" dirty="0">
                <a:solidFill>
                  <a:schemeClr val="tx1"/>
                </a:solidFill>
                <a:latin typeface="Verdana" pitchFamily="34" charset="0"/>
              </a:rPr>
              <a:t>trattamento e </a:t>
            </a:r>
            <a:r>
              <a:rPr lang="it-IT" sz="2000" dirty="0" smtClean="0">
                <a:solidFill>
                  <a:schemeClr val="tx1"/>
                </a:solidFill>
                <a:latin typeface="Verdana" pitchFamily="34" charset="0"/>
              </a:rPr>
              <a:t>comunicazione/diffusione </a:t>
            </a:r>
            <a:r>
              <a:rPr lang="it-IT" sz="2000" dirty="0">
                <a:solidFill>
                  <a:schemeClr val="tx1"/>
                </a:solidFill>
                <a:latin typeface="Verdana" pitchFamily="34" charset="0"/>
              </a:rPr>
              <a:t>dei </a:t>
            </a:r>
            <a:r>
              <a:rPr lang="it-IT" sz="2000" dirty="0" smtClean="0">
                <a:solidFill>
                  <a:schemeClr val="tx1"/>
                </a:solidFill>
                <a:latin typeface="Verdana" pitchFamily="34" charset="0"/>
              </a:rPr>
              <a:t>dati, informative e obbligo di risposta </a:t>
            </a:r>
            <a:endParaRPr lang="it-IT" sz="2000" dirty="0" smtClean="0">
              <a:solidFill>
                <a:schemeClr val="tx1"/>
              </a:solidFill>
              <a:latin typeface="Verdana" pitchFamily="34" charset="0"/>
            </a:endParaRPr>
          </a:p>
          <a:p>
            <a:pPr>
              <a:spcBef>
                <a:spcPts val="600"/>
              </a:spcBef>
              <a:spcAft>
                <a:spcPts val="0"/>
              </a:spcAft>
              <a:buFont typeface="Wingdings" pitchFamily="2" charset="2"/>
              <a:buChar char="q"/>
            </a:pPr>
            <a:r>
              <a:rPr lang="it-IT" sz="2000" dirty="0" smtClean="0">
                <a:solidFill>
                  <a:schemeClr val="tx1"/>
                </a:solidFill>
                <a:latin typeface="Verdana" pitchFamily="34" charset="0"/>
              </a:rPr>
              <a:t>Quali fonti? </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cui l’ente è titolare</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cui l’ente dispone per le proprie competenze istituzionali</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altri soggetti </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Basi dati statistiche nazionali prodotte dall’integrazione di fonti amministrative</a:t>
            </a:r>
          </a:p>
          <a:p>
            <a:pPr lvl="1">
              <a:lnSpc>
                <a:spcPct val="90000"/>
              </a:lnSpc>
              <a:spcBef>
                <a:spcPts val="600"/>
              </a:spcBef>
              <a:spcAft>
                <a:spcPts val="0"/>
              </a:spcAft>
              <a:buFont typeface="Wingdings" pitchFamily="2" charset="2"/>
              <a:buChar char="Ø"/>
            </a:pPr>
            <a:r>
              <a:rPr lang="it-IT" sz="1800" dirty="0">
                <a:solidFill>
                  <a:schemeClr val="tx1"/>
                </a:solidFill>
                <a:latin typeface="Verdana" pitchFamily="34" charset="0"/>
              </a:rPr>
              <a:t>Dati censuari</a:t>
            </a:r>
          </a:p>
          <a:p>
            <a:pPr marL="0" indent="0">
              <a:spcBef>
                <a:spcPts val="600"/>
              </a:spcBef>
              <a:spcAft>
                <a:spcPts val="0"/>
              </a:spcAft>
            </a:pPr>
            <a:endParaRPr lang="it-IT" sz="2000" dirty="0" smtClean="0">
              <a:solidFill>
                <a:schemeClr val="tx1"/>
              </a:solidFill>
              <a:latin typeface="Verdana" pitchFamily="34" charset="0"/>
            </a:endParaRPr>
          </a:p>
          <a:p>
            <a:pPr lvl="1">
              <a:spcBef>
                <a:spcPts val="600"/>
              </a:spcBef>
              <a:spcAft>
                <a:spcPts val="0"/>
              </a:spcAft>
              <a:buFont typeface="Wingdings" pitchFamily="2" charset="2"/>
              <a:buChar char="q"/>
            </a:pPr>
            <a:endParaRPr lang="it-IT" sz="1600" dirty="0" smtClean="0">
              <a:solidFill>
                <a:schemeClr val="tx1"/>
              </a:solidFill>
              <a:latin typeface="Verdana" pitchFamily="34" charset="0"/>
              <a:ea typeface="+mn-ea"/>
            </a:endParaRPr>
          </a:p>
          <a:p>
            <a:pPr lvl="1">
              <a:spcBef>
                <a:spcPts val="600"/>
              </a:spcBef>
              <a:spcAft>
                <a:spcPts val="1200"/>
              </a:spcAft>
            </a:pPr>
            <a:endParaRPr lang="it-IT" sz="1400" dirty="0" smtClean="0">
              <a:latin typeface="Verdana" pitchFamily="34" charset="0"/>
            </a:endParaRP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ea typeface="Verdana" pitchFamily="34" charset="0"/>
                <a:cs typeface="Verdana" pitchFamily="34" charset="0"/>
              </a:rPr>
              <a:t>Reggio Calabria, 18 ottobre 2017</a:t>
            </a:r>
            <a:endParaRPr lang="it-IT" dirty="0">
              <a:ea typeface="Verdana" pitchFamily="34" charset="0"/>
              <a:cs typeface="Verdana" pitchFamily="34" charset="0"/>
            </a:endParaRPr>
          </a:p>
        </p:txBody>
      </p:sp>
      <p:sp>
        <p:nvSpPr>
          <p:cNvPr id="5" name="Segnaposto piè di pagina 4"/>
          <p:cNvSpPr>
            <a:spLocks noGrp="1"/>
          </p:cNvSpPr>
          <p:nvPr>
            <p:ph type="ftr" sz="quarter" idx="11"/>
          </p:nvPr>
        </p:nvSpPr>
        <p:spPr/>
        <p:txBody>
          <a:bodyPr/>
          <a:lstStyle/>
          <a:p>
            <a:pPr>
              <a:defRPr/>
            </a:pPr>
            <a:r>
              <a:rPr lang="it-IT" b="0" smtClean="0">
                <a:ea typeface="Verdana" pitchFamily="34" charset="0"/>
                <a:cs typeface="Verdana" pitchFamily="34" charset="0"/>
              </a:rPr>
              <a:t>Paola Baldi          </a:t>
            </a:r>
            <a:endParaRPr lang="it-IT" b="0" dirty="0"/>
          </a:p>
        </p:txBody>
      </p:sp>
      <p:sp>
        <p:nvSpPr>
          <p:cNvPr id="6" name="Segnaposto numero diapositiva 5"/>
          <p:cNvSpPr>
            <a:spLocks noGrp="1"/>
          </p:cNvSpPr>
          <p:nvPr>
            <p:ph type="sldNum" sz="quarter" idx="12"/>
          </p:nvPr>
        </p:nvSpPr>
        <p:spPr/>
        <p:txBody>
          <a:bodyPr/>
          <a:lstStyle/>
          <a:p>
            <a:pPr>
              <a:defRPr/>
            </a:pPr>
            <a:fld id="{97FBBEE1-35F9-4CFD-A852-BB470A3040AC}" type="slidenum">
              <a:rPr lang="it-IT" smtClean="0"/>
              <a:pPr>
                <a:defRPr/>
              </a:pPr>
              <a:t>2</a:t>
            </a:fld>
            <a:endParaRPr lang="it-I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lavori PSN</a:t>
            </a:r>
          </a:p>
        </p:txBody>
      </p:sp>
      <p:sp>
        <p:nvSpPr>
          <p:cNvPr id="5123" name="Segnaposto contenuto 2"/>
          <p:cNvSpPr>
            <a:spLocks noGrp="1"/>
          </p:cNvSpPr>
          <p:nvPr>
            <p:ph idx="1"/>
          </p:nvPr>
        </p:nvSpPr>
        <p:spPr>
          <a:xfrm>
            <a:off x="395536" y="1772816"/>
            <a:ext cx="8208912" cy="4393034"/>
          </a:xfrm>
        </p:spPr>
        <p:txBody>
          <a:bodyPr/>
          <a:lstStyle/>
          <a:p>
            <a:pPr>
              <a:buFont typeface="Wingdings" pitchFamily="2" charset="2"/>
              <a:buChar char="q"/>
            </a:pPr>
            <a:r>
              <a:rPr lang="it-IT" sz="2000" u="sng" dirty="0" smtClean="0">
                <a:latin typeface="Verdana" pitchFamily="34" charset="0"/>
                <a:ea typeface="Verdana" pitchFamily="34" charset="0"/>
                <a:cs typeface="Verdana" pitchFamily="34" charset="0"/>
              </a:rPr>
              <a:t>Per le </a:t>
            </a:r>
            <a:r>
              <a:rPr lang="it-IT" sz="2000" u="sng" dirty="0">
                <a:latin typeface="Verdana" pitchFamily="34" charset="0"/>
                <a:ea typeface="Verdana" pitchFamily="34" charset="0"/>
                <a:cs typeface="Verdana" pitchFamily="34" charset="0"/>
              </a:rPr>
              <a:t>attività statistiche comprese nel Programma statistico </a:t>
            </a:r>
            <a:r>
              <a:rPr lang="it-IT" sz="2000" u="sng" dirty="0" smtClean="0">
                <a:latin typeface="Verdana" pitchFamily="34" charset="0"/>
                <a:ea typeface="Verdana" pitchFamily="34" charset="0"/>
                <a:cs typeface="Verdana" pitchFamily="34" charset="0"/>
              </a:rPr>
              <a:t>nazionale</a:t>
            </a:r>
            <a:r>
              <a:rPr lang="it-IT" sz="2000" dirty="0" smtClean="0">
                <a:latin typeface="Verdana" pitchFamily="34" charset="0"/>
                <a:ea typeface="Verdana" pitchFamily="34" charset="0"/>
                <a:cs typeface="Verdana" pitchFamily="34" charset="0"/>
              </a:rPr>
              <a:t>, in assenza di specifiche leggi</a:t>
            </a:r>
            <a:r>
              <a:rPr lang="it-IT" sz="2000" dirty="0" smtClean="0">
                <a:solidFill>
                  <a:schemeClr val="tx1"/>
                </a:solidFill>
                <a:latin typeface="Verdana" pitchFamily="34" charset="0"/>
                <a:ea typeface="Verdana" pitchFamily="34" charset="0"/>
                <a:cs typeface="Verdana" pitchFamily="34" charset="0"/>
              </a:rPr>
              <a:t> o regolamenti che </a:t>
            </a:r>
            <a:r>
              <a:rPr lang="it-IT" sz="2000" dirty="0">
                <a:solidFill>
                  <a:schemeClr val="tx1"/>
                </a:solidFill>
                <a:latin typeface="Verdana" pitchFamily="34" charset="0"/>
                <a:ea typeface="Verdana" pitchFamily="34" charset="0"/>
                <a:cs typeface="Verdana" pitchFamily="34" charset="0"/>
              </a:rPr>
              <a:t>prevedano espressamente la comunicazione dei </a:t>
            </a:r>
            <a:r>
              <a:rPr lang="it-IT" sz="2000" dirty="0" smtClean="0">
                <a:solidFill>
                  <a:schemeClr val="tx1"/>
                </a:solidFill>
                <a:latin typeface="Verdana" pitchFamily="34" charset="0"/>
                <a:ea typeface="Verdana" pitchFamily="34" charset="0"/>
                <a:cs typeface="Verdana" pitchFamily="34" charset="0"/>
              </a:rPr>
              <a:t>dati:</a:t>
            </a:r>
            <a:endParaRPr lang="it-IT" sz="2000" dirty="0" smtClean="0">
              <a:latin typeface="Verdana" pitchFamily="34" charset="0"/>
              <a:ea typeface="Verdana" pitchFamily="34" charset="0"/>
              <a:cs typeface="Verdana" pitchFamily="34" charset="0"/>
            </a:endParaRPr>
          </a:p>
          <a:p>
            <a:pPr lvl="1">
              <a:spcBef>
                <a:spcPts val="300"/>
              </a:spcBef>
              <a:buFont typeface="Wingdings" pitchFamily="2" charset="2"/>
              <a:buChar char="Ø"/>
            </a:pPr>
            <a:r>
              <a:rPr lang="it-IT" sz="2000" u="sng" dirty="0" smtClean="0">
                <a:latin typeface="Verdana" pitchFamily="34" charset="0"/>
                <a:ea typeface="Verdana" pitchFamily="34" charset="0"/>
                <a:cs typeface="Verdana" pitchFamily="34" charset="0"/>
              </a:rPr>
              <a:t>è sufficiente la previsione dell’attività statistica nel PSN,</a:t>
            </a:r>
            <a:r>
              <a:rPr lang="it-IT" sz="2000" dirty="0" smtClean="0">
                <a:latin typeface="Verdana" pitchFamily="34" charset="0"/>
                <a:ea typeface="Verdana" pitchFamily="34" charset="0"/>
                <a:cs typeface="Verdana" pitchFamily="34" charset="0"/>
              </a:rPr>
              <a:t> </a:t>
            </a:r>
          </a:p>
          <a:p>
            <a:pPr lvl="1">
              <a:spcBef>
                <a:spcPts val="300"/>
              </a:spcBef>
              <a:buFont typeface="Wingdings" pitchFamily="2" charset="2"/>
              <a:buChar char="Ø"/>
            </a:pPr>
            <a:r>
              <a:rPr lang="it-IT" sz="2000" dirty="0" smtClean="0">
                <a:latin typeface="Verdana" pitchFamily="34" charset="0"/>
                <a:ea typeface="Verdana" pitchFamily="34" charset="0"/>
                <a:cs typeface="Verdana" pitchFamily="34" charset="0"/>
              </a:rPr>
              <a:t>gli Uffici di statistica delle amministrazioni a cui i dati sono stati richiesti </a:t>
            </a:r>
            <a:r>
              <a:rPr lang="it-IT" sz="2000" u="sng" dirty="0" smtClean="0">
                <a:latin typeface="Verdana" pitchFamily="34" charset="0"/>
                <a:ea typeface="Verdana" pitchFamily="34" charset="0"/>
                <a:cs typeface="Verdana" pitchFamily="34" charset="0"/>
              </a:rPr>
              <a:t>sono tenuti </a:t>
            </a:r>
            <a:r>
              <a:rPr lang="it-IT" sz="2000" dirty="0" smtClean="0">
                <a:latin typeface="Verdana" pitchFamily="34" charset="0"/>
                <a:ea typeface="Verdana" pitchFamily="34" charset="0"/>
                <a:cs typeface="Verdana" pitchFamily="34" charset="0"/>
              </a:rPr>
              <a:t>a fornire i dati</a:t>
            </a:r>
            <a:r>
              <a:rPr lang="it-IT" sz="1600" dirty="0" smtClean="0">
                <a:latin typeface="Verdana" pitchFamily="34" charset="0"/>
                <a:ea typeface="Verdana" pitchFamily="34" charset="0"/>
                <a:cs typeface="Verdana" pitchFamily="34" charset="0"/>
              </a:rPr>
              <a:t>, </a:t>
            </a:r>
            <a:r>
              <a:rPr lang="it-IT" sz="1800" dirty="0" smtClean="0">
                <a:latin typeface="Verdana" pitchFamily="34" charset="0"/>
                <a:ea typeface="Verdana" pitchFamily="34" charset="0"/>
                <a:cs typeface="Verdana" pitchFamily="34" charset="0"/>
              </a:rPr>
              <a:t>nei limiti indicati dallo stesso PSN,  </a:t>
            </a:r>
            <a:r>
              <a:rPr lang="it-IT" sz="1600" i="1" dirty="0" smtClean="0">
                <a:latin typeface="Verdana" pitchFamily="34" charset="0"/>
                <a:ea typeface="Verdana" pitchFamily="34" charset="0"/>
                <a:cs typeface="Verdana" pitchFamily="34" charset="0"/>
              </a:rPr>
              <a:t>(</a:t>
            </a:r>
            <a:r>
              <a:rPr lang="it-IT" sz="1600" i="1" dirty="0">
                <a:latin typeface="Verdana" pitchFamily="34" charset="0"/>
                <a:ea typeface="Verdana" pitchFamily="34" charset="0"/>
                <a:cs typeface="Verdana" pitchFamily="34" charset="0"/>
              </a:rPr>
              <a:t>A</a:t>
            </a:r>
            <a:r>
              <a:rPr lang="it-IT" sz="1600" i="1" dirty="0" smtClean="0">
                <a:latin typeface="Verdana" pitchFamily="34" charset="0"/>
                <a:ea typeface="Verdana" pitchFamily="34" charset="0"/>
                <a:cs typeface="Verdana" pitchFamily="34" charset="0"/>
              </a:rPr>
              <a:t>rt. 7 del d.lgs. 322/89; art. 3 della direttiva Comstat n. 9/2004);</a:t>
            </a:r>
          </a:p>
          <a:p>
            <a:pPr lvl="1">
              <a:spcBef>
                <a:spcPts val="300"/>
              </a:spcBef>
              <a:buFont typeface="Wingdings" pitchFamily="2" charset="2"/>
              <a:buChar char="Ø"/>
            </a:pPr>
            <a:r>
              <a:rPr lang="it-IT" sz="2000" dirty="0">
                <a:latin typeface="Verdana" pitchFamily="34" charset="0"/>
                <a:ea typeface="Verdana" pitchFamily="34" charset="0"/>
                <a:cs typeface="Verdana" pitchFamily="34" charset="0"/>
              </a:rPr>
              <a:t>l</a:t>
            </a:r>
            <a:r>
              <a:rPr lang="it-IT" sz="2000" dirty="0" smtClean="0">
                <a:latin typeface="Verdana" pitchFamily="34" charset="0"/>
                <a:ea typeface="Verdana" pitchFamily="34" charset="0"/>
                <a:cs typeface="Verdana" pitchFamily="34" charset="0"/>
              </a:rPr>
              <a:t>’obbligo di risposta non riguarda però i dati sensibili e giudiziari, salvo espressa previsione normativa.</a:t>
            </a:r>
            <a:endParaRPr lang="it-IT" sz="2000" dirty="0">
              <a:latin typeface="Verdana" pitchFamily="34" charset="0"/>
              <a:ea typeface="Verdana" pitchFamily="34" charset="0"/>
              <a:cs typeface="Verdana" pitchFamily="34" charset="0"/>
            </a:endParaRPr>
          </a:p>
          <a:p>
            <a:pPr marL="285750" indent="-285750">
              <a:spcBef>
                <a:spcPts val="1200"/>
              </a:spcBef>
              <a:buFont typeface="Wingdings" pitchFamily="2" charset="2"/>
              <a:buChar char="v"/>
            </a:pPr>
            <a:r>
              <a:rPr lang="it-IT" sz="1800" i="1" dirty="0" smtClean="0">
                <a:latin typeface="Verdana" pitchFamily="34" charset="0"/>
                <a:ea typeface="Verdana" pitchFamily="34" charset="0"/>
                <a:cs typeface="Verdana" pitchFamily="34" charset="0"/>
              </a:rPr>
              <a:t>(</a:t>
            </a:r>
            <a:r>
              <a:rPr lang="it-IT" sz="1800" i="1" dirty="0" smtClean="0">
                <a:solidFill>
                  <a:schemeClr val="tx1"/>
                </a:solidFill>
                <a:latin typeface="Verdana" pitchFamily="34" charset="0"/>
                <a:ea typeface="Verdana" pitchFamily="34" charset="0"/>
                <a:cs typeface="Verdana" pitchFamily="34" charset="0"/>
              </a:rPr>
              <a:t>Se </a:t>
            </a:r>
            <a:r>
              <a:rPr lang="it-IT" sz="1800" i="1" dirty="0">
                <a:solidFill>
                  <a:schemeClr val="tx1"/>
                </a:solidFill>
                <a:latin typeface="Verdana" pitchFamily="34" charset="0"/>
                <a:ea typeface="Verdana" pitchFamily="34" charset="0"/>
                <a:cs typeface="Verdana" pitchFamily="34" charset="0"/>
              </a:rPr>
              <a:t>i dati sono richiesti ad un soggetto </a:t>
            </a:r>
            <a:r>
              <a:rPr lang="it-IT" sz="1800" i="1" dirty="0" smtClean="0">
                <a:solidFill>
                  <a:schemeClr val="tx1"/>
                </a:solidFill>
                <a:latin typeface="Verdana" pitchFamily="34" charset="0"/>
                <a:ea typeface="Verdana" pitchFamily="34" charset="0"/>
                <a:cs typeface="Verdana" pitchFamily="34" charset="0"/>
              </a:rPr>
              <a:t>privato l’obbligo </a:t>
            </a:r>
            <a:r>
              <a:rPr lang="it-IT" sz="1800" i="1" dirty="0">
                <a:solidFill>
                  <a:schemeClr val="tx1"/>
                </a:solidFill>
                <a:latin typeface="Verdana" pitchFamily="34" charset="0"/>
                <a:ea typeface="Verdana" pitchFamily="34" charset="0"/>
                <a:cs typeface="Verdana" pitchFamily="34" charset="0"/>
              </a:rPr>
              <a:t>di risposta esiste solo se l’attività </a:t>
            </a:r>
            <a:r>
              <a:rPr lang="it-IT" sz="1800" i="1" dirty="0" smtClean="0">
                <a:solidFill>
                  <a:schemeClr val="tx1"/>
                </a:solidFill>
                <a:latin typeface="Verdana" pitchFamily="34" charset="0"/>
                <a:ea typeface="Verdana" pitchFamily="34" charset="0"/>
                <a:cs typeface="Verdana" pitchFamily="34" charset="0"/>
              </a:rPr>
              <a:t>PSN è anche inserita nell’elenco delle rilevazioni con obbligo di risposta per i soggetti privati</a:t>
            </a:r>
            <a:r>
              <a:rPr lang="it-IT" sz="1800" i="1" dirty="0">
                <a:solidFill>
                  <a:schemeClr val="tx1"/>
                </a:solidFill>
                <a:latin typeface="Verdana" pitchFamily="34" charset="0"/>
                <a:ea typeface="Verdana" pitchFamily="34" charset="0"/>
                <a:cs typeface="Verdana" pitchFamily="34" charset="0"/>
              </a:rPr>
              <a:t>)</a:t>
            </a: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663527"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20</a:t>
            </a:fld>
            <a:endParaRPr lang="it-IT" dirty="0"/>
          </a:p>
        </p:txBody>
      </p:sp>
    </p:spTree>
    <p:extLst>
      <p:ext uri="{BB962C8B-B14F-4D97-AF65-F5344CB8AC3E}">
        <p14:creationId xmlns:p14="http://schemas.microsoft.com/office/powerpoint/2010/main" val="4231162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lavori non PSN</a:t>
            </a:r>
          </a:p>
        </p:txBody>
      </p:sp>
      <p:sp>
        <p:nvSpPr>
          <p:cNvPr id="5123" name="Segnaposto contenuto 2"/>
          <p:cNvSpPr>
            <a:spLocks noGrp="1"/>
          </p:cNvSpPr>
          <p:nvPr>
            <p:ph idx="1"/>
          </p:nvPr>
        </p:nvSpPr>
        <p:spPr>
          <a:xfrm>
            <a:off x="395536" y="1700808"/>
            <a:ext cx="8142039" cy="4465042"/>
          </a:xfrm>
        </p:spPr>
        <p:txBody>
          <a:bodyPr/>
          <a:lstStyle/>
          <a:p>
            <a:pPr>
              <a:lnSpc>
                <a:spcPct val="90000"/>
              </a:lnSpc>
              <a:buFont typeface="Wingdings" pitchFamily="2" charset="2"/>
              <a:buChar char="q"/>
            </a:pPr>
            <a:r>
              <a:rPr lang="it-IT" sz="2000" u="sng" dirty="0" smtClean="0">
                <a:latin typeface="Verdana" pitchFamily="34" charset="0"/>
                <a:ea typeface="Verdana" pitchFamily="34" charset="0"/>
                <a:cs typeface="Verdana" pitchFamily="34" charset="0"/>
              </a:rPr>
              <a:t>Per </a:t>
            </a:r>
            <a:r>
              <a:rPr lang="it-IT" sz="2000" u="sng" dirty="0">
                <a:latin typeface="Verdana" pitchFamily="34" charset="0"/>
                <a:ea typeface="Verdana" pitchFamily="34" charset="0"/>
                <a:cs typeface="Verdana" pitchFamily="34" charset="0"/>
              </a:rPr>
              <a:t>attività non comprese nel </a:t>
            </a:r>
            <a:r>
              <a:rPr lang="it-IT" sz="2000" u="sng" dirty="0" smtClean="0">
                <a:latin typeface="Verdana" pitchFamily="34" charset="0"/>
                <a:ea typeface="Verdana" pitchFamily="34" charset="0"/>
                <a:cs typeface="Verdana" pitchFamily="34" charset="0"/>
              </a:rPr>
              <a:t>PSN,</a:t>
            </a:r>
            <a:r>
              <a:rPr lang="it-IT" sz="2000" dirty="0" smtClean="0">
                <a:latin typeface="Verdana" pitchFamily="34" charset="0"/>
                <a:ea typeface="Verdana" pitchFamily="34" charset="0"/>
                <a:cs typeface="Verdana" pitchFamily="34" charset="0"/>
              </a:rPr>
              <a:t>  </a:t>
            </a:r>
            <a:r>
              <a:rPr lang="it-IT" sz="1800" i="1" dirty="0" smtClean="0">
                <a:latin typeface="Verdana" pitchFamily="34" charset="0"/>
                <a:ea typeface="Verdana" pitchFamily="34" charset="0"/>
                <a:cs typeface="Verdana" pitchFamily="34" charset="0"/>
              </a:rPr>
              <a:t>in assenza di norme specifiche </a:t>
            </a:r>
            <a:r>
              <a:rPr lang="it-IT" sz="1800" i="1" dirty="0">
                <a:solidFill>
                  <a:schemeClr val="tx1"/>
                </a:solidFill>
                <a:latin typeface="Verdana" pitchFamily="34" charset="0"/>
                <a:ea typeface="Verdana" pitchFamily="34" charset="0"/>
                <a:cs typeface="Verdana" pitchFamily="34" charset="0"/>
              </a:rPr>
              <a:t>di legge o di regolamento che prevedano espressamente la comunicazione dei </a:t>
            </a:r>
            <a:r>
              <a:rPr lang="it-IT" sz="1800" i="1" dirty="0" smtClean="0">
                <a:solidFill>
                  <a:schemeClr val="tx1"/>
                </a:solidFill>
                <a:latin typeface="Verdana" pitchFamily="34" charset="0"/>
                <a:ea typeface="Verdana" pitchFamily="34" charset="0"/>
                <a:cs typeface="Verdana" pitchFamily="34" charset="0"/>
              </a:rPr>
              <a:t>dati</a:t>
            </a:r>
            <a:r>
              <a:rPr lang="it-IT" sz="2000" dirty="0" smtClean="0">
                <a:solidFill>
                  <a:schemeClr val="tx1"/>
                </a:solidFill>
                <a:latin typeface="Verdana" pitchFamily="34" charset="0"/>
                <a:ea typeface="Verdana" pitchFamily="34" charset="0"/>
                <a:cs typeface="Verdana" pitchFamily="34" charset="0"/>
              </a:rPr>
              <a:t>, </a:t>
            </a:r>
            <a:r>
              <a:rPr lang="it-IT" sz="2000" dirty="0" smtClean="0">
                <a:latin typeface="Verdana" pitchFamily="34" charset="0"/>
                <a:ea typeface="Verdana" pitchFamily="34" charset="0"/>
                <a:cs typeface="Verdana" pitchFamily="34" charset="0"/>
              </a:rPr>
              <a:t>la comunicazione </a:t>
            </a:r>
            <a:r>
              <a:rPr lang="it-IT" sz="2000" dirty="0">
                <a:latin typeface="Verdana" pitchFamily="34" charset="0"/>
                <a:ea typeface="Verdana" pitchFamily="34" charset="0"/>
                <a:cs typeface="Verdana" pitchFamily="34" charset="0"/>
              </a:rPr>
              <a:t>è </a:t>
            </a:r>
            <a:r>
              <a:rPr lang="it-IT" sz="2000" dirty="0" smtClean="0">
                <a:latin typeface="Verdana" pitchFamily="34" charset="0"/>
                <a:ea typeface="Verdana" pitchFamily="34" charset="0"/>
                <a:cs typeface="Verdana" pitchFamily="34" charset="0"/>
              </a:rPr>
              <a:t>ammessa, per i </a:t>
            </a:r>
            <a:r>
              <a:rPr lang="it-IT" sz="2000" u="sng" dirty="0" smtClean="0">
                <a:latin typeface="Verdana" pitchFamily="34" charset="0"/>
                <a:ea typeface="Verdana" pitchFamily="34" charset="0"/>
                <a:cs typeface="Verdana" pitchFamily="34" charset="0"/>
              </a:rPr>
              <a:t>dati ‘comuni</a:t>
            </a:r>
            <a:r>
              <a:rPr lang="it-IT" sz="2000" dirty="0" smtClean="0">
                <a:latin typeface="Verdana" pitchFamily="34" charset="0"/>
                <a:ea typeface="Verdana" pitchFamily="34" charset="0"/>
                <a:cs typeface="Verdana" pitchFamily="34" charset="0"/>
              </a:rPr>
              <a:t>’, quando</a:t>
            </a:r>
          </a:p>
          <a:p>
            <a:pPr marL="742950">
              <a:lnSpc>
                <a:spcPct val="90000"/>
              </a:lnSpc>
              <a:spcBef>
                <a:spcPts val="300"/>
              </a:spcBef>
              <a:buFont typeface="Wingdings" pitchFamily="2" charset="2"/>
              <a:buChar char="Ø"/>
            </a:pPr>
            <a:r>
              <a:rPr lang="it-IT" sz="2000" u="sng" dirty="0" smtClean="0">
                <a:latin typeface="Verdana" pitchFamily="34" charset="0"/>
                <a:ea typeface="Verdana" pitchFamily="34" charset="0"/>
                <a:cs typeface="Verdana" pitchFamily="34" charset="0"/>
              </a:rPr>
              <a:t>è comunque necessaria per lo svolgimento delle funzioni istituzionali </a:t>
            </a:r>
            <a:r>
              <a:rPr lang="it-IT" sz="1800" dirty="0" smtClean="0">
                <a:latin typeface="Verdana" pitchFamily="34" charset="0"/>
                <a:ea typeface="Verdana" pitchFamily="34" charset="0"/>
                <a:cs typeface="Verdana" pitchFamily="34" charset="0"/>
              </a:rPr>
              <a:t>(</a:t>
            </a:r>
            <a:r>
              <a:rPr lang="it-IT" sz="1800" i="1" dirty="0" smtClean="0">
                <a:latin typeface="Verdana" pitchFamily="34" charset="0"/>
                <a:ea typeface="Verdana" pitchFamily="34" charset="0"/>
                <a:cs typeface="Verdana" pitchFamily="34" charset="0"/>
              </a:rPr>
              <a:t>in questo caso: attività volte alla produzione di dati statistici ufficiali, realizzate dall'Ufficio di statistica dell’amministrazione</a:t>
            </a:r>
            <a:r>
              <a:rPr lang="it-IT" sz="1800" dirty="0" smtClean="0">
                <a:latin typeface="Verdana" pitchFamily="34" charset="0"/>
                <a:ea typeface="Verdana" pitchFamily="34" charset="0"/>
                <a:cs typeface="Verdana" pitchFamily="34" charset="0"/>
              </a:rPr>
              <a:t>) </a:t>
            </a:r>
          </a:p>
          <a:p>
            <a:pPr marL="742950">
              <a:lnSpc>
                <a:spcPct val="90000"/>
              </a:lnSpc>
              <a:spcBef>
                <a:spcPts val="300"/>
              </a:spcBef>
              <a:buFont typeface="Wingdings" pitchFamily="2" charset="2"/>
              <a:buChar char="Ø"/>
            </a:pPr>
            <a:r>
              <a:rPr lang="it-IT" sz="2000" dirty="0" smtClean="0">
                <a:latin typeface="Verdana" pitchFamily="34" charset="0"/>
                <a:ea typeface="Verdana" pitchFamily="34" charset="0"/>
                <a:cs typeface="Verdana" pitchFamily="34" charset="0"/>
              </a:rPr>
              <a:t>ed è stata data </a:t>
            </a:r>
            <a:r>
              <a:rPr lang="it-IT" sz="2000" u="sng" dirty="0" smtClean="0">
                <a:latin typeface="Verdana" pitchFamily="34" charset="0"/>
                <a:ea typeface="Verdana" pitchFamily="34" charset="0"/>
                <a:cs typeface="Verdana" pitchFamily="34" charset="0"/>
              </a:rPr>
              <a:t>preventiva comunicazione al Garante </a:t>
            </a:r>
            <a:r>
              <a:rPr lang="it-IT" sz="2000" dirty="0" smtClean="0">
                <a:latin typeface="Verdana" pitchFamily="34" charset="0"/>
                <a:ea typeface="Verdana" pitchFamily="34" charset="0"/>
                <a:cs typeface="Verdana" pitchFamily="34" charset="0"/>
              </a:rPr>
              <a:t>per la protezione dei dati personali, salvo determinazione contraria del Garante </a:t>
            </a:r>
            <a:r>
              <a:rPr lang="it-IT" sz="1600" dirty="0" smtClean="0">
                <a:latin typeface="Verdana" pitchFamily="34" charset="0"/>
                <a:ea typeface="Verdana" pitchFamily="34" charset="0"/>
                <a:cs typeface="Verdana" pitchFamily="34" charset="0"/>
              </a:rPr>
              <a:t>(</a:t>
            </a:r>
            <a:r>
              <a:rPr lang="it-IT" sz="1600" i="1" dirty="0">
                <a:latin typeface="Verdana" pitchFamily="34" charset="0"/>
                <a:ea typeface="Verdana" pitchFamily="34" charset="0"/>
                <a:cs typeface="Verdana" pitchFamily="34" charset="0"/>
              </a:rPr>
              <a:t>A</a:t>
            </a:r>
            <a:r>
              <a:rPr lang="it-IT" sz="1600" i="1" dirty="0" smtClean="0">
                <a:latin typeface="Verdana" pitchFamily="34" charset="0"/>
                <a:ea typeface="Verdana" pitchFamily="34" charset="0"/>
                <a:cs typeface="Verdana" pitchFamily="34" charset="0"/>
              </a:rPr>
              <a:t>rtt. 19 e 39, comma 2, </a:t>
            </a:r>
            <a:r>
              <a:rPr lang="it-IT" sz="1600" i="1" dirty="0">
                <a:latin typeface="Verdana" pitchFamily="34" charset="0"/>
                <a:ea typeface="Verdana" pitchFamily="34" charset="0"/>
                <a:cs typeface="Verdana" pitchFamily="34" charset="0"/>
              </a:rPr>
              <a:t>del </a:t>
            </a:r>
            <a:r>
              <a:rPr lang="it-IT" sz="1600" i="1" dirty="0" smtClean="0">
                <a:latin typeface="Verdana" pitchFamily="34" charset="0"/>
                <a:ea typeface="Verdana" pitchFamily="34" charset="0"/>
                <a:cs typeface="Verdana" pitchFamily="34" charset="0"/>
              </a:rPr>
              <a:t>D.Lgs.196/2003; art. 4 della </a:t>
            </a:r>
            <a:r>
              <a:rPr lang="it-IT" sz="1600" i="1" dirty="0">
                <a:latin typeface="Verdana" pitchFamily="34" charset="0"/>
                <a:ea typeface="Verdana" pitchFamily="34" charset="0"/>
                <a:cs typeface="Verdana" pitchFamily="34" charset="0"/>
              </a:rPr>
              <a:t>direttiva Comstat </a:t>
            </a:r>
            <a:r>
              <a:rPr lang="it-IT" sz="1600" i="1" dirty="0" smtClean="0">
                <a:latin typeface="Verdana" pitchFamily="34" charset="0"/>
                <a:ea typeface="Verdana" pitchFamily="34" charset="0"/>
                <a:cs typeface="Verdana" pitchFamily="34" charset="0"/>
              </a:rPr>
              <a:t>n. 9/2004</a:t>
            </a:r>
            <a:r>
              <a:rPr lang="it-IT" sz="1800" i="1" dirty="0" smtClean="0">
                <a:latin typeface="Verdana" pitchFamily="34" charset="0"/>
                <a:ea typeface="Verdana" pitchFamily="34" charset="0"/>
                <a:cs typeface="Verdana" pitchFamily="34" charset="0"/>
              </a:rPr>
              <a:t>).</a:t>
            </a:r>
          </a:p>
          <a:p>
            <a:pPr marL="324000">
              <a:lnSpc>
                <a:spcPct val="80000"/>
              </a:lnSpc>
              <a:spcBef>
                <a:spcPts val="600"/>
              </a:spcBef>
              <a:buFont typeface="Wingdings" pitchFamily="2" charset="2"/>
              <a:buChar char="q"/>
            </a:pPr>
            <a:r>
              <a:rPr lang="it-IT" sz="2000" dirty="0" smtClean="0">
                <a:latin typeface="Verdana" pitchFamily="34" charset="0"/>
                <a:ea typeface="Verdana" pitchFamily="34" charset="0"/>
                <a:cs typeface="Verdana" pitchFamily="34" charset="0"/>
              </a:rPr>
              <a:t>Se </a:t>
            </a:r>
            <a:r>
              <a:rPr lang="it-IT" sz="2000" dirty="0">
                <a:latin typeface="Verdana" pitchFamily="34" charset="0"/>
                <a:ea typeface="Verdana" pitchFamily="34" charset="0"/>
                <a:cs typeface="Verdana" pitchFamily="34" charset="0"/>
              </a:rPr>
              <a:t>la comunicazione riguarda anche </a:t>
            </a:r>
            <a:r>
              <a:rPr lang="it-IT" sz="2000" u="sng" dirty="0">
                <a:latin typeface="Verdana" pitchFamily="34" charset="0"/>
                <a:ea typeface="Verdana" pitchFamily="34" charset="0"/>
                <a:cs typeface="Verdana" pitchFamily="34" charset="0"/>
              </a:rPr>
              <a:t>dati </a:t>
            </a:r>
            <a:r>
              <a:rPr lang="it-IT" sz="2000" u="sng" dirty="0" smtClean="0">
                <a:latin typeface="Verdana" pitchFamily="34" charset="0"/>
                <a:ea typeface="Verdana" pitchFamily="34" charset="0"/>
                <a:cs typeface="Verdana" pitchFamily="34" charset="0"/>
              </a:rPr>
              <a:t>sensibili</a:t>
            </a:r>
            <a:r>
              <a:rPr lang="it-IT" sz="2000" dirty="0" smtClean="0">
                <a:latin typeface="Verdana" pitchFamily="34" charset="0"/>
                <a:ea typeface="Verdana" pitchFamily="34" charset="0"/>
                <a:cs typeface="Verdana" pitchFamily="34" charset="0"/>
              </a:rPr>
              <a:t> o giudiziari, deve esistere il Regolamento Privacy comunale ed essere stato acquisito il parere del Garante sulla specifica attività.  </a:t>
            </a:r>
            <a:endParaRPr lang="it-IT" sz="2000" dirty="0">
              <a:latin typeface="Verdana" pitchFamily="34" charset="0"/>
              <a:ea typeface="Verdana" pitchFamily="34" charset="0"/>
              <a:cs typeface="Verdana" pitchFamily="34" charset="0"/>
            </a:endParaRPr>
          </a:p>
          <a:p>
            <a:pPr marL="457200" lvl="1" indent="0"/>
            <a:r>
              <a:rPr lang="it-IT" sz="2000" dirty="0">
                <a:latin typeface="Verdana" pitchFamily="34" charset="0"/>
                <a:ea typeface="Verdana" pitchFamily="34" charset="0"/>
                <a:cs typeface="Verdana" pitchFamily="34" charset="0"/>
              </a:rPr>
              <a:t> </a:t>
            </a: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21</a:t>
            </a:fld>
            <a:endParaRPr lang="it-IT" dirty="0"/>
          </a:p>
        </p:txBody>
      </p:sp>
    </p:spTree>
    <p:extLst>
      <p:ext uri="{BB962C8B-B14F-4D97-AF65-F5344CB8AC3E}">
        <p14:creationId xmlns:p14="http://schemas.microsoft.com/office/powerpoint/2010/main" val="1409724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Previsione di lavori </a:t>
            </a:r>
            <a:r>
              <a:rPr lang="it-IT" sz="2800" dirty="0">
                <a:solidFill>
                  <a:schemeClr val="tx1"/>
                </a:solidFill>
                <a:latin typeface="Verdana" pitchFamily="34" charset="0"/>
              </a:rPr>
              <a:t>di enti locali nel </a:t>
            </a:r>
            <a:r>
              <a:rPr lang="it-IT" sz="2800" dirty="0" smtClean="0">
                <a:solidFill>
                  <a:schemeClr val="tx1"/>
                </a:solidFill>
                <a:latin typeface="Verdana" pitchFamily="34" charset="0"/>
              </a:rPr>
              <a:t>PSN</a:t>
            </a:r>
          </a:p>
        </p:txBody>
      </p:sp>
      <p:sp>
        <p:nvSpPr>
          <p:cNvPr id="5123" name="Segnaposto contenuto 2"/>
          <p:cNvSpPr>
            <a:spLocks noGrp="1"/>
          </p:cNvSpPr>
          <p:nvPr>
            <p:ph idx="1"/>
          </p:nvPr>
        </p:nvSpPr>
        <p:spPr>
          <a:xfrm>
            <a:off x="395536" y="1700808"/>
            <a:ext cx="8142039" cy="4465042"/>
          </a:xfrm>
        </p:spPr>
        <p:txBody>
          <a:bodyPr/>
          <a:lstStyle/>
          <a:p>
            <a:pPr>
              <a:buFont typeface="Wingdings" pitchFamily="2" charset="2"/>
              <a:buChar char="q"/>
            </a:pPr>
            <a:r>
              <a:rPr lang="it-IT" sz="2000" dirty="0" smtClean="0">
                <a:solidFill>
                  <a:schemeClr val="tx1"/>
                </a:solidFill>
                <a:latin typeface="Verdana" pitchFamily="34" charset="0"/>
              </a:rPr>
              <a:t>Per </a:t>
            </a:r>
            <a:r>
              <a:rPr lang="it-IT" sz="2000" dirty="0">
                <a:solidFill>
                  <a:schemeClr val="tx1"/>
                </a:solidFill>
                <a:latin typeface="Verdana" pitchFamily="34" charset="0"/>
              </a:rPr>
              <a:t>eventuali progetti statistici di uffici Sistan che riguardino la elaborazione e/o la integrazione di fonti amministrative prodotte da altri soggetti, in assenza di norme che ne prevedano la comunicazione, </a:t>
            </a:r>
            <a:r>
              <a:rPr lang="it-IT" sz="2000" u="sng" dirty="0">
                <a:solidFill>
                  <a:schemeClr val="tx1"/>
                </a:solidFill>
                <a:latin typeface="Verdana" pitchFamily="34" charset="0"/>
              </a:rPr>
              <a:t>l’inserimento dell’attività nel PSN costituisce dunque un elemento di notevole semplificazione ed efficacia. </a:t>
            </a:r>
            <a:endParaRPr lang="it-IT" sz="2000" u="sng" dirty="0" smtClean="0">
              <a:solidFill>
                <a:schemeClr val="tx1"/>
              </a:solidFill>
              <a:latin typeface="Verdana" pitchFamily="34" charset="0"/>
            </a:endParaRPr>
          </a:p>
          <a:p>
            <a:pPr>
              <a:buFont typeface="Wingdings" pitchFamily="2" charset="2"/>
              <a:buChar char="q"/>
            </a:pPr>
            <a:r>
              <a:rPr lang="it-IT" sz="1800" dirty="0" smtClean="0">
                <a:solidFill>
                  <a:schemeClr val="tx1"/>
                </a:solidFill>
                <a:latin typeface="Verdana" pitchFamily="34" charset="0"/>
              </a:rPr>
              <a:t>Si deve d’altra parte tenere presente il lungo iter per la predisposizione e approvazione del PSN, che può rappresentare una criticità per la realizzazione del progetto statistico.</a:t>
            </a:r>
          </a:p>
          <a:p>
            <a:pPr>
              <a:buFont typeface="Wingdings" pitchFamily="2" charset="2"/>
              <a:buChar char="q"/>
            </a:pPr>
            <a:r>
              <a:rPr lang="it-IT" sz="2000" dirty="0" smtClean="0">
                <a:solidFill>
                  <a:schemeClr val="tx1"/>
                </a:solidFill>
                <a:latin typeface="Verdana" pitchFamily="34" charset="0"/>
              </a:rPr>
              <a:t>Importante prospettiva: collaborazione allo sviluppo di progetti nazionali per la realizzazione di archivi statistici integrati, il cui prodotto sono dati statistici – utilizzabili dunque per fini statistici da parte dei soggetti </a:t>
            </a:r>
            <a:r>
              <a:rPr lang="it-IT" sz="2000" dirty="0" smtClean="0">
                <a:solidFill>
                  <a:schemeClr val="tx1"/>
                </a:solidFill>
                <a:latin typeface="Verdana" pitchFamily="34" charset="0"/>
              </a:rPr>
              <a:t>Sistan, alle condizioni previste dalle norme in vigore.</a:t>
            </a:r>
            <a:endParaRPr lang="it-IT" sz="2000" dirty="0" smtClean="0">
              <a:solidFill>
                <a:schemeClr val="tx1"/>
              </a:solidFill>
              <a:latin typeface="Verdana" pitchFamily="34" charset="0"/>
            </a:endParaRPr>
          </a:p>
          <a:p>
            <a:pPr marL="400050" lvl="1" indent="0">
              <a:spcBef>
                <a:spcPts val="600"/>
              </a:spcBef>
              <a:spcAft>
                <a:spcPts val="600"/>
              </a:spcAft>
            </a:pPr>
            <a:endParaRPr lang="it-IT" sz="1600" i="1"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22</a:t>
            </a:fld>
            <a:endParaRPr lang="it-IT" dirty="0"/>
          </a:p>
        </p:txBody>
      </p:sp>
    </p:spTree>
    <p:extLst>
      <p:ext uri="{BB962C8B-B14F-4D97-AF65-F5344CB8AC3E}">
        <p14:creationId xmlns:p14="http://schemas.microsoft.com/office/powerpoint/2010/main" val="38051570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Lavori di enti locali nel PSN </a:t>
            </a:r>
            <a:endParaRPr lang="it-IT" sz="2800" dirty="0" smtClean="0">
              <a:solidFill>
                <a:schemeClr val="tx1"/>
              </a:solidFill>
              <a:latin typeface="Verdana" pitchFamily="34" charset="0"/>
            </a:endParaRPr>
          </a:p>
        </p:txBody>
      </p:sp>
      <p:sp>
        <p:nvSpPr>
          <p:cNvPr id="5123" name="Segnaposto contenuto 2"/>
          <p:cNvSpPr>
            <a:spLocks noGrp="1"/>
          </p:cNvSpPr>
          <p:nvPr>
            <p:ph idx="1"/>
          </p:nvPr>
        </p:nvSpPr>
        <p:spPr>
          <a:xfrm>
            <a:off x="395536" y="1700808"/>
            <a:ext cx="8142039" cy="4465042"/>
          </a:xfrm>
        </p:spPr>
        <p:txBody>
          <a:bodyPr/>
          <a:lstStyle/>
          <a:p>
            <a:pPr>
              <a:lnSpc>
                <a:spcPct val="90000"/>
              </a:lnSpc>
              <a:buFont typeface="Wingdings" pitchFamily="2" charset="2"/>
              <a:buChar char="q"/>
            </a:pPr>
            <a:r>
              <a:rPr lang="it-IT" sz="1800" dirty="0" smtClean="0">
                <a:solidFill>
                  <a:schemeClr val="tx1"/>
                </a:solidFill>
                <a:latin typeface="Verdana" pitchFamily="34" charset="0"/>
              </a:rPr>
              <a:t>Nel </a:t>
            </a:r>
            <a:r>
              <a:rPr lang="it-IT" sz="1800" dirty="0">
                <a:solidFill>
                  <a:schemeClr val="tx1"/>
                </a:solidFill>
                <a:latin typeface="Verdana" pitchFamily="34" charset="0"/>
              </a:rPr>
              <a:t>PSN 2011-2013 erano presenti alcuni studi progettuali di questo tipo nell’ambito del cosiddetto ‘Progetto GUIDA’: </a:t>
            </a:r>
            <a:r>
              <a:rPr lang="it-IT" sz="1800" dirty="0" smtClean="0">
                <a:solidFill>
                  <a:schemeClr val="tx1"/>
                </a:solidFill>
                <a:latin typeface="Verdana" pitchFamily="34" charset="0"/>
              </a:rPr>
              <a:t>‘</a:t>
            </a:r>
            <a:r>
              <a:rPr lang="it-IT" sz="1800" i="1" dirty="0">
                <a:solidFill>
                  <a:schemeClr val="tx1"/>
                </a:solidFill>
                <a:latin typeface="Verdana" pitchFamily="34" charset="0"/>
              </a:rPr>
              <a:t>Studio progettuale per la realizzazione di un sistema statistico integrato sul mercato del lavoro locale da dati di fonte amministrativa’ </a:t>
            </a:r>
            <a:r>
              <a:rPr lang="it-IT" sz="1800" i="1" dirty="0" smtClean="0">
                <a:solidFill>
                  <a:schemeClr val="tx1"/>
                </a:solidFill>
                <a:latin typeface="Verdana" pitchFamily="34" charset="0"/>
              </a:rPr>
              <a:t>del </a:t>
            </a:r>
            <a:r>
              <a:rPr lang="it-IT" sz="1800" dirty="0">
                <a:solidFill>
                  <a:schemeClr val="tx1"/>
                </a:solidFill>
                <a:latin typeface="Verdana" pitchFamily="34" charset="0"/>
              </a:rPr>
              <a:t>Comune di Roma</a:t>
            </a:r>
            <a:r>
              <a:rPr lang="it-IT" sz="1800" i="1" dirty="0" smtClean="0">
                <a:solidFill>
                  <a:schemeClr val="tx1"/>
                </a:solidFill>
                <a:latin typeface="Verdana" pitchFamily="34" charset="0"/>
              </a:rPr>
              <a:t>, </a:t>
            </a:r>
            <a:r>
              <a:rPr lang="it-IT" sz="1800" dirty="0">
                <a:solidFill>
                  <a:schemeClr val="tx1"/>
                </a:solidFill>
                <a:latin typeface="Verdana" pitchFamily="34" charset="0"/>
              </a:rPr>
              <a:t>insieme ad analoghi studi progettuali della Regione Lombardia e della Provincia di Belluno</a:t>
            </a:r>
            <a:r>
              <a:rPr lang="it-IT" sz="1800" dirty="0">
                <a:solidFill>
                  <a:schemeClr val="tx1"/>
                </a:solidFill>
              </a:rPr>
              <a:t> </a:t>
            </a:r>
            <a:r>
              <a:rPr lang="it-IT" sz="1800" dirty="0">
                <a:solidFill>
                  <a:schemeClr val="tx1"/>
                </a:solidFill>
                <a:latin typeface="Verdana" pitchFamily="34" charset="0"/>
              </a:rPr>
              <a:t>e alla compartecipazione di vari comuni, province e regioni </a:t>
            </a:r>
            <a:r>
              <a:rPr lang="it-IT" sz="1800" dirty="0" smtClean="0">
                <a:solidFill>
                  <a:schemeClr val="tx1"/>
                </a:solidFill>
                <a:latin typeface="Verdana" pitchFamily="34" charset="0"/>
              </a:rPr>
              <a:t>all’attività IST-02288 </a:t>
            </a:r>
            <a:r>
              <a:rPr lang="it-IT" sz="1800" dirty="0">
                <a:solidFill>
                  <a:schemeClr val="tx1"/>
                </a:solidFill>
                <a:latin typeface="Verdana" pitchFamily="34" charset="0"/>
              </a:rPr>
              <a:t>‘</a:t>
            </a:r>
            <a:r>
              <a:rPr lang="it-IT" sz="1800" i="1" dirty="0">
                <a:solidFill>
                  <a:schemeClr val="tx1"/>
                </a:solidFill>
                <a:latin typeface="Verdana" pitchFamily="34" charset="0"/>
              </a:rPr>
              <a:t>Sistema Informativo Integrato di dati amministrativi per l'analisi ed il monitoraggio dei mercati del lavoro locali</a:t>
            </a:r>
            <a:r>
              <a:rPr lang="it-IT" sz="1800" dirty="0">
                <a:solidFill>
                  <a:schemeClr val="tx1"/>
                </a:solidFill>
                <a:latin typeface="Verdana" pitchFamily="34" charset="0"/>
              </a:rPr>
              <a:t>’. </a:t>
            </a:r>
          </a:p>
          <a:p>
            <a:pPr>
              <a:lnSpc>
                <a:spcPct val="90000"/>
              </a:lnSpc>
              <a:spcBef>
                <a:spcPts val="600"/>
              </a:spcBef>
              <a:buFont typeface="Wingdings" pitchFamily="2" charset="2"/>
              <a:buChar char="q"/>
            </a:pPr>
            <a:r>
              <a:rPr lang="it-IT" sz="1800" dirty="0">
                <a:solidFill>
                  <a:schemeClr val="tx1"/>
                </a:solidFill>
                <a:latin typeface="Verdana" pitchFamily="34" charset="0"/>
              </a:rPr>
              <a:t>Nel PSN 2014-2016 </a:t>
            </a:r>
            <a:r>
              <a:rPr lang="it-IT" sz="1800" dirty="0" smtClean="0">
                <a:solidFill>
                  <a:schemeClr val="tx1"/>
                </a:solidFill>
                <a:latin typeface="Verdana" pitchFamily="34" charset="0"/>
              </a:rPr>
              <a:t>rimanevano </a:t>
            </a:r>
            <a:r>
              <a:rPr lang="it-IT" sz="1800" dirty="0">
                <a:solidFill>
                  <a:schemeClr val="tx1"/>
                </a:solidFill>
                <a:latin typeface="Verdana" pitchFamily="34" charset="0"/>
              </a:rPr>
              <a:t>alcuni lavori della provincia di Belluno, mentre per il comune di Roma </a:t>
            </a:r>
            <a:r>
              <a:rPr lang="it-IT" sz="1800" dirty="0" smtClean="0">
                <a:solidFill>
                  <a:schemeClr val="tx1"/>
                </a:solidFill>
                <a:latin typeface="Verdana" pitchFamily="34" charset="0"/>
              </a:rPr>
              <a:t>era presente </a:t>
            </a:r>
            <a:r>
              <a:rPr lang="it-IT" sz="1800" dirty="0">
                <a:solidFill>
                  <a:schemeClr val="tx1"/>
                </a:solidFill>
                <a:latin typeface="Verdana" pitchFamily="34" charset="0"/>
              </a:rPr>
              <a:t>una statistica derivata; ma soprattutto si sono sviluppate collaborazioni con l’Istat all’interno dei progetti nazionali, in particolare i progetti del sistema </a:t>
            </a:r>
            <a:r>
              <a:rPr lang="it-IT" sz="1800" dirty="0" smtClean="0">
                <a:solidFill>
                  <a:schemeClr val="tx1"/>
                </a:solidFill>
                <a:latin typeface="Verdana" pitchFamily="34" charset="0"/>
              </a:rPr>
              <a:t>ARCHIMEDE.</a:t>
            </a:r>
          </a:p>
          <a:p>
            <a:pPr>
              <a:spcBef>
                <a:spcPts val="600"/>
              </a:spcBef>
              <a:buFont typeface="Wingdings" pitchFamily="2" charset="2"/>
              <a:buChar char="q"/>
            </a:pPr>
            <a:r>
              <a:rPr lang="it-IT" sz="1800" dirty="0" smtClean="0">
                <a:solidFill>
                  <a:schemeClr val="tx1"/>
                </a:solidFill>
                <a:latin typeface="Verdana" pitchFamily="34" charset="0"/>
              </a:rPr>
              <a:t>Nel PSN 2017-2019 si prevede che proseguano le collaborazioni tra Istat e uffici territoriali per lo sviluppo e l’affinamento dei progetti. </a:t>
            </a:r>
            <a:endParaRPr lang="it-IT" sz="1800" dirty="0">
              <a:latin typeface="Verdana" pitchFamily="34" charset="0"/>
            </a:endParaRP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87955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23</a:t>
            </a:fld>
            <a:endParaRPr lang="it-IT" dirty="0"/>
          </a:p>
        </p:txBody>
      </p:sp>
    </p:spTree>
    <p:extLst>
      <p:ext uri="{BB962C8B-B14F-4D97-AF65-F5344CB8AC3E}">
        <p14:creationId xmlns:p14="http://schemas.microsoft.com/office/powerpoint/2010/main" val="10038356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Comunicazione dei dati: </a:t>
            </a:r>
            <a:br>
              <a:rPr lang="it-IT" sz="2800" dirty="0" smtClean="0">
                <a:solidFill>
                  <a:schemeClr val="tx1"/>
                </a:solidFill>
                <a:latin typeface="Verdana" pitchFamily="34" charset="0"/>
              </a:rPr>
            </a:br>
            <a:r>
              <a:rPr lang="it-IT" sz="2800" dirty="0" smtClean="0">
                <a:solidFill>
                  <a:schemeClr val="tx1"/>
                </a:solidFill>
                <a:latin typeface="Verdana" pitchFamily="34" charset="0"/>
              </a:rPr>
              <a:t>comunicazione a soggetti Sistan</a:t>
            </a:r>
          </a:p>
        </p:txBody>
      </p:sp>
      <p:sp>
        <p:nvSpPr>
          <p:cNvPr id="5123" name="Segnaposto contenuto 2"/>
          <p:cNvSpPr>
            <a:spLocks noGrp="1"/>
          </p:cNvSpPr>
          <p:nvPr>
            <p:ph idx="1"/>
          </p:nvPr>
        </p:nvSpPr>
        <p:spPr>
          <a:xfrm>
            <a:off x="539750" y="1772816"/>
            <a:ext cx="8064698" cy="4393034"/>
          </a:xfrm>
          <a:ln>
            <a:solidFill>
              <a:schemeClr val="accent1"/>
            </a:solidFill>
          </a:ln>
        </p:spPr>
        <p:txBody>
          <a:bodyPr/>
          <a:lstStyle/>
          <a:p>
            <a:pPr>
              <a:lnSpc>
                <a:spcPct val="90000"/>
              </a:lnSpc>
              <a:spcBef>
                <a:spcPts val="600"/>
              </a:spcBef>
              <a:spcAft>
                <a:spcPts val="0"/>
              </a:spcAft>
              <a:buFont typeface="Wingdings" pitchFamily="2" charset="2"/>
              <a:buChar char="q"/>
            </a:pPr>
            <a:endParaRPr lang="it-IT" sz="2000" dirty="0" smtClean="0">
              <a:solidFill>
                <a:schemeClr val="tx1"/>
              </a:solidFill>
              <a:latin typeface="Verdana" pitchFamily="34" charset="0"/>
            </a:endParaRP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La comunicazione di </a:t>
            </a:r>
            <a:r>
              <a:rPr lang="it-IT" sz="2000" u="sng" dirty="0" smtClean="0">
                <a:solidFill>
                  <a:schemeClr val="tx1"/>
                </a:solidFill>
                <a:latin typeface="Verdana" pitchFamily="34" charset="0"/>
              </a:rPr>
              <a:t>dati individuali</a:t>
            </a:r>
            <a:r>
              <a:rPr lang="it-IT" sz="2000" dirty="0" smtClean="0">
                <a:solidFill>
                  <a:schemeClr val="tx1"/>
                </a:solidFill>
                <a:latin typeface="Verdana" pitchFamily="34" charset="0"/>
              </a:rPr>
              <a:t> a soggetti Sistan è consentita ai sensi dell’art. 9 del D.Lgs. 322/1989 </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e resta disciplinata, per quanto riguarda i </a:t>
            </a:r>
            <a:r>
              <a:rPr lang="it-IT" sz="2000" u="sng" dirty="0" smtClean="0">
                <a:solidFill>
                  <a:schemeClr val="tx1"/>
                </a:solidFill>
                <a:latin typeface="Verdana" pitchFamily="34" charset="0"/>
              </a:rPr>
              <a:t>dati personali</a:t>
            </a:r>
            <a:r>
              <a:rPr lang="it-IT" sz="2000" dirty="0" smtClean="0">
                <a:solidFill>
                  <a:schemeClr val="tx1"/>
                </a:solidFill>
                <a:latin typeface="Verdana" pitchFamily="34" charset="0"/>
              </a:rPr>
              <a:t>, dall’art. 6bis dello stesso D.Lgs. 322/1989, dall’art. 8 del Codice di deontologia e dalla Direttiva Comstat n. 9/2004.</a:t>
            </a:r>
            <a:endParaRPr lang="it-IT" sz="2000" dirty="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24</a:t>
            </a:fld>
            <a:endParaRPr lang="it-IT" dirty="0"/>
          </a:p>
        </p:txBody>
      </p:sp>
    </p:spTree>
    <p:extLst>
      <p:ext uri="{BB962C8B-B14F-4D97-AF65-F5344CB8AC3E}">
        <p14:creationId xmlns:p14="http://schemas.microsoft.com/office/powerpoint/2010/main" val="367129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Comunicazione dei dati: </a:t>
            </a:r>
            <a:br>
              <a:rPr lang="it-IT" sz="2800" dirty="0" smtClean="0">
                <a:solidFill>
                  <a:schemeClr val="tx1"/>
                </a:solidFill>
                <a:latin typeface="Verdana" pitchFamily="34" charset="0"/>
              </a:rPr>
            </a:br>
            <a:r>
              <a:rPr lang="it-IT" sz="2800" dirty="0" smtClean="0">
                <a:solidFill>
                  <a:schemeClr val="tx1"/>
                </a:solidFill>
                <a:latin typeface="Verdana" pitchFamily="34" charset="0"/>
              </a:rPr>
              <a:t>comunicazione a soggetti non Sistan</a:t>
            </a:r>
          </a:p>
        </p:txBody>
      </p:sp>
      <p:sp>
        <p:nvSpPr>
          <p:cNvPr id="5123" name="Segnaposto contenuto 2"/>
          <p:cNvSpPr>
            <a:spLocks noGrp="1"/>
          </p:cNvSpPr>
          <p:nvPr>
            <p:ph idx="1"/>
          </p:nvPr>
        </p:nvSpPr>
        <p:spPr>
          <a:xfrm>
            <a:off x="539750" y="1772816"/>
            <a:ext cx="8136706" cy="4393034"/>
          </a:xfrm>
          <a:ln>
            <a:solidFill>
              <a:schemeClr val="accent1"/>
            </a:solidFill>
          </a:ln>
        </p:spPr>
        <p:txBody>
          <a:bodyPr/>
          <a:lstStyle/>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La comunicazione di </a:t>
            </a:r>
            <a:r>
              <a:rPr lang="it-IT" sz="2000" u="sng" dirty="0" smtClean="0">
                <a:solidFill>
                  <a:schemeClr val="tx1"/>
                </a:solidFill>
                <a:latin typeface="Verdana" pitchFamily="34" charset="0"/>
              </a:rPr>
              <a:t>dati personali</a:t>
            </a:r>
            <a:r>
              <a:rPr lang="it-IT" sz="2000" dirty="0" smtClean="0">
                <a:solidFill>
                  <a:schemeClr val="tx1"/>
                </a:solidFill>
                <a:latin typeface="Verdana" pitchFamily="34" charset="0"/>
              </a:rPr>
              <a:t> a soggetti non Sistan </a:t>
            </a:r>
            <a:r>
              <a:rPr lang="it-IT" sz="2000" dirty="0">
                <a:solidFill>
                  <a:schemeClr val="tx1"/>
                </a:solidFill>
                <a:latin typeface="Verdana" pitchFamily="34" charset="0"/>
              </a:rPr>
              <a:t>per fini di ricerca </a:t>
            </a:r>
            <a:r>
              <a:rPr lang="it-IT" sz="2000" dirty="0" smtClean="0">
                <a:solidFill>
                  <a:schemeClr val="tx1"/>
                </a:solidFill>
                <a:latin typeface="Verdana" pitchFamily="34" charset="0"/>
              </a:rPr>
              <a:t>scientifica è disciplinata dall’art. 7 del Codice di deontologia «Sistan»</a:t>
            </a:r>
          </a:p>
          <a:p>
            <a:pPr>
              <a:lnSpc>
                <a:spcPct val="90000"/>
              </a:lnSpc>
              <a:spcBef>
                <a:spcPts val="600"/>
              </a:spcBef>
              <a:spcAft>
                <a:spcPts val="0"/>
              </a:spcAft>
              <a:buFont typeface="Wingdings" pitchFamily="2" charset="2"/>
              <a:buChar char="q"/>
            </a:pPr>
            <a:r>
              <a:rPr lang="it-IT" sz="1800" dirty="0" smtClean="0">
                <a:solidFill>
                  <a:schemeClr val="tx1"/>
                </a:solidFill>
                <a:latin typeface="Verdana" pitchFamily="34" charset="0"/>
              </a:rPr>
              <a:t>A seguito delle modifiche alla definizione di dati personali, l’Istat, con </a:t>
            </a:r>
            <a:r>
              <a:rPr lang="it-IT" sz="1800" dirty="0">
                <a:solidFill>
                  <a:schemeClr val="tx1"/>
                </a:solidFill>
                <a:latin typeface="Verdana" pitchFamily="34" charset="0"/>
              </a:rPr>
              <a:t>decisione del </a:t>
            </a:r>
            <a:r>
              <a:rPr lang="it-IT" sz="1800" dirty="0" smtClean="0">
                <a:solidFill>
                  <a:schemeClr val="tx1"/>
                </a:solidFill>
                <a:latin typeface="Verdana" pitchFamily="34" charset="0"/>
              </a:rPr>
              <a:t>Consiglio </a:t>
            </a:r>
            <a:r>
              <a:rPr lang="it-IT" sz="1800" dirty="0">
                <a:solidFill>
                  <a:schemeClr val="tx1"/>
                </a:solidFill>
                <a:latin typeface="Verdana" pitchFamily="34" charset="0"/>
              </a:rPr>
              <a:t>del 2013, </a:t>
            </a:r>
            <a:r>
              <a:rPr lang="it-IT" sz="1800" dirty="0" smtClean="0">
                <a:solidFill>
                  <a:schemeClr val="tx1"/>
                </a:solidFill>
                <a:latin typeface="Verdana" pitchFamily="34" charset="0"/>
              </a:rPr>
              <a:t>aveva </a:t>
            </a:r>
            <a:r>
              <a:rPr lang="it-IT" sz="1800" dirty="0">
                <a:solidFill>
                  <a:schemeClr val="tx1"/>
                </a:solidFill>
                <a:latin typeface="Verdana" pitchFamily="34" charset="0"/>
              </a:rPr>
              <a:t>previsto, come soluzione di carattere transitorio, l’utilizzo delle fattispecie individuate dall’articolo 7 del Codice di deontologia </a:t>
            </a:r>
            <a:r>
              <a:rPr lang="it-IT" sz="1800" dirty="0" smtClean="0">
                <a:solidFill>
                  <a:schemeClr val="tx1"/>
                </a:solidFill>
                <a:latin typeface="Verdana" pitchFamily="34" charset="0"/>
              </a:rPr>
              <a:t>(</a:t>
            </a:r>
            <a:r>
              <a:rPr lang="it-IT" sz="1800" i="1" dirty="0" smtClean="0">
                <a:solidFill>
                  <a:schemeClr val="tx1"/>
                </a:solidFill>
                <a:latin typeface="Verdana" pitchFamily="34" charset="0"/>
              </a:rPr>
              <a:t>comunicazione di </a:t>
            </a:r>
            <a:r>
              <a:rPr lang="it-IT" sz="1800" i="1" u="sng" dirty="0" smtClean="0">
                <a:solidFill>
                  <a:schemeClr val="tx1"/>
                </a:solidFill>
                <a:latin typeface="Verdana" pitchFamily="34" charset="0"/>
              </a:rPr>
              <a:t>dati personali </a:t>
            </a:r>
            <a:r>
              <a:rPr lang="it-IT" sz="1800" i="1" dirty="0" smtClean="0">
                <a:solidFill>
                  <a:schemeClr val="tx1"/>
                </a:solidFill>
                <a:latin typeface="Verdana" pitchFamily="34" charset="0"/>
              </a:rPr>
              <a:t>a soggetti non facenti parte del Sistan</a:t>
            </a:r>
            <a:r>
              <a:rPr lang="it-IT" sz="1800" dirty="0" smtClean="0">
                <a:solidFill>
                  <a:schemeClr val="tx1"/>
                </a:solidFill>
                <a:latin typeface="Verdana" pitchFamily="34" charset="0"/>
              </a:rPr>
              <a:t>) anche </a:t>
            </a:r>
            <a:r>
              <a:rPr lang="it-IT" sz="1800" dirty="0">
                <a:solidFill>
                  <a:schemeClr val="tx1"/>
                </a:solidFill>
                <a:latin typeface="Verdana" pitchFamily="34" charset="0"/>
              </a:rPr>
              <a:t>ai dati non </a:t>
            </a:r>
            <a:r>
              <a:rPr lang="it-IT" sz="1800" dirty="0" smtClean="0">
                <a:solidFill>
                  <a:schemeClr val="tx1"/>
                </a:solidFill>
                <a:latin typeface="Verdana" pitchFamily="34" charset="0"/>
              </a:rPr>
              <a:t>più regolati </a:t>
            </a:r>
            <a:r>
              <a:rPr lang="it-IT" sz="1800" dirty="0">
                <a:solidFill>
                  <a:schemeClr val="tx1"/>
                </a:solidFill>
                <a:latin typeface="Verdana" pitchFamily="34" charset="0"/>
              </a:rPr>
              <a:t>dal Codice e riguardanti, quindi, persone giuridiche</a:t>
            </a:r>
            <a:r>
              <a:rPr lang="it-IT" sz="1800" dirty="0" smtClean="0">
                <a:solidFill>
                  <a:schemeClr val="tx1"/>
                </a:solidFill>
                <a:latin typeface="Verdana" pitchFamily="34" charset="0"/>
              </a:rPr>
              <a:t>.</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Il D.Lgs. 97/2016, art. 6, ha introdotto disposizioni per l’accesso per fini scientifici ai </a:t>
            </a:r>
            <a:r>
              <a:rPr lang="it-IT" sz="2000" u="sng" dirty="0" smtClean="0">
                <a:solidFill>
                  <a:schemeClr val="tx1"/>
                </a:solidFill>
                <a:latin typeface="Verdana" pitchFamily="34" charset="0"/>
              </a:rPr>
              <a:t>dati elementari</a:t>
            </a:r>
            <a:r>
              <a:rPr lang="it-IT" sz="2000" dirty="0" smtClean="0">
                <a:solidFill>
                  <a:schemeClr val="tx1"/>
                </a:solidFill>
                <a:latin typeface="Verdana" pitchFamily="34" charset="0"/>
              </a:rPr>
              <a:t> raccolti per finalità statistiche, a particolari condizioni </a:t>
            </a:r>
            <a:r>
              <a:rPr lang="it-IT" sz="1800" i="1" dirty="0" smtClean="0">
                <a:solidFill>
                  <a:schemeClr val="tx1"/>
                </a:solidFill>
                <a:latin typeface="Verdana" pitchFamily="34" charset="0"/>
              </a:rPr>
              <a:t>(nuovo </a:t>
            </a:r>
            <a:r>
              <a:rPr lang="it-IT" sz="1800" i="1" dirty="0">
                <a:solidFill>
                  <a:schemeClr val="tx1"/>
                </a:solidFill>
                <a:latin typeface="Verdana" pitchFamily="34" charset="0"/>
              </a:rPr>
              <a:t>art. 5ter </a:t>
            </a:r>
            <a:r>
              <a:rPr lang="it-IT" sz="1800" i="1" dirty="0" smtClean="0">
                <a:solidFill>
                  <a:schemeClr val="tx1"/>
                </a:solidFill>
                <a:latin typeface="Verdana" pitchFamily="34" charset="0"/>
              </a:rPr>
              <a:t>del D.Lgs</a:t>
            </a:r>
            <a:r>
              <a:rPr lang="it-IT" sz="1800" i="1" dirty="0">
                <a:solidFill>
                  <a:schemeClr val="tx1"/>
                </a:solidFill>
                <a:latin typeface="Verdana" pitchFamily="34" charset="0"/>
              </a:rPr>
              <a:t>. </a:t>
            </a:r>
            <a:r>
              <a:rPr lang="it-IT" sz="1800" i="1" dirty="0" smtClean="0">
                <a:solidFill>
                  <a:schemeClr val="tx1"/>
                </a:solidFill>
                <a:latin typeface="Verdana" pitchFamily="34" charset="0"/>
              </a:rPr>
              <a:t>33/2013).</a:t>
            </a:r>
            <a:endParaRPr lang="it-IT" sz="1800" i="1" dirty="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735535"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25</a:t>
            </a:fld>
            <a:endParaRPr lang="it-IT" dirty="0"/>
          </a:p>
        </p:txBody>
      </p:sp>
    </p:spTree>
    <p:extLst>
      <p:ext uri="{BB962C8B-B14F-4D97-AF65-F5344CB8AC3E}">
        <p14:creationId xmlns:p14="http://schemas.microsoft.com/office/powerpoint/2010/main" val="16427246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Sviluppo dei progetti di integrazione </a:t>
            </a:r>
            <a:br>
              <a:rPr lang="it-IT" sz="2800" dirty="0" smtClean="0">
                <a:solidFill>
                  <a:schemeClr val="tx1"/>
                </a:solidFill>
                <a:latin typeface="Verdana" pitchFamily="34" charset="0"/>
              </a:rPr>
            </a:br>
            <a:r>
              <a:rPr lang="it-IT" sz="2800" dirty="0" smtClean="0">
                <a:solidFill>
                  <a:schemeClr val="tx1"/>
                </a:solidFill>
                <a:latin typeface="Verdana" pitchFamily="34" charset="0"/>
              </a:rPr>
              <a:t>di microdati amministrativi e </a:t>
            </a:r>
            <a:br>
              <a:rPr lang="it-IT" sz="2800" dirty="0" smtClean="0">
                <a:solidFill>
                  <a:schemeClr val="tx1"/>
                </a:solidFill>
                <a:latin typeface="Verdana" pitchFamily="34" charset="0"/>
              </a:rPr>
            </a:br>
            <a:r>
              <a:rPr lang="it-IT" sz="2800" dirty="0" smtClean="0">
                <a:solidFill>
                  <a:schemeClr val="tx1"/>
                </a:solidFill>
                <a:latin typeface="Verdana" pitchFamily="34" charset="0"/>
              </a:rPr>
              <a:t>statistici: criticità </a:t>
            </a:r>
          </a:p>
        </p:txBody>
      </p:sp>
      <p:sp>
        <p:nvSpPr>
          <p:cNvPr id="5123" name="Segnaposto contenuto 2"/>
          <p:cNvSpPr>
            <a:spLocks noGrp="1"/>
          </p:cNvSpPr>
          <p:nvPr>
            <p:ph idx="1"/>
          </p:nvPr>
        </p:nvSpPr>
        <p:spPr>
          <a:xfrm>
            <a:off x="539750" y="1772816"/>
            <a:ext cx="8136706" cy="4393034"/>
          </a:xfrm>
          <a:ln>
            <a:solidFill>
              <a:schemeClr val="accent1"/>
            </a:solidFill>
          </a:ln>
        </p:spPr>
        <p:txBody>
          <a:bodyPr/>
          <a:lstStyle/>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Aumentando la complessità dei progetti di integrazione di archivi amministrativi e statistici e il numero delle basi dati utilizzate, emergono alcune criticità legate alla necessità di: </a:t>
            </a:r>
          </a:p>
          <a:p>
            <a:pPr lvl="1">
              <a:lnSpc>
                <a:spcPct val="90000"/>
              </a:lnSpc>
              <a:spcBef>
                <a:spcPts val="600"/>
              </a:spcBef>
              <a:spcAft>
                <a:spcPts val="0"/>
              </a:spcAft>
              <a:buFont typeface="Wingdings" pitchFamily="2" charset="2"/>
              <a:buChar char="Ø"/>
            </a:pPr>
            <a:r>
              <a:rPr lang="it-IT" sz="2000" dirty="0" smtClean="0">
                <a:solidFill>
                  <a:schemeClr val="tx1"/>
                </a:solidFill>
                <a:latin typeface="Verdana" pitchFamily="34" charset="0"/>
              </a:rPr>
              <a:t>valutare il determinarsi di eventuali </a:t>
            </a:r>
            <a:r>
              <a:rPr lang="it-IT" sz="2000" dirty="0">
                <a:solidFill>
                  <a:schemeClr val="tx1"/>
                </a:solidFill>
                <a:latin typeface="Verdana" pitchFamily="34" charset="0"/>
              </a:rPr>
              <a:t>rischi specifici per gli </a:t>
            </a:r>
            <a:r>
              <a:rPr lang="it-IT" sz="2000" dirty="0" smtClean="0">
                <a:solidFill>
                  <a:schemeClr val="tx1"/>
                </a:solidFill>
                <a:latin typeface="Verdana" pitchFamily="34" charset="0"/>
              </a:rPr>
              <a:t>interessati,</a:t>
            </a:r>
            <a:endParaRPr lang="it-IT" sz="2000" dirty="0">
              <a:solidFill>
                <a:schemeClr val="tx1"/>
              </a:solidFill>
              <a:latin typeface="Verdana" pitchFamily="34" charset="0"/>
            </a:endParaRPr>
          </a:p>
          <a:p>
            <a:pPr lvl="1">
              <a:lnSpc>
                <a:spcPct val="90000"/>
              </a:lnSpc>
              <a:spcBef>
                <a:spcPts val="600"/>
              </a:spcBef>
              <a:spcAft>
                <a:spcPts val="0"/>
              </a:spcAft>
              <a:buFont typeface="Wingdings" pitchFamily="2" charset="2"/>
              <a:buChar char="Ø"/>
            </a:pPr>
            <a:r>
              <a:rPr lang="it-IT" sz="2000" dirty="0" smtClean="0">
                <a:solidFill>
                  <a:schemeClr val="tx1"/>
                </a:solidFill>
                <a:latin typeface="Verdana" pitchFamily="34" charset="0"/>
              </a:rPr>
              <a:t>individuare regole e garanzie a tutela degli interessati, in relazione alla natura e qualità dei dati, alle modalità del trattamento e alle misure di sicurezza, per assicurare la </a:t>
            </a:r>
            <a:r>
              <a:rPr lang="it-IT" sz="2000" dirty="0">
                <a:solidFill>
                  <a:schemeClr val="tx1"/>
                </a:solidFill>
                <a:latin typeface="Verdana" pitchFamily="34" charset="0"/>
              </a:rPr>
              <a:t>correttezza e liceità del trattamento</a:t>
            </a:r>
            <a:r>
              <a:rPr lang="it-IT" sz="1600" dirty="0" smtClean="0">
                <a:solidFill>
                  <a:schemeClr val="tx1"/>
                </a:solidFill>
                <a:latin typeface="Verdana" pitchFamily="34" charset="0"/>
              </a:rPr>
              <a:t>.</a:t>
            </a:r>
          </a:p>
          <a:p>
            <a:pPr>
              <a:lnSpc>
                <a:spcPct val="90000"/>
              </a:lnSpc>
              <a:spcBef>
                <a:spcPts val="600"/>
              </a:spcBef>
              <a:spcAft>
                <a:spcPts val="0"/>
              </a:spcAft>
              <a:buFont typeface="Wingdings" pitchFamily="2" charset="2"/>
              <a:buChar char="q"/>
            </a:pPr>
            <a:endParaRPr lang="it-IT" sz="2000" dirty="0">
              <a:solidFill>
                <a:schemeClr val="tx1"/>
              </a:solidFill>
              <a:latin typeface="Verdana" pitchFamily="34" charset="0"/>
            </a:endParaRP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Parere del Garante su specifici lavori PSN condizionato a verifica preliminare e approfondimenti istruttori (PSN 2016 e PSN 2017-2019).</a:t>
            </a:r>
          </a:p>
          <a:p>
            <a:pPr marL="0" indent="0">
              <a:lnSpc>
                <a:spcPct val="90000"/>
              </a:lnSpc>
              <a:spcBef>
                <a:spcPts val="600"/>
              </a:spcBef>
              <a:spcAft>
                <a:spcPts val="0"/>
              </a:spcAft>
            </a:pPr>
            <a:endParaRPr lang="it-IT" sz="2000" dirty="0" smtClean="0">
              <a:solidFill>
                <a:srgbClr val="C00000"/>
              </a:solidFill>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26</a:t>
            </a:fld>
            <a:endParaRPr lang="it-IT" dirty="0"/>
          </a:p>
        </p:txBody>
      </p:sp>
    </p:spTree>
    <p:extLst>
      <p:ext uri="{BB962C8B-B14F-4D97-AF65-F5344CB8AC3E}">
        <p14:creationId xmlns:p14="http://schemas.microsoft.com/office/powerpoint/2010/main" val="30034104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Integrazione di ulteriori </a:t>
            </a:r>
            <a:br>
              <a:rPr lang="it-IT" sz="2800" dirty="0" smtClean="0">
                <a:solidFill>
                  <a:schemeClr val="tx1"/>
                </a:solidFill>
                <a:latin typeface="Verdana" pitchFamily="34" charset="0"/>
              </a:rPr>
            </a:br>
            <a:r>
              <a:rPr lang="it-IT" sz="2800" dirty="0" smtClean="0">
                <a:solidFill>
                  <a:schemeClr val="tx1"/>
                </a:solidFill>
                <a:latin typeface="Verdana" pitchFamily="34" charset="0"/>
              </a:rPr>
              <a:t>fonti amministrative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Un altro aspetto da approfondire riguarda l’eventuale esigenza degli enti Sistan di utilizzare per le proprie elaborazioni anche ulteriori archivi amministrativi propri, integrandoli con i microdati già contenuti nella base dati nazionale. </a:t>
            </a:r>
          </a:p>
          <a:p>
            <a:pPr>
              <a:spcBef>
                <a:spcPts val="600"/>
              </a:spcBef>
              <a:buFont typeface="Wingdings" pitchFamily="2" charset="2"/>
              <a:buChar char="q"/>
            </a:pPr>
            <a:r>
              <a:rPr lang="it-IT" sz="2000" dirty="0" smtClean="0">
                <a:solidFill>
                  <a:schemeClr val="tx1"/>
                </a:solidFill>
                <a:latin typeface="Verdana" pitchFamily="34" charset="0"/>
              </a:rPr>
              <a:t>Le regole per la comunicazione di microdati tra soggetti Sistan prevedono la possibilità di trasmettere anche dati identificativi diretti, quando indispensabile per la realizzazione dell’attività statistica per cui vengono richiesti.</a:t>
            </a:r>
          </a:p>
          <a:p>
            <a:pPr>
              <a:spcBef>
                <a:spcPts val="600"/>
              </a:spcBef>
              <a:buFont typeface="Wingdings" pitchFamily="2" charset="2"/>
              <a:buChar char="q"/>
            </a:pPr>
            <a:r>
              <a:rPr lang="it-IT" sz="2000" dirty="0" smtClean="0">
                <a:solidFill>
                  <a:schemeClr val="tx1"/>
                </a:solidFill>
                <a:latin typeface="Verdana" pitchFamily="34" charset="0"/>
              </a:rPr>
              <a:t>Questa possibilità sembra però non compatibile con le modalità organizzative del sistema ARCHIMEDE, in quanto la fase di integrazione dei microdati dovrebbe essere realizzata tramite SIM, e quindi direttamente dall’Istat. </a:t>
            </a:r>
          </a:p>
          <a:p>
            <a:pPr>
              <a:buFont typeface="Wingdings" pitchFamily="2" charset="2"/>
              <a:buChar char="q"/>
            </a:pPr>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591519"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27</a:t>
            </a:fld>
            <a:endParaRPr lang="it-IT" dirty="0"/>
          </a:p>
        </p:txBody>
      </p:sp>
    </p:spTree>
    <p:extLst>
      <p:ext uri="{BB962C8B-B14F-4D97-AF65-F5344CB8AC3E}">
        <p14:creationId xmlns:p14="http://schemas.microsoft.com/office/powerpoint/2010/main" val="34597476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Integrazione di ulteriori </a:t>
            </a:r>
            <a:br>
              <a:rPr lang="it-IT" sz="2800" dirty="0" smtClean="0">
                <a:solidFill>
                  <a:schemeClr val="tx1"/>
                </a:solidFill>
                <a:latin typeface="Verdana" pitchFamily="34" charset="0"/>
              </a:rPr>
            </a:br>
            <a:r>
              <a:rPr lang="it-IT" sz="2800" dirty="0" smtClean="0">
                <a:solidFill>
                  <a:schemeClr val="tx1"/>
                </a:solidFill>
                <a:latin typeface="Verdana" pitchFamily="34" charset="0"/>
              </a:rPr>
              <a:t>fonti amministrative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8208714" cy="4537099"/>
          </a:xfrm>
        </p:spPr>
        <p:txBody>
          <a:bodyPr/>
          <a:lstStyle/>
          <a:p>
            <a:pPr>
              <a:lnSpc>
                <a:spcPct val="85000"/>
              </a:lnSpc>
              <a:spcBef>
                <a:spcPts val="400"/>
              </a:spcBef>
              <a:buFont typeface="Wingdings" pitchFamily="2" charset="2"/>
              <a:buChar char="q"/>
            </a:pPr>
            <a:r>
              <a:rPr lang="it-IT" sz="2000" dirty="0" smtClean="0">
                <a:solidFill>
                  <a:schemeClr val="tx1"/>
                </a:solidFill>
                <a:latin typeface="Verdana" pitchFamily="34" charset="0"/>
              </a:rPr>
              <a:t>Per archivi di particolare rilevanza potrebbe essere valutata la opportunità di prevedere nel PSN l’integrazione dell’ulteriore fonte (ad es. comunale).</a:t>
            </a:r>
          </a:p>
          <a:p>
            <a:pPr>
              <a:lnSpc>
                <a:spcPct val="85000"/>
              </a:lnSpc>
              <a:spcBef>
                <a:spcPts val="400"/>
              </a:spcBef>
              <a:buFont typeface="Wingdings" pitchFamily="2" charset="2"/>
              <a:buChar char="q"/>
            </a:pPr>
            <a:r>
              <a:rPr lang="it-IT" sz="2000" dirty="0" smtClean="0">
                <a:solidFill>
                  <a:schemeClr val="tx1"/>
                </a:solidFill>
                <a:latin typeface="Verdana" pitchFamily="34" charset="0"/>
              </a:rPr>
              <a:t>In alternativa potrebbe essere attivata una collaborazione con Istat per la realizzazione di un progetto statistico non PSN di cui il Comune (</a:t>
            </a:r>
            <a:r>
              <a:rPr lang="it-IT" sz="2000" i="1" dirty="0" smtClean="0">
                <a:solidFill>
                  <a:schemeClr val="tx1"/>
                </a:solidFill>
                <a:latin typeface="Verdana" pitchFamily="34" charset="0"/>
              </a:rPr>
              <a:t>o altro soggetto richiedente: Regione, Provincia) </a:t>
            </a:r>
            <a:r>
              <a:rPr lang="it-IT" sz="2000" dirty="0">
                <a:solidFill>
                  <a:schemeClr val="tx1"/>
                </a:solidFill>
                <a:latin typeface="Verdana" pitchFamily="34" charset="0"/>
              </a:rPr>
              <a:t>è titolare</a:t>
            </a:r>
            <a:r>
              <a:rPr lang="it-IT" sz="2000" i="1" dirty="0" smtClean="0">
                <a:solidFill>
                  <a:schemeClr val="tx1"/>
                </a:solidFill>
                <a:latin typeface="Verdana" pitchFamily="34" charset="0"/>
              </a:rPr>
              <a:t>, </a:t>
            </a:r>
            <a:r>
              <a:rPr lang="it-IT" sz="2000" dirty="0" smtClean="0">
                <a:solidFill>
                  <a:schemeClr val="tx1"/>
                </a:solidFill>
                <a:latin typeface="Verdana" pitchFamily="34" charset="0"/>
              </a:rPr>
              <a:t>mentre Istat provvede alla integrazione della base dati per conto del titolare </a:t>
            </a:r>
            <a:r>
              <a:rPr lang="it-IT" sz="2000" i="1" dirty="0" smtClean="0">
                <a:solidFill>
                  <a:schemeClr val="tx1"/>
                </a:solidFill>
                <a:latin typeface="Verdana" pitchFamily="34" charset="0"/>
              </a:rPr>
              <a:t>(e deve perciò essere nominato da questo quale «responsabile del trattamento dei dati personali»).</a:t>
            </a:r>
          </a:p>
          <a:p>
            <a:pPr>
              <a:lnSpc>
                <a:spcPct val="85000"/>
              </a:lnSpc>
              <a:spcBef>
                <a:spcPts val="400"/>
              </a:spcBef>
              <a:buFont typeface="Wingdings" pitchFamily="2" charset="2"/>
              <a:buChar char="q"/>
            </a:pPr>
            <a:r>
              <a:rPr lang="it-IT" sz="2000" dirty="0" smtClean="0">
                <a:solidFill>
                  <a:schemeClr val="tx1"/>
                </a:solidFill>
                <a:latin typeface="Verdana" pitchFamily="34" charset="0"/>
              </a:rPr>
              <a:t>Più in generale, la progettazione dei «sistemi di diffusione dei dati» potrebbe prevedere anche ‘lo sviluppo di funzionalità che permettano questo tipo di integrazione, garantendo anche il segreto statistico’ </a:t>
            </a:r>
            <a:r>
              <a:rPr lang="it-IT" sz="2000" i="1" dirty="0" smtClean="0">
                <a:solidFill>
                  <a:schemeClr val="tx1"/>
                </a:solidFill>
                <a:latin typeface="Verdana" pitchFamily="34" charset="0"/>
              </a:rPr>
              <a:t>(come già indicato nei documenti Istat).</a:t>
            </a:r>
          </a:p>
          <a:p>
            <a:pPr>
              <a:lnSpc>
                <a:spcPct val="90000"/>
              </a:lnSpc>
              <a:spcBef>
                <a:spcPts val="600"/>
              </a:spcBef>
              <a:buFont typeface="Wingdings" pitchFamily="2" charset="2"/>
              <a:buChar char="q"/>
            </a:pPr>
            <a:endParaRPr lang="it-IT" sz="1900" dirty="0" smtClean="0">
              <a:solidFill>
                <a:schemeClr val="tx1"/>
              </a:solidFill>
              <a:latin typeface="Verdana" pitchFamily="34" charset="0"/>
            </a:endParaRPr>
          </a:p>
          <a:p>
            <a:pPr>
              <a:lnSpc>
                <a:spcPct val="90000"/>
              </a:lnSpc>
              <a:spcBef>
                <a:spcPts val="600"/>
              </a:spcBef>
              <a:buFont typeface="Wingdings" pitchFamily="2" charset="2"/>
              <a:buChar char="q"/>
            </a:pPr>
            <a:endParaRPr lang="it-IT" sz="2000" i="1" dirty="0" smtClean="0">
              <a:solidFill>
                <a:schemeClr val="tx1"/>
              </a:solidFill>
              <a:latin typeface="Verdana" pitchFamily="34" charset="0"/>
            </a:endParaRPr>
          </a:p>
          <a:p>
            <a:pPr>
              <a:buFont typeface="Wingdings" pitchFamily="2" charset="2"/>
              <a:buChar char="q"/>
            </a:pPr>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28</a:t>
            </a:fld>
            <a:endParaRPr lang="it-IT" dirty="0"/>
          </a:p>
        </p:txBody>
      </p:sp>
    </p:spTree>
    <p:extLst>
      <p:ext uri="{BB962C8B-B14F-4D97-AF65-F5344CB8AC3E}">
        <p14:creationId xmlns:p14="http://schemas.microsoft.com/office/powerpoint/2010/main" val="30469045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Censimento permanente</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8136706" cy="4465637"/>
          </a:xfrm>
        </p:spPr>
        <p:txBody>
          <a:bodyPr/>
          <a:lstStyle/>
          <a:p>
            <a:pPr>
              <a:buFont typeface="Wingdings" pitchFamily="2" charset="2"/>
              <a:buChar char="q"/>
            </a:pPr>
            <a:r>
              <a:rPr lang="it-IT" sz="2000" dirty="0" smtClean="0">
                <a:solidFill>
                  <a:schemeClr val="tx1"/>
                </a:solidFill>
                <a:latin typeface="Verdana" pitchFamily="34" charset="0"/>
              </a:rPr>
              <a:t>Dati statistici prodotti dal censimento permanente: sarà possibile la comunicazione dei dati elementari a soggetti Sistan per uso statistico, secondo le norme già richiamate.</a:t>
            </a:r>
          </a:p>
          <a:p>
            <a:pPr>
              <a:buFont typeface="Wingdings" pitchFamily="2" charset="2"/>
              <a:buChar char="q"/>
            </a:pPr>
            <a:r>
              <a:rPr lang="it-IT" sz="2000" dirty="0">
                <a:solidFill>
                  <a:schemeClr val="tx1"/>
                </a:solidFill>
                <a:latin typeface="Verdana" pitchFamily="34" charset="0"/>
              </a:rPr>
              <a:t>Norma di legge di indizione del censimento per eventuale possibilità di comunicazione dei dati individuali a ulteriori soggetti e rinvio ai piani generali di censimento e al PSN per eventuali esigenze di pubblicazione di alcune variabili in forma disaggregata, etc.</a:t>
            </a:r>
          </a:p>
          <a:p>
            <a:pPr>
              <a:buFont typeface="Wingdings" pitchFamily="2" charset="2"/>
              <a:buChar char="q"/>
            </a:pPr>
            <a:r>
              <a:rPr lang="it-IT" sz="2000" dirty="0" smtClean="0">
                <a:solidFill>
                  <a:schemeClr val="tx1"/>
                </a:solidFill>
                <a:latin typeface="Verdana" pitchFamily="34" charset="0"/>
              </a:rPr>
              <a:t>No uso dati censuari per fini amministrativi (revisione </a:t>
            </a:r>
            <a:r>
              <a:rPr lang="it-IT" sz="2000" dirty="0">
                <a:solidFill>
                  <a:schemeClr val="tx1"/>
                </a:solidFill>
                <a:latin typeface="Verdana" pitchFamily="34" charset="0"/>
              </a:rPr>
              <a:t>anagrafi) </a:t>
            </a:r>
            <a:r>
              <a:rPr lang="it-IT" sz="2000" dirty="0" smtClean="0">
                <a:solidFill>
                  <a:schemeClr val="tx1"/>
                </a:solidFill>
                <a:latin typeface="Verdana" pitchFamily="34" charset="0"/>
              </a:rPr>
              <a:t>- </a:t>
            </a:r>
            <a:r>
              <a:rPr lang="it-IT" sz="1800" i="1" dirty="0" smtClean="0">
                <a:solidFill>
                  <a:schemeClr val="tx1"/>
                </a:solidFill>
                <a:latin typeface="Verdana" pitchFamily="34" charset="0"/>
              </a:rPr>
              <a:t>Parere Garante 15 ottobre 2015</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r>
              <a:rPr lang="it-IT" sz="1800" dirty="0" smtClean="0">
                <a:latin typeface="Verdana" pitchFamily="34" charset="0"/>
              </a:rPr>
              <a:t>2qdx </a:t>
            </a: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29</a:t>
            </a:fld>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it-IT" sz="2800" dirty="0">
                <a:solidFill>
                  <a:schemeClr val="tx1"/>
                </a:solidFill>
                <a:latin typeface="Verdana" pitchFamily="34" charset="0"/>
              </a:rPr>
              <a:t>Censimento permanente e </a:t>
            </a:r>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smtClean="0">
                <a:solidFill>
                  <a:schemeClr val="tx1"/>
                </a:solidFill>
                <a:latin typeface="Verdana" pitchFamily="34" charset="0"/>
              </a:rPr>
              <a:t>uso </a:t>
            </a:r>
            <a:r>
              <a:rPr lang="it-IT" sz="2800" dirty="0">
                <a:solidFill>
                  <a:schemeClr val="tx1"/>
                </a:solidFill>
                <a:latin typeface="Verdana" pitchFamily="34" charset="0"/>
              </a:rPr>
              <a:t>statistico di fonti amministrative</a:t>
            </a:r>
          </a:p>
        </p:txBody>
      </p:sp>
      <p:sp>
        <p:nvSpPr>
          <p:cNvPr id="3075" name="Segnaposto contenuto 2"/>
          <p:cNvSpPr>
            <a:spLocks noGrp="1"/>
          </p:cNvSpPr>
          <p:nvPr>
            <p:ph idx="1"/>
          </p:nvPr>
        </p:nvSpPr>
        <p:spPr>
          <a:xfrm>
            <a:off x="539750" y="1772816"/>
            <a:ext cx="8136706" cy="4264447"/>
          </a:xfrm>
        </p:spPr>
        <p:txBody>
          <a:bodyPr/>
          <a:lstStyle/>
          <a:p>
            <a:pPr>
              <a:buFont typeface="Wingdings" pitchFamily="2" charset="2"/>
              <a:buChar char="q"/>
            </a:pPr>
            <a:r>
              <a:rPr lang="it-IT" sz="2000" dirty="0" smtClean="0">
                <a:solidFill>
                  <a:schemeClr val="tx1"/>
                </a:solidFill>
                <a:latin typeface="Verdana" pitchFamily="34" charset="0"/>
              </a:rPr>
              <a:t>Questo seminario ha come tema </a:t>
            </a:r>
            <a:r>
              <a:rPr lang="it-IT" sz="2000" dirty="0">
                <a:solidFill>
                  <a:schemeClr val="tx1"/>
                </a:solidFill>
                <a:latin typeface="Verdana" pitchFamily="34" charset="0"/>
              </a:rPr>
              <a:t>le più importanti innovazioni degli ultimi anni nell’ambito del Sistan: </a:t>
            </a:r>
          </a:p>
          <a:p>
            <a:pPr lvl="1">
              <a:buFont typeface="Wingdings" pitchFamily="2" charset="2"/>
              <a:buChar char="Ø"/>
            </a:pPr>
            <a:r>
              <a:rPr lang="it-IT" sz="2000" dirty="0">
                <a:solidFill>
                  <a:schemeClr val="tx1"/>
                </a:solidFill>
                <a:latin typeface="Verdana" pitchFamily="34" charset="0"/>
                <a:ea typeface="+mn-ea"/>
              </a:rPr>
              <a:t>censimento permanente, </a:t>
            </a:r>
          </a:p>
          <a:p>
            <a:pPr lvl="1">
              <a:buFont typeface="Wingdings" pitchFamily="2" charset="2"/>
              <a:buChar char="Ø"/>
            </a:pPr>
            <a:r>
              <a:rPr lang="it-IT" sz="2000" dirty="0">
                <a:solidFill>
                  <a:schemeClr val="tx1"/>
                </a:solidFill>
                <a:latin typeface="Verdana" pitchFamily="34" charset="0"/>
                <a:ea typeface="+mn-ea"/>
              </a:rPr>
              <a:t>archivi statistici integrati, derivanti dall’integrazione sia di microdati statistici che di fonti amministrative.</a:t>
            </a:r>
          </a:p>
          <a:p>
            <a:pPr>
              <a:buFont typeface="Wingdings" pitchFamily="2" charset="2"/>
              <a:buChar char="q"/>
            </a:pPr>
            <a:r>
              <a:rPr lang="it-IT" sz="2000" dirty="0" smtClean="0">
                <a:solidFill>
                  <a:schemeClr val="tx1"/>
                </a:solidFill>
                <a:latin typeface="Verdana" pitchFamily="34" charset="0"/>
              </a:rPr>
              <a:t>I </a:t>
            </a:r>
            <a:r>
              <a:rPr lang="it-IT" sz="2000" dirty="0">
                <a:solidFill>
                  <a:schemeClr val="tx1"/>
                </a:solidFill>
                <a:latin typeface="Verdana" pitchFamily="34" charset="0"/>
              </a:rPr>
              <a:t>due progetti sono strettamente collegati tra loro, in quanto il censimento permanente della popolazione è reso possibile, tra l’altro, dall’esistenza degli archivi statistici integrati. Il sistema di indagini legate al censimento permanente contribuisce a sua volta all’alimentazione del sistema di archivi integrati. </a:t>
            </a:r>
          </a:p>
          <a:p>
            <a:endParaRPr lang="it-IT" sz="2000" dirty="0">
              <a:solidFill>
                <a:schemeClr val="tx1"/>
              </a:solidFill>
              <a:latin typeface="Verdana" pitchFamily="34" charset="0"/>
            </a:endParaRPr>
          </a:p>
          <a:p>
            <a:pPr>
              <a:spcBef>
                <a:spcPts val="600"/>
              </a:spcBef>
              <a:spcAft>
                <a:spcPts val="0"/>
              </a:spcAft>
              <a:buFont typeface="Wingdings" pitchFamily="2" charset="2"/>
              <a:buChar char="q"/>
            </a:pPr>
            <a:endParaRPr lang="it-IT" sz="2000" dirty="0" smtClean="0">
              <a:solidFill>
                <a:srgbClr val="FF0000"/>
              </a:solidFill>
              <a:latin typeface="Verdana" pitchFamily="34" charset="0"/>
            </a:endParaRPr>
          </a:p>
          <a:p>
            <a:pPr marL="0" indent="0">
              <a:spcBef>
                <a:spcPts val="600"/>
              </a:spcBef>
              <a:spcAft>
                <a:spcPts val="0"/>
              </a:spcAft>
            </a:pPr>
            <a:r>
              <a:rPr lang="it-IT" sz="2000" dirty="0" smtClean="0">
                <a:solidFill>
                  <a:srgbClr val="FF0000"/>
                </a:solidFill>
                <a:latin typeface="Verdana" pitchFamily="34" charset="0"/>
              </a:rPr>
              <a:t> </a:t>
            </a:r>
          </a:p>
          <a:p>
            <a:pPr marL="0" indent="0">
              <a:spcBef>
                <a:spcPts val="600"/>
              </a:spcBef>
              <a:spcAft>
                <a:spcPts val="0"/>
              </a:spcAft>
            </a:pPr>
            <a:endParaRPr lang="it-IT" sz="2000" i="1" dirty="0" smtClean="0">
              <a:solidFill>
                <a:schemeClr val="tx1"/>
              </a:solidFill>
              <a:latin typeface="Verdana" pitchFamily="34" charset="0"/>
            </a:endParaRPr>
          </a:p>
          <a:p>
            <a:pPr marL="0" indent="0">
              <a:spcBef>
                <a:spcPts val="600"/>
              </a:spcBef>
              <a:spcAft>
                <a:spcPts val="0"/>
              </a:spcAft>
            </a:pPr>
            <a:endParaRPr lang="it-IT" sz="2000" i="1" dirty="0" smtClean="0">
              <a:solidFill>
                <a:schemeClr val="tx1"/>
              </a:solidFill>
              <a:latin typeface="Verdana" pitchFamily="34" charset="0"/>
            </a:endParaRPr>
          </a:p>
          <a:p>
            <a:pPr marL="0" indent="0">
              <a:spcBef>
                <a:spcPts val="600"/>
              </a:spcBef>
              <a:spcAft>
                <a:spcPts val="0"/>
              </a:spcAft>
            </a:pPr>
            <a:endParaRPr lang="it-IT" sz="2000" dirty="0" smtClean="0">
              <a:solidFill>
                <a:schemeClr val="tx1"/>
              </a:solidFill>
              <a:latin typeface="Verdana" pitchFamily="34" charset="0"/>
            </a:endParaRPr>
          </a:p>
          <a:p>
            <a:pPr lvl="1">
              <a:spcBef>
                <a:spcPts val="600"/>
              </a:spcBef>
              <a:spcAft>
                <a:spcPts val="0"/>
              </a:spcAft>
              <a:buFont typeface="Wingdings" pitchFamily="2" charset="2"/>
              <a:buChar char="q"/>
            </a:pPr>
            <a:endParaRPr lang="it-IT" sz="1600" dirty="0" smtClean="0">
              <a:solidFill>
                <a:schemeClr val="tx1"/>
              </a:solidFill>
              <a:latin typeface="Verdana" pitchFamily="34" charset="0"/>
              <a:ea typeface="+mn-ea"/>
            </a:endParaRPr>
          </a:p>
          <a:p>
            <a:pPr lvl="1">
              <a:spcBef>
                <a:spcPts val="600"/>
              </a:spcBef>
              <a:spcAft>
                <a:spcPts val="1200"/>
              </a:spcAft>
            </a:pPr>
            <a:endParaRPr lang="it-IT" sz="1400" dirty="0" smtClean="0">
              <a:latin typeface="Verdana" pitchFamily="34" charset="0"/>
            </a:endParaRP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ea typeface="Verdana" pitchFamily="34" charset="0"/>
                <a:cs typeface="Verdana" pitchFamily="34" charset="0"/>
              </a:rPr>
              <a:t>Reggio Calabria, 18 ottobre 2017</a:t>
            </a:r>
            <a:endParaRPr lang="it-IT" dirty="0">
              <a:ea typeface="Verdana" pitchFamily="34" charset="0"/>
              <a:cs typeface="Verdana" pitchFamily="34" charset="0"/>
            </a:endParaRPr>
          </a:p>
        </p:txBody>
      </p:sp>
      <p:sp>
        <p:nvSpPr>
          <p:cNvPr id="5" name="Segnaposto piè di pagina 4"/>
          <p:cNvSpPr>
            <a:spLocks noGrp="1"/>
          </p:cNvSpPr>
          <p:nvPr>
            <p:ph type="ftr" sz="quarter" idx="11"/>
          </p:nvPr>
        </p:nvSpPr>
        <p:spPr/>
        <p:txBody>
          <a:bodyPr/>
          <a:lstStyle/>
          <a:p>
            <a:pPr>
              <a:defRPr/>
            </a:pPr>
            <a:r>
              <a:rPr lang="it-IT" b="0" smtClean="0">
                <a:ea typeface="Verdana" pitchFamily="34" charset="0"/>
                <a:cs typeface="Verdana" pitchFamily="34" charset="0"/>
              </a:rPr>
              <a:t>Paola Baldi          </a:t>
            </a:r>
            <a:endParaRPr lang="it-IT" b="0" dirty="0"/>
          </a:p>
        </p:txBody>
      </p:sp>
      <p:sp>
        <p:nvSpPr>
          <p:cNvPr id="6" name="Segnaposto numero diapositiva 5"/>
          <p:cNvSpPr>
            <a:spLocks noGrp="1"/>
          </p:cNvSpPr>
          <p:nvPr>
            <p:ph type="sldNum" sz="quarter" idx="12"/>
          </p:nvPr>
        </p:nvSpPr>
        <p:spPr/>
        <p:txBody>
          <a:bodyPr/>
          <a:lstStyle/>
          <a:p>
            <a:pPr>
              <a:defRPr/>
            </a:pPr>
            <a:fld id="{97FBBEE1-35F9-4CFD-A852-BB470A3040AC}" type="slidenum">
              <a:rPr lang="it-IT" smtClean="0"/>
              <a:pPr>
                <a:defRPr/>
              </a:pPr>
              <a:t>3</a:t>
            </a:fld>
            <a:endParaRPr lang="it-IT"/>
          </a:p>
        </p:txBody>
      </p:sp>
    </p:spTree>
    <p:extLst>
      <p:ext uri="{BB962C8B-B14F-4D97-AF65-F5344CB8AC3E}">
        <p14:creationId xmlns:p14="http://schemas.microsoft.com/office/powerpoint/2010/main" val="37568061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it-IT" sz="2800" dirty="0" smtClean="0">
                <a:latin typeface="Verdana" pitchFamily="34" charset="0"/>
              </a:rPr>
              <a:t>Approfondimenti su normativa </a:t>
            </a:r>
            <a:br>
              <a:rPr lang="it-IT" sz="2800" dirty="0" smtClean="0">
                <a:latin typeface="Verdana" pitchFamily="34" charset="0"/>
              </a:rPr>
            </a:br>
            <a:r>
              <a:rPr lang="it-IT" sz="2800" dirty="0" smtClean="0">
                <a:latin typeface="Verdana" pitchFamily="34" charset="0"/>
              </a:rPr>
              <a:t>privacy e statistica ufficiale</a:t>
            </a:r>
            <a:endParaRPr lang="it-IT" sz="2800" dirty="0">
              <a:latin typeface="Verdana" pitchFamily="34" charset="0"/>
            </a:endParaRPr>
          </a:p>
        </p:txBody>
      </p:sp>
      <p:sp>
        <p:nvSpPr>
          <p:cNvPr id="3075" name="Segnaposto contenuto 2"/>
          <p:cNvSpPr>
            <a:spLocks noGrp="1"/>
          </p:cNvSpPr>
          <p:nvPr>
            <p:ph idx="1"/>
          </p:nvPr>
        </p:nvSpPr>
        <p:spPr>
          <a:xfrm>
            <a:off x="539750" y="1772816"/>
            <a:ext cx="8136706" cy="4264447"/>
          </a:xfrm>
        </p:spPr>
        <p:txBody>
          <a:bodyPr/>
          <a:lstStyle/>
          <a:p>
            <a:pPr>
              <a:spcBef>
                <a:spcPts val="600"/>
              </a:spcBef>
              <a:spcAft>
                <a:spcPts val="0"/>
              </a:spcAft>
              <a:buFont typeface="Wingdings" pitchFamily="2" charset="2"/>
              <a:buChar char="q"/>
            </a:pPr>
            <a:endParaRPr lang="it-IT" sz="2000" dirty="0" smtClean="0">
              <a:solidFill>
                <a:schemeClr val="tx1"/>
              </a:solidFill>
              <a:latin typeface="Verdana" pitchFamily="34" charset="0"/>
            </a:endParaRPr>
          </a:p>
          <a:p>
            <a:pPr>
              <a:spcBef>
                <a:spcPts val="600"/>
              </a:spcBef>
              <a:spcAft>
                <a:spcPts val="0"/>
              </a:spcAft>
              <a:buFont typeface="Wingdings" pitchFamily="2" charset="2"/>
              <a:buChar char="q"/>
            </a:pPr>
            <a:r>
              <a:rPr lang="it-IT" sz="2000" dirty="0" smtClean="0">
                <a:solidFill>
                  <a:schemeClr val="tx1"/>
                </a:solidFill>
                <a:latin typeface="Verdana" pitchFamily="34" charset="0"/>
              </a:rPr>
              <a:t>Per una trattazione generale </a:t>
            </a:r>
            <a:r>
              <a:rPr lang="it-IT" sz="2000" dirty="0">
                <a:latin typeface="Verdana" pitchFamily="34" charset="0"/>
              </a:rPr>
              <a:t>sulla applicazione </a:t>
            </a:r>
            <a:r>
              <a:rPr lang="it-IT" sz="2000" dirty="0" smtClean="0">
                <a:latin typeface="Verdana" pitchFamily="34" charset="0"/>
              </a:rPr>
              <a:t>della </a:t>
            </a:r>
            <a:r>
              <a:rPr lang="it-IT" sz="2000" dirty="0">
                <a:latin typeface="Verdana" pitchFamily="34" charset="0"/>
              </a:rPr>
              <a:t>normativa privacy in ambito statistico</a:t>
            </a:r>
            <a:r>
              <a:rPr lang="it-IT" sz="2000" dirty="0" smtClean="0">
                <a:solidFill>
                  <a:schemeClr val="tx1"/>
                </a:solidFill>
                <a:latin typeface="Verdana" pitchFamily="34" charset="0"/>
              </a:rPr>
              <a:t>, vedi anche la relazione di </a:t>
            </a:r>
          </a:p>
          <a:p>
            <a:pPr marL="0" indent="0">
              <a:spcBef>
                <a:spcPts val="600"/>
              </a:spcBef>
              <a:spcAft>
                <a:spcPts val="0"/>
              </a:spcAft>
            </a:pPr>
            <a:r>
              <a:rPr lang="it-IT" sz="2000" dirty="0" smtClean="0">
                <a:solidFill>
                  <a:schemeClr val="tx1"/>
                </a:solidFill>
                <a:latin typeface="Verdana" pitchFamily="34" charset="0"/>
              </a:rPr>
              <a:t>	Maria Rosaria Simeone (Istat) «Privacy e statistica 	ufficiale»</a:t>
            </a:r>
          </a:p>
          <a:p>
            <a:pPr marL="0" indent="0">
              <a:spcBef>
                <a:spcPts val="600"/>
              </a:spcBef>
              <a:spcAft>
                <a:spcPts val="0"/>
              </a:spcAft>
            </a:pPr>
            <a:r>
              <a:rPr lang="it-IT" sz="2000" dirty="0" smtClean="0">
                <a:solidFill>
                  <a:schemeClr val="tx1"/>
                </a:solidFill>
                <a:latin typeface="Verdana" pitchFamily="34" charset="0"/>
              </a:rPr>
              <a:t> </a:t>
            </a:r>
          </a:p>
          <a:p>
            <a:pPr lvl="1">
              <a:spcBef>
                <a:spcPts val="600"/>
              </a:spcBef>
              <a:spcAft>
                <a:spcPts val="0"/>
              </a:spcAft>
              <a:buFont typeface="Wingdings" pitchFamily="2" charset="2"/>
              <a:buChar char="Ø"/>
            </a:pPr>
            <a:r>
              <a:rPr lang="it-IT" sz="2000" dirty="0" smtClean="0">
                <a:solidFill>
                  <a:schemeClr val="tx1"/>
                </a:solidFill>
                <a:latin typeface="Verdana" pitchFamily="34" charset="0"/>
              </a:rPr>
              <a:t>disponibile sul sito web dell’USCI: </a:t>
            </a:r>
          </a:p>
          <a:p>
            <a:pPr marL="0" indent="0">
              <a:spcBef>
                <a:spcPts val="600"/>
              </a:spcBef>
              <a:spcAft>
                <a:spcPts val="0"/>
              </a:spcAft>
            </a:pPr>
            <a:r>
              <a:rPr lang="it-IT" sz="1800" i="1" dirty="0" smtClean="0">
                <a:solidFill>
                  <a:schemeClr val="tx1"/>
                </a:solidFill>
                <a:latin typeface="Verdana" pitchFamily="34" charset="0"/>
              </a:rPr>
              <a:t>		http</a:t>
            </a:r>
            <a:r>
              <a:rPr lang="it-IT" sz="1800" i="1" dirty="0">
                <a:solidFill>
                  <a:schemeClr val="tx1"/>
                </a:solidFill>
                <a:latin typeface="Verdana" pitchFamily="34" charset="0"/>
              </a:rPr>
              <a:t>://</a:t>
            </a:r>
            <a:r>
              <a:rPr lang="it-IT" sz="1800" i="1" dirty="0" smtClean="0">
                <a:solidFill>
                  <a:schemeClr val="tx1"/>
                </a:solidFill>
                <a:latin typeface="Verdana" pitchFamily="34" charset="0"/>
              </a:rPr>
              <a:t>www.usci.it/web/contenuti/speciali/1357-speciale-			convegno-usci-trento-14-e-15-settembre-2017</a:t>
            </a:r>
            <a:endParaRPr lang="it-IT" sz="1800" i="1" dirty="0">
              <a:solidFill>
                <a:schemeClr val="tx1"/>
              </a:solidFill>
              <a:latin typeface="Verdana" pitchFamily="34" charset="0"/>
            </a:endParaRPr>
          </a:p>
          <a:p>
            <a:pPr marL="0" indent="0">
              <a:spcBef>
                <a:spcPts val="600"/>
              </a:spcBef>
              <a:spcAft>
                <a:spcPts val="0"/>
              </a:spcAft>
            </a:pPr>
            <a:endParaRPr lang="it-IT" sz="2000" i="1" dirty="0" smtClean="0">
              <a:solidFill>
                <a:schemeClr val="tx1"/>
              </a:solidFill>
              <a:latin typeface="Verdana" pitchFamily="34" charset="0"/>
            </a:endParaRPr>
          </a:p>
          <a:p>
            <a:pPr marL="0" indent="0">
              <a:spcBef>
                <a:spcPts val="600"/>
              </a:spcBef>
              <a:spcAft>
                <a:spcPts val="0"/>
              </a:spcAft>
            </a:pPr>
            <a:endParaRPr lang="it-IT" sz="2000" i="1" dirty="0" smtClean="0">
              <a:solidFill>
                <a:schemeClr val="tx1"/>
              </a:solidFill>
              <a:latin typeface="Verdana" pitchFamily="34" charset="0"/>
            </a:endParaRPr>
          </a:p>
          <a:p>
            <a:pPr marL="0" indent="0">
              <a:spcBef>
                <a:spcPts val="600"/>
              </a:spcBef>
              <a:spcAft>
                <a:spcPts val="0"/>
              </a:spcAft>
            </a:pPr>
            <a:endParaRPr lang="it-IT" sz="2000" dirty="0" smtClean="0">
              <a:solidFill>
                <a:schemeClr val="tx1"/>
              </a:solidFill>
              <a:latin typeface="Verdana" pitchFamily="34" charset="0"/>
            </a:endParaRPr>
          </a:p>
          <a:p>
            <a:pPr lvl="1">
              <a:spcBef>
                <a:spcPts val="600"/>
              </a:spcBef>
              <a:spcAft>
                <a:spcPts val="0"/>
              </a:spcAft>
              <a:buFont typeface="Wingdings" pitchFamily="2" charset="2"/>
              <a:buChar char="q"/>
            </a:pPr>
            <a:endParaRPr lang="it-IT" sz="1600" dirty="0" smtClean="0">
              <a:solidFill>
                <a:schemeClr val="tx1"/>
              </a:solidFill>
              <a:latin typeface="Verdana" pitchFamily="34" charset="0"/>
              <a:ea typeface="+mn-ea"/>
            </a:endParaRPr>
          </a:p>
          <a:p>
            <a:pPr lvl="1">
              <a:spcBef>
                <a:spcPts val="600"/>
              </a:spcBef>
              <a:spcAft>
                <a:spcPts val="1200"/>
              </a:spcAft>
            </a:pPr>
            <a:endParaRPr lang="it-IT" sz="1400" dirty="0" smtClean="0">
              <a:latin typeface="Verdana" pitchFamily="34" charset="0"/>
            </a:endParaRP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ea typeface="Verdana" pitchFamily="34" charset="0"/>
                <a:cs typeface="Verdana" pitchFamily="34" charset="0"/>
              </a:rPr>
              <a:t>Reggio Calabria, 18 ottobre 2017</a:t>
            </a:r>
            <a:endParaRPr lang="it-IT" dirty="0">
              <a:ea typeface="Verdana" pitchFamily="34" charset="0"/>
              <a:cs typeface="Verdana" pitchFamily="34" charset="0"/>
            </a:endParaRPr>
          </a:p>
        </p:txBody>
      </p:sp>
      <p:sp>
        <p:nvSpPr>
          <p:cNvPr id="5" name="Segnaposto piè di pagina 4"/>
          <p:cNvSpPr>
            <a:spLocks noGrp="1"/>
          </p:cNvSpPr>
          <p:nvPr>
            <p:ph type="ftr" sz="quarter" idx="11"/>
          </p:nvPr>
        </p:nvSpPr>
        <p:spPr/>
        <p:txBody>
          <a:bodyPr/>
          <a:lstStyle/>
          <a:p>
            <a:pPr>
              <a:defRPr/>
            </a:pPr>
            <a:r>
              <a:rPr lang="it-IT" b="0" smtClean="0">
                <a:ea typeface="Verdana" pitchFamily="34" charset="0"/>
                <a:cs typeface="Verdana" pitchFamily="34" charset="0"/>
              </a:rPr>
              <a:t>Paola Baldi          </a:t>
            </a:r>
            <a:endParaRPr lang="it-IT" b="0" dirty="0"/>
          </a:p>
        </p:txBody>
      </p:sp>
      <p:sp>
        <p:nvSpPr>
          <p:cNvPr id="6" name="Segnaposto numero diapositiva 5"/>
          <p:cNvSpPr>
            <a:spLocks noGrp="1"/>
          </p:cNvSpPr>
          <p:nvPr>
            <p:ph type="sldNum" sz="quarter" idx="12"/>
          </p:nvPr>
        </p:nvSpPr>
        <p:spPr/>
        <p:txBody>
          <a:bodyPr/>
          <a:lstStyle/>
          <a:p>
            <a:pPr>
              <a:defRPr/>
            </a:pPr>
            <a:fld id="{97FBBEE1-35F9-4CFD-A852-BB470A3040AC}" type="slidenum">
              <a:rPr lang="it-IT" smtClean="0"/>
              <a:pPr>
                <a:defRPr/>
              </a:pPr>
              <a:t>30</a:t>
            </a:fld>
            <a:endParaRPr lang="it-IT"/>
          </a:p>
        </p:txBody>
      </p:sp>
    </p:spTree>
    <p:extLst>
      <p:ext uri="{BB962C8B-B14F-4D97-AF65-F5344CB8AC3E}">
        <p14:creationId xmlns:p14="http://schemas.microsoft.com/office/powerpoint/2010/main" val="42501344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p:nvPr>
        </p:nvSpPr>
        <p:spPr/>
        <p:txBody>
          <a:bodyPr/>
          <a:lstStyle/>
          <a:p>
            <a:r>
              <a:rPr lang="it-IT" sz="3200" smtClean="0"/>
              <a:t/>
            </a:r>
            <a:br>
              <a:rPr lang="it-IT" sz="3200" smtClean="0"/>
            </a:br>
            <a:r>
              <a:rPr lang="it-IT" sz="3200" smtClean="0"/>
              <a:t/>
            </a:r>
            <a:br>
              <a:rPr lang="it-IT" sz="3200" smtClean="0"/>
            </a:br>
            <a:r>
              <a:rPr lang="it-IT" sz="3200" smtClean="0"/>
              <a:t/>
            </a:r>
            <a:br>
              <a:rPr lang="it-IT" sz="3200" smtClean="0"/>
            </a:br>
            <a:r>
              <a:rPr lang="it-IT" sz="3200" smtClean="0"/>
              <a:t/>
            </a:r>
            <a:br>
              <a:rPr lang="it-IT" sz="3200" smtClean="0"/>
            </a:br>
            <a:r>
              <a:rPr lang="it-IT" sz="3200" smtClean="0"/>
              <a:t/>
            </a:r>
            <a:br>
              <a:rPr lang="it-IT" sz="3200" smtClean="0"/>
            </a:br>
            <a:endParaRPr lang="it-IT" sz="2800" smtClean="0">
              <a:latin typeface="Verdana" pitchFamily="34" charset="0"/>
            </a:endParaRPr>
          </a:p>
        </p:txBody>
      </p:sp>
      <p:sp>
        <p:nvSpPr>
          <p:cNvPr id="18435" name="Segnaposto contenuto 2"/>
          <p:cNvSpPr>
            <a:spLocks noGrp="1"/>
          </p:cNvSpPr>
          <p:nvPr>
            <p:ph idx="1"/>
          </p:nvPr>
        </p:nvSpPr>
        <p:spPr/>
        <p:txBody>
          <a:bodyPr/>
          <a:lstStyle/>
          <a:p>
            <a:pPr marL="342900" lvl="1" indent="-342900">
              <a:lnSpc>
                <a:spcPct val="90000"/>
              </a:lnSpc>
              <a:spcBef>
                <a:spcPts val="600"/>
              </a:spcBef>
            </a:pPr>
            <a:endParaRPr lang="it-IT" sz="2000" dirty="0" smtClean="0">
              <a:latin typeface="Verdana" pitchFamily="34" charset="0"/>
            </a:endParaRPr>
          </a:p>
          <a:p>
            <a:pPr marL="342900" lvl="1" indent="-342900" algn="ctr">
              <a:lnSpc>
                <a:spcPct val="90000"/>
              </a:lnSpc>
              <a:spcBef>
                <a:spcPts val="600"/>
              </a:spcBef>
            </a:pPr>
            <a:endParaRPr lang="it-IT" sz="2800" dirty="0" smtClean="0">
              <a:latin typeface="Verdana" pitchFamily="34" charset="0"/>
            </a:endParaRPr>
          </a:p>
          <a:p>
            <a:pPr marL="342900" lvl="1" indent="-342900" algn="ctr">
              <a:lnSpc>
                <a:spcPct val="90000"/>
              </a:lnSpc>
              <a:spcBef>
                <a:spcPts val="600"/>
              </a:spcBef>
            </a:pPr>
            <a:r>
              <a:rPr lang="it-IT" sz="2800" dirty="0" smtClean="0">
                <a:latin typeface="Verdana" pitchFamily="34" charset="0"/>
              </a:rPr>
              <a:t>Grazie per l’attenzione!</a:t>
            </a:r>
          </a:p>
          <a:p>
            <a:pPr marL="342900" lvl="1" indent="-342900" algn="ctr">
              <a:lnSpc>
                <a:spcPct val="90000"/>
              </a:lnSpc>
              <a:spcBef>
                <a:spcPts val="600"/>
              </a:spcBef>
            </a:pPr>
            <a:endParaRPr lang="it-IT" sz="2800" dirty="0" smtClean="0">
              <a:latin typeface="Verdana" pitchFamily="34" charset="0"/>
            </a:endParaRPr>
          </a:p>
          <a:p>
            <a:pPr marL="342900" lvl="1" indent="-342900" algn="ctr">
              <a:lnSpc>
                <a:spcPct val="90000"/>
              </a:lnSpc>
              <a:spcBef>
                <a:spcPts val="600"/>
              </a:spcBef>
            </a:pPr>
            <a:endParaRPr lang="it-IT" sz="2800" dirty="0" smtClean="0">
              <a:latin typeface="Verdana" pitchFamily="34" charset="0"/>
            </a:endParaRPr>
          </a:p>
          <a:p>
            <a:pPr marL="342900" lvl="1" indent="-342900" algn="ctr">
              <a:lnSpc>
                <a:spcPct val="90000"/>
              </a:lnSpc>
              <a:spcBef>
                <a:spcPts val="600"/>
              </a:spcBef>
            </a:pPr>
            <a:endParaRPr lang="it-IT" sz="2800" dirty="0">
              <a:latin typeface="Verdana" pitchFamily="34" charset="0"/>
            </a:endParaRPr>
          </a:p>
          <a:p>
            <a:pPr marL="342900" lvl="1" indent="-342900">
              <a:lnSpc>
                <a:spcPct val="90000"/>
              </a:lnSpc>
              <a:spcBef>
                <a:spcPts val="600"/>
              </a:spcBef>
            </a:pPr>
            <a:r>
              <a:rPr lang="it-IT" sz="2800" dirty="0" smtClean="0">
                <a:latin typeface="Verdana" pitchFamily="34" charset="0"/>
              </a:rPr>
              <a:t>       </a:t>
            </a:r>
            <a:r>
              <a:rPr lang="it-IT" sz="2000" i="1" dirty="0" smtClean="0">
                <a:latin typeface="Verdana" pitchFamily="34" charset="0"/>
              </a:rPr>
              <a:t>335 1225582</a:t>
            </a:r>
          </a:p>
          <a:p>
            <a:pPr marL="342900" lvl="1" indent="-342900">
              <a:lnSpc>
                <a:spcPct val="90000"/>
              </a:lnSpc>
              <a:spcBef>
                <a:spcPts val="600"/>
              </a:spcBef>
            </a:pPr>
            <a:endParaRPr lang="it-IT" sz="2000" dirty="0">
              <a:latin typeface="Verdana" pitchFamily="34" charset="0"/>
            </a:endParaRPr>
          </a:p>
          <a:p>
            <a:pPr marL="342900" lvl="1" indent="-342900">
              <a:lnSpc>
                <a:spcPct val="90000"/>
              </a:lnSpc>
              <a:spcBef>
                <a:spcPts val="600"/>
              </a:spcBef>
            </a:pPr>
            <a:r>
              <a:rPr lang="it-IT" sz="2000" dirty="0" smtClean="0">
                <a:latin typeface="Verdana" pitchFamily="34" charset="0"/>
              </a:rPr>
              <a:t>			</a:t>
            </a:r>
            <a:r>
              <a:rPr lang="it-IT" sz="2000" i="1" dirty="0" smtClean="0">
                <a:latin typeface="Verdana" pitchFamily="34" charset="0"/>
              </a:rPr>
              <a:t>paolabaldi49@gmail.com</a:t>
            </a:r>
          </a:p>
          <a:p>
            <a:pPr marL="342900" lvl="1" indent="-342900" algn="ctr">
              <a:lnSpc>
                <a:spcPct val="90000"/>
              </a:lnSpc>
              <a:spcBef>
                <a:spcPts val="600"/>
              </a:spcBef>
            </a:pPr>
            <a:endParaRPr lang="it-IT" sz="2800" dirty="0" smtClean="0">
              <a:latin typeface="Verdana" pitchFamily="34" charset="0"/>
            </a:endParaRPr>
          </a:p>
          <a:p>
            <a:pPr>
              <a:lnSpc>
                <a:spcPct val="90000"/>
              </a:lnSpc>
              <a:spcBef>
                <a:spcPts val="600"/>
              </a:spcBef>
            </a:pPr>
            <a:endParaRPr lang="it-IT" sz="1800" dirty="0" smtClean="0"/>
          </a:p>
        </p:txBody>
      </p:sp>
      <p:sp>
        <p:nvSpPr>
          <p:cNvPr id="4" name="Segnaposto data 3"/>
          <p:cNvSpPr>
            <a:spLocks noGrp="1"/>
          </p:cNvSpPr>
          <p:nvPr>
            <p:ph type="dt" sz="quarter" idx="10"/>
          </p:nvPr>
        </p:nvSpPr>
        <p:spPr>
          <a:xfrm>
            <a:off x="468312" y="6245225"/>
            <a:ext cx="2231479"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1722101F-2A8B-4531-A189-49EFEC3B23D0}" type="slidenum">
              <a:rPr lang="it-IT" smtClean="0"/>
              <a:pPr>
                <a:defRPr/>
              </a:pPr>
              <a:t>31</a:t>
            </a:fld>
            <a:endParaRPr lang="it-IT" dirty="0"/>
          </a:p>
        </p:txBody>
      </p:sp>
      <p:pic>
        <p:nvPicPr>
          <p:cNvPr id="7" name="Shape 504"/>
          <p:cNvPicPr preferRelativeResize="0"/>
          <p:nvPr/>
        </p:nvPicPr>
        <p:blipFill rotWithShape="1">
          <a:blip r:embed="rId3">
            <a:alphaModFix/>
          </a:blip>
          <a:srcRect/>
          <a:stretch/>
        </p:blipFill>
        <p:spPr>
          <a:xfrm>
            <a:off x="851282" y="4310061"/>
            <a:ext cx="705622" cy="614362"/>
          </a:xfrm>
          <a:prstGeom prst="rect">
            <a:avLst/>
          </a:prstGeom>
          <a:noFill/>
          <a:ln>
            <a:noFill/>
          </a:ln>
        </p:spPr>
      </p:pic>
      <p:pic>
        <p:nvPicPr>
          <p:cNvPr id="8" name="Shape 507"/>
          <p:cNvPicPr preferRelativeResize="0"/>
          <p:nvPr/>
        </p:nvPicPr>
        <p:blipFill rotWithShape="1">
          <a:blip r:embed="rId4">
            <a:alphaModFix/>
          </a:blip>
          <a:srcRect/>
          <a:stretch/>
        </p:blipFill>
        <p:spPr>
          <a:xfrm>
            <a:off x="820737" y="5085184"/>
            <a:ext cx="705616" cy="615949"/>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a:xfrm>
            <a:off x="573087" y="260648"/>
            <a:ext cx="7997825" cy="1250950"/>
          </a:xfrm>
        </p:spPr>
        <p:txBody>
          <a:bodyPr/>
          <a:lstStyle/>
          <a:p>
            <a:r>
              <a:rPr lang="it-IT" sz="2800" dirty="0" smtClean="0">
                <a:solidFill>
                  <a:schemeClr val="tx1"/>
                </a:solidFill>
                <a:latin typeface="Verdana" pitchFamily="34" charset="0"/>
              </a:rPr>
              <a:t>Obiettivi </a:t>
            </a:r>
            <a:r>
              <a:rPr lang="it-IT" sz="2800" dirty="0">
                <a:solidFill>
                  <a:schemeClr val="tx1"/>
                </a:solidFill>
                <a:latin typeface="Verdana" pitchFamily="34" charset="0"/>
              </a:rPr>
              <a:t>della realizzazione del </a:t>
            </a:r>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smtClean="0">
                <a:solidFill>
                  <a:schemeClr val="tx1"/>
                </a:solidFill>
                <a:latin typeface="Verdana" pitchFamily="34" charset="0"/>
              </a:rPr>
              <a:t>sistema di </a:t>
            </a:r>
            <a:r>
              <a:rPr lang="it-IT" sz="2800" dirty="0">
                <a:solidFill>
                  <a:schemeClr val="tx1"/>
                </a:solidFill>
                <a:latin typeface="Verdana" pitchFamily="34" charset="0"/>
              </a:rPr>
              <a:t>archivi statistici integrati</a:t>
            </a:r>
          </a:p>
        </p:txBody>
      </p:sp>
      <p:sp>
        <p:nvSpPr>
          <p:cNvPr id="3075" name="Segnaposto contenuto 2"/>
          <p:cNvSpPr>
            <a:spLocks noGrp="1"/>
          </p:cNvSpPr>
          <p:nvPr>
            <p:ph idx="1"/>
          </p:nvPr>
        </p:nvSpPr>
        <p:spPr>
          <a:xfrm>
            <a:off x="539750" y="1772816"/>
            <a:ext cx="8136706" cy="4264447"/>
          </a:xfrm>
        </p:spPr>
        <p:txBody>
          <a:bodyPr/>
          <a:lstStyle/>
          <a:p>
            <a:pPr>
              <a:buFont typeface="Wingdings" pitchFamily="2" charset="2"/>
              <a:buChar char="q"/>
            </a:pPr>
            <a:r>
              <a:rPr lang="it-IT" sz="2000" dirty="0">
                <a:solidFill>
                  <a:schemeClr val="tx1"/>
                </a:solidFill>
                <a:latin typeface="Verdana" pitchFamily="34" charset="0"/>
              </a:rPr>
              <a:t>R</a:t>
            </a:r>
            <a:r>
              <a:rPr lang="it-IT" sz="2000" dirty="0" smtClean="0">
                <a:solidFill>
                  <a:schemeClr val="tx1"/>
                </a:solidFill>
                <a:latin typeface="Verdana" pitchFamily="34" charset="0"/>
              </a:rPr>
              <a:t>iorganizzare </a:t>
            </a:r>
            <a:r>
              <a:rPr lang="it-IT" sz="2000" dirty="0">
                <a:solidFill>
                  <a:schemeClr val="tx1"/>
                </a:solidFill>
                <a:latin typeface="Verdana" pitchFamily="34" charset="0"/>
              </a:rPr>
              <a:t>e migliorare la produzione statistica </a:t>
            </a:r>
            <a:r>
              <a:rPr lang="it-IT" sz="2000" dirty="0" smtClean="0">
                <a:solidFill>
                  <a:schemeClr val="tx1"/>
                </a:solidFill>
                <a:latin typeface="Verdana" pitchFamily="34" charset="0"/>
              </a:rPr>
              <a:t>dell’Istat </a:t>
            </a:r>
            <a:endParaRPr lang="it-IT" sz="2000" dirty="0">
              <a:solidFill>
                <a:schemeClr val="tx1"/>
              </a:solidFill>
              <a:latin typeface="Verdana" pitchFamily="34" charset="0"/>
            </a:endParaRPr>
          </a:p>
          <a:p>
            <a:pPr>
              <a:buFont typeface="Wingdings" pitchFamily="2" charset="2"/>
              <a:buChar char="q"/>
            </a:pPr>
            <a:r>
              <a:rPr lang="it-IT" sz="2000" dirty="0" smtClean="0">
                <a:solidFill>
                  <a:schemeClr val="tx1"/>
                </a:solidFill>
                <a:latin typeface="Verdana" pitchFamily="34" charset="0"/>
              </a:rPr>
              <a:t>Realizzare “un servizio per utenza Sistan e non Sistan di microdati economici e sociali a livello di massimo dettaglio territoriale” </a:t>
            </a:r>
            <a:r>
              <a:rPr lang="it-IT" sz="1800" i="1" dirty="0" smtClean="0">
                <a:solidFill>
                  <a:schemeClr val="tx1"/>
                </a:solidFill>
                <a:latin typeface="Verdana" pitchFamily="34" charset="0"/>
              </a:rPr>
              <a:t>(v. SK Progetto Archimede - PSN 2014), </a:t>
            </a:r>
          </a:p>
          <a:p>
            <a:pPr lvl="1">
              <a:buFont typeface="Wingdings" pitchFamily="2" charset="2"/>
              <a:buChar char="Ø"/>
            </a:pPr>
            <a:r>
              <a:rPr lang="it-IT" sz="1800" dirty="0" smtClean="0">
                <a:solidFill>
                  <a:schemeClr val="tx1"/>
                </a:solidFill>
                <a:latin typeface="Verdana" pitchFamily="34" charset="0"/>
                <a:ea typeface="+mn-ea"/>
              </a:rPr>
              <a:t>in </a:t>
            </a:r>
            <a:r>
              <a:rPr lang="it-IT" sz="1800" dirty="0">
                <a:solidFill>
                  <a:schemeClr val="tx1"/>
                </a:solidFill>
                <a:latin typeface="Verdana" pitchFamily="34" charset="0"/>
                <a:ea typeface="+mn-ea"/>
              </a:rPr>
              <a:t>attuazione della priorità indicata dal Comstat per il PSN: </a:t>
            </a:r>
            <a:r>
              <a:rPr lang="it-IT" sz="1800" i="1" dirty="0">
                <a:solidFill>
                  <a:schemeClr val="tx1"/>
                </a:solidFill>
                <a:latin typeface="Verdana" pitchFamily="34" charset="0"/>
                <a:ea typeface="+mn-ea"/>
              </a:rPr>
              <a:t>“miglioramento delle basi informative a supporto del funzionamento delle autonomie locali, della stima dei fabbisogni e dei costi standard e del sistema di governance multilivello di cui al Titolo V della Costituzione”</a:t>
            </a:r>
          </a:p>
          <a:p>
            <a:pPr lvl="1">
              <a:spcBef>
                <a:spcPts val="600"/>
              </a:spcBef>
              <a:spcAft>
                <a:spcPts val="0"/>
              </a:spcAft>
              <a:buFont typeface="Wingdings" pitchFamily="2" charset="2"/>
              <a:buChar char="q"/>
            </a:pPr>
            <a:endParaRPr lang="it-IT" sz="1800" i="1" dirty="0">
              <a:solidFill>
                <a:schemeClr val="tx1"/>
              </a:solidFill>
              <a:latin typeface="Verdana" pitchFamily="34" charset="0"/>
              <a:ea typeface="+mn-ea"/>
            </a:endParaRPr>
          </a:p>
          <a:p>
            <a:pPr marL="0" indent="0">
              <a:spcBef>
                <a:spcPts val="600"/>
              </a:spcBef>
              <a:spcAft>
                <a:spcPts val="0"/>
              </a:spcAft>
            </a:pPr>
            <a:r>
              <a:rPr lang="it-IT" sz="2000" dirty="0" smtClean="0">
                <a:solidFill>
                  <a:srgbClr val="FF0000"/>
                </a:solidFill>
                <a:latin typeface="Verdana" pitchFamily="34" charset="0"/>
              </a:rPr>
              <a:t> </a:t>
            </a:r>
          </a:p>
          <a:p>
            <a:pPr marL="0" indent="0">
              <a:spcBef>
                <a:spcPts val="600"/>
              </a:spcBef>
              <a:spcAft>
                <a:spcPts val="0"/>
              </a:spcAft>
            </a:pPr>
            <a:endParaRPr lang="it-IT" sz="2000" i="1" dirty="0" smtClean="0">
              <a:solidFill>
                <a:schemeClr val="tx1"/>
              </a:solidFill>
              <a:latin typeface="Verdana" pitchFamily="34" charset="0"/>
            </a:endParaRPr>
          </a:p>
          <a:p>
            <a:pPr marL="0" indent="0">
              <a:spcBef>
                <a:spcPts val="600"/>
              </a:spcBef>
              <a:spcAft>
                <a:spcPts val="0"/>
              </a:spcAft>
            </a:pPr>
            <a:endParaRPr lang="it-IT" sz="2000" i="1" dirty="0" smtClean="0">
              <a:solidFill>
                <a:schemeClr val="tx1"/>
              </a:solidFill>
              <a:latin typeface="Verdana" pitchFamily="34" charset="0"/>
            </a:endParaRPr>
          </a:p>
          <a:p>
            <a:pPr marL="0" indent="0">
              <a:spcBef>
                <a:spcPts val="600"/>
              </a:spcBef>
              <a:spcAft>
                <a:spcPts val="0"/>
              </a:spcAft>
            </a:pPr>
            <a:endParaRPr lang="it-IT" sz="2000" dirty="0" smtClean="0">
              <a:solidFill>
                <a:schemeClr val="tx1"/>
              </a:solidFill>
              <a:latin typeface="Verdana" pitchFamily="34" charset="0"/>
            </a:endParaRPr>
          </a:p>
          <a:p>
            <a:pPr lvl="1">
              <a:spcBef>
                <a:spcPts val="600"/>
              </a:spcBef>
              <a:spcAft>
                <a:spcPts val="0"/>
              </a:spcAft>
              <a:buFont typeface="Wingdings" pitchFamily="2" charset="2"/>
              <a:buChar char="q"/>
            </a:pPr>
            <a:endParaRPr lang="it-IT" sz="1600" dirty="0" smtClean="0">
              <a:solidFill>
                <a:schemeClr val="tx1"/>
              </a:solidFill>
              <a:latin typeface="Verdana" pitchFamily="34" charset="0"/>
              <a:ea typeface="+mn-ea"/>
            </a:endParaRPr>
          </a:p>
          <a:p>
            <a:pPr lvl="1">
              <a:spcBef>
                <a:spcPts val="600"/>
              </a:spcBef>
              <a:spcAft>
                <a:spcPts val="1200"/>
              </a:spcAft>
            </a:pPr>
            <a:endParaRPr lang="it-IT" sz="1400" dirty="0" smtClean="0">
              <a:latin typeface="Verdana" pitchFamily="34" charset="0"/>
            </a:endParaRPr>
          </a:p>
        </p:txBody>
      </p:sp>
      <p:sp>
        <p:nvSpPr>
          <p:cNvPr id="4" name="Segnaposto data 3"/>
          <p:cNvSpPr>
            <a:spLocks noGrp="1"/>
          </p:cNvSpPr>
          <p:nvPr>
            <p:ph type="dt" sz="quarter" idx="10"/>
          </p:nvPr>
        </p:nvSpPr>
        <p:spPr>
          <a:xfrm>
            <a:off x="468312" y="6245225"/>
            <a:ext cx="2375495" cy="473075"/>
          </a:xfrm>
        </p:spPr>
        <p:txBody>
          <a:bodyPr/>
          <a:lstStyle/>
          <a:p>
            <a:pPr>
              <a:defRPr/>
            </a:pPr>
            <a:r>
              <a:rPr lang="it-IT" dirty="0" smtClean="0">
                <a:ea typeface="Verdana" pitchFamily="34" charset="0"/>
                <a:cs typeface="Verdana" pitchFamily="34" charset="0"/>
              </a:rPr>
              <a:t>Reggio Calabria, 18 ottobre 2017</a:t>
            </a:r>
            <a:endParaRPr lang="it-IT" dirty="0">
              <a:ea typeface="Verdana" pitchFamily="34" charset="0"/>
              <a:cs typeface="Verdana" pitchFamily="34" charset="0"/>
            </a:endParaRPr>
          </a:p>
        </p:txBody>
      </p:sp>
      <p:sp>
        <p:nvSpPr>
          <p:cNvPr id="5" name="Segnaposto piè di pagina 4"/>
          <p:cNvSpPr>
            <a:spLocks noGrp="1"/>
          </p:cNvSpPr>
          <p:nvPr>
            <p:ph type="ftr" sz="quarter" idx="11"/>
          </p:nvPr>
        </p:nvSpPr>
        <p:spPr/>
        <p:txBody>
          <a:bodyPr/>
          <a:lstStyle/>
          <a:p>
            <a:pPr>
              <a:defRPr/>
            </a:pPr>
            <a:r>
              <a:rPr lang="it-IT" b="0" smtClean="0">
                <a:ea typeface="Verdana" pitchFamily="34" charset="0"/>
                <a:cs typeface="Verdana" pitchFamily="34" charset="0"/>
              </a:rPr>
              <a:t>Paola Baldi          </a:t>
            </a:r>
            <a:endParaRPr lang="it-IT" b="0" dirty="0"/>
          </a:p>
        </p:txBody>
      </p:sp>
      <p:sp>
        <p:nvSpPr>
          <p:cNvPr id="6" name="Segnaposto numero diapositiva 5"/>
          <p:cNvSpPr>
            <a:spLocks noGrp="1"/>
          </p:cNvSpPr>
          <p:nvPr>
            <p:ph type="sldNum" sz="quarter" idx="12"/>
          </p:nvPr>
        </p:nvSpPr>
        <p:spPr/>
        <p:txBody>
          <a:bodyPr/>
          <a:lstStyle/>
          <a:p>
            <a:pPr>
              <a:defRPr/>
            </a:pPr>
            <a:fld id="{97FBBEE1-35F9-4CFD-A852-BB470A3040AC}" type="slidenum">
              <a:rPr lang="it-IT" smtClean="0"/>
              <a:pPr>
                <a:defRPr/>
              </a:pPr>
              <a:t>4</a:t>
            </a:fld>
            <a:endParaRPr lang="it-IT"/>
          </a:p>
        </p:txBody>
      </p:sp>
    </p:spTree>
    <p:extLst>
      <p:ext uri="{BB962C8B-B14F-4D97-AF65-F5344CB8AC3E}">
        <p14:creationId xmlns:p14="http://schemas.microsoft.com/office/powerpoint/2010/main" val="9822079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Archivi statistici di microdati integrati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I progetti nazionali per lo sfruttamento dei dati amministrativi, l’integrazione </a:t>
            </a:r>
            <a:r>
              <a:rPr lang="it-IT" sz="2000" dirty="0">
                <a:solidFill>
                  <a:schemeClr val="tx1"/>
                </a:solidFill>
                <a:latin typeface="Verdana" pitchFamily="34" charset="0"/>
              </a:rPr>
              <a:t>di </a:t>
            </a:r>
            <a:r>
              <a:rPr lang="it-IT" sz="2000" dirty="0" smtClean="0">
                <a:solidFill>
                  <a:schemeClr val="tx1"/>
                </a:solidFill>
                <a:latin typeface="Verdana" pitchFamily="34" charset="0"/>
              </a:rPr>
              <a:t>microdati derivanti da fonti </a:t>
            </a:r>
            <a:r>
              <a:rPr lang="it-IT" sz="2000" dirty="0">
                <a:solidFill>
                  <a:schemeClr val="tx1"/>
                </a:solidFill>
                <a:latin typeface="Verdana" pitchFamily="34" charset="0"/>
              </a:rPr>
              <a:t>amministrative e statistiche </a:t>
            </a:r>
            <a:r>
              <a:rPr lang="it-IT" sz="2000" dirty="0" smtClean="0">
                <a:solidFill>
                  <a:schemeClr val="tx1"/>
                </a:solidFill>
                <a:latin typeface="Verdana" pitchFamily="34" charset="0"/>
              </a:rPr>
              <a:t>e la produzione di collezioni di dati elementari utilizzabili sia dall’Istat sia dai soggetti Sistan </a:t>
            </a:r>
            <a:r>
              <a:rPr lang="it-IT" sz="2000" i="1" dirty="0" smtClean="0">
                <a:solidFill>
                  <a:schemeClr val="tx1"/>
                </a:solidFill>
                <a:latin typeface="Verdana" pitchFamily="34" charset="0"/>
              </a:rPr>
              <a:t>(SIM, Base integrata di microdati sull’occupazione, ARCHIMEDE)</a:t>
            </a:r>
            <a:r>
              <a:rPr lang="it-IT" sz="2000" dirty="0" smtClean="0">
                <a:solidFill>
                  <a:schemeClr val="tx1"/>
                </a:solidFill>
                <a:latin typeface="Verdana" pitchFamily="34" charset="0"/>
              </a:rPr>
              <a:t>, </a:t>
            </a:r>
          </a:p>
          <a:p>
            <a:pPr lvl="1">
              <a:buFont typeface="Arial" pitchFamily="34" charset="0"/>
              <a:buChar char="•"/>
            </a:pPr>
            <a:r>
              <a:rPr lang="it-IT" sz="2000" dirty="0" smtClean="0">
                <a:solidFill>
                  <a:schemeClr val="tx1"/>
                </a:solidFill>
                <a:latin typeface="Verdana" pitchFamily="34" charset="0"/>
              </a:rPr>
              <a:t>costituiscono uno </a:t>
            </a:r>
            <a:r>
              <a:rPr lang="it-IT" sz="2000" dirty="0">
                <a:solidFill>
                  <a:schemeClr val="tx1"/>
                </a:solidFill>
                <a:latin typeface="Verdana" pitchFamily="34" charset="0"/>
              </a:rPr>
              <a:t>strumento di razionalizzazione dei processi produttivi statistici</a:t>
            </a:r>
            <a:r>
              <a:rPr lang="it-IT" sz="2000" dirty="0" smtClean="0">
                <a:solidFill>
                  <a:schemeClr val="tx1"/>
                </a:solidFill>
                <a:latin typeface="Verdana" pitchFamily="34" charset="0"/>
              </a:rPr>
              <a:t>, </a:t>
            </a:r>
          </a:p>
          <a:p>
            <a:pPr lvl="1">
              <a:buFont typeface="Arial" pitchFamily="34" charset="0"/>
              <a:buChar char="•"/>
            </a:pPr>
            <a:r>
              <a:rPr lang="it-IT" sz="2000" u="sng" dirty="0" smtClean="0">
                <a:solidFill>
                  <a:schemeClr val="tx1"/>
                </a:solidFill>
                <a:latin typeface="Verdana" pitchFamily="34" charset="0"/>
              </a:rPr>
              <a:t>producono un ulteriore livello di semplificazione delle procedure, </a:t>
            </a:r>
            <a:r>
              <a:rPr lang="it-IT" sz="2000" dirty="0" smtClean="0">
                <a:solidFill>
                  <a:schemeClr val="tx1"/>
                </a:solidFill>
                <a:latin typeface="Verdana" pitchFamily="34" charset="0"/>
              </a:rPr>
              <a:t>rispetto al ‘semplice’ inserimento nel PSN dei lavori dei soggetti Sistan. </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447503"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5</a:t>
            </a:fld>
            <a:endParaRPr lang="it-IT" dirty="0"/>
          </a:p>
        </p:txBody>
      </p:sp>
    </p:spTree>
    <p:extLst>
      <p:ext uri="{BB962C8B-B14F-4D97-AF65-F5344CB8AC3E}">
        <p14:creationId xmlns:p14="http://schemas.microsoft.com/office/powerpoint/2010/main" val="16672170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Archivi statistici di microdati integrati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endParaRPr lang="it-IT" sz="2000" dirty="0" smtClean="0">
              <a:solidFill>
                <a:schemeClr val="tx1"/>
              </a:solidFill>
              <a:latin typeface="Verdana" pitchFamily="34" charset="0"/>
            </a:endParaRPr>
          </a:p>
          <a:p>
            <a:pPr>
              <a:buFont typeface="Wingdings" pitchFamily="2" charset="2"/>
              <a:buChar char="q"/>
            </a:pPr>
            <a:r>
              <a:rPr lang="it-IT" sz="2000" dirty="0" smtClean="0">
                <a:solidFill>
                  <a:schemeClr val="tx1"/>
                </a:solidFill>
                <a:latin typeface="Verdana" pitchFamily="34" charset="0"/>
              </a:rPr>
              <a:t>I prodotti di tali progetti sono infatti considerati ‘dati statistici’ e possono essere comunicati agli uffici di statistica del Sistan per ulteriori elaborazioni statistiche di proprio interesse, anche non comprese nel PSN, senza le limitazioni previste dalla </a:t>
            </a:r>
            <a:r>
              <a:rPr lang="it-IT" sz="2000" u="sng" dirty="0" smtClean="0">
                <a:solidFill>
                  <a:schemeClr val="tx1"/>
                </a:solidFill>
                <a:latin typeface="Verdana" pitchFamily="34" charset="0"/>
              </a:rPr>
              <a:t>normativa privacy </a:t>
            </a:r>
            <a:r>
              <a:rPr lang="it-IT" sz="2000" dirty="0" smtClean="0">
                <a:solidFill>
                  <a:schemeClr val="tx1"/>
                </a:solidFill>
                <a:latin typeface="Verdana" pitchFamily="34" charset="0"/>
              </a:rPr>
              <a:t>per il trattamento e la comunicazione dei dati amministrativi.</a:t>
            </a:r>
          </a:p>
          <a:p>
            <a:pPr marL="0" indent="0"/>
            <a:r>
              <a:rPr lang="it-IT" sz="2000" dirty="0" smtClean="0">
                <a:solidFill>
                  <a:schemeClr val="tx1"/>
                </a:solidFill>
                <a:latin typeface="Verdana" pitchFamily="34" charset="0"/>
              </a:rPr>
              <a:t> </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468312" y="6245225"/>
            <a:ext cx="2447503"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6</a:t>
            </a:fld>
            <a:endParaRPr lang="it-IT" dirty="0"/>
          </a:p>
        </p:txBody>
      </p:sp>
    </p:spTree>
    <p:extLst>
      <p:ext uri="{BB962C8B-B14F-4D97-AF65-F5344CB8AC3E}">
        <p14:creationId xmlns:p14="http://schemas.microsoft.com/office/powerpoint/2010/main" val="3742558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N</a:t>
            </a:r>
            <a:r>
              <a:rPr lang="it-IT" sz="2800" dirty="0" smtClean="0">
                <a:solidFill>
                  <a:schemeClr val="tx1"/>
                </a:solidFill>
                <a:latin typeface="Verdana" pitchFamily="34" charset="0"/>
              </a:rPr>
              <a:t>ormativa ‘privacy’</a:t>
            </a:r>
          </a:p>
        </p:txBody>
      </p:sp>
      <p:sp>
        <p:nvSpPr>
          <p:cNvPr id="5123" name="Segnaposto contenuto 2"/>
          <p:cNvSpPr>
            <a:spLocks noGrp="1"/>
          </p:cNvSpPr>
          <p:nvPr>
            <p:ph idx="1"/>
          </p:nvPr>
        </p:nvSpPr>
        <p:spPr>
          <a:xfrm>
            <a:off x="539750" y="1700808"/>
            <a:ext cx="8208714" cy="4465042"/>
          </a:xfrm>
          <a:ln>
            <a:solidFill>
              <a:schemeClr val="accent1"/>
            </a:solidFill>
          </a:ln>
        </p:spPr>
        <p:txBody>
          <a:bodyPr/>
          <a:lstStyle/>
          <a:p>
            <a:pPr>
              <a:lnSpc>
                <a:spcPct val="90000"/>
              </a:lnSpc>
              <a:spcBef>
                <a:spcPts val="0"/>
              </a:spcBef>
              <a:spcAft>
                <a:spcPts val="0"/>
              </a:spcAft>
              <a:buFont typeface="Wingdings" pitchFamily="2" charset="2"/>
              <a:buChar char="q"/>
            </a:pPr>
            <a:endParaRPr lang="it-IT" sz="2000" dirty="0" smtClean="0">
              <a:solidFill>
                <a:schemeClr val="tx1"/>
              </a:solidFill>
              <a:latin typeface="Verdana" pitchFamily="34" charset="0"/>
            </a:endParaRPr>
          </a:p>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La norme che disciplinano il trattamento dei dati personali (D.Lgs. 196/2003) sono complesse e per certi aspetti diverse a seconda che:</a:t>
            </a:r>
          </a:p>
          <a:p>
            <a:pPr marL="800100" lvl="1" indent="-342900">
              <a:lnSpc>
                <a:spcPct val="90000"/>
              </a:lnSpc>
              <a:spcBef>
                <a:spcPts val="400"/>
              </a:spcBef>
              <a:spcAft>
                <a:spcPts val="0"/>
              </a:spcAft>
              <a:buFont typeface="Wingdings" pitchFamily="2" charset="2"/>
              <a:buChar char="Ø"/>
            </a:pPr>
            <a:r>
              <a:rPr lang="it-IT" sz="2000" dirty="0" smtClean="0">
                <a:solidFill>
                  <a:schemeClr val="tx1"/>
                </a:solidFill>
                <a:latin typeface="Verdana" pitchFamily="34" charset="0"/>
              </a:rPr>
              <a:t>il titolare del trattamento sia un soggetto pubblico o un soggetto privato </a:t>
            </a:r>
          </a:p>
          <a:p>
            <a:pPr marL="800100" lvl="1" indent="-342900">
              <a:lnSpc>
                <a:spcPct val="90000"/>
              </a:lnSpc>
              <a:spcBef>
                <a:spcPts val="400"/>
              </a:spcBef>
              <a:spcAft>
                <a:spcPts val="0"/>
              </a:spcAft>
              <a:buFont typeface="Wingdings" pitchFamily="2" charset="2"/>
              <a:buChar char="Ø"/>
            </a:pPr>
            <a:r>
              <a:rPr lang="it-IT" sz="2000" dirty="0" smtClean="0">
                <a:solidFill>
                  <a:schemeClr val="tx1"/>
                </a:solidFill>
                <a:latin typeface="Verdana" pitchFamily="34" charset="0"/>
              </a:rPr>
              <a:t>il trattamento riguardi dati ‘comuni’ oppure dati sensibili o giudiziari.</a:t>
            </a:r>
          </a:p>
          <a:p>
            <a:pPr marL="457200" lvl="1" indent="0">
              <a:lnSpc>
                <a:spcPct val="90000"/>
              </a:lnSpc>
              <a:spcBef>
                <a:spcPts val="0"/>
              </a:spcBef>
              <a:spcAft>
                <a:spcPts val="0"/>
              </a:spcAft>
            </a:pPr>
            <a:r>
              <a:rPr lang="it-IT" sz="2000" dirty="0" smtClean="0">
                <a:solidFill>
                  <a:schemeClr val="tx1"/>
                </a:solidFill>
                <a:latin typeface="Verdana" pitchFamily="34" charset="0"/>
              </a:rPr>
              <a:t> </a:t>
            </a:r>
            <a:endParaRPr lang="it-IT" sz="2000" dirty="0">
              <a:solidFill>
                <a:schemeClr val="tx1"/>
              </a:solidFill>
              <a:latin typeface="Verdana" pitchFamily="34" charset="0"/>
              <a:ea typeface="+mn-ea"/>
            </a:endParaRPr>
          </a:p>
          <a:p>
            <a:pPr marL="57150" indent="0">
              <a:lnSpc>
                <a:spcPct val="90000"/>
              </a:lnSpc>
              <a:spcBef>
                <a:spcPts val="0"/>
              </a:spcBef>
              <a:spcAft>
                <a:spcPts val="0"/>
              </a:spcAft>
            </a:pPr>
            <a:r>
              <a:rPr lang="it-IT" sz="2000" dirty="0" smtClean="0">
                <a:solidFill>
                  <a:schemeClr val="tx1"/>
                </a:solidFill>
                <a:latin typeface="Verdana" pitchFamily="34" charset="0"/>
              </a:rPr>
              <a:t>	Comprendono anche: </a:t>
            </a:r>
          </a:p>
          <a:p>
            <a:pPr marL="857250" lvl="1" indent="-342900">
              <a:lnSpc>
                <a:spcPct val="90000"/>
              </a:lnSpc>
              <a:spcBef>
                <a:spcPts val="600"/>
              </a:spcBef>
              <a:spcAft>
                <a:spcPts val="0"/>
              </a:spcAft>
              <a:buFont typeface="Courier New" pitchFamily="49" charset="0"/>
              <a:buChar char="o"/>
            </a:pPr>
            <a:r>
              <a:rPr lang="it-IT" sz="2000" dirty="0" smtClean="0">
                <a:solidFill>
                  <a:schemeClr val="tx1"/>
                </a:solidFill>
                <a:latin typeface="Verdana" pitchFamily="34" charset="0"/>
              </a:rPr>
              <a:t>disposizioni particolari per specifici settori, tra cui il ‘trattamento per scopi statistici o scientifici’</a:t>
            </a:r>
          </a:p>
          <a:p>
            <a:pPr marL="857250" lvl="1" indent="-342900">
              <a:lnSpc>
                <a:spcPct val="90000"/>
              </a:lnSpc>
              <a:spcBef>
                <a:spcPts val="600"/>
              </a:spcBef>
              <a:spcAft>
                <a:spcPts val="0"/>
              </a:spcAft>
              <a:buFont typeface="Courier New" pitchFamily="49" charset="0"/>
              <a:buChar char="o"/>
            </a:pPr>
            <a:r>
              <a:rPr lang="it-IT" sz="2000" dirty="0" smtClean="0">
                <a:solidFill>
                  <a:schemeClr val="tx1"/>
                </a:solidFill>
                <a:latin typeface="Verdana" pitchFamily="34" charset="0"/>
              </a:rPr>
              <a:t>codici di deontologia</a:t>
            </a:r>
            <a:endParaRPr lang="it-IT" sz="2000" dirty="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7</a:t>
            </a:fld>
            <a:endParaRPr lang="it-IT" dirty="0"/>
          </a:p>
        </p:txBody>
      </p:sp>
    </p:spTree>
    <p:extLst>
      <p:ext uri="{BB962C8B-B14F-4D97-AF65-F5344CB8AC3E}">
        <p14:creationId xmlns:p14="http://schemas.microsoft.com/office/powerpoint/2010/main" val="805369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Nuovo regolamento europeo </a:t>
            </a:r>
            <a:br>
              <a:rPr lang="it-IT" sz="2800" dirty="0" smtClean="0">
                <a:solidFill>
                  <a:schemeClr val="tx1"/>
                </a:solidFill>
                <a:latin typeface="Verdana" pitchFamily="34" charset="0"/>
              </a:rPr>
            </a:br>
            <a:r>
              <a:rPr lang="it-IT" sz="2800" dirty="0" smtClean="0">
                <a:solidFill>
                  <a:schemeClr val="tx1"/>
                </a:solidFill>
                <a:latin typeface="Verdana" pitchFamily="34" charset="0"/>
              </a:rPr>
              <a:t>sulla protezione dei dati personali</a:t>
            </a:r>
          </a:p>
        </p:txBody>
      </p:sp>
      <p:sp>
        <p:nvSpPr>
          <p:cNvPr id="5123" name="Segnaposto contenuto 2"/>
          <p:cNvSpPr>
            <a:spLocks noGrp="1"/>
          </p:cNvSpPr>
          <p:nvPr>
            <p:ph idx="1"/>
          </p:nvPr>
        </p:nvSpPr>
        <p:spPr>
          <a:xfrm>
            <a:off x="539750" y="1772816"/>
            <a:ext cx="8136706" cy="4393034"/>
          </a:xfrm>
          <a:ln>
            <a:solidFill>
              <a:schemeClr val="accent1"/>
            </a:solidFill>
          </a:ln>
        </p:spPr>
        <p:txBody>
          <a:bodyPr/>
          <a:lstStyle/>
          <a:p>
            <a:pPr>
              <a:lnSpc>
                <a:spcPct val="90000"/>
              </a:lnSpc>
              <a:spcBef>
                <a:spcPts val="600"/>
              </a:spcBef>
              <a:spcAft>
                <a:spcPts val="0"/>
              </a:spcAft>
              <a:buFont typeface="Wingdings" pitchFamily="2" charset="2"/>
              <a:buChar char="q"/>
            </a:pPr>
            <a:r>
              <a:rPr lang="it-IT" sz="2000" u="sng" dirty="0">
                <a:solidFill>
                  <a:schemeClr val="tx1"/>
                </a:solidFill>
                <a:latin typeface="Verdana" pitchFamily="34" charset="0"/>
              </a:rPr>
              <a:t>Regolamento (UE) n. 2016/679 del 27 aprile 2016</a:t>
            </a:r>
            <a:r>
              <a:rPr lang="it-IT" sz="2000" dirty="0">
                <a:solidFill>
                  <a:schemeClr val="tx1"/>
                </a:solidFill>
                <a:latin typeface="Verdana" pitchFamily="34" charset="0"/>
              </a:rPr>
              <a:t>, sulla protezione dei dati (da applicare a decorrere </a:t>
            </a:r>
            <a:r>
              <a:rPr lang="it-IT" sz="2000" dirty="0" smtClean="0">
                <a:solidFill>
                  <a:schemeClr val="tx1"/>
                </a:solidFill>
                <a:latin typeface="Verdana" pitchFamily="34" charset="0"/>
              </a:rPr>
              <a:t>dal </a:t>
            </a:r>
            <a:r>
              <a:rPr lang="it-IT" sz="2000" dirty="0">
                <a:solidFill>
                  <a:schemeClr val="tx1"/>
                </a:solidFill>
                <a:latin typeface="Verdana" pitchFamily="34" charset="0"/>
              </a:rPr>
              <a:t>25 maggio 2018). </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Rinvio </a:t>
            </a:r>
            <a:r>
              <a:rPr lang="it-IT" sz="2000" dirty="0">
                <a:solidFill>
                  <a:schemeClr val="tx1"/>
                </a:solidFill>
                <a:latin typeface="Verdana" pitchFamily="34" charset="0"/>
              </a:rPr>
              <a:t>a normative nazionali per eventuali deroghe su aspetti specifici; necessità di allineamento delle normative </a:t>
            </a:r>
            <a:r>
              <a:rPr lang="it-IT" sz="2000" dirty="0" smtClean="0">
                <a:solidFill>
                  <a:schemeClr val="tx1"/>
                </a:solidFill>
                <a:latin typeface="Verdana" pitchFamily="34" charset="0"/>
              </a:rPr>
              <a:t>nazionali.</a:t>
            </a:r>
            <a:endParaRPr lang="it-IT" sz="2000" dirty="0">
              <a:solidFill>
                <a:schemeClr val="tx1"/>
              </a:solidFill>
              <a:latin typeface="Verdana" pitchFamily="34" charset="0"/>
            </a:endParaRPr>
          </a:p>
          <a:p>
            <a:pPr>
              <a:lnSpc>
                <a:spcPct val="90000"/>
              </a:lnSpc>
              <a:spcBef>
                <a:spcPts val="600"/>
              </a:spcBef>
              <a:spcAft>
                <a:spcPts val="0"/>
              </a:spcAft>
              <a:buFont typeface="Wingdings" pitchFamily="2" charset="2"/>
              <a:buChar char="q"/>
            </a:pPr>
            <a:r>
              <a:rPr lang="it-IT" sz="2000" u="sng" dirty="0">
                <a:solidFill>
                  <a:schemeClr val="tx1"/>
                </a:solidFill>
                <a:latin typeface="Verdana" pitchFamily="34" charset="0"/>
              </a:rPr>
              <a:t>Disegno di legge n. 4620 (Camera dei deputati) Approvato dal Senato il 2 agosto 2017 - art. 13. </a:t>
            </a:r>
          </a:p>
          <a:p>
            <a:r>
              <a:rPr lang="it-IT" sz="2000" dirty="0" smtClean="0"/>
              <a:t>	</a:t>
            </a:r>
            <a:r>
              <a:rPr lang="it-IT" sz="1800" dirty="0">
                <a:solidFill>
                  <a:schemeClr val="tx1"/>
                </a:solidFill>
                <a:latin typeface="Verdana" pitchFamily="34" charset="0"/>
              </a:rPr>
              <a:t>Il Governo è delegato ad adottare, entro sei mesi dalla data di entrata in vigore della legge, uno o più decreti legislativi al fine di adeguare il quadro normativo nazionale alle disposizioni del Regolamento (UE) n. 2016/679. </a:t>
            </a:r>
          </a:p>
          <a:p>
            <a:pPr marL="0" indent="0">
              <a:lnSpc>
                <a:spcPct val="90000"/>
              </a:lnSpc>
              <a:spcBef>
                <a:spcPts val="600"/>
              </a:spcBef>
              <a:spcAft>
                <a:spcPts val="0"/>
              </a:spcAft>
            </a:pPr>
            <a:endParaRPr lang="it-IT" sz="2000" dirty="0" smtClean="0">
              <a:solidFill>
                <a:schemeClr val="tx1"/>
              </a:solidFill>
              <a:latin typeface="Verdana" pitchFamily="34" charset="0"/>
            </a:endParaRPr>
          </a:p>
          <a:p>
            <a:pPr>
              <a:lnSpc>
                <a:spcPct val="90000"/>
              </a:lnSpc>
              <a:spcBef>
                <a:spcPts val="600"/>
              </a:spcBef>
              <a:spcAft>
                <a:spcPts val="0"/>
              </a:spcAft>
              <a:buFont typeface="Wingdings" pitchFamily="2" charset="2"/>
              <a:buChar char="q"/>
            </a:pPr>
            <a:endParaRPr lang="it-IT" sz="2000" dirty="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519511"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8</a:t>
            </a:fld>
            <a:endParaRPr lang="it-IT" dirty="0"/>
          </a:p>
        </p:txBody>
      </p:sp>
    </p:spTree>
    <p:extLst>
      <p:ext uri="{BB962C8B-B14F-4D97-AF65-F5344CB8AC3E}">
        <p14:creationId xmlns:p14="http://schemas.microsoft.com/office/powerpoint/2010/main" val="2436749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Nuove norme sulla protezione dei </a:t>
            </a:r>
            <a:br>
              <a:rPr lang="it-IT" sz="2800" dirty="0" smtClean="0">
                <a:solidFill>
                  <a:schemeClr val="tx1"/>
                </a:solidFill>
                <a:latin typeface="Verdana" pitchFamily="34" charset="0"/>
              </a:rPr>
            </a:br>
            <a:r>
              <a:rPr lang="it-IT" sz="2800" dirty="0" smtClean="0">
                <a:solidFill>
                  <a:schemeClr val="tx1"/>
                </a:solidFill>
                <a:latin typeface="Verdana" pitchFamily="34" charset="0"/>
              </a:rPr>
              <a:t>dati personali</a:t>
            </a:r>
          </a:p>
        </p:txBody>
      </p:sp>
      <p:sp>
        <p:nvSpPr>
          <p:cNvPr id="5123" name="Segnaposto contenuto 2"/>
          <p:cNvSpPr>
            <a:spLocks noGrp="1"/>
          </p:cNvSpPr>
          <p:nvPr>
            <p:ph idx="1"/>
          </p:nvPr>
        </p:nvSpPr>
        <p:spPr>
          <a:xfrm>
            <a:off x="539750" y="1772816"/>
            <a:ext cx="8136706" cy="4393034"/>
          </a:xfrm>
          <a:ln>
            <a:solidFill>
              <a:schemeClr val="accent1"/>
            </a:solidFill>
          </a:ln>
        </p:spPr>
        <p:txBody>
          <a:bodyPr/>
          <a:lstStyle/>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Importanti novità, ma non modifiche che stravolgono le attuali regole per il trattamento dei dati per scopi statistici</a:t>
            </a:r>
          </a:p>
          <a:p>
            <a:pPr marL="0" indent="0">
              <a:lnSpc>
                <a:spcPct val="90000"/>
              </a:lnSpc>
              <a:spcBef>
                <a:spcPts val="0"/>
              </a:spcBef>
              <a:spcAft>
                <a:spcPts val="0"/>
              </a:spcAft>
            </a:pPr>
            <a:r>
              <a:rPr lang="it-IT" sz="2000" dirty="0" smtClean="0">
                <a:solidFill>
                  <a:schemeClr val="tx1"/>
                </a:solidFill>
                <a:latin typeface="Verdana" pitchFamily="34" charset="0"/>
              </a:rPr>
              <a:t>	</a:t>
            </a:r>
            <a:r>
              <a:rPr lang="it-IT" sz="1800" i="1" dirty="0" smtClean="0">
                <a:solidFill>
                  <a:schemeClr val="tx1"/>
                </a:solidFill>
                <a:latin typeface="Verdana" pitchFamily="34" charset="0"/>
              </a:rPr>
              <a:t>(non rivoluzione, ma evoluzione)</a:t>
            </a:r>
          </a:p>
          <a:p>
            <a:pPr marL="0" indent="0">
              <a:lnSpc>
                <a:spcPct val="90000"/>
              </a:lnSpc>
              <a:spcBef>
                <a:spcPts val="0"/>
              </a:spcBef>
              <a:spcAft>
                <a:spcPts val="0"/>
              </a:spcAft>
            </a:pPr>
            <a:endParaRPr lang="it-IT" sz="1800" i="1" dirty="0" smtClean="0">
              <a:solidFill>
                <a:schemeClr val="tx1"/>
              </a:solidFill>
              <a:latin typeface="Verdana" pitchFamily="34" charset="0"/>
            </a:endParaRP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Accento </a:t>
            </a:r>
            <a:r>
              <a:rPr lang="it-IT" sz="2000" dirty="0">
                <a:solidFill>
                  <a:schemeClr val="tx1"/>
                </a:solidFill>
                <a:latin typeface="Verdana" pitchFamily="34" charset="0"/>
              </a:rPr>
              <a:t>su </a:t>
            </a:r>
            <a:r>
              <a:rPr lang="it-IT" sz="2000" dirty="0" smtClean="0">
                <a:solidFill>
                  <a:schemeClr val="tx1"/>
                </a:solidFill>
                <a:latin typeface="Verdana" pitchFamily="34" charset="0"/>
              </a:rPr>
              <a:t>responsabilizzazione del titolare, </a:t>
            </a:r>
            <a:r>
              <a:rPr lang="it-IT" sz="2000" dirty="0">
                <a:solidFill>
                  <a:schemeClr val="tx1"/>
                </a:solidFill>
                <a:latin typeface="Verdana" pitchFamily="34" charset="0"/>
              </a:rPr>
              <a:t>garanzie, misure </a:t>
            </a:r>
            <a:r>
              <a:rPr lang="it-IT" sz="2000" dirty="0" smtClean="0">
                <a:solidFill>
                  <a:schemeClr val="tx1"/>
                </a:solidFill>
                <a:latin typeface="Verdana" pitchFamily="34" charset="0"/>
              </a:rPr>
              <a:t>di sicurezza</a:t>
            </a:r>
            <a:r>
              <a:rPr lang="it-IT" sz="2000" dirty="0">
                <a:solidFill>
                  <a:schemeClr val="tx1"/>
                </a:solidFill>
                <a:latin typeface="Verdana" pitchFamily="34" charset="0"/>
              </a:rPr>
              <a:t>, …</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Confermati i principi su cui si basa il trattamento dei dati personali:</a:t>
            </a:r>
          </a:p>
          <a:p>
            <a:pPr lvl="1">
              <a:lnSpc>
                <a:spcPct val="90000"/>
              </a:lnSpc>
              <a:spcBef>
                <a:spcPts val="200"/>
              </a:spcBef>
              <a:spcAft>
                <a:spcPts val="0"/>
              </a:spcAft>
              <a:buFont typeface="Wingdings" pitchFamily="2" charset="2"/>
              <a:buChar char="Ø"/>
            </a:pPr>
            <a:r>
              <a:rPr lang="it-IT" sz="1800" dirty="0" smtClean="0">
                <a:solidFill>
                  <a:schemeClr val="tx1"/>
                </a:solidFill>
                <a:latin typeface="Verdana" pitchFamily="34" charset="0"/>
              </a:rPr>
              <a:t>Liceità, correttezza, trasparenza</a:t>
            </a:r>
          </a:p>
          <a:p>
            <a:pPr lvl="1">
              <a:lnSpc>
                <a:spcPct val="90000"/>
              </a:lnSpc>
              <a:spcBef>
                <a:spcPts val="200"/>
              </a:spcBef>
              <a:spcAft>
                <a:spcPts val="0"/>
              </a:spcAft>
              <a:buFont typeface="Wingdings" pitchFamily="2" charset="2"/>
              <a:buChar char="Ø"/>
            </a:pPr>
            <a:r>
              <a:rPr lang="it-IT" sz="1800" dirty="0" smtClean="0">
                <a:solidFill>
                  <a:schemeClr val="tx1"/>
                </a:solidFill>
                <a:latin typeface="Verdana" pitchFamily="34" charset="0"/>
              </a:rPr>
              <a:t>Limitazione delle finalità</a:t>
            </a:r>
          </a:p>
          <a:p>
            <a:pPr lvl="1">
              <a:lnSpc>
                <a:spcPct val="90000"/>
              </a:lnSpc>
              <a:spcBef>
                <a:spcPts val="200"/>
              </a:spcBef>
              <a:spcAft>
                <a:spcPts val="0"/>
              </a:spcAft>
              <a:buFont typeface="Wingdings" pitchFamily="2" charset="2"/>
              <a:buChar char="Ø"/>
            </a:pPr>
            <a:r>
              <a:rPr lang="it-IT" sz="1800" dirty="0" smtClean="0">
                <a:solidFill>
                  <a:schemeClr val="tx1"/>
                </a:solidFill>
                <a:latin typeface="Verdana" pitchFamily="34" charset="0"/>
              </a:rPr>
              <a:t>Minimizzazione dei dati</a:t>
            </a:r>
          </a:p>
          <a:p>
            <a:pPr lvl="1">
              <a:lnSpc>
                <a:spcPct val="90000"/>
              </a:lnSpc>
              <a:spcBef>
                <a:spcPts val="200"/>
              </a:spcBef>
              <a:spcAft>
                <a:spcPts val="0"/>
              </a:spcAft>
              <a:buFont typeface="Wingdings" pitchFamily="2" charset="2"/>
              <a:buChar char="Ø"/>
            </a:pPr>
            <a:r>
              <a:rPr lang="it-IT" sz="1800" dirty="0" smtClean="0">
                <a:solidFill>
                  <a:schemeClr val="tx1"/>
                </a:solidFill>
                <a:latin typeface="Verdana" pitchFamily="34" charset="0"/>
              </a:rPr>
              <a:t>Esattezza</a:t>
            </a:r>
          </a:p>
          <a:p>
            <a:pPr lvl="1">
              <a:lnSpc>
                <a:spcPct val="90000"/>
              </a:lnSpc>
              <a:spcBef>
                <a:spcPts val="200"/>
              </a:spcBef>
              <a:spcAft>
                <a:spcPts val="0"/>
              </a:spcAft>
              <a:buFont typeface="Wingdings" pitchFamily="2" charset="2"/>
              <a:buChar char="Ø"/>
            </a:pPr>
            <a:r>
              <a:rPr lang="it-IT" sz="1800" dirty="0" smtClean="0">
                <a:solidFill>
                  <a:schemeClr val="tx1"/>
                </a:solidFill>
                <a:latin typeface="Verdana" pitchFamily="34" charset="0"/>
              </a:rPr>
              <a:t>Limitazione della conservazione</a:t>
            </a:r>
          </a:p>
          <a:p>
            <a:pPr lvl="1">
              <a:lnSpc>
                <a:spcPct val="90000"/>
              </a:lnSpc>
              <a:spcBef>
                <a:spcPts val="200"/>
              </a:spcBef>
              <a:spcAft>
                <a:spcPts val="0"/>
              </a:spcAft>
              <a:buFont typeface="Wingdings" pitchFamily="2" charset="2"/>
              <a:buChar char="Ø"/>
            </a:pPr>
            <a:r>
              <a:rPr lang="it-IT" sz="1800" dirty="0" smtClean="0">
                <a:solidFill>
                  <a:schemeClr val="tx1"/>
                </a:solidFill>
                <a:latin typeface="Verdana" pitchFamily="34" charset="0"/>
              </a:rPr>
              <a:t>Integrità e riservatezza</a:t>
            </a:r>
          </a:p>
          <a:p>
            <a:pPr marL="0" indent="0">
              <a:lnSpc>
                <a:spcPct val="90000"/>
              </a:lnSpc>
              <a:spcBef>
                <a:spcPts val="600"/>
              </a:spcBef>
              <a:spcAft>
                <a:spcPts val="0"/>
              </a:spcAft>
            </a:pPr>
            <a:endParaRPr lang="it-IT" sz="2000" dirty="0" smtClean="0">
              <a:solidFill>
                <a:schemeClr val="tx1"/>
              </a:solidFill>
              <a:latin typeface="Verdana" pitchFamily="34" charset="0"/>
            </a:endParaRPr>
          </a:p>
          <a:p>
            <a:pPr marL="0" indent="0">
              <a:lnSpc>
                <a:spcPct val="90000"/>
              </a:lnSpc>
              <a:spcBef>
                <a:spcPts val="600"/>
              </a:spcBef>
              <a:spcAft>
                <a:spcPts val="0"/>
              </a:spcAft>
            </a:pPr>
            <a:endParaRPr lang="it-IT" sz="2000" dirty="0" smtClean="0">
              <a:solidFill>
                <a:schemeClr val="tx1"/>
              </a:solidFill>
              <a:latin typeface="Verdana" pitchFamily="34" charset="0"/>
            </a:endParaRPr>
          </a:p>
          <a:p>
            <a:pPr>
              <a:lnSpc>
                <a:spcPct val="90000"/>
              </a:lnSpc>
              <a:spcBef>
                <a:spcPts val="600"/>
              </a:spcBef>
              <a:spcAft>
                <a:spcPts val="0"/>
              </a:spcAft>
              <a:buFont typeface="Wingdings" pitchFamily="2" charset="2"/>
              <a:buChar char="q"/>
            </a:pPr>
            <a:endParaRPr lang="it-IT" sz="2000" dirty="0">
              <a:solidFill>
                <a:schemeClr val="tx1"/>
              </a:solidFill>
              <a:latin typeface="Verdana" pitchFamily="34" charset="0"/>
            </a:endParaRPr>
          </a:p>
        </p:txBody>
      </p:sp>
      <p:sp>
        <p:nvSpPr>
          <p:cNvPr id="4" name="Segnaposto data 3"/>
          <p:cNvSpPr>
            <a:spLocks noGrp="1"/>
          </p:cNvSpPr>
          <p:nvPr>
            <p:ph type="dt" sz="quarter" idx="10"/>
          </p:nvPr>
        </p:nvSpPr>
        <p:spPr>
          <a:xfrm>
            <a:off x="468312" y="6245225"/>
            <a:ext cx="2591519" cy="473075"/>
          </a:xfrm>
        </p:spPr>
        <p:txBody>
          <a:bodyPr/>
          <a:lstStyle/>
          <a:p>
            <a:pPr>
              <a:defRPr/>
            </a:pPr>
            <a:r>
              <a:rPr lang="it-IT" dirty="0" smtClean="0"/>
              <a:t>Reggio Calabria, 18 ottobre 2017</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9</a:t>
            </a:fld>
            <a:endParaRPr lang="it-IT" dirty="0"/>
          </a:p>
        </p:txBody>
      </p:sp>
    </p:spTree>
    <p:extLst>
      <p:ext uri="{BB962C8B-B14F-4D97-AF65-F5344CB8AC3E}">
        <p14:creationId xmlns:p14="http://schemas.microsoft.com/office/powerpoint/2010/main" val="1397912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5600</TotalTime>
  <Words>3685</Words>
  <Application>Microsoft Office PowerPoint</Application>
  <PresentationFormat>Presentazione su schermo (4:3)</PresentationFormat>
  <Paragraphs>394</Paragraphs>
  <Slides>31</Slides>
  <Notes>31</Notes>
  <HiddenSlides>0</HiddenSlides>
  <MMClips>0</MMClips>
  <ScaleCrop>false</ScaleCrop>
  <HeadingPairs>
    <vt:vector size="4" baseType="variant">
      <vt:variant>
        <vt:lpstr>Tema</vt:lpstr>
      </vt:variant>
      <vt:variant>
        <vt:i4>1</vt:i4>
      </vt:variant>
      <vt:variant>
        <vt:lpstr>Titoli diapositive</vt:lpstr>
      </vt:variant>
      <vt:variant>
        <vt:i4>31</vt:i4>
      </vt:variant>
    </vt:vector>
  </HeadingPairs>
  <TitlesOfParts>
    <vt:vector size="32" baseType="lpstr">
      <vt:lpstr>Tema di Office</vt:lpstr>
      <vt:lpstr>      Opportunità e vincoli della normativa privacy per l’utilizzo dei dati censuari e degli archivi statistici integrati </vt:lpstr>
      <vt:lpstr>Sintesi dell’intervento </vt:lpstr>
      <vt:lpstr>Censimento permanente e  uso statistico di fonti amministrative</vt:lpstr>
      <vt:lpstr>Obiettivi della realizzazione del  sistema di archivi statistici integrati</vt:lpstr>
      <vt:lpstr>Archivi statistici di microdati integrati (1)</vt:lpstr>
      <vt:lpstr>Archivi statistici di microdati integrati (2)</vt:lpstr>
      <vt:lpstr>Normativa ‘privacy’</vt:lpstr>
      <vt:lpstr>Nuovo regolamento europeo  sulla protezione dei dati personali</vt:lpstr>
      <vt:lpstr>Nuove norme sulla protezione dei  dati personali</vt:lpstr>
      <vt:lpstr>Dati personali e dati individuali</vt:lpstr>
      <vt:lpstr>Segreto statistico</vt:lpstr>
      <vt:lpstr>  Uso statistico di fonti amministrative</vt:lpstr>
      <vt:lpstr>Trattamento statistico dei  dati amministrativi: presupposti giuridici</vt:lpstr>
      <vt:lpstr>Trattamento statistico dei dati amministrativi già disponibili presso l’ente</vt:lpstr>
      <vt:lpstr>Informativa agli interessati (1)</vt:lpstr>
      <vt:lpstr>Informativa agli interessati (2)</vt:lpstr>
      <vt:lpstr>Obbligo di risposta / adesione  facoltativa al trattamento dei dati</vt:lpstr>
      <vt:lpstr>Fonti amministrative da richiedere  ad altro soggetto pubblico</vt:lpstr>
      <vt:lpstr>Fonti amministrative da richiedere  ad altro soggetto pubblico: dati sensibili</vt:lpstr>
      <vt:lpstr>Fonti amministrative da richiedere  ad altro soggetto pubblico: lavori PSN</vt:lpstr>
      <vt:lpstr>Fonti amministrative da richiedere  ad altro soggetto pubblico: lavori non PSN</vt:lpstr>
      <vt:lpstr>Previsione di lavori di enti locali nel PSN</vt:lpstr>
      <vt:lpstr>Lavori di enti locali nel PSN </vt:lpstr>
      <vt:lpstr>Comunicazione dei dati:  comunicazione a soggetti Sistan</vt:lpstr>
      <vt:lpstr>Comunicazione dei dati:  comunicazione a soggetti non Sistan</vt:lpstr>
      <vt:lpstr>Sviluppo dei progetti di integrazione  di microdati amministrativi e  statistici: criticità </vt:lpstr>
      <vt:lpstr>Integrazione di ulteriori  fonti amministrative (1)</vt:lpstr>
      <vt:lpstr>Integrazione di ulteriori  fonti amministrative  (2)</vt:lpstr>
      <vt:lpstr>Censimento permanente</vt:lpstr>
      <vt:lpstr>Approfondimenti su normativa  privacy e statistica ufficiale</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RI</dc:creator>
  <cp:lastModifiedBy>Paola</cp:lastModifiedBy>
  <cp:revision>1526</cp:revision>
  <cp:lastPrinted>2017-06-02T16:29:15Z</cp:lastPrinted>
  <dcterms:created xsi:type="dcterms:W3CDTF">2009-06-15T10:44:17Z</dcterms:created>
  <dcterms:modified xsi:type="dcterms:W3CDTF">2017-10-17T00:18:16Z</dcterms:modified>
</cp:coreProperties>
</file>