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5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efirenze-my.sharepoint.com/personal/d43921_comune_fi_it/Documents/Documenti/Indagini%20Cati/2025/taxi_Scenari/spogli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4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5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8463628370167655E-2"/>
          <c:y val="6.6725331607017588E-2"/>
          <c:w val="0.94149873047550359"/>
          <c:h val="0.7217758209254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[spoglio.xlsx]utilizzatori!$L$14</c:f>
              <c:strCache>
                <c:ptCount val="1"/>
                <c:pt idx="0">
                  <c:v>fascia maggior utilizzo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[spoglio.xlsx]utilizzatori!$K$15:$K$21</c:f>
              <c:strCache>
                <c:ptCount val="7"/>
                <c:pt idx="0">
                  <c:v>Nessuna, ho sempre trovato vetture disponibili</c:v>
                </c:pt>
                <c:pt idx="1">
                  <c:v>Mattina (06 – 12)</c:v>
                </c:pt>
                <c:pt idx="2">
                  <c:v>Ora di pranzo (12-14)</c:v>
                </c:pt>
                <c:pt idx="3">
                  <c:v>Pomeriggio (14-19)</c:v>
                </c:pt>
                <c:pt idx="4">
                  <c:v>Ora di cena (19 – 21)</c:v>
                </c:pt>
                <c:pt idx="5">
                  <c:v>Notte (21 – 06)</c:v>
                </c:pt>
                <c:pt idx="6">
                  <c:v>Variamente, secondo le necessità</c:v>
                </c:pt>
              </c:strCache>
            </c:strRef>
          </c:cat>
          <c:val>
            <c:numRef>
              <c:f>[spoglio.xlsx]utilizzatori!$L$15:$L$21</c:f>
              <c:numCache>
                <c:formatCode>General</c:formatCode>
                <c:ptCount val="7"/>
                <c:pt idx="1">
                  <c:v>22.6</c:v>
                </c:pt>
                <c:pt idx="2" formatCode="0.0">
                  <c:v>9.6707818930041149</c:v>
                </c:pt>
                <c:pt idx="3" formatCode="0.0">
                  <c:v>19.753086419753085</c:v>
                </c:pt>
                <c:pt idx="4" formatCode="0.0">
                  <c:v>16.049382716049383</c:v>
                </c:pt>
                <c:pt idx="5" formatCode="0.0">
                  <c:v>24.691358024691358</c:v>
                </c:pt>
                <c:pt idx="6" formatCode="0.0">
                  <c:v>7.2016460905349797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EA-42C0-AB35-C0CF869D6ECE}"/>
            </c:ext>
          </c:extLst>
        </c:ser>
        <c:ser>
          <c:idx val="1"/>
          <c:order val="1"/>
          <c:tx>
            <c:strRef>
              <c:f>[spoglio.xlsx]utilizzatori!$M$14</c:f>
              <c:strCache>
                <c:ptCount val="1"/>
                <c:pt idx="0">
                  <c:v>fascia maggior difficoltà di reperimento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[spoglio.xlsx]utilizzatori!$K$15:$K$21</c:f>
              <c:strCache>
                <c:ptCount val="7"/>
                <c:pt idx="0">
                  <c:v>Nessuna, ho sempre trovato vetture disponibili</c:v>
                </c:pt>
                <c:pt idx="1">
                  <c:v>Mattina (06 – 12)</c:v>
                </c:pt>
                <c:pt idx="2">
                  <c:v>Ora di pranzo (12-14)</c:v>
                </c:pt>
                <c:pt idx="3">
                  <c:v>Pomeriggio (14-19)</c:v>
                </c:pt>
                <c:pt idx="4">
                  <c:v>Ora di cena (19 – 21)</c:v>
                </c:pt>
                <c:pt idx="5">
                  <c:v>Notte (21 – 06)</c:v>
                </c:pt>
                <c:pt idx="6">
                  <c:v>Variamente, secondo le necessità</c:v>
                </c:pt>
              </c:strCache>
            </c:strRef>
          </c:cat>
          <c:val>
            <c:numRef>
              <c:f>[spoglio.xlsx]utilizzatori!$M$15:$M$21</c:f>
              <c:numCache>
                <c:formatCode>###0.0</c:formatCode>
                <c:ptCount val="7"/>
                <c:pt idx="0">
                  <c:v>24.897119341563787</c:v>
                </c:pt>
                <c:pt idx="1">
                  <c:v>17.489711934156379</c:v>
                </c:pt>
                <c:pt idx="2">
                  <c:v>13.168724279835391</c:v>
                </c:pt>
                <c:pt idx="3">
                  <c:v>13.580246913580247</c:v>
                </c:pt>
                <c:pt idx="4">
                  <c:v>11.728395061728394</c:v>
                </c:pt>
                <c:pt idx="5">
                  <c:v>19.1358024691358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EA-42C0-AB35-C0CF869D6EC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36172287"/>
        <c:axId val="1036178111"/>
      </c:barChart>
      <c:catAx>
        <c:axId val="103617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36178111"/>
        <c:crosses val="autoZero"/>
        <c:auto val="1"/>
        <c:lblAlgn val="ctr"/>
        <c:lblOffset val="100"/>
        <c:noMultiLvlLbl val="0"/>
      </c:catAx>
      <c:valAx>
        <c:axId val="10361781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36172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61390648000866"/>
          <c:y val="7.8712143168638102E-2"/>
          <c:w val="0.49065913184942223"/>
          <c:h val="6.85786585508288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727676522952109E-2"/>
          <c:y val="6.9291338582677164E-2"/>
          <c:w val="0.90262430482902922"/>
          <c:h val="0.7153807427614855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3AE-4671-97DB-FB912AC24CCC}"/>
              </c:ext>
            </c:extLst>
          </c:dPt>
          <c:cat>
            <c:strRef>
              <c:f>[spoglio.xlsx]utilizzatori!$A$5:$A$9</c:f>
              <c:strCache>
                <c:ptCount val="5"/>
                <c:pt idx="0">
                  <c:v>NO</c:v>
                </c:pt>
                <c:pt idx="1">
                  <c:v>SI, in casi eccezionali</c:v>
                </c:pt>
                <c:pt idx="2">
                  <c:v>SI, meno di una volta al mese</c:v>
                </c:pt>
                <c:pt idx="3">
                  <c:v>SI, 1 o 2 volte al mese</c:v>
                </c:pt>
                <c:pt idx="4">
                  <c:v>SI, 1 o più volte a settimana</c:v>
                </c:pt>
              </c:strCache>
            </c:strRef>
          </c:cat>
          <c:val>
            <c:numRef>
              <c:f>[spoglio.xlsx]utilizzatori!$C$5:$C$9</c:f>
              <c:numCache>
                <c:formatCode>###0.0</c:formatCode>
                <c:ptCount val="5"/>
                <c:pt idx="0">
                  <c:v>59.5</c:v>
                </c:pt>
                <c:pt idx="1">
                  <c:v>25.416666666666664</c:v>
                </c:pt>
                <c:pt idx="2">
                  <c:v>6.166666666666667</c:v>
                </c:pt>
                <c:pt idx="3">
                  <c:v>6.833333333333333</c:v>
                </c:pt>
                <c:pt idx="4">
                  <c:v>2.083333333333333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AE-4671-97DB-FB912AC24C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7036752"/>
        <c:axId val="317048752"/>
      </c:barChart>
      <c:catAx>
        <c:axId val="31703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17048752"/>
        <c:crosses val="autoZero"/>
        <c:auto val="1"/>
        <c:lblAlgn val="ctr"/>
        <c:lblOffset val="100"/>
        <c:noMultiLvlLbl val="0"/>
      </c:catAx>
      <c:valAx>
        <c:axId val="31704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17036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[spoglio.xlsx]utilizzatori!$G$39:$G$42</c:f>
              <c:strCache>
                <c:ptCount val="4"/>
                <c:pt idx="0">
                  <c:v>Telefonando al Radio Taxi</c:v>
                </c:pt>
                <c:pt idx="1">
                  <c:v>Andando al posteggio</c:v>
                </c:pt>
                <c:pt idx="2">
                  <c:v>Tramite sms/app da cellulare/mobile</c:v>
                </c:pt>
                <c:pt idx="3">
                  <c:v>A vista sulla strada</c:v>
                </c:pt>
              </c:strCache>
            </c:strRef>
          </c:cat>
          <c:val>
            <c:numRef>
              <c:f>[spoglio.xlsx]utilizzatori!$I$39:$I$42</c:f>
              <c:numCache>
                <c:formatCode>###0.0</c:formatCode>
                <c:ptCount val="4"/>
                <c:pt idx="0">
                  <c:v>54.938271604938272</c:v>
                </c:pt>
                <c:pt idx="1">
                  <c:v>13.580246913580247</c:v>
                </c:pt>
                <c:pt idx="2">
                  <c:v>28.39506172839506</c:v>
                </c:pt>
                <c:pt idx="3">
                  <c:v>3.0864197530864197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64-406B-B28F-A68FC748AA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3609807"/>
        <c:axId val="1073605231"/>
      </c:barChart>
      <c:catAx>
        <c:axId val="1073609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73605231"/>
        <c:crosses val="autoZero"/>
        <c:auto val="1"/>
        <c:lblAlgn val="ctr"/>
        <c:lblOffset val="100"/>
        <c:noMultiLvlLbl val="0"/>
      </c:catAx>
      <c:valAx>
        <c:axId val="1073605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73609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607630847614637"/>
          <c:y val="3.7600391855486408E-2"/>
          <c:w val="0.51713679172456373"/>
          <c:h val="0.86480816816005279"/>
        </c:manualLayout>
      </c:layout>
      <c:barChart>
        <c:barDir val="bar"/>
        <c:grouping val="clustered"/>
        <c:varyColors val="0"/>
        <c:ser>
          <c:idx val="0"/>
          <c:order val="0"/>
          <c:tx>
            <c:v>2025</c:v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[spoglio.xlsx]utilizzatori!$G$82:$G$87</c:f>
              <c:strCache>
                <c:ptCount val="6"/>
                <c:pt idx="0">
                  <c:v>Per spostamenti da/per aeroporto</c:v>
                </c:pt>
                <c:pt idx="1">
                  <c:v>Per spostamenti da/per stazione</c:v>
                </c:pt>
                <c:pt idx="2">
                  <c:v>Tempo libero (Discoteca, Teatro…)</c:v>
                </c:pt>
                <c:pt idx="3">
                  <c:v>Motivi di lavoro</c:v>
                </c:pt>
                <c:pt idx="4">
                  <c:v>Raggiungere altri servizi (Postali, Urp, Presìdi sanitari etc…)</c:v>
                </c:pt>
                <c:pt idx="5">
                  <c:v>Altro</c:v>
                </c:pt>
              </c:strCache>
            </c:strRef>
          </c:cat>
          <c:val>
            <c:numRef>
              <c:f>[spoglio.xlsx]utilizzatori!$I$82:$I$87</c:f>
              <c:numCache>
                <c:formatCode>###0.0</c:formatCode>
                <c:ptCount val="6"/>
                <c:pt idx="0">
                  <c:v>28.600823045267486</c:v>
                </c:pt>
                <c:pt idx="1">
                  <c:v>35.596707818930042</c:v>
                </c:pt>
                <c:pt idx="2">
                  <c:v>24.691358024691358</c:v>
                </c:pt>
                <c:pt idx="3">
                  <c:v>20.781893004115226</c:v>
                </c:pt>
                <c:pt idx="4">
                  <c:v>12.962962962962962</c:v>
                </c:pt>
                <c:pt idx="5">
                  <c:v>3.0864197530864197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CF-499A-A230-6F8D6BDDE7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9512832"/>
        <c:axId val="33950947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v>2018</c:v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[spoglio.xlsx]utilizzatori!$J$82:$J$87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21.3</c:v>
                      </c:pt>
                      <c:pt idx="1">
                        <c:v>23.7</c:v>
                      </c:pt>
                      <c:pt idx="2">
                        <c:v>13</c:v>
                      </c:pt>
                      <c:pt idx="3">
                        <c:v>7</c:v>
                      </c:pt>
                      <c:pt idx="4">
                        <c:v>19.3</c:v>
                      </c:pt>
                      <c:pt idx="5">
                        <c:v>15.8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A6CF-499A-A230-6F8D6BDDE748}"/>
                  </c:ext>
                </c:extLst>
              </c15:ser>
            </c15:filteredBarSeries>
          </c:ext>
        </c:extLst>
      </c:barChart>
      <c:catAx>
        <c:axId val="339512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9509472"/>
        <c:crosses val="autoZero"/>
        <c:auto val="1"/>
        <c:lblAlgn val="ctr"/>
        <c:lblOffset val="100"/>
        <c:noMultiLvlLbl val="0"/>
      </c:catAx>
      <c:valAx>
        <c:axId val="339509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9512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8917125946878501E-2"/>
          <c:y val="3.3341105361535152E-2"/>
          <c:w val="0.87641580444422362"/>
          <c:h val="0.7061603125609211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[spoglio.xlsx]utilizzatori!$H$129</c:f>
              <c:strCache>
                <c:ptCount val="1"/>
                <c:pt idx="0">
                  <c:v>ottimo</c:v>
                </c:pt>
              </c:strCache>
            </c:strRef>
          </c:tx>
          <c:spPr>
            <a:solidFill>
              <a:schemeClr val="accent6">
                <a:shade val="58000"/>
              </a:schemeClr>
            </a:solidFill>
            <a:ln>
              <a:noFill/>
            </a:ln>
            <a:effectLst/>
          </c:spPr>
          <c:invertIfNegative val="0"/>
          <c:cat>
            <c:strRef>
              <c:f>[spoglio.xlsx]utilizzatori!$G$130:$G$139</c:f>
              <c:strCache>
                <c:ptCount val="10"/>
                <c:pt idx="0">
                  <c:v>Informazioni sul servizio</c:v>
                </c:pt>
                <c:pt idx="1">
                  <c:v>Tempo di attesa</c:v>
                </c:pt>
                <c:pt idx="2">
                  <c:v>Disponibilità e cortesia</c:v>
                </c:pt>
                <c:pt idx="3">
                  <c:v> Sicurezza della corsa</c:v>
                </c:pt>
                <c:pt idx="4">
                  <c:v>Comfort del mezzo di trasporto</c:v>
                </c:pt>
                <c:pt idx="5">
                  <c:v>Rapidità di spostamento</c:v>
                </c:pt>
                <c:pt idx="6">
                  <c:v>Costo della corsa</c:v>
                </c:pt>
                <c:pt idx="7">
                  <c:v>Chiarezza della tariffa</c:v>
                </c:pt>
                <c:pt idx="8">
                  <c:v>pagamento tramite POS</c:v>
                </c:pt>
                <c:pt idx="9">
                  <c:v>Rilascio ricevuta su richiesta</c:v>
                </c:pt>
              </c:strCache>
            </c:strRef>
          </c:cat>
          <c:val>
            <c:numRef>
              <c:f>[spoglio.xlsx]utilizzatori!$H$130:$H$139</c:f>
              <c:numCache>
                <c:formatCode>###0.0</c:formatCode>
                <c:ptCount val="10"/>
                <c:pt idx="0">
                  <c:v>34.579439252336449</c:v>
                </c:pt>
                <c:pt idx="1">
                  <c:v>29.906542056074763</c:v>
                </c:pt>
                <c:pt idx="2">
                  <c:v>42.056074766355138</c:v>
                </c:pt>
                <c:pt idx="3">
                  <c:v>50.467289719626166</c:v>
                </c:pt>
                <c:pt idx="4">
                  <c:v>49.532710280373834</c:v>
                </c:pt>
                <c:pt idx="5">
                  <c:v>21.495327102803738</c:v>
                </c:pt>
                <c:pt idx="6">
                  <c:v>21.495327102803738</c:v>
                </c:pt>
                <c:pt idx="7">
                  <c:v>21.495327102803738</c:v>
                </c:pt>
                <c:pt idx="8">
                  <c:v>40.186915887850468</c:v>
                </c:pt>
                <c:pt idx="9">
                  <c:v>44.859813084112147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BC-470E-89F5-825A29A0B0F9}"/>
            </c:ext>
          </c:extLst>
        </c:ser>
        <c:ser>
          <c:idx val="1"/>
          <c:order val="1"/>
          <c:tx>
            <c:strRef>
              <c:f>[spoglio.xlsx]utilizzatori!$I$129</c:f>
              <c:strCache>
                <c:ptCount val="1"/>
                <c:pt idx="0">
                  <c:v>buono</c:v>
                </c:pt>
              </c:strCache>
            </c:strRef>
          </c:tx>
          <c:spPr>
            <a:solidFill>
              <a:schemeClr val="accent6">
                <a:shade val="86000"/>
              </a:schemeClr>
            </a:solidFill>
            <a:ln>
              <a:noFill/>
            </a:ln>
            <a:effectLst/>
          </c:spPr>
          <c:invertIfNegative val="0"/>
          <c:cat>
            <c:strRef>
              <c:f>[spoglio.xlsx]utilizzatori!$G$130:$G$139</c:f>
              <c:strCache>
                <c:ptCount val="10"/>
                <c:pt idx="0">
                  <c:v>Informazioni sul servizio</c:v>
                </c:pt>
                <c:pt idx="1">
                  <c:v>Tempo di attesa</c:v>
                </c:pt>
                <c:pt idx="2">
                  <c:v>Disponibilità e cortesia</c:v>
                </c:pt>
                <c:pt idx="3">
                  <c:v> Sicurezza della corsa</c:v>
                </c:pt>
                <c:pt idx="4">
                  <c:v>Comfort del mezzo di trasporto</c:v>
                </c:pt>
                <c:pt idx="5">
                  <c:v>Rapidità di spostamento</c:v>
                </c:pt>
                <c:pt idx="6">
                  <c:v>Costo della corsa</c:v>
                </c:pt>
                <c:pt idx="7">
                  <c:v>Chiarezza della tariffa</c:v>
                </c:pt>
                <c:pt idx="8">
                  <c:v>pagamento tramite POS</c:v>
                </c:pt>
                <c:pt idx="9">
                  <c:v>Rilascio ricevuta su richiesta</c:v>
                </c:pt>
              </c:strCache>
            </c:strRef>
          </c:cat>
          <c:val>
            <c:numRef>
              <c:f>[spoglio.xlsx]utilizzatori!$I$130:$I$139</c:f>
              <c:numCache>
                <c:formatCode>###0.0</c:formatCode>
                <c:ptCount val="10"/>
                <c:pt idx="0">
                  <c:v>44.859813084112147</c:v>
                </c:pt>
                <c:pt idx="1">
                  <c:v>31.775700934579437</c:v>
                </c:pt>
                <c:pt idx="2">
                  <c:v>34.579439252336449</c:v>
                </c:pt>
                <c:pt idx="3">
                  <c:v>33.644859813084111</c:v>
                </c:pt>
                <c:pt idx="4">
                  <c:v>32.710280373831772</c:v>
                </c:pt>
                <c:pt idx="5">
                  <c:v>42.056074766355138</c:v>
                </c:pt>
                <c:pt idx="6">
                  <c:v>18.691588785046729</c:v>
                </c:pt>
                <c:pt idx="7">
                  <c:v>28.037383177570092</c:v>
                </c:pt>
                <c:pt idx="8">
                  <c:v>41.121495327102799</c:v>
                </c:pt>
                <c:pt idx="9">
                  <c:v>28.037383177570092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BC-470E-89F5-825A29A0B0F9}"/>
            </c:ext>
          </c:extLst>
        </c:ser>
        <c:ser>
          <c:idx val="2"/>
          <c:order val="2"/>
          <c:tx>
            <c:strRef>
              <c:f>[spoglio.xlsx]utilizzatori!$J$129</c:f>
              <c:strCache>
                <c:ptCount val="1"/>
                <c:pt idx="0">
                  <c:v>sufficiente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[spoglio.xlsx]utilizzatori!$G$130:$G$139</c:f>
              <c:strCache>
                <c:ptCount val="10"/>
                <c:pt idx="0">
                  <c:v>Informazioni sul servizio</c:v>
                </c:pt>
                <c:pt idx="1">
                  <c:v>Tempo di attesa</c:v>
                </c:pt>
                <c:pt idx="2">
                  <c:v>Disponibilità e cortesia</c:v>
                </c:pt>
                <c:pt idx="3">
                  <c:v> Sicurezza della corsa</c:v>
                </c:pt>
                <c:pt idx="4">
                  <c:v>Comfort del mezzo di trasporto</c:v>
                </c:pt>
                <c:pt idx="5">
                  <c:v>Rapidità di spostamento</c:v>
                </c:pt>
                <c:pt idx="6">
                  <c:v>Costo della corsa</c:v>
                </c:pt>
                <c:pt idx="7">
                  <c:v>Chiarezza della tariffa</c:v>
                </c:pt>
                <c:pt idx="8">
                  <c:v>pagamento tramite POS</c:v>
                </c:pt>
                <c:pt idx="9">
                  <c:v>Rilascio ricevuta su richiesta</c:v>
                </c:pt>
              </c:strCache>
            </c:strRef>
          </c:cat>
          <c:val>
            <c:numRef>
              <c:f>[spoglio.xlsx]utilizzatori!$J$130:$J$139</c:f>
              <c:numCache>
                <c:formatCode>###0.0</c:formatCode>
                <c:ptCount val="10"/>
                <c:pt idx="0">
                  <c:v>17.75700934579439</c:v>
                </c:pt>
                <c:pt idx="1">
                  <c:v>30.841121495327101</c:v>
                </c:pt>
                <c:pt idx="2">
                  <c:v>19.626168224299064</c:v>
                </c:pt>
                <c:pt idx="3">
                  <c:v>14.018691588785046</c:v>
                </c:pt>
                <c:pt idx="4">
                  <c:v>15.887850467289718</c:v>
                </c:pt>
                <c:pt idx="5">
                  <c:v>28.971962616822427</c:v>
                </c:pt>
                <c:pt idx="6">
                  <c:v>33.644859813084111</c:v>
                </c:pt>
                <c:pt idx="7">
                  <c:v>28.971962616822427</c:v>
                </c:pt>
                <c:pt idx="8">
                  <c:v>12.149532710280374</c:v>
                </c:pt>
                <c:pt idx="9">
                  <c:v>20.5607476635514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BC-470E-89F5-825A29A0B0F9}"/>
            </c:ext>
          </c:extLst>
        </c:ser>
        <c:ser>
          <c:idx val="3"/>
          <c:order val="3"/>
          <c:tx>
            <c:strRef>
              <c:f>[spoglio.xlsx]utilizzatori!$K$129</c:f>
              <c:strCache>
                <c:ptCount val="1"/>
                <c:pt idx="0">
                  <c:v>insufficiente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[spoglio.xlsx]utilizzatori!$G$130:$G$139</c:f>
              <c:strCache>
                <c:ptCount val="10"/>
                <c:pt idx="0">
                  <c:v>Informazioni sul servizio</c:v>
                </c:pt>
                <c:pt idx="1">
                  <c:v>Tempo di attesa</c:v>
                </c:pt>
                <c:pt idx="2">
                  <c:v>Disponibilità e cortesia</c:v>
                </c:pt>
                <c:pt idx="3">
                  <c:v> Sicurezza della corsa</c:v>
                </c:pt>
                <c:pt idx="4">
                  <c:v>Comfort del mezzo di trasporto</c:v>
                </c:pt>
                <c:pt idx="5">
                  <c:v>Rapidità di spostamento</c:v>
                </c:pt>
                <c:pt idx="6">
                  <c:v>Costo della corsa</c:v>
                </c:pt>
                <c:pt idx="7">
                  <c:v>Chiarezza della tariffa</c:v>
                </c:pt>
                <c:pt idx="8">
                  <c:v>pagamento tramite POS</c:v>
                </c:pt>
                <c:pt idx="9">
                  <c:v>Rilascio ricevuta su richiesta</c:v>
                </c:pt>
              </c:strCache>
            </c:strRef>
          </c:cat>
          <c:val>
            <c:numRef>
              <c:f>[spoglio.xlsx]utilizzatori!$K$130:$K$139</c:f>
              <c:numCache>
                <c:formatCode>###0.0</c:formatCode>
                <c:ptCount val="10"/>
                <c:pt idx="0">
                  <c:v>2.8037383177570092</c:v>
                </c:pt>
                <c:pt idx="1">
                  <c:v>7.4766355140186906</c:v>
                </c:pt>
                <c:pt idx="2">
                  <c:v>3.7383177570093453</c:v>
                </c:pt>
                <c:pt idx="3">
                  <c:v>1.8691588785046727</c:v>
                </c:pt>
                <c:pt idx="4">
                  <c:v>1.8691588785046727</c:v>
                </c:pt>
                <c:pt idx="5">
                  <c:v>7.4766355140186906</c:v>
                </c:pt>
                <c:pt idx="6">
                  <c:v>26.168224299065418</c:v>
                </c:pt>
                <c:pt idx="7">
                  <c:v>21.495327102803738</c:v>
                </c:pt>
                <c:pt idx="8">
                  <c:v>6.5420560747663545</c:v>
                </c:pt>
                <c:pt idx="9">
                  <c:v>6.5420560747663545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BC-470E-89F5-825A29A0B0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350584512"/>
        <c:axId val="1350584992"/>
      </c:barChart>
      <c:catAx>
        <c:axId val="135058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50584992"/>
        <c:crosses val="autoZero"/>
        <c:auto val="1"/>
        <c:lblAlgn val="ctr"/>
        <c:lblOffset val="100"/>
        <c:noMultiLvlLbl val="0"/>
      </c:catAx>
      <c:valAx>
        <c:axId val="135058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50584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500672000450347"/>
          <c:y val="0.92598900418495067"/>
          <c:w val="0.585491123261067"/>
          <c:h val="6.72597504391515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5963750741589759E-2"/>
          <c:y val="0.10928936806609554"/>
          <c:w val="0.9255030348134704"/>
          <c:h val="0.776693078450722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[spoglio.xlsx]utilizzatori!$H$237</c:f>
              <c:strCache>
                <c:ptCount val="1"/>
                <c:pt idx="0">
                  <c:v>migliore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[spoglio.xlsx]utilizzatori!$G$238:$G$247</c:f>
              <c:strCache>
                <c:ptCount val="10"/>
                <c:pt idx="0">
                  <c:v>Informazioni sul servizio</c:v>
                </c:pt>
                <c:pt idx="1">
                  <c:v>Tempo di attesa</c:v>
                </c:pt>
                <c:pt idx="2">
                  <c:v>Disponibilità e cortesia</c:v>
                </c:pt>
                <c:pt idx="3">
                  <c:v> Sicurezza della corsa</c:v>
                </c:pt>
                <c:pt idx="4">
                  <c:v>Comfort del mezzo di trasporto</c:v>
                </c:pt>
                <c:pt idx="5">
                  <c:v>Rapidità di spostamento</c:v>
                </c:pt>
                <c:pt idx="6">
                  <c:v>Costo della corsa</c:v>
                </c:pt>
                <c:pt idx="7">
                  <c:v>Chiarezza della tariffa</c:v>
                </c:pt>
                <c:pt idx="8">
                  <c:v>Modalità di pagamento tramite POS</c:v>
                </c:pt>
                <c:pt idx="9">
                  <c:v>Rilascio ricevuta su richiesta</c:v>
                </c:pt>
              </c:strCache>
            </c:strRef>
          </c:cat>
          <c:val>
            <c:numRef>
              <c:f>[spoglio.xlsx]utilizzatori!$H$238:$H$247</c:f>
              <c:numCache>
                <c:formatCode>###0.0</c:formatCode>
                <c:ptCount val="10"/>
                <c:pt idx="0">
                  <c:v>21.410579345088159</c:v>
                </c:pt>
                <c:pt idx="1">
                  <c:v>32.997481108312343</c:v>
                </c:pt>
                <c:pt idx="2">
                  <c:v>26.952141057934508</c:v>
                </c:pt>
                <c:pt idx="3">
                  <c:v>19.899244332493705</c:v>
                </c:pt>
                <c:pt idx="4">
                  <c:v>21.158690176322416</c:v>
                </c:pt>
                <c:pt idx="5">
                  <c:v>28.967254408060455</c:v>
                </c:pt>
                <c:pt idx="6">
                  <c:v>29.974811083123427</c:v>
                </c:pt>
                <c:pt idx="7">
                  <c:v>19.143576826196472</c:v>
                </c:pt>
                <c:pt idx="8">
                  <c:v>22.670025188916874</c:v>
                </c:pt>
                <c:pt idx="9">
                  <c:v>20.403022670025191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D8-4AD6-AE54-7B60529C2102}"/>
            </c:ext>
          </c:extLst>
        </c:ser>
        <c:ser>
          <c:idx val="1"/>
          <c:order val="1"/>
          <c:tx>
            <c:strRef>
              <c:f>[spoglio.xlsx]utilizzatori!$I$237</c:f>
              <c:strCache>
                <c:ptCount val="1"/>
                <c:pt idx="0">
                  <c:v>uguale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[spoglio.xlsx]utilizzatori!$G$238:$G$247</c:f>
              <c:strCache>
                <c:ptCount val="10"/>
                <c:pt idx="0">
                  <c:v>Informazioni sul servizio</c:v>
                </c:pt>
                <c:pt idx="1">
                  <c:v>Tempo di attesa</c:v>
                </c:pt>
                <c:pt idx="2">
                  <c:v>Disponibilità e cortesia</c:v>
                </c:pt>
                <c:pt idx="3">
                  <c:v> Sicurezza della corsa</c:v>
                </c:pt>
                <c:pt idx="4">
                  <c:v>Comfort del mezzo di trasporto</c:v>
                </c:pt>
                <c:pt idx="5">
                  <c:v>Rapidità di spostamento</c:v>
                </c:pt>
                <c:pt idx="6">
                  <c:v>Costo della corsa</c:v>
                </c:pt>
                <c:pt idx="7">
                  <c:v>Chiarezza della tariffa</c:v>
                </c:pt>
                <c:pt idx="8">
                  <c:v>Modalità di pagamento tramite POS</c:v>
                </c:pt>
                <c:pt idx="9">
                  <c:v>Rilascio ricevuta su richiesta</c:v>
                </c:pt>
              </c:strCache>
            </c:strRef>
          </c:cat>
          <c:val>
            <c:numRef>
              <c:f>[spoglio.xlsx]utilizzatori!$I$238:$I$247</c:f>
              <c:numCache>
                <c:formatCode>###0.0</c:formatCode>
                <c:ptCount val="10"/>
                <c:pt idx="0">
                  <c:v>69.017632241813601</c:v>
                </c:pt>
                <c:pt idx="1">
                  <c:v>47.858942065491185</c:v>
                </c:pt>
                <c:pt idx="2">
                  <c:v>59.697732997481111</c:v>
                </c:pt>
                <c:pt idx="3">
                  <c:v>68.010075566750629</c:v>
                </c:pt>
                <c:pt idx="4">
                  <c:v>70.025188916876573</c:v>
                </c:pt>
                <c:pt idx="5">
                  <c:v>47.355163727959699</c:v>
                </c:pt>
                <c:pt idx="6">
                  <c:v>45.591939546599498</c:v>
                </c:pt>
                <c:pt idx="7">
                  <c:v>63.476070528967256</c:v>
                </c:pt>
                <c:pt idx="8">
                  <c:v>61.460957178841312</c:v>
                </c:pt>
                <c:pt idx="9">
                  <c:v>67.002518891687657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D8-4AD6-AE54-7B60529C2102}"/>
            </c:ext>
          </c:extLst>
        </c:ser>
        <c:ser>
          <c:idx val="2"/>
          <c:order val="2"/>
          <c:tx>
            <c:strRef>
              <c:f>[spoglio.xlsx]utilizzatori!$J$237</c:f>
              <c:strCache>
                <c:ptCount val="1"/>
                <c:pt idx="0">
                  <c:v>peggiore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[spoglio.xlsx]utilizzatori!$G$238:$G$247</c:f>
              <c:strCache>
                <c:ptCount val="10"/>
                <c:pt idx="0">
                  <c:v>Informazioni sul servizio</c:v>
                </c:pt>
                <c:pt idx="1">
                  <c:v>Tempo di attesa</c:v>
                </c:pt>
                <c:pt idx="2">
                  <c:v>Disponibilità e cortesia</c:v>
                </c:pt>
                <c:pt idx="3">
                  <c:v> Sicurezza della corsa</c:v>
                </c:pt>
                <c:pt idx="4">
                  <c:v>Comfort del mezzo di trasporto</c:v>
                </c:pt>
                <c:pt idx="5">
                  <c:v>Rapidità di spostamento</c:v>
                </c:pt>
                <c:pt idx="6">
                  <c:v>Costo della corsa</c:v>
                </c:pt>
                <c:pt idx="7">
                  <c:v>Chiarezza della tariffa</c:v>
                </c:pt>
                <c:pt idx="8">
                  <c:v>Modalità di pagamento tramite POS</c:v>
                </c:pt>
                <c:pt idx="9">
                  <c:v>Rilascio ricevuta su richiesta</c:v>
                </c:pt>
              </c:strCache>
            </c:strRef>
          </c:cat>
          <c:val>
            <c:numRef>
              <c:f>[spoglio.xlsx]utilizzatori!$J$238:$J$247</c:f>
              <c:numCache>
                <c:formatCode>###0.0</c:formatCode>
                <c:ptCount val="10"/>
                <c:pt idx="0">
                  <c:v>9.5717884130982362</c:v>
                </c:pt>
                <c:pt idx="1">
                  <c:v>19.143576826196472</c:v>
                </c:pt>
                <c:pt idx="2">
                  <c:v>13.350125944584383</c:v>
                </c:pt>
                <c:pt idx="3">
                  <c:v>12.090680100755668</c:v>
                </c:pt>
                <c:pt idx="4">
                  <c:v>8.8161209068010074</c:v>
                </c:pt>
                <c:pt idx="5">
                  <c:v>23.677581863979849</c:v>
                </c:pt>
                <c:pt idx="6">
                  <c:v>24.433249370277078</c:v>
                </c:pt>
                <c:pt idx="7">
                  <c:v>17.380352644836272</c:v>
                </c:pt>
                <c:pt idx="8">
                  <c:v>15.869017632241814</c:v>
                </c:pt>
                <c:pt idx="9">
                  <c:v>12.594458438287154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D8-4AD6-AE54-7B60529C210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5827904"/>
        <c:axId val="355834144"/>
      </c:barChart>
      <c:catAx>
        <c:axId val="355827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5834144"/>
        <c:crosses val="autoZero"/>
        <c:auto val="1"/>
        <c:lblAlgn val="ctr"/>
        <c:lblOffset val="100"/>
        <c:noMultiLvlLbl val="0"/>
      </c:catAx>
      <c:valAx>
        <c:axId val="355834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5827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0395357735878199"/>
          <c:y val="0.11318259466942697"/>
          <c:w val="0.24889163486753188"/>
          <c:h val="7.10423179696815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9608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37800"/>
            <a:ext cx="9144000" cy="720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1EC23B4-A291-4DA6-A28A-DBBFFA76964A}"/>
              </a:ext>
            </a:extLst>
          </p:cNvPr>
          <p:cNvSpPr/>
          <p:nvPr userDrawn="1"/>
        </p:nvSpPr>
        <p:spPr>
          <a:xfrm>
            <a:off x="0" y="1575918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Google Shape;43;p1">
            <a:extLst>
              <a:ext uri="{FF2B5EF4-FFF2-40B4-BE49-F238E27FC236}">
                <a16:creationId xmlns:a16="http://schemas.microsoft.com/office/drawing/2014/main" id="{29A6DB31-776F-4442-829C-AEE2050F85B6}"/>
              </a:ext>
            </a:extLst>
          </p:cNvPr>
          <p:cNvSpPr txBox="1"/>
          <p:nvPr userDrawn="1"/>
        </p:nvSpPr>
        <p:spPr>
          <a:xfrm>
            <a:off x="3295895" y="691960"/>
            <a:ext cx="5600210" cy="790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 u="none" strike="noStrike" cap="none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83D5FB65-1716-423B-B430-B0A24329B2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0" y="43961"/>
            <a:ext cx="5472000" cy="64073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6FAB9A8-4D3F-4329-B195-D222EAADEF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0" y="6159269"/>
            <a:ext cx="2737026" cy="648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953FCAF-D5FC-425E-A76E-ACDF8F4A54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956" y="6087269"/>
            <a:ext cx="108413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95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0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4234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3166"/>
            <a:ext cx="10515600" cy="450012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97891" y="6444664"/>
            <a:ext cx="855909" cy="365125"/>
          </a:xfrm>
        </p:spPr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4CE898A-00B1-4BA8-8A64-451C194CA4BA}"/>
              </a:ext>
            </a:extLst>
          </p:cNvPr>
          <p:cNvSpPr/>
          <p:nvPr userDrawn="1"/>
        </p:nvSpPr>
        <p:spPr>
          <a:xfrm>
            <a:off x="-1" y="6382052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820F40D-A37A-4976-98FA-F60EF6F6CCB5}"/>
              </a:ext>
            </a:extLst>
          </p:cNvPr>
          <p:cNvSpPr/>
          <p:nvPr userDrawn="1"/>
        </p:nvSpPr>
        <p:spPr>
          <a:xfrm>
            <a:off x="0" y="115822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1D0217-7084-43CF-BC19-4FB1BC1175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39629" y="6433933"/>
            <a:ext cx="1672629" cy="396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0AFA281-26AE-40E5-BC0F-F03EF7504F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096" y="6433517"/>
            <a:ext cx="596275" cy="396000"/>
          </a:xfrm>
          <a:prstGeom prst="rect">
            <a:avLst/>
          </a:prstGeom>
        </p:spPr>
      </p:pic>
      <p:sp>
        <p:nvSpPr>
          <p:cNvPr id="10" name="Google Shape;43;p1">
            <a:extLst>
              <a:ext uri="{FF2B5EF4-FFF2-40B4-BE49-F238E27FC236}">
                <a16:creationId xmlns:a16="http://schemas.microsoft.com/office/drawing/2014/main" id="{E8378569-5241-448A-AFF9-3AC4984ABDDD}"/>
              </a:ext>
            </a:extLst>
          </p:cNvPr>
          <p:cNvSpPr txBox="1"/>
          <p:nvPr userDrawn="1"/>
        </p:nvSpPr>
        <p:spPr>
          <a:xfrm>
            <a:off x="6134244" y="6402451"/>
            <a:ext cx="2777030" cy="44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2" tIns="24482" rIns="24482" bIns="24482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9791059-883B-43C2-B607-853949CD7D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447" y="6454305"/>
            <a:ext cx="307445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6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88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270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13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31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4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0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17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62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13C67615-B965-45C8-A4D8-6F02BFCFCC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800"/>
              <a:t>Prima conoscere, poi discutere, poi deliberare. Conoscere i territori per governare il cambiamento</a:t>
            </a: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1405090F-2126-4A68-A994-774156D67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37800"/>
            <a:ext cx="9144000" cy="1091476"/>
          </a:xfrm>
        </p:spPr>
        <p:txBody>
          <a:bodyPr>
            <a:normAutofit fontScale="92500" lnSpcReduction="10000"/>
          </a:bodyPr>
          <a:lstStyle/>
          <a:p>
            <a:r>
              <a:rPr lang="it-IT" b="1"/>
              <a:t>IL SERVIZIO TAXI A FIRENZE </a:t>
            </a:r>
          </a:p>
          <a:p>
            <a:r>
              <a:rPr lang="it-IT" b="1"/>
              <a:t>indagine sui residenti</a:t>
            </a:r>
          </a:p>
          <a:p>
            <a:r>
              <a:rPr lang="it-IT" sz="1700"/>
              <a:t>a cura di Francesca Crescioli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38A42E0-0F39-01FF-5091-440167C4C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9844" y="6205592"/>
            <a:ext cx="649525" cy="60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L’indagine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133" y="1505164"/>
            <a:ext cx="10344150" cy="4500125"/>
          </a:xfrm>
        </p:spPr>
        <p:txBody>
          <a:bodyPr>
            <a:normAutofit/>
          </a:bodyPr>
          <a:lstStyle/>
          <a:p>
            <a:r>
              <a:rPr lang="it-IT" sz="2000" dirty="0"/>
              <a:t>1.200 interviste telefoniche (CATI) su residenti nel comune di Firenze a dicembre 2025</a:t>
            </a:r>
          </a:p>
          <a:p>
            <a:r>
              <a:rPr lang="it-IT" sz="2000" dirty="0"/>
              <a:t>Stratificazione per genere ed età</a:t>
            </a:r>
          </a:p>
          <a:p>
            <a:r>
              <a:rPr lang="it-IT" altLang="it-IT" sz="2000" dirty="0"/>
              <a:t>Raccolta informazioni sulle modalità di </a:t>
            </a:r>
            <a:r>
              <a:rPr lang="it-IT" altLang="it-IT" sz="2000" b="1" dirty="0"/>
              <a:t>utilizzo del taxi </a:t>
            </a:r>
            <a:r>
              <a:rPr lang="it-IT" altLang="it-IT" sz="2000" dirty="0"/>
              <a:t>fra i fiorentini</a:t>
            </a:r>
          </a:p>
          <a:p>
            <a:pPr marL="0" indent="0">
              <a:buNone/>
            </a:pPr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r>
              <a:rPr lang="it-IT" sz="2000" dirty="0"/>
              <a:t>N.B.: </a:t>
            </a:r>
            <a:r>
              <a:rPr lang="it-IT" sz="2000" kern="100" dirty="0">
                <a:ea typeface="Verdana" panose="020B0604030504040204" pitchFamily="34" charset="0"/>
                <a:cs typeface="Times New Roman" panose="02020603050405020304" pitchFamily="18" charset="0"/>
              </a:rPr>
              <a:t>La somministrazione ai soli residenti esclude </a:t>
            </a:r>
            <a:r>
              <a:rPr lang="it-IT" sz="2000" dirty="0"/>
              <a:t>i turisti e i viaggiatori per motivi di lavoro, che rappresentano una parte rilevante dell’utenza, ma non costituiscono il target di interesse dell’indagine</a:t>
            </a:r>
            <a:endParaRPr lang="it-IT" sz="2000" kern="100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it-IT" sz="2000" dirty="0"/>
              <a:t>Indagini analoghe fatte in passato nel 2011 e 2018.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6" name="CasellaDiTesto 25">
            <a:extLst>
              <a:ext uri="{FF2B5EF4-FFF2-40B4-BE49-F238E27FC236}">
                <a16:creationId xmlns:a16="http://schemas.microsoft.com/office/drawing/2014/main" id="{96C378D1-16AA-5DA2-FA4A-C530C1228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25" y="3311494"/>
            <a:ext cx="52126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it-IT" altLang="it-IT" sz="2000">
                <a:latin typeface="+mn-lt"/>
              </a:rPr>
              <a:t>A chi non lo utilizza </a:t>
            </a:r>
            <a:r>
              <a:rPr lang="it-IT" altLang="it-IT" sz="2000">
                <a:latin typeface="+mn-lt"/>
                <a:sym typeface="Wingdings" panose="05000000000000000000" pitchFamily="2" charset="2"/>
              </a:rPr>
              <a:t></a:t>
            </a:r>
            <a:r>
              <a:rPr lang="it-IT" altLang="it-IT" sz="2000">
                <a:latin typeface="+mn-lt"/>
              </a:rPr>
              <a:t> motivi del non utilizzo</a:t>
            </a:r>
          </a:p>
        </p:txBody>
      </p:sp>
      <p:sp>
        <p:nvSpPr>
          <p:cNvPr id="8" name="CasellaDiTesto 27">
            <a:extLst>
              <a:ext uri="{FF2B5EF4-FFF2-40B4-BE49-F238E27FC236}">
                <a16:creationId xmlns:a16="http://schemas.microsoft.com/office/drawing/2014/main" id="{2975096A-8C62-2ECB-BF7F-6DCF92CB1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25" y="2803495"/>
            <a:ext cx="73215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it-IT" altLang="it-IT" sz="2000">
                <a:latin typeface="+mn-lt"/>
              </a:rPr>
              <a:t>A chi lo utilizza </a:t>
            </a:r>
            <a:r>
              <a:rPr lang="it-IT" altLang="it-IT" sz="2000">
                <a:latin typeface="+mn-lt"/>
                <a:sym typeface="Wingdings" panose="05000000000000000000" pitchFamily="2" charset="2"/>
              </a:rPr>
              <a:t></a:t>
            </a:r>
            <a:r>
              <a:rPr lang="it-IT" altLang="it-IT" sz="2000">
                <a:latin typeface="+mn-lt"/>
              </a:rPr>
              <a:t> valutazione di alcuni aspetti del servizio offerto</a:t>
            </a:r>
          </a:p>
        </p:txBody>
      </p:sp>
      <p:cxnSp>
        <p:nvCxnSpPr>
          <p:cNvPr id="13" name="Connettore a gomito 12">
            <a:extLst>
              <a:ext uri="{FF2B5EF4-FFF2-40B4-BE49-F238E27FC236}">
                <a16:creationId xmlns:a16="http://schemas.microsoft.com/office/drawing/2014/main" id="{4CAE1B79-188F-A37B-EBE5-D8117BF3BA5B}"/>
              </a:ext>
            </a:extLst>
          </p:cNvPr>
          <p:cNvCxnSpPr>
            <a:cxnSpLocks/>
          </p:cNvCxnSpPr>
          <p:nvPr/>
        </p:nvCxnSpPr>
        <p:spPr>
          <a:xfrm>
            <a:off x="1265238" y="3311494"/>
            <a:ext cx="242887" cy="195262"/>
          </a:xfrm>
          <a:prstGeom prst="bentConnector3">
            <a:avLst>
              <a:gd name="adj1" fmla="val 3681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a gomito 13">
            <a:extLst>
              <a:ext uri="{FF2B5EF4-FFF2-40B4-BE49-F238E27FC236}">
                <a16:creationId xmlns:a16="http://schemas.microsoft.com/office/drawing/2014/main" id="{8633BC09-055E-849B-F695-1EF6AE39D767}"/>
              </a:ext>
            </a:extLst>
          </p:cNvPr>
          <p:cNvCxnSpPr>
            <a:cxnSpLocks/>
          </p:cNvCxnSpPr>
          <p:nvPr/>
        </p:nvCxnSpPr>
        <p:spPr>
          <a:xfrm>
            <a:off x="1265237" y="2789641"/>
            <a:ext cx="242888" cy="195263"/>
          </a:xfrm>
          <a:prstGeom prst="bentConnector3">
            <a:avLst>
              <a:gd name="adj1" fmla="val 3681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86C36125-9F30-841B-8E21-12DD7C6DF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999" y="6452172"/>
            <a:ext cx="438568" cy="40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Aspetti conoscitivi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50" y="1975160"/>
            <a:ext cx="5257800" cy="3108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1600"/>
              <a:t>Ha utilizzato il servizio taxi nei 4 mesi precedenti l’indagine</a:t>
            </a:r>
          </a:p>
          <a:p>
            <a:endParaRPr lang="it-IT"/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8725A67D-D84A-1CE1-0B58-4DAF40DE0C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9064896"/>
              </p:ext>
            </p:extLst>
          </p:nvPr>
        </p:nvGraphicFramePr>
        <p:xfrm>
          <a:off x="328613" y="3429000"/>
          <a:ext cx="7591425" cy="2953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68EBA3D5-B23C-08EC-C0C9-1D932993246B}"/>
              </a:ext>
            </a:extLst>
          </p:cNvPr>
          <p:cNvSpPr txBox="1">
            <a:spLocks/>
          </p:cNvSpPr>
          <p:nvPr/>
        </p:nvSpPr>
        <p:spPr>
          <a:xfrm>
            <a:off x="7920038" y="4610485"/>
            <a:ext cx="3943349" cy="576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/>
              <a:t>Fasce orarie di maggior utilizzo e di maggior difficoltà di reperimento </a:t>
            </a:r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B5158AD8-2C33-2B2C-A438-135F648284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6853523"/>
              </p:ext>
            </p:extLst>
          </p:nvPr>
        </p:nvGraphicFramePr>
        <p:xfrm>
          <a:off x="6096000" y="1353097"/>
          <a:ext cx="5767387" cy="2184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Immagine 9">
            <a:extLst>
              <a:ext uri="{FF2B5EF4-FFF2-40B4-BE49-F238E27FC236}">
                <a16:creationId xmlns:a16="http://schemas.microsoft.com/office/drawing/2014/main" id="{18122F10-526A-E6EC-E911-42AE8C365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4999" y="6441900"/>
            <a:ext cx="438568" cy="40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Aspetti conoscitivi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1" y="2117395"/>
            <a:ext cx="2762250" cy="304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1600" dirty="0"/>
              <a:t>Spostamento prevalente</a:t>
            </a: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C960C7A1-DACA-76AE-C9CD-8D3A35BA2A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201688"/>
              </p:ext>
            </p:extLst>
          </p:nvPr>
        </p:nvGraphicFramePr>
        <p:xfrm>
          <a:off x="5498186" y="3924300"/>
          <a:ext cx="6573164" cy="252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35FF7266-B289-D144-13FC-860A9AB8C552}"/>
              </a:ext>
            </a:extLst>
          </p:cNvPr>
          <p:cNvSpPr txBox="1">
            <a:spLocks/>
          </p:cNvSpPr>
          <p:nvPr/>
        </p:nvSpPr>
        <p:spPr>
          <a:xfrm>
            <a:off x="3219451" y="5051754"/>
            <a:ext cx="2762250" cy="304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1600"/>
              <a:t>Modalità di contatto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932A74E4-5229-F54C-D3F8-D9A5801860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185985"/>
              </p:ext>
            </p:extLst>
          </p:nvPr>
        </p:nvGraphicFramePr>
        <p:xfrm>
          <a:off x="305477" y="1346453"/>
          <a:ext cx="5417230" cy="252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456CC491-D000-DCA5-66B9-1467DC9A0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4999" y="6452172"/>
            <a:ext cx="438568" cy="40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Valutazione e percezione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FD17BFA8-5BE1-9BA3-1E76-57B562A881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0747318"/>
              </p:ext>
            </p:extLst>
          </p:nvPr>
        </p:nvGraphicFramePr>
        <p:xfrm>
          <a:off x="-135890" y="1407161"/>
          <a:ext cx="7105650" cy="2519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B82C1195-C9E5-E1C2-7F62-FAEBFF7A1EEC}"/>
              </a:ext>
            </a:extLst>
          </p:cNvPr>
          <p:cNvSpPr txBox="1">
            <a:spLocks/>
          </p:cNvSpPr>
          <p:nvPr/>
        </p:nvSpPr>
        <p:spPr>
          <a:xfrm>
            <a:off x="7064170" y="2160906"/>
            <a:ext cx="2762250" cy="304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1600"/>
              <a:t>Valutazione aspetti del servizio</a:t>
            </a:r>
          </a:p>
        </p:txBody>
      </p: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23105D90-51BF-69DA-14E7-CD2F56667C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510137"/>
              </p:ext>
            </p:extLst>
          </p:nvPr>
        </p:nvGraphicFramePr>
        <p:xfrm>
          <a:off x="5070475" y="3829050"/>
          <a:ext cx="7121525" cy="2519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>
            <a:extLst>
              <a:ext uri="{FF2B5EF4-FFF2-40B4-BE49-F238E27FC236}">
                <a16:creationId xmlns:a16="http://schemas.microsoft.com/office/drawing/2014/main" id="{058F974E-ECDB-F444-9DBD-C7A23181B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099" y="5355841"/>
            <a:ext cx="41910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 algn="just">
              <a:spcAft>
                <a:spcPts val="800"/>
              </a:spcAft>
            </a:pPr>
            <a:r>
              <a:rPr lang="it-IT" altLang="it-IT" sz="1600">
                <a:latin typeface="+mn-lt"/>
                <a:ea typeface="Verdana" panose="020B0604030504040204" pitchFamily="34" charset="0"/>
                <a:cs typeface="Times New Roman" panose="02020603050405020304" pitchFamily="18" charset="0"/>
              </a:rPr>
              <a:t>Il 74,3% dei rispondenti ha utilizzato il taxi in altre città;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B5998EF-EBA5-7F28-262E-EE3CEEF411C0}"/>
              </a:ext>
            </a:extLst>
          </p:cNvPr>
          <p:cNvSpPr txBox="1"/>
          <p:nvPr/>
        </p:nvSpPr>
        <p:spPr>
          <a:xfrm>
            <a:off x="343534" y="4333476"/>
            <a:ext cx="45759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it-IT" sz="1600" kern="100">
                <a:ea typeface="Verdana" panose="020B0604030504040204" pitchFamily="34" charset="0"/>
                <a:cs typeface="Times New Roman" panose="02020603050405020304" pitchFamily="18" charset="0"/>
              </a:rPr>
              <a:t>Secondo i cittadini il taxi è un servizio rivolto principalmente ai </a:t>
            </a:r>
            <a:r>
              <a:rPr lang="it-IT" sz="1600" b="1" kern="100">
                <a:ea typeface="Verdana" panose="020B0604030504040204" pitchFamily="34" charset="0"/>
                <a:cs typeface="Times New Roman" panose="02020603050405020304" pitchFamily="18" charset="0"/>
              </a:rPr>
              <a:t>turisti</a:t>
            </a:r>
            <a:r>
              <a:rPr lang="it-IT" sz="1600" kern="100">
                <a:ea typeface="Verdana" panose="020B0604030504040204" pitchFamily="34" charset="0"/>
                <a:cs typeface="Times New Roman" panose="02020603050405020304" pitchFamily="18" charset="0"/>
              </a:rPr>
              <a:t> (81,8%);</a:t>
            </a:r>
            <a:endParaRPr lang="it-IT" altLang="it-IT" sz="160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43D187F-A3EB-C2D5-572F-5F61EFFBA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5821" y="6452171"/>
            <a:ext cx="438568" cy="40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193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Inter</vt:lpstr>
      <vt:lpstr>Times New Roman</vt:lpstr>
      <vt:lpstr>Verdana</vt:lpstr>
      <vt:lpstr>Wingdings</vt:lpstr>
      <vt:lpstr>Tema di Office</vt:lpstr>
      <vt:lpstr>Prima conoscere, poi discutere, poi deliberare. Conoscere i territori per governare il cambiamento</vt:lpstr>
      <vt:lpstr>L’indagine</vt:lpstr>
      <vt:lpstr>Aspetti conoscitivi</vt:lpstr>
      <vt:lpstr>Aspetti conoscitivi</vt:lpstr>
      <vt:lpstr>Valutazione e percezione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</cp:revision>
  <dcterms:created xsi:type="dcterms:W3CDTF">2022-04-03T16:23:48Z</dcterms:created>
  <dcterms:modified xsi:type="dcterms:W3CDTF">2026-09-02T11:54:29Z</dcterms:modified>
</cp:coreProperties>
</file>