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121DE-10C5-465B-95F7-EA5DA11F93A1}" v="14" dt="2026-09-06T07:35:44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3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dir-server\h6\g\gbigi\documenti\Varie%202026\demografia\emi%20classe%20di%20e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Situazione nati residenti a Modena nell'ultimo decennio</a:t>
            </a:r>
          </a:p>
        </c:rich>
      </c:tx>
      <c:layout>
        <c:manualLayout>
          <c:xMode val="edge"/>
          <c:yMode val="edge"/>
          <c:x val="0.10059540899928947"/>
          <c:y val="3.04678998911860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'nati 2000 situazione attuale'!$B$57</c:f>
              <c:strCache>
                <c:ptCount val="1"/>
                <c:pt idx="0">
                  <c:v>%attualmente residenti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'nati 2000 situazione attuale'!$A$58:$A$68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'nati 2000 situazione attuale'!$B$58:$B$68</c:f>
              <c:numCache>
                <c:formatCode>General</c:formatCode>
                <c:ptCount val="11"/>
                <c:pt idx="0">
                  <c:v>79.099999999999994</c:v>
                </c:pt>
                <c:pt idx="1">
                  <c:v>78.5</c:v>
                </c:pt>
                <c:pt idx="2">
                  <c:v>77.900000000000006</c:v>
                </c:pt>
                <c:pt idx="3">
                  <c:v>80.2</c:v>
                </c:pt>
                <c:pt idx="4">
                  <c:v>79.3</c:v>
                </c:pt>
                <c:pt idx="5">
                  <c:v>81.5</c:v>
                </c:pt>
                <c:pt idx="6">
                  <c:v>83.2</c:v>
                </c:pt>
                <c:pt idx="7">
                  <c:v>86.8</c:v>
                </c:pt>
                <c:pt idx="8">
                  <c:v>90.3</c:v>
                </c:pt>
                <c:pt idx="9">
                  <c:v>91.9</c:v>
                </c:pt>
                <c:pt idx="10">
                  <c:v>97.3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C-4B77-B92C-B6F98C6DBE1A}"/>
            </c:ext>
          </c:extLst>
        </c:ser>
        <c:ser>
          <c:idx val="1"/>
          <c:order val="1"/>
          <c:tx>
            <c:strRef>
              <c:f>'nati 2000 situazione attuale'!$C$57</c:f>
              <c:strCache>
                <c:ptCount val="1"/>
                <c:pt idx="0">
                  <c:v>%emigrati in  provincia su tot emigrati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'nati 2000 situazione attuale'!$A$58:$A$68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'nati 2000 situazione attuale'!$C$58:$C$68</c:f>
              <c:numCache>
                <c:formatCode>General</c:formatCode>
                <c:ptCount val="11"/>
                <c:pt idx="0">
                  <c:v>53.7</c:v>
                </c:pt>
                <c:pt idx="1">
                  <c:v>56.1</c:v>
                </c:pt>
                <c:pt idx="2">
                  <c:v>61.1</c:v>
                </c:pt>
                <c:pt idx="3">
                  <c:v>53.6</c:v>
                </c:pt>
                <c:pt idx="4">
                  <c:v>71.8</c:v>
                </c:pt>
                <c:pt idx="5">
                  <c:v>61.1</c:v>
                </c:pt>
                <c:pt idx="6">
                  <c:v>54.3</c:v>
                </c:pt>
                <c:pt idx="7">
                  <c:v>56.4</c:v>
                </c:pt>
                <c:pt idx="8">
                  <c:v>54.8</c:v>
                </c:pt>
                <c:pt idx="9">
                  <c:v>59.3</c:v>
                </c:pt>
                <c:pt idx="10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1C-4B77-B92C-B6F98C6DB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0687984"/>
        <c:axId val="290688400"/>
      </c:barChart>
      <c:catAx>
        <c:axId val="29068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90688400"/>
        <c:crosses val="autoZero"/>
        <c:auto val="1"/>
        <c:lblAlgn val="ctr"/>
        <c:lblOffset val="100"/>
        <c:noMultiLvlLbl val="0"/>
      </c:catAx>
      <c:valAx>
        <c:axId val="2906884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9068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une.modena.it/argomenti/statistica/pubblicazioni/annuari/2021-2025/annuario-statistico-2025-1" TargetMode="External"/><Relationship Id="rId2" Type="http://schemas.openxmlformats.org/officeDocument/2006/relationships/hyperlink" Target="https://www.comune.modena.it/argomenti/statistica/news/la-popolazione-iscritta-allanagrafe-modenese-al-31-12-202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Andamento della fecondità a Modena nel pieno dell’inverno demografico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32440"/>
            <a:ext cx="9144000" cy="720000"/>
          </a:xfrm>
        </p:spPr>
        <p:txBody>
          <a:bodyPr/>
          <a:lstStyle/>
          <a:p>
            <a:r>
              <a:rPr lang="it-IT" dirty="0"/>
              <a:t>Giovanni Bigi Comune di Modena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-46261"/>
            <a:ext cx="10515600" cy="1142341"/>
          </a:xfrm>
        </p:spPr>
        <p:txBody>
          <a:bodyPr/>
          <a:lstStyle/>
          <a:p>
            <a:r>
              <a:rPr lang="it-IT" dirty="0"/>
              <a:t>Analisi della fecondità nelle classi iniziali e finali:15-24 </a:t>
            </a:r>
            <a:r>
              <a:rPr lang="it-IT" dirty="0" err="1"/>
              <a:t>ae</a:t>
            </a:r>
            <a:r>
              <a:rPr lang="it-IT" dirty="0"/>
              <a:t> 40-49 anni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145" y="4427223"/>
            <a:ext cx="3060164" cy="1374137"/>
          </a:xfrm>
        </p:spPr>
        <p:txBody>
          <a:bodyPr>
            <a:normAutofit lnSpcReduction="10000"/>
          </a:bodyPr>
          <a:lstStyle/>
          <a:p>
            <a:r>
              <a:rPr lang="it-IT" sz="1600" dirty="0"/>
              <a:t>Cala vistosamente la propensione a procreare per le donne tra i 20 ed i 25 anni mentre cresce quella delle ultra quarantenni(soprattutto per la classe 40-45 anni)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 txBox="1">
            <a:spLocks/>
          </p:cNvSpPr>
          <p:nvPr/>
        </p:nvSpPr>
        <p:spPr>
          <a:xfrm>
            <a:off x="6096000" y="1376261"/>
            <a:ext cx="5567680" cy="19035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Diminuisce il contingente delle donne feconde nelle fasce di età iniziali e finali. Le uniche in crescita tra queste sono nella classe 20-24 anni la cui propensione a procreare diminuisce di anno in anno.</a:t>
            </a:r>
          </a:p>
          <a:p>
            <a:r>
              <a:rPr lang="it-IT" sz="1800" dirty="0"/>
              <a:t>Tra il 2010 ed il 2025 sono cresciute di circa 3000 unità mentre, nello stesso periodo, il tasso specifico di fecondità per tale classe è passato dai 35 nati per ogni 1000 donne residenti del 2010 ai 12 del 2025.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120CFB-873F-A5DE-42CA-A964A0676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3241671"/>
            <a:ext cx="6339840" cy="302196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8A52F94-0277-B6A4-DEFF-36B518086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8" y="1278382"/>
            <a:ext cx="5577398" cy="314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Analisi della fecondità nelle classi di età centrali 25-39 anni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" y="1382319"/>
            <a:ext cx="5369560" cy="1142342"/>
          </a:xfrm>
        </p:spPr>
        <p:txBody>
          <a:bodyPr>
            <a:normAutofit fontScale="77500" lnSpcReduction="20000"/>
          </a:bodyPr>
          <a:lstStyle/>
          <a:p>
            <a:r>
              <a:rPr lang="it-IT" sz="1600" dirty="0"/>
              <a:t>Le classi di età tra i 25 ed i 39 sono quelle da cui deriva, ogni anno l’80% delle nascite e, a Modena in questi ultimi anni tale proporzione ha raggiunto l’85%.</a:t>
            </a:r>
          </a:p>
          <a:p>
            <a:r>
              <a:rPr lang="it-IT" sz="1600" dirty="0"/>
              <a:t>Si  registra un forte calo del tasso generico di fecondità per la classe 25-29 anni(passato dai 75 nati ogni mille donne in età feconda del 2010 ai 44 del 2025)Il tasso cala di poco per la classe 30-34 mentre aumenta lievemente per la classe 35-39.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540" y="3398520"/>
            <a:ext cx="5835445" cy="2819658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 txBox="1">
            <a:spLocks/>
          </p:cNvSpPr>
          <p:nvPr/>
        </p:nvSpPr>
        <p:spPr>
          <a:xfrm>
            <a:off x="7611826" y="1823117"/>
            <a:ext cx="3308927" cy="14030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Dopo il  forte calo del contingente di donne tra i 30 ed i 39 anni, registrato nel secondo decennio del secolo si è giunti ad una stabilizzazione del livello minimo raggiunto. Si registra una lieve crescita nella classe 25-29 anni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FB3F8BE-5FE2-5428-7948-315DD2508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" y="2529138"/>
            <a:ext cx="5745480" cy="32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Nati, tassi, potenziali madri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1000" y="1412100"/>
            <a:ext cx="3832800" cy="21408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200" y="1559800"/>
            <a:ext cx="3832800" cy="1845400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 txBox="1">
            <a:spLocks/>
          </p:cNvSpPr>
          <p:nvPr/>
        </p:nvSpPr>
        <p:spPr>
          <a:xfrm>
            <a:off x="838200" y="1300000"/>
            <a:ext cx="2450000" cy="505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500" dirty="0"/>
              <a:t>Il numero delle nascite cala in relazione alla diminuzione delle donne in età feconda e della propensione a procreare. Quest’ultima sta calando vistosamente in quest’ultimo decennio passando da un numero medio di 1,47 figli per ogni donna in età feconda del 2015 all’1,18 del 2025.</a:t>
            </a:r>
          </a:p>
          <a:p>
            <a:endParaRPr lang="it-IT" sz="1500" dirty="0"/>
          </a:p>
          <a:p>
            <a:r>
              <a:rPr lang="it-IT" sz="1500" dirty="0"/>
              <a:t>A pochi anni dalla nascita resta in città circa l’80% dei nuovi nati ed il saldo migratorio di bambini nelle classi prescolari (0-5 anni) è quasi sempre negativo.</a:t>
            </a:r>
          </a:p>
        </p:txBody>
      </p:sp>
      <p:graphicFrame>
        <p:nvGraphicFramePr>
          <p:cNvPr id="20" name="Grafico Nati residenti"/>
          <p:cNvGraphicFramePr>
            <a:graphicFrameLocks/>
          </p:cNvGraphicFramePr>
          <p:nvPr/>
        </p:nvGraphicFramePr>
        <p:xfrm>
          <a:off x="3546350" y="3915000"/>
          <a:ext cx="3716500" cy="246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" name="Immagine Saldo migratori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1000" y="3996050"/>
            <a:ext cx="3832800" cy="23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7419A-FB27-3402-4824-2B95CE75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4D7D53-9046-6379-EC21-C54198B75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Concludendo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93208C-E2F9-C49C-0F42-3A019E25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0" y="1707661"/>
            <a:ext cx="4333240" cy="1574019"/>
          </a:xfrm>
        </p:spPr>
        <p:txBody>
          <a:bodyPr>
            <a:normAutofit/>
          </a:bodyPr>
          <a:lstStyle/>
          <a:p>
            <a:r>
              <a:rPr lang="it-IT" sz="1700" dirty="0"/>
              <a:t>In aggiunta a questo si registra un esodo dei nuovi nati, soprattutto verso i comuni della provincia, mentre il saldo migratorio di bambini nelle classi prescolari (0-5 anni) è quasi sempre negativo.</a:t>
            </a:r>
          </a:p>
          <a:p>
            <a:endParaRPr lang="it-IT" sz="17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85332A8-AB6D-5529-76A9-9CC014F786E1}"/>
              </a:ext>
            </a:extLst>
          </p:cNvPr>
          <p:cNvSpPr txBox="1">
            <a:spLocks/>
          </p:cNvSpPr>
          <p:nvPr/>
        </p:nvSpPr>
        <p:spPr>
          <a:xfrm>
            <a:off x="904240" y="1707661"/>
            <a:ext cx="4333240" cy="2620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700" dirty="0"/>
              <a:t>Nascono sempre meno bambini per varie cause:</a:t>
            </a:r>
          </a:p>
          <a:p>
            <a:r>
              <a:rPr lang="it-IT" sz="1700" dirty="0"/>
              <a:t>Diminuzione della propensione a procreare</a:t>
            </a:r>
          </a:p>
          <a:p>
            <a:r>
              <a:rPr lang="it-IT" sz="1700" dirty="0" err="1"/>
              <a:t>Dimunuzione</a:t>
            </a:r>
            <a:r>
              <a:rPr lang="it-IT" sz="1700" dirty="0"/>
              <a:t> del numero delle donne in età feconda e, questa, soprattutto, nelle poche classi in cui sono in aumento i tassi di fecondità, mentre cresce il contingente femminile nelle classi di età (20-29 anni) in cui tale tasso decresce di anno in anno.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2FC47AC-DDB5-EB7F-8289-C8DB099B976B}"/>
              </a:ext>
            </a:extLst>
          </p:cNvPr>
          <p:cNvSpPr txBox="1">
            <a:spLocks/>
          </p:cNvSpPr>
          <p:nvPr/>
        </p:nvSpPr>
        <p:spPr>
          <a:xfrm>
            <a:off x="6246010" y="3467490"/>
            <a:ext cx="4333240" cy="172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700" dirty="0"/>
          </a:p>
          <a:p>
            <a:r>
              <a:rPr lang="it-IT" sz="1700" b="1" dirty="0"/>
              <a:t>In sintesi nascono sempre meno bambini  e nel giro di pochi anni il loro numero si assottiglia per </a:t>
            </a:r>
            <a:r>
              <a:rPr lang="it-IT" sz="1700" b="1" dirty="0" err="1"/>
              <a:t>effetto</a:t>
            </a:r>
            <a:r>
              <a:rPr lang="it-IT" sz="1700" b="1" dirty="0"/>
              <a:t> del loro esodo.</a:t>
            </a:r>
          </a:p>
          <a:p>
            <a:endParaRPr lang="it-IT" sz="1700" dirty="0"/>
          </a:p>
        </p:txBody>
      </p:sp>
      <p:sp>
        <p:nvSpPr>
          <p:cNvPr id="30" name="Per approfondimenti box"/>
          <p:cNvSpPr txBox="1"/>
          <p:nvPr/>
        </p:nvSpPr>
        <p:spPr>
          <a:xfrm>
            <a:off x="904240" y="4550000"/>
            <a:ext cx="4333240" cy="17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 sz="1500" b="1" dirty="0"/>
              <a:t>Per approfondimenti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it-IT" sz="1300" dirty="0">
                <a:hlinkClick r:id="rId2"/>
              </a:rPr>
              <a:t>Comune di Modena – Popolazione anagrafe al 31/12/2025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it-IT" sz="1300" dirty="0">
                <a:hlinkClick r:id="rId3"/>
              </a:rPr>
              <a:t>Comune di Modena – Annuario statistico 2025</a:t>
            </a:r>
          </a:p>
        </p:txBody>
      </p:sp>
    </p:spTree>
    <p:extLst>
      <p:ext uri="{BB962C8B-B14F-4D97-AF65-F5344CB8AC3E}">
        <p14:creationId xmlns:p14="http://schemas.microsoft.com/office/powerpoint/2010/main" val="9139615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507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Inter</vt:lpstr>
      <vt:lpstr>Tema di Office</vt:lpstr>
      <vt:lpstr>Andamento della fecondità a Modena nel pieno dell’inverno demografico</vt:lpstr>
      <vt:lpstr>Analisi della fecondità nelle classi iniziali e finali:15-24 ae 40-49 anni</vt:lpstr>
      <vt:lpstr>Analisi della fecondità nelle classi di età centrali 25-39 anni</vt:lpstr>
      <vt:lpstr>Nati, tassi, potenziali madri</vt:lpstr>
      <vt:lpstr>Concludendo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30</cp:revision>
  <dcterms:created xsi:type="dcterms:W3CDTF">2022-04-03T16:23:48Z</dcterms:created>
  <dcterms:modified xsi:type="dcterms:W3CDTF">2026-09-07T09:59:46Z</dcterms:modified>
</cp:coreProperties>
</file>