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7"/>
  </p:notesMasterIdLst>
  <p:sldIdLst>
    <p:sldId id="256" r:id="rId2"/>
    <p:sldId id="257" r:id="rId3"/>
    <p:sldId id="258" r:id="rId4"/>
    <p:sldId id="263"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1E3B"/>
    <a:srgbClr val="E6002D"/>
    <a:srgbClr val="82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61" d="100"/>
          <a:sy n="161" d="100"/>
        </p:scale>
        <p:origin x="236" y="10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9" d="100"/>
          <a:sy n="59" d="100"/>
        </p:scale>
        <p:origin x="2528"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7D8B8-65A7-49E8-B415-DC37C1AD93C9}" type="datetimeFigureOut">
              <a:rPr lang="it-IT" smtClean="0"/>
              <a:t>02/09/2026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D661F-9AC8-495A-94E6-47A66257EE77}" type="slidenum">
              <a:rPr lang="it-IT" smtClean="0"/>
              <a:t>‹N›</a:t>
            </a:fld>
            <a:endParaRPr lang="it-IT"/>
          </a:p>
        </p:txBody>
      </p:sp>
    </p:spTree>
    <p:extLst>
      <p:ext uri="{BB962C8B-B14F-4D97-AF65-F5344CB8AC3E}">
        <p14:creationId xmlns:p14="http://schemas.microsoft.com/office/powerpoint/2010/main" val="752359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spcAft>
                <a:spcPts val="1200"/>
              </a:spcAft>
            </a:pPr>
            <a:r>
              <a:rPr lang="it-IT" sz="1200" b="1" dirty="0">
                <a:solidFill>
                  <a:srgbClr val="CC2A2A"/>
                </a:solidFill>
                <a:latin typeface="Arial" panose="020B0604020202020204" pitchFamily="34" charset="0"/>
                <a:cs typeface="Arial" panose="020B0604020202020204" pitchFamily="34" charset="0"/>
              </a:rPr>
              <a:t>Gender gap </a:t>
            </a:r>
            <a:r>
              <a:rPr lang="it-IT" sz="1200" dirty="0">
                <a:solidFill>
                  <a:schemeClr val="tx1">
                    <a:lumMod val="65000"/>
                    <a:lumOff val="35000"/>
                  </a:schemeClr>
                </a:solidFill>
                <a:latin typeface="Arial" panose="020B0604020202020204" pitchFamily="34" charset="0"/>
                <a:cs typeface="Arial" panose="020B0604020202020204" pitchFamily="34" charset="0"/>
              </a:rPr>
              <a:t>a sfavore delle donne per tasso di occupazione e NEET e  </a:t>
            </a:r>
            <a:r>
              <a:rPr lang="it-IT" sz="1200" b="1" dirty="0">
                <a:solidFill>
                  <a:srgbClr val="CC2A2A"/>
                </a:solidFill>
                <a:latin typeface="Arial" panose="020B0604020202020204" pitchFamily="34" charset="0"/>
                <a:cs typeface="Arial" panose="020B0604020202020204" pitchFamily="34" charset="0"/>
              </a:rPr>
              <a:t>più ampio </a:t>
            </a:r>
            <a:r>
              <a:rPr lang="it-IT" sz="1200" dirty="0">
                <a:solidFill>
                  <a:schemeClr val="tx1">
                    <a:lumMod val="65000"/>
                    <a:lumOff val="35000"/>
                  </a:schemeClr>
                </a:solidFill>
                <a:latin typeface="Arial" panose="020B0604020202020204" pitchFamily="34" charset="0"/>
                <a:cs typeface="Arial" panose="020B0604020202020204" pitchFamily="34" charset="0"/>
              </a:rPr>
              <a:t>di quello medio della città </a:t>
            </a:r>
            <a:r>
              <a:rPr lang="it-IT" sz="1200" b="1" dirty="0">
                <a:solidFill>
                  <a:srgbClr val="CC2A2A"/>
                </a:solidFill>
                <a:latin typeface="Arial" panose="020B0604020202020204" pitchFamily="34" charset="0"/>
                <a:cs typeface="Arial" panose="020B0604020202020204" pitchFamily="34" charset="0"/>
              </a:rPr>
              <a:t>nella maggior parte delle ADU </a:t>
            </a:r>
            <a:r>
              <a:rPr lang="it-IT" sz="1200" dirty="0">
                <a:solidFill>
                  <a:schemeClr val="tx1">
                    <a:lumMod val="65000"/>
                    <a:lumOff val="35000"/>
                  </a:schemeClr>
                </a:solidFill>
                <a:latin typeface="Arial" panose="020B0604020202020204" pitchFamily="34" charset="0"/>
                <a:cs typeface="Arial" panose="020B0604020202020204" pitchFamily="34" charset="0"/>
              </a:rPr>
              <a:t>e nelle </a:t>
            </a:r>
            <a:r>
              <a:rPr lang="it-IT" sz="1200" b="1" dirty="0">
                <a:solidFill>
                  <a:srgbClr val="CC2A2A"/>
                </a:solidFill>
                <a:latin typeface="Arial" panose="020B0604020202020204" pitchFamily="34" charset="0"/>
                <a:cs typeface="Arial" panose="020B0604020202020204" pitchFamily="34" charset="0"/>
              </a:rPr>
              <a:t>ASC </a:t>
            </a:r>
            <a:r>
              <a:rPr lang="it-IT" sz="1200" dirty="0">
                <a:solidFill>
                  <a:schemeClr val="tx1">
                    <a:lumMod val="65000"/>
                    <a:lumOff val="35000"/>
                  </a:schemeClr>
                </a:solidFill>
                <a:latin typeface="Arial" panose="020B0604020202020204" pitchFamily="34" charset="0"/>
                <a:cs typeface="Arial" panose="020B0604020202020204" pitchFamily="34" charset="0"/>
              </a:rPr>
              <a:t>socio-economicamente </a:t>
            </a:r>
            <a:r>
              <a:rPr lang="it-IT" sz="1200" b="1" dirty="0">
                <a:solidFill>
                  <a:srgbClr val="CC2A2A"/>
                </a:solidFill>
                <a:latin typeface="Arial" panose="020B0604020202020204" pitchFamily="34" charset="0"/>
                <a:cs typeface="Arial" panose="020B0604020202020204" pitchFamily="34" charset="0"/>
              </a:rPr>
              <a:t>più svantaggiate</a:t>
            </a:r>
            <a:r>
              <a:rPr lang="it-IT" sz="1200" dirty="0">
                <a:solidFill>
                  <a:schemeClr val="tx1">
                    <a:lumMod val="65000"/>
                    <a:lumOff val="35000"/>
                  </a:schemeClr>
                </a:solidFill>
                <a:latin typeface="Arial" panose="020B0604020202020204" pitchFamily="34" charset="0"/>
                <a:cs typeface="Arial" panose="020B0604020202020204" pitchFamily="34" charset="0"/>
              </a:rPr>
              <a:t>.  </a:t>
            </a:r>
          </a:p>
          <a:p>
            <a:pPr>
              <a:spcAft>
                <a:spcPts val="1200"/>
              </a:spcAft>
            </a:pPr>
            <a:r>
              <a:rPr lang="it-IT" sz="1200" b="1" dirty="0">
                <a:solidFill>
                  <a:srgbClr val="CC2A2A"/>
                </a:solidFill>
                <a:latin typeface="Arial" panose="020B0604020202020204" pitchFamily="34" charset="0"/>
                <a:cs typeface="Arial" panose="020B0604020202020204" pitchFamily="34" charset="0"/>
              </a:rPr>
              <a:t>Gap maggiore </a:t>
            </a:r>
            <a:r>
              <a:rPr lang="it-IT" sz="1200" dirty="0">
                <a:solidFill>
                  <a:schemeClr val="tx1">
                    <a:lumMod val="65000"/>
                    <a:lumOff val="35000"/>
                  </a:schemeClr>
                </a:solidFill>
                <a:latin typeface="Arial" panose="020B0604020202020204" pitchFamily="34" charset="0"/>
                <a:cs typeface="Arial" panose="020B0604020202020204" pitchFamily="34" charset="0"/>
              </a:rPr>
              <a:t>a </a:t>
            </a:r>
            <a:r>
              <a:rPr lang="it-IT" sz="1200" b="1" dirty="0">
                <a:solidFill>
                  <a:srgbClr val="CC2A2A"/>
                </a:solidFill>
                <a:latin typeface="Arial" panose="020B0604020202020204" pitchFamily="34" charset="0"/>
                <a:cs typeface="Arial" panose="020B0604020202020204" pitchFamily="34" charset="0"/>
              </a:rPr>
              <a:t>Palermo</a:t>
            </a:r>
            <a:r>
              <a:rPr lang="it-IT" sz="1200" dirty="0">
                <a:solidFill>
                  <a:schemeClr val="tx1">
                    <a:lumMod val="65000"/>
                    <a:lumOff val="35000"/>
                  </a:schemeClr>
                </a:solidFill>
                <a:latin typeface="Arial" panose="020B0604020202020204" pitchFamily="34" charset="0"/>
                <a:cs typeface="Arial" panose="020B0604020202020204" pitchFamily="34" charset="0"/>
              </a:rPr>
              <a:t> che a Torino.</a:t>
            </a:r>
            <a:endParaRPr lang="it-IT" altLang="it-IT" sz="1200" dirty="0"/>
          </a:p>
          <a:p>
            <a:pPr>
              <a:spcBef>
                <a:spcPts val="0"/>
              </a:spcBef>
              <a:defRPr/>
            </a:pPr>
            <a:r>
              <a:rPr lang="it-IT" altLang="it-IT" sz="1200" b="1" dirty="0"/>
              <a:t>Uomini</a:t>
            </a:r>
            <a:r>
              <a:rPr lang="it-IT" altLang="it-IT" sz="1200" dirty="0"/>
              <a:t> </a:t>
            </a:r>
            <a:r>
              <a:rPr lang="it-IT" altLang="it-IT" sz="1200" b="1" dirty="0"/>
              <a:t>sfavoriti</a:t>
            </a:r>
            <a:r>
              <a:rPr lang="it-IT" altLang="it-IT" sz="1200" dirty="0"/>
              <a:t> rispetto alle donne per le </a:t>
            </a:r>
            <a:r>
              <a:rPr lang="it-IT" altLang="it-IT" sz="1200" b="1" dirty="0"/>
              <a:t>variabili </a:t>
            </a:r>
            <a:r>
              <a:rPr lang="it-IT" altLang="it-IT" sz="1200" dirty="0"/>
              <a:t>relative al livello di </a:t>
            </a:r>
            <a:r>
              <a:rPr lang="it-IT" altLang="it-IT" sz="1200" b="1" dirty="0"/>
              <a:t>istruzione. A </a:t>
            </a:r>
            <a:r>
              <a:rPr lang="it-IT" altLang="it-IT" sz="1200" dirty="0"/>
              <a:t> </a:t>
            </a:r>
            <a:r>
              <a:rPr lang="en-US" sz="1200" dirty="0">
                <a:solidFill>
                  <a:schemeClr val="tx1">
                    <a:lumMod val="65000"/>
                    <a:lumOff val="35000"/>
                  </a:schemeClr>
                </a:solidFill>
                <a:latin typeface="Arial" panose="020B0604020202020204" pitchFamily="34" charset="0"/>
                <a:cs typeface="Arial" panose="020B0604020202020204" pitchFamily="34" charset="0"/>
              </a:rPr>
              <a:t>In Palermo </a:t>
            </a:r>
            <a:r>
              <a:rPr lang="it-IT" sz="1200" b="1" dirty="0">
                <a:solidFill>
                  <a:srgbClr val="CC2A2A"/>
                </a:solidFill>
                <a:latin typeface="Arial" panose="020B0604020202020204" pitchFamily="34" charset="0"/>
                <a:cs typeface="Arial" panose="020B0604020202020204" pitchFamily="34" charset="0"/>
              </a:rPr>
              <a:t>svanisce</a:t>
            </a:r>
            <a:r>
              <a:rPr lang="it-IT" sz="1200" dirty="0">
                <a:solidFill>
                  <a:schemeClr val="tx1">
                    <a:lumMod val="65000"/>
                    <a:lumOff val="35000"/>
                  </a:schemeClr>
                </a:solidFill>
                <a:latin typeface="Arial" panose="020B0604020202020204" pitchFamily="34" charset="0"/>
                <a:cs typeface="Arial" panose="020B0604020202020204" pitchFamily="34" charset="0"/>
              </a:rPr>
              <a:t> il </a:t>
            </a:r>
            <a:r>
              <a:rPr lang="it-IT" sz="1200" b="1" dirty="0">
                <a:solidFill>
                  <a:srgbClr val="CC2A2A"/>
                </a:solidFill>
                <a:latin typeface="Arial" panose="020B0604020202020204" pitchFamily="34" charset="0"/>
                <a:cs typeface="Arial" panose="020B0604020202020204" pitchFamily="34" charset="0"/>
              </a:rPr>
              <a:t>vantaggio delle donne </a:t>
            </a:r>
            <a:r>
              <a:rPr lang="it-IT" sz="1200" dirty="0">
                <a:solidFill>
                  <a:schemeClr val="tx1">
                    <a:lumMod val="65000"/>
                    <a:lumOff val="35000"/>
                  </a:schemeClr>
                </a:solidFill>
                <a:latin typeface="Arial" panose="020B0604020202020204" pitchFamily="34" charset="0"/>
                <a:cs typeface="Arial" panose="020B0604020202020204" pitchFamily="34" charset="0"/>
              </a:rPr>
              <a:t>nella maggior parte delle ADU </a:t>
            </a:r>
            <a:r>
              <a:rPr lang="en-US" sz="1200" dirty="0">
                <a:solidFill>
                  <a:schemeClr val="tx1">
                    <a:lumMod val="65000"/>
                    <a:lumOff val="35000"/>
                  </a:schemeClr>
                </a:solidFill>
                <a:latin typeface="Arial" panose="020B0604020202020204" pitchFamily="34" charset="0"/>
                <a:cs typeface="Arial" panose="020B0604020202020204" pitchFamily="34" charset="0"/>
              </a:rPr>
              <a:t>e </a:t>
            </a:r>
            <a:r>
              <a:rPr lang="en-US" sz="1200" dirty="0" err="1">
                <a:solidFill>
                  <a:schemeClr val="tx1">
                    <a:lumMod val="65000"/>
                    <a:lumOff val="35000"/>
                  </a:schemeClr>
                </a:solidFill>
                <a:latin typeface="Arial" panose="020B0604020202020204" pitchFamily="34" charset="0"/>
                <a:cs typeface="Arial" panose="020B0604020202020204" pitchFamily="34" charset="0"/>
              </a:rPr>
              <a:t>nelle</a:t>
            </a:r>
            <a:r>
              <a:rPr lang="en-US" sz="1200" dirty="0"/>
              <a:t> ASC </a:t>
            </a:r>
            <a:r>
              <a:rPr lang="en-US" sz="1200" dirty="0" err="1"/>
              <a:t>più</a:t>
            </a:r>
            <a:r>
              <a:rPr lang="en-US" sz="1200" dirty="0"/>
              <a:t> </a:t>
            </a:r>
            <a:r>
              <a:rPr lang="en-US" sz="1200" dirty="0" err="1"/>
              <a:t>svantaggiate</a:t>
            </a:r>
            <a:r>
              <a:rPr lang="en-US" sz="1200" dirty="0"/>
              <a:t> </a:t>
            </a:r>
            <a:r>
              <a:rPr lang="en-US" sz="1200" dirty="0">
                <a:solidFill>
                  <a:schemeClr val="tx1">
                    <a:lumMod val="65000"/>
                    <a:lumOff val="35000"/>
                  </a:schemeClr>
                </a:solidFill>
                <a:latin typeface="Arial" panose="020B0604020202020204" pitchFamily="34" charset="0"/>
                <a:cs typeface="Arial" panose="020B0604020202020204" pitchFamily="34" charset="0"/>
              </a:rPr>
              <a:t> </a:t>
            </a:r>
            <a:r>
              <a:rPr lang="en-US" sz="1200" dirty="0" err="1"/>
              <a:t>perchè</a:t>
            </a:r>
            <a:r>
              <a:rPr lang="en-US" sz="1200" dirty="0"/>
              <a:t> </a:t>
            </a:r>
            <a:r>
              <a:rPr lang="it-IT" sz="1200" dirty="0"/>
              <a:t>le </a:t>
            </a:r>
            <a:r>
              <a:rPr lang="it-IT" sz="1200" b="1" dirty="0"/>
              <a:t>donne</a:t>
            </a:r>
            <a:r>
              <a:rPr lang="it-IT" sz="1200" dirty="0"/>
              <a:t> </a:t>
            </a:r>
            <a:r>
              <a:rPr lang="en-US" sz="1200" b="1" dirty="0" err="1"/>
              <a:t>condividono</a:t>
            </a:r>
            <a:r>
              <a:rPr lang="en-US" sz="1200" dirty="0"/>
              <a:t> </a:t>
            </a:r>
            <a:r>
              <a:rPr lang="en-US" sz="1200" b="1" dirty="0"/>
              <a:t>con </a:t>
            </a:r>
            <a:r>
              <a:rPr lang="en-US" sz="1200" b="1" dirty="0" err="1"/>
              <a:t>gli</a:t>
            </a:r>
            <a:r>
              <a:rPr lang="en-US" sz="1200" b="1" dirty="0"/>
              <a:t> </a:t>
            </a:r>
            <a:r>
              <a:rPr lang="en-US" sz="1200" b="1" dirty="0" err="1"/>
              <a:t>uomini</a:t>
            </a:r>
            <a:r>
              <a:rPr lang="en-US" sz="1200" b="1" dirty="0"/>
              <a:t> </a:t>
            </a:r>
            <a:r>
              <a:rPr lang="en-US" sz="1200" dirty="0"/>
              <a:t>le </a:t>
            </a:r>
            <a:r>
              <a:rPr lang="en-US" sz="1200" b="1" dirty="0" err="1"/>
              <a:t>condizioni</a:t>
            </a:r>
            <a:r>
              <a:rPr lang="en-US" sz="1200" dirty="0"/>
              <a:t> </a:t>
            </a:r>
            <a:r>
              <a:rPr lang="en-US" sz="1200" b="1" dirty="0" err="1"/>
              <a:t>peggiori</a:t>
            </a:r>
            <a:r>
              <a:rPr lang="en-US" sz="1200" dirty="0"/>
              <a:t>, </a:t>
            </a:r>
            <a:r>
              <a:rPr lang="en-US" sz="1200" dirty="0" err="1"/>
              <a:t>fino</a:t>
            </a:r>
            <a:r>
              <a:rPr lang="en-US" sz="1200" dirty="0"/>
              <a:t> </a:t>
            </a:r>
            <a:r>
              <a:rPr lang="en-US" sz="1200" b="1" dirty="0" err="1"/>
              <a:t>all’inversione</a:t>
            </a:r>
            <a:r>
              <a:rPr lang="en-US" sz="1200" dirty="0"/>
              <a:t> del gap in </a:t>
            </a:r>
            <a:r>
              <a:rPr lang="en-US" sz="1200" dirty="0" err="1"/>
              <a:t>certi</a:t>
            </a:r>
            <a:r>
              <a:rPr lang="en-US" sz="1200" dirty="0"/>
              <a:t> </a:t>
            </a:r>
            <a:r>
              <a:rPr lang="en-US" sz="1200" dirty="0" err="1"/>
              <a:t>casi</a:t>
            </a:r>
            <a:endParaRPr lang="en-US" sz="1200" dirty="0"/>
          </a:p>
          <a:p>
            <a:pPr>
              <a:spcBef>
                <a:spcPts val="0"/>
              </a:spcBef>
              <a:defRPr/>
            </a:pPr>
            <a:endParaRPr lang="en-US" sz="1200" b="1" dirty="0"/>
          </a:p>
          <a:p>
            <a:pPr>
              <a:spcBef>
                <a:spcPts val="0"/>
              </a:spcBef>
              <a:defRPr/>
            </a:pPr>
            <a:r>
              <a:rPr lang="en-US" sz="1200" dirty="0"/>
              <a:t>Le </a:t>
            </a:r>
            <a:r>
              <a:rPr lang="en-US" sz="1200" b="1" dirty="0" err="1"/>
              <a:t>disuguaglianze</a:t>
            </a:r>
            <a:r>
              <a:rPr lang="en-US" sz="1200" dirty="0"/>
              <a:t> di </a:t>
            </a:r>
            <a:r>
              <a:rPr lang="en-US" sz="1200" b="1" dirty="0" err="1"/>
              <a:t>genere</a:t>
            </a:r>
            <a:r>
              <a:rPr lang="en-US" sz="1200" dirty="0"/>
              <a:t> </a:t>
            </a:r>
            <a:r>
              <a:rPr lang="en-US" sz="1200" dirty="0" err="1"/>
              <a:t>si</a:t>
            </a:r>
            <a:r>
              <a:rPr lang="en-US" sz="1200" dirty="0"/>
              <a:t> </a:t>
            </a:r>
            <a:r>
              <a:rPr lang="en-US" sz="1200" b="1" dirty="0" err="1"/>
              <a:t>cumulano</a:t>
            </a:r>
            <a:r>
              <a:rPr lang="en-US" sz="1200" dirty="0"/>
              <a:t> con </a:t>
            </a:r>
            <a:r>
              <a:rPr lang="en-US" sz="1200" b="1" dirty="0" err="1"/>
              <a:t>forti</a:t>
            </a:r>
            <a:r>
              <a:rPr lang="en-US" sz="1200" b="1" dirty="0"/>
              <a:t> </a:t>
            </a:r>
            <a:r>
              <a:rPr lang="en-US" sz="1200" b="1" dirty="0" err="1"/>
              <a:t>disuguaglianze</a:t>
            </a:r>
            <a:r>
              <a:rPr lang="en-US" sz="1200" b="1" dirty="0"/>
              <a:t> </a:t>
            </a:r>
            <a:r>
              <a:rPr lang="en-US" sz="1200" b="1" dirty="0" err="1"/>
              <a:t>territoriali</a:t>
            </a:r>
            <a:r>
              <a:rPr lang="en-US" sz="1200" b="1" dirty="0"/>
              <a:t> </a:t>
            </a:r>
            <a:r>
              <a:rPr lang="en-US" sz="1200" dirty="0"/>
              <a:t>a </a:t>
            </a:r>
            <a:r>
              <a:rPr lang="en-US" sz="1200" dirty="0" err="1"/>
              <a:t>sfavore</a:t>
            </a:r>
            <a:r>
              <a:rPr lang="en-US" sz="1200" dirty="0"/>
              <a:t> di </a:t>
            </a:r>
            <a:r>
              <a:rPr lang="en-US" sz="1200" b="1" dirty="0"/>
              <a:t>Palermo</a:t>
            </a:r>
            <a:r>
              <a:rPr lang="en-US" sz="1200" dirty="0"/>
              <a:t> e, </a:t>
            </a:r>
            <a:r>
              <a:rPr lang="en-US" sz="1200" dirty="0" err="1"/>
              <a:t>più</a:t>
            </a:r>
            <a:r>
              <a:rPr lang="en-US" sz="1200" dirty="0"/>
              <a:t> in </a:t>
            </a:r>
            <a:r>
              <a:rPr lang="en-US" sz="1200" dirty="0" err="1"/>
              <a:t>generale</a:t>
            </a:r>
            <a:r>
              <a:rPr lang="en-US" sz="1200" dirty="0"/>
              <a:t>, </a:t>
            </a:r>
            <a:r>
              <a:rPr lang="en-US" sz="1200" dirty="0" err="1"/>
              <a:t>della</a:t>
            </a:r>
            <a:r>
              <a:rPr lang="en-US" sz="1200" dirty="0"/>
              <a:t> </a:t>
            </a:r>
            <a:r>
              <a:rPr lang="en-US" sz="1200" b="1" dirty="0"/>
              <a:t>Sicilia</a:t>
            </a:r>
            <a:r>
              <a:rPr lang="en-US" sz="1200" dirty="0"/>
              <a:t>.</a:t>
            </a:r>
          </a:p>
          <a:p>
            <a:endParaRPr lang="it-IT" dirty="0"/>
          </a:p>
        </p:txBody>
      </p:sp>
      <p:sp>
        <p:nvSpPr>
          <p:cNvPr id="4" name="Segnaposto numero diapositiva 3"/>
          <p:cNvSpPr>
            <a:spLocks noGrp="1"/>
          </p:cNvSpPr>
          <p:nvPr>
            <p:ph type="sldNum" sz="quarter" idx="5"/>
          </p:nvPr>
        </p:nvSpPr>
        <p:spPr/>
        <p:txBody>
          <a:bodyPr/>
          <a:lstStyle/>
          <a:p>
            <a:fld id="{C04D661F-9AC8-495A-94E6-47A66257EE77}" type="slidenum">
              <a:rPr lang="it-IT" smtClean="0"/>
              <a:t>4</a:t>
            </a:fld>
            <a:endParaRPr lang="it-IT"/>
          </a:p>
        </p:txBody>
      </p:sp>
    </p:spTree>
    <p:extLst>
      <p:ext uri="{BB962C8B-B14F-4D97-AF65-F5344CB8AC3E}">
        <p14:creationId xmlns:p14="http://schemas.microsoft.com/office/powerpoint/2010/main" val="2851930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96085"/>
            <a:ext cx="9144000" cy="2387600"/>
          </a:xfrm>
        </p:spPr>
        <p:txBody>
          <a:bodyPr anchor="b"/>
          <a:lstStyle>
            <a:lvl1pPr algn="ctr">
              <a:defRPr sz="6000"/>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1524000" y="4537800"/>
            <a:ext cx="9144000" cy="720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7" name="Rettangolo 6">
            <a:extLst>
              <a:ext uri="{FF2B5EF4-FFF2-40B4-BE49-F238E27FC236}">
                <a16:creationId xmlns:a16="http://schemas.microsoft.com/office/drawing/2014/main" id="{21EC23B4-A291-4DA6-A28A-DBBFFA76964A}"/>
              </a:ext>
            </a:extLst>
          </p:cNvPr>
          <p:cNvSpPr/>
          <p:nvPr userDrawn="1"/>
        </p:nvSpPr>
        <p:spPr>
          <a:xfrm>
            <a:off x="0" y="1575918"/>
            <a:ext cx="12192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Google Shape;43;p1">
            <a:extLst>
              <a:ext uri="{FF2B5EF4-FFF2-40B4-BE49-F238E27FC236}">
                <a16:creationId xmlns:a16="http://schemas.microsoft.com/office/drawing/2014/main" id="{29A6DB31-776F-4442-829C-AEE2050F85B6}"/>
              </a:ext>
            </a:extLst>
          </p:cNvPr>
          <p:cNvSpPr txBox="1"/>
          <p:nvPr userDrawn="1"/>
        </p:nvSpPr>
        <p:spPr>
          <a:xfrm>
            <a:off x="3295895" y="691960"/>
            <a:ext cx="5600210" cy="790578"/>
          </a:xfrm>
          <a:prstGeom prst="rect">
            <a:avLst/>
          </a:prstGeom>
          <a:noFill/>
          <a:ln>
            <a:noFill/>
          </a:ln>
        </p:spPr>
        <p:txBody>
          <a:bodyPr spcFirstLastPara="1" wrap="square" lIns="25706" tIns="25706" rIns="25706" bIns="25706" anchor="t" anchorCtr="0">
            <a:spAutoFit/>
          </a:bodyPr>
          <a:lstStyle/>
          <a:p>
            <a:pPr marL="0" marR="0" lvl="0" indent="0" algn="ctr" rtl="0">
              <a:lnSpc>
                <a:spcPct val="100000"/>
              </a:lnSpc>
              <a:spcBef>
                <a:spcPts val="0"/>
              </a:spcBef>
              <a:spcAft>
                <a:spcPts val="0"/>
              </a:spcAft>
              <a:buNone/>
            </a:pPr>
            <a:r>
              <a:rPr lang="it-IT" sz="2800" b="1" i="0" u="none" strike="noStrike" cap="none" dirty="0">
                <a:solidFill>
                  <a:srgbClr val="D11E3B"/>
                </a:solidFill>
                <a:latin typeface="+mn-lt"/>
                <a:ea typeface="Inter"/>
                <a:cs typeface="Inter"/>
                <a:sym typeface="Inter"/>
              </a:rPr>
              <a:t>Misurare le Città, progettare il futuro</a:t>
            </a:r>
          </a:p>
          <a:p>
            <a:pPr marL="0" marR="0" lvl="0" indent="0" algn="ctr" rtl="0">
              <a:lnSpc>
                <a:spcPct val="100000"/>
              </a:lnSpc>
              <a:spcBef>
                <a:spcPts val="0"/>
              </a:spcBef>
              <a:spcAft>
                <a:spcPts val="0"/>
              </a:spcAft>
              <a:buNone/>
            </a:pPr>
            <a:r>
              <a:rPr lang="it-IT" sz="2000" b="1" i="0" u="none" strike="noStrike" cap="none" dirty="0">
                <a:solidFill>
                  <a:schemeClr val="tx1"/>
                </a:solidFill>
                <a:latin typeface="+mn-lt"/>
                <a:ea typeface="Inter"/>
                <a:cs typeface="Inter"/>
                <a:sym typeface="Inter"/>
              </a:rPr>
              <a:t>Roma, 10 e 11 settembre 2026</a:t>
            </a:r>
          </a:p>
        </p:txBody>
      </p:sp>
      <p:pic>
        <p:nvPicPr>
          <p:cNvPr id="13" name="Immagine 12">
            <a:extLst>
              <a:ext uri="{FF2B5EF4-FFF2-40B4-BE49-F238E27FC236}">
                <a16:creationId xmlns:a16="http://schemas.microsoft.com/office/drawing/2014/main" id="{83D5FB65-1716-423B-B430-B0A24329B2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0000" y="43961"/>
            <a:ext cx="5472000" cy="640738"/>
          </a:xfrm>
          <a:prstGeom prst="rect">
            <a:avLst/>
          </a:prstGeom>
        </p:spPr>
      </p:pic>
      <p:pic>
        <p:nvPicPr>
          <p:cNvPr id="15" name="Immagine 14">
            <a:extLst>
              <a:ext uri="{FF2B5EF4-FFF2-40B4-BE49-F238E27FC236}">
                <a16:creationId xmlns:a16="http://schemas.microsoft.com/office/drawing/2014/main" id="{56FAB9A8-4D3F-4329-B195-D222EAADEF8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1116" t="28398" r="11175" b="26718"/>
          <a:stretch/>
        </p:blipFill>
        <p:spPr>
          <a:xfrm>
            <a:off x="0" y="6159269"/>
            <a:ext cx="2737026" cy="648000"/>
          </a:xfrm>
          <a:prstGeom prst="rect">
            <a:avLst/>
          </a:prstGeom>
        </p:spPr>
      </p:pic>
      <p:pic>
        <p:nvPicPr>
          <p:cNvPr id="17" name="Immagine 16">
            <a:extLst>
              <a:ext uri="{FF2B5EF4-FFF2-40B4-BE49-F238E27FC236}">
                <a16:creationId xmlns:a16="http://schemas.microsoft.com/office/drawing/2014/main" id="{E953FCAF-D5FC-425E-A76E-ACDF8F4A54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33956" y="6087269"/>
            <a:ext cx="1084138" cy="720000"/>
          </a:xfrm>
          <a:prstGeom prst="rect">
            <a:avLst/>
          </a:prstGeom>
        </p:spPr>
      </p:pic>
    </p:spTree>
    <p:extLst>
      <p:ext uri="{BB962C8B-B14F-4D97-AF65-F5344CB8AC3E}">
        <p14:creationId xmlns:p14="http://schemas.microsoft.com/office/powerpoint/2010/main" val="301153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51E833-4013-4AE2-949E-1B3A04012AA4}" type="datetimeFigureOut">
              <a:rPr lang="it-IT" smtClean="0"/>
              <a:t>02/09/2026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602955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51E833-4013-4AE2-949E-1B3A04012AA4}" type="datetimeFigureOut">
              <a:rPr lang="it-IT" smtClean="0"/>
              <a:t>02/09/2026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94906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42341"/>
          </a:xfrm>
        </p:spPr>
        <p:txBody>
          <a:bodyPr>
            <a:normAutofit/>
          </a:bodyPr>
          <a:lstStyle>
            <a:lvl1pPr>
              <a:defRPr sz="3600"/>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838200" y="1303166"/>
            <a:ext cx="10515600" cy="4500125"/>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12"/>
          </p:nvPr>
        </p:nvSpPr>
        <p:spPr>
          <a:xfrm>
            <a:off x="10497891" y="6444664"/>
            <a:ext cx="855909" cy="365125"/>
          </a:xfrm>
        </p:spPr>
        <p:txBody>
          <a:bodyPr/>
          <a:lstStyle/>
          <a:p>
            <a:fld id="{48F63A3B-78C7-47BE-AE5E-E10140E04643}" type="slidenum">
              <a:rPr lang="en-US" dirty="0"/>
              <a:t>‹N›</a:t>
            </a:fld>
            <a:endParaRPr lang="en-US" dirty="0"/>
          </a:p>
        </p:txBody>
      </p:sp>
      <p:sp>
        <p:nvSpPr>
          <p:cNvPr id="7" name="Rettangolo 6">
            <a:extLst>
              <a:ext uri="{FF2B5EF4-FFF2-40B4-BE49-F238E27FC236}">
                <a16:creationId xmlns:a16="http://schemas.microsoft.com/office/drawing/2014/main" id="{F4CE898A-00B1-4BA8-8A64-451C194CA4BA}"/>
              </a:ext>
            </a:extLst>
          </p:cNvPr>
          <p:cNvSpPr/>
          <p:nvPr userDrawn="1"/>
        </p:nvSpPr>
        <p:spPr>
          <a:xfrm>
            <a:off x="-1" y="6382052"/>
            <a:ext cx="12192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Rettangolo 7">
            <a:extLst>
              <a:ext uri="{FF2B5EF4-FFF2-40B4-BE49-F238E27FC236}">
                <a16:creationId xmlns:a16="http://schemas.microsoft.com/office/drawing/2014/main" id="{9820F40D-A37A-4976-98FA-F60EF6F6CCB5}"/>
              </a:ext>
            </a:extLst>
          </p:cNvPr>
          <p:cNvSpPr/>
          <p:nvPr userDrawn="1"/>
        </p:nvSpPr>
        <p:spPr>
          <a:xfrm>
            <a:off x="0" y="1158222"/>
            <a:ext cx="12192000" cy="129063"/>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4" name="Immagine 13">
            <a:extLst>
              <a:ext uri="{FF2B5EF4-FFF2-40B4-BE49-F238E27FC236}">
                <a16:creationId xmlns:a16="http://schemas.microsoft.com/office/drawing/2014/main" id="{821D0217-7084-43CF-BC19-4FB1BC1175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116" t="28398" r="11175" b="26718"/>
          <a:stretch/>
        </p:blipFill>
        <p:spPr>
          <a:xfrm>
            <a:off x="39629" y="6433933"/>
            <a:ext cx="1672629" cy="396000"/>
          </a:xfrm>
          <a:prstGeom prst="rect">
            <a:avLst/>
          </a:prstGeom>
        </p:spPr>
      </p:pic>
      <p:pic>
        <p:nvPicPr>
          <p:cNvPr id="15" name="Immagine 14">
            <a:extLst>
              <a:ext uri="{FF2B5EF4-FFF2-40B4-BE49-F238E27FC236}">
                <a16:creationId xmlns:a16="http://schemas.microsoft.com/office/drawing/2014/main" id="{30AFA281-26AE-40E5-BC0F-F03EF7504F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56096" y="6433517"/>
            <a:ext cx="596275" cy="396000"/>
          </a:xfrm>
          <a:prstGeom prst="rect">
            <a:avLst/>
          </a:prstGeom>
        </p:spPr>
      </p:pic>
      <p:sp>
        <p:nvSpPr>
          <p:cNvPr id="10" name="Google Shape;43;p1">
            <a:extLst>
              <a:ext uri="{FF2B5EF4-FFF2-40B4-BE49-F238E27FC236}">
                <a16:creationId xmlns:a16="http://schemas.microsoft.com/office/drawing/2014/main" id="{E8378569-5241-448A-AFF9-3AC4984ABDDD}"/>
              </a:ext>
            </a:extLst>
          </p:cNvPr>
          <p:cNvSpPr txBox="1"/>
          <p:nvPr userDrawn="1"/>
        </p:nvSpPr>
        <p:spPr>
          <a:xfrm>
            <a:off x="6134244" y="6402451"/>
            <a:ext cx="2777030" cy="449552"/>
          </a:xfrm>
          <a:prstGeom prst="rect">
            <a:avLst/>
          </a:prstGeom>
          <a:noFill/>
          <a:ln>
            <a:noFill/>
          </a:ln>
        </p:spPr>
        <p:txBody>
          <a:bodyPr spcFirstLastPara="1" wrap="square" lIns="24482" tIns="24482" rIns="24482" bIns="24482" anchor="t" anchorCtr="0">
            <a:spAutoFit/>
          </a:bodyPr>
          <a:lstStyle/>
          <a:p>
            <a:pPr marL="0" marR="0" lvl="0" indent="0" algn="l" rtl="0">
              <a:lnSpc>
                <a:spcPct val="100000"/>
              </a:lnSpc>
              <a:spcBef>
                <a:spcPts val="0"/>
              </a:spcBef>
              <a:spcAft>
                <a:spcPts val="0"/>
              </a:spcAft>
              <a:buNone/>
            </a:pPr>
            <a:r>
              <a:rPr lang="it-IT" sz="1400" b="1" i="0" u="none" strike="noStrike" cap="none" dirty="0">
                <a:solidFill>
                  <a:srgbClr val="D11E3B"/>
                </a:solidFill>
                <a:latin typeface="+mn-lt"/>
                <a:ea typeface="Inter"/>
                <a:cs typeface="Inter"/>
                <a:sym typeface="Inter"/>
              </a:rPr>
              <a:t>Misurare le Città, progettare il futuro</a:t>
            </a:r>
          </a:p>
          <a:p>
            <a:pPr marL="0" marR="0" lvl="0" indent="0" algn="l" rtl="0">
              <a:lnSpc>
                <a:spcPct val="100000"/>
              </a:lnSpc>
              <a:spcBef>
                <a:spcPts val="0"/>
              </a:spcBef>
              <a:spcAft>
                <a:spcPts val="0"/>
              </a:spcAft>
              <a:buNone/>
            </a:pPr>
            <a:r>
              <a:rPr lang="it-IT" sz="1200" b="1" i="0" u="none" strike="noStrike" cap="none" dirty="0">
                <a:solidFill>
                  <a:schemeClr val="tx1"/>
                </a:solidFill>
                <a:latin typeface="+mn-lt"/>
                <a:ea typeface="Inter"/>
                <a:cs typeface="Inter"/>
                <a:sym typeface="Inter"/>
              </a:rPr>
              <a:t>Roma, 10 e 11 settembre 2026</a:t>
            </a:r>
          </a:p>
        </p:txBody>
      </p:sp>
      <p:pic>
        <p:nvPicPr>
          <p:cNvPr id="11" name="Immagine 10">
            <a:extLst>
              <a:ext uri="{FF2B5EF4-FFF2-40B4-BE49-F238E27FC236}">
                <a16:creationId xmlns:a16="http://schemas.microsoft.com/office/drawing/2014/main" id="{C9791059-883B-43C2-B607-853949CD7DB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01447" y="6454305"/>
            <a:ext cx="3074458" cy="360000"/>
          </a:xfrm>
          <a:prstGeom prst="rect">
            <a:avLst/>
          </a:prstGeom>
        </p:spPr>
      </p:pic>
    </p:spTree>
    <p:extLst>
      <p:ext uri="{BB962C8B-B14F-4D97-AF65-F5344CB8AC3E}">
        <p14:creationId xmlns:p14="http://schemas.microsoft.com/office/powerpoint/2010/main" val="221806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751E833-4013-4AE2-949E-1B3A04012AA4}" type="datetimeFigureOut">
              <a:rPr lang="it-IT" smtClean="0"/>
              <a:t>02/09/2026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1543888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751E833-4013-4AE2-949E-1B3A04012AA4}" type="datetimeFigureOut">
              <a:rPr lang="it-IT" smtClean="0"/>
              <a:t>02/09/2026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2492705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751E833-4013-4AE2-949E-1B3A04012AA4}" type="datetimeFigureOut">
              <a:rPr lang="it-IT" smtClean="0"/>
              <a:t>02/09/2026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284613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751E833-4013-4AE2-949E-1B3A04012AA4}" type="datetimeFigureOut">
              <a:rPr lang="it-IT" smtClean="0"/>
              <a:t>02/09/2026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597319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1E833-4013-4AE2-949E-1B3A04012AA4}" type="datetimeFigureOut">
              <a:rPr lang="it-IT" smtClean="0"/>
              <a:t>02/09/2026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409040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C751E833-4013-4AE2-949E-1B3A04012AA4}" type="datetimeFigureOut">
              <a:rPr lang="it-IT" smtClean="0"/>
              <a:t>02/09/2026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253205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C751E833-4013-4AE2-949E-1B3A04012AA4}" type="datetimeFigureOut">
              <a:rPr lang="it-IT" smtClean="0"/>
              <a:t>02/09/2026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D98B4D1-54DE-4516-9A2B-FFB59822C569}" type="slidenum">
              <a:rPr lang="it-IT" smtClean="0"/>
              <a:t>‹N›</a:t>
            </a:fld>
            <a:endParaRPr lang="it-IT"/>
          </a:p>
        </p:txBody>
      </p:sp>
    </p:spTree>
    <p:extLst>
      <p:ext uri="{BB962C8B-B14F-4D97-AF65-F5344CB8AC3E}">
        <p14:creationId xmlns:p14="http://schemas.microsoft.com/office/powerpoint/2010/main" val="2914174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1E833-4013-4AE2-949E-1B3A04012AA4}" type="datetimeFigureOut">
              <a:rPr lang="it-IT" smtClean="0"/>
              <a:t>02/09/2026</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266762494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13C67615-B965-45C8-A4D8-6F02BFCFCC3B}"/>
              </a:ext>
            </a:extLst>
          </p:cNvPr>
          <p:cNvSpPr>
            <a:spLocks noGrp="1"/>
          </p:cNvSpPr>
          <p:nvPr>
            <p:ph type="ctrTitle"/>
          </p:nvPr>
        </p:nvSpPr>
        <p:spPr>
          <a:xfrm>
            <a:off x="1118508" y="1670487"/>
            <a:ext cx="10425792" cy="461665"/>
          </a:xfrm>
        </p:spPr>
        <p:txBody>
          <a:bodyPr/>
          <a:lstStyle/>
          <a:p>
            <a:r>
              <a:rPr lang="it-IT" sz="1800" b="1" dirty="0">
                <a:latin typeface="+mn-lt"/>
                <a:ea typeface="Times New Roman" panose="02020603050405020304" pitchFamily="18" charset="0"/>
              </a:rPr>
              <a:t>IL DISAGIO SOCIO-ECONOMICO DEGLI INDIVIDUI IN UNA PROSPETTIVA DI GENERE</a:t>
            </a:r>
            <a:endParaRPr lang="it-IT" dirty="0">
              <a:latin typeface="+mn-lt"/>
            </a:endParaRPr>
          </a:p>
        </p:txBody>
      </p:sp>
      <p:sp>
        <p:nvSpPr>
          <p:cNvPr id="7" name="Sottotitolo 6">
            <a:extLst>
              <a:ext uri="{FF2B5EF4-FFF2-40B4-BE49-F238E27FC236}">
                <a16:creationId xmlns:a16="http://schemas.microsoft.com/office/drawing/2014/main" id="{1405090F-2126-4A68-A994-774156D678A3}"/>
              </a:ext>
            </a:extLst>
          </p:cNvPr>
          <p:cNvSpPr>
            <a:spLocks noGrp="1"/>
          </p:cNvSpPr>
          <p:nvPr>
            <p:ph type="subTitle" idx="1"/>
          </p:nvPr>
        </p:nvSpPr>
        <p:spPr>
          <a:xfrm>
            <a:off x="1543589" y="2089694"/>
            <a:ext cx="9144000" cy="303649"/>
          </a:xfrm>
        </p:spPr>
        <p:txBody>
          <a:bodyPr/>
          <a:lstStyle/>
          <a:p>
            <a:r>
              <a:rPr lang="it-IT" sz="1400" dirty="0">
                <a:effectLst/>
                <a:ea typeface="Times New Roman" panose="02020603050405020304" pitchFamily="18" charset="0"/>
              </a:rPr>
              <a:t>Girolamo D’</a:t>
            </a:r>
            <a:r>
              <a:rPr lang="it-IT" sz="1400" dirty="0" err="1">
                <a:effectLst/>
                <a:ea typeface="Times New Roman" panose="02020603050405020304" pitchFamily="18" charset="0"/>
              </a:rPr>
              <a:t>Anneo</a:t>
            </a:r>
            <a:r>
              <a:rPr lang="it-IT" sz="1400" dirty="0">
                <a:effectLst/>
                <a:ea typeface="Times New Roman" panose="02020603050405020304" pitchFamily="18" charset="0"/>
              </a:rPr>
              <a:t> (i), Francesca Vannoni (ii), Giancarlo Carbonetti (iii),</a:t>
            </a:r>
            <a:r>
              <a:rPr lang="it-IT" sz="1400" dirty="0">
                <a:effectLst/>
                <a:ea typeface="SimSun" panose="02010600030101010101" pitchFamily="2" charset="-122"/>
              </a:rPr>
              <a:t> Flavio </a:t>
            </a:r>
            <a:r>
              <a:rPr lang="it-IT" sz="1400" dirty="0" err="1">
                <a:effectLst/>
                <a:ea typeface="SimSun" panose="02010600030101010101" pitchFamily="2" charset="-122"/>
              </a:rPr>
              <a:t>Biasciucci</a:t>
            </a:r>
            <a:r>
              <a:rPr lang="it-IT" sz="1400" dirty="0">
                <a:effectLst/>
                <a:ea typeface="SimSun" panose="02010600030101010101" pitchFamily="2" charset="-122"/>
              </a:rPr>
              <a:t> (iii) </a:t>
            </a:r>
            <a:endParaRPr lang="it-IT" dirty="0"/>
          </a:p>
        </p:txBody>
      </p:sp>
      <p:sp>
        <p:nvSpPr>
          <p:cNvPr id="8" name="CasellaDiTesto 7">
            <a:extLst>
              <a:ext uri="{FF2B5EF4-FFF2-40B4-BE49-F238E27FC236}">
                <a16:creationId xmlns:a16="http://schemas.microsoft.com/office/drawing/2014/main" id="{8C15F937-6F50-4CAC-A1A1-89586C310D0F}"/>
              </a:ext>
            </a:extLst>
          </p:cNvPr>
          <p:cNvSpPr txBox="1"/>
          <p:nvPr/>
        </p:nvSpPr>
        <p:spPr>
          <a:xfrm>
            <a:off x="295276" y="2449059"/>
            <a:ext cx="11601448" cy="400110"/>
          </a:xfrm>
          <a:prstGeom prst="rect">
            <a:avLst/>
          </a:prstGeom>
          <a:noFill/>
        </p:spPr>
        <p:txBody>
          <a:bodyPr wrap="square">
            <a:spAutoFit/>
          </a:bodyPr>
          <a:lstStyle/>
          <a:p>
            <a:r>
              <a:rPr lang="it-IT" sz="2000" dirty="0">
                <a:solidFill>
                  <a:srgbClr val="C00000"/>
                </a:solidFill>
              </a:rPr>
              <a:t>Il quadro normativo, il contesto nazionale e gli obiettivi dello studio</a:t>
            </a:r>
          </a:p>
        </p:txBody>
      </p:sp>
      <p:sp>
        <p:nvSpPr>
          <p:cNvPr id="9" name="CasellaDiTesto 8">
            <a:extLst>
              <a:ext uri="{FF2B5EF4-FFF2-40B4-BE49-F238E27FC236}">
                <a16:creationId xmlns:a16="http://schemas.microsoft.com/office/drawing/2014/main" id="{2D7F0B7C-F500-40CA-B833-D65568B9F033}"/>
              </a:ext>
            </a:extLst>
          </p:cNvPr>
          <p:cNvSpPr txBox="1"/>
          <p:nvPr/>
        </p:nvSpPr>
        <p:spPr>
          <a:xfrm>
            <a:off x="295277" y="2825250"/>
            <a:ext cx="11601447" cy="2657138"/>
          </a:xfrm>
          <a:prstGeom prst="rect">
            <a:avLst/>
          </a:prstGeom>
          <a:noFill/>
        </p:spPr>
        <p:txBody>
          <a:bodyPr wrap="square">
            <a:spAutoFit/>
          </a:bodyPr>
          <a:lstStyle/>
          <a:p>
            <a:pPr algn="just" fontAlgn="t"/>
            <a:r>
              <a:rPr lang="it-IT" sz="1500" b="0" i="0" dirty="0">
                <a:effectLst/>
              </a:rPr>
              <a:t>Nonostante la Costituzione italiana promuova la parità di genere, le donne presentano tassi di occupazione più bassi e livelli di inattività più elevati, maggiori condizioni di precarietà lavorativa e minore accesso alle posizioni apicali.</a:t>
            </a:r>
            <a:r>
              <a:rPr lang="it-IT" sz="1500" b="0" i="0" kern="1200" dirty="0">
                <a:solidFill>
                  <a:schemeClr val="tx1"/>
                </a:solidFill>
                <a:effectLst/>
                <a:ea typeface="+mn-ea"/>
                <a:cs typeface="+mn-cs"/>
              </a:rPr>
              <a:t> Per il livello di istruzione</a:t>
            </a:r>
            <a:r>
              <a:rPr lang="it-IT" sz="1500" dirty="0"/>
              <a:t> si registra invece un'inversione del trend storico: le donne hanno raggiunto e superato gli uomini, con tassi di persone laureate più elevati. Tuttavia, questo vantaggio nei titoli di studio non si traduce ancora in equivalenti opportunità lavorative e reddituali.</a:t>
            </a:r>
          </a:p>
          <a:p>
            <a:pPr algn="just" fontAlgn="t">
              <a:spcBef>
                <a:spcPts val="1800"/>
              </a:spcBef>
              <a:spcAft>
                <a:spcPts val="1000"/>
              </a:spcAft>
            </a:pPr>
            <a:r>
              <a:rPr lang="it-IT" sz="1500" b="1" i="0" dirty="0">
                <a:effectLst/>
              </a:rPr>
              <a:t>Obiettivo</a:t>
            </a:r>
            <a:r>
              <a:rPr lang="it-IT" sz="1500" i="0" dirty="0">
                <a:effectLst/>
              </a:rPr>
              <a:t>: a</a:t>
            </a:r>
            <a:r>
              <a:rPr lang="it-IT" sz="1500" b="0" i="0" dirty="0">
                <a:effectLst/>
              </a:rPr>
              <a:t>nalizzare le </a:t>
            </a:r>
            <a:r>
              <a:rPr lang="it-IT" sz="1500" b="1" i="0" dirty="0">
                <a:effectLst/>
              </a:rPr>
              <a:t>differenze di genere nel disagio socio-economico</a:t>
            </a:r>
            <a:r>
              <a:rPr lang="it-IT" sz="1500" b="0" i="0" dirty="0">
                <a:effectLst/>
              </a:rPr>
              <a:t> all'interno dei contesti urbani più vulnerabili individuati dall'</a:t>
            </a:r>
            <a:r>
              <a:rPr lang="it-IT" sz="1500" b="1" i="0" dirty="0">
                <a:effectLst/>
              </a:rPr>
              <a:t>Indice Istat di Disagio Economico e Sociale (IDISE)</a:t>
            </a:r>
            <a:r>
              <a:rPr lang="it-IT" sz="1500" b="0" i="0" dirty="0">
                <a:effectLst/>
              </a:rPr>
              <a:t>, con un focus comparativo su  </a:t>
            </a:r>
            <a:r>
              <a:rPr lang="it-IT" sz="1500" b="1" i="0" kern="1200" dirty="0">
                <a:solidFill>
                  <a:schemeClr val="tx1"/>
                </a:solidFill>
                <a:effectLst/>
                <a:ea typeface="+mn-ea"/>
                <a:cs typeface="+mn-cs"/>
              </a:rPr>
              <a:t>Torino</a:t>
            </a:r>
            <a:r>
              <a:rPr lang="it-IT" sz="1500" b="0" i="0" kern="1200" dirty="0">
                <a:solidFill>
                  <a:schemeClr val="tx1"/>
                </a:solidFill>
                <a:effectLst/>
                <a:ea typeface="+mn-ea"/>
                <a:cs typeface="+mn-cs"/>
              </a:rPr>
              <a:t> e </a:t>
            </a:r>
            <a:r>
              <a:rPr lang="it-IT" sz="1500" b="1" i="0" dirty="0">
                <a:effectLst/>
              </a:rPr>
              <a:t>Palermo</a:t>
            </a:r>
            <a:r>
              <a:rPr lang="it-IT" sz="1500" b="0" i="0" dirty="0">
                <a:effectLst/>
              </a:rPr>
              <a:t>. </a:t>
            </a:r>
          </a:p>
          <a:p>
            <a:pPr algn="just" fontAlgn="t">
              <a:spcAft>
                <a:spcPts val="1000"/>
              </a:spcAft>
            </a:pPr>
            <a:r>
              <a:rPr lang="it-IT" sz="1500" b="1" i="0" dirty="0">
                <a:effectLst/>
              </a:rPr>
              <a:t>Ipotesi di studio: </a:t>
            </a:r>
            <a:r>
              <a:rPr lang="it-IT" sz="1500" dirty="0"/>
              <a:t>il disagio </a:t>
            </a:r>
            <a:r>
              <a:rPr lang="it-IT" sz="1500" b="0" i="0" dirty="0">
                <a:effectLst/>
              </a:rPr>
              <a:t>non colpisce uomini e donne in modo uniforme; le </a:t>
            </a:r>
            <a:r>
              <a:rPr lang="it-IT" sz="1500" b="1" i="0" dirty="0">
                <a:effectLst/>
              </a:rPr>
              <a:t>differenze di genere </a:t>
            </a:r>
            <a:r>
              <a:rPr lang="it-IT" sz="1500" b="0" i="0" dirty="0">
                <a:effectLst/>
              </a:rPr>
              <a:t>possono risultare </a:t>
            </a:r>
            <a:r>
              <a:rPr lang="it-IT" sz="1500" b="1" i="0" dirty="0">
                <a:effectLst/>
              </a:rPr>
              <a:t>più marcate nei contesti del Mezzogiorno</a:t>
            </a:r>
            <a:r>
              <a:rPr lang="it-IT" sz="1500" b="0" i="0" dirty="0">
                <a:effectLst/>
              </a:rPr>
              <a:t>, per effetto dell'interazione tra </a:t>
            </a:r>
            <a:r>
              <a:rPr lang="it-IT" sz="1500" b="1" i="0" dirty="0">
                <a:effectLst/>
              </a:rPr>
              <a:t>svantaggio territoriale</a:t>
            </a:r>
            <a:r>
              <a:rPr lang="it-IT" sz="1500" b="0" i="0" dirty="0">
                <a:effectLst/>
              </a:rPr>
              <a:t> e </a:t>
            </a:r>
            <a:r>
              <a:rPr lang="it-IT" sz="1500" b="1" i="0" dirty="0">
                <a:effectLst/>
              </a:rPr>
              <a:t>diseguaglianze di genere</a:t>
            </a:r>
            <a:r>
              <a:rPr lang="it-IT" sz="1500" b="0" i="0" dirty="0">
                <a:effectLst/>
              </a:rPr>
              <a:t>.</a:t>
            </a:r>
          </a:p>
          <a:p>
            <a:pPr algn="just" fontAlgn="t">
              <a:spcAft>
                <a:spcPts val="1000"/>
              </a:spcAft>
            </a:pPr>
            <a:r>
              <a:rPr lang="it-IT" sz="1500" b="1" i="0" dirty="0">
                <a:effectLst/>
              </a:rPr>
              <a:t>Finalità:</a:t>
            </a:r>
            <a:r>
              <a:rPr lang="it-IT" sz="1500" b="0" i="0" dirty="0">
                <a:effectLst/>
              </a:rPr>
              <a:t> contribuire alla comprensione delle relazioni tra vulnerabilità territoriale e disuguaglianze di genere nelle aree urbane italiane.</a:t>
            </a:r>
          </a:p>
        </p:txBody>
      </p:sp>
      <p:pic>
        <p:nvPicPr>
          <p:cNvPr id="10" name="Immagine 9">
            <a:extLst>
              <a:ext uri="{FF2B5EF4-FFF2-40B4-BE49-F238E27FC236}">
                <a16:creationId xmlns:a16="http://schemas.microsoft.com/office/drawing/2014/main" id="{14FFC2FD-9664-49BA-883C-879759D1AF39}"/>
              </a:ext>
            </a:extLst>
          </p:cNvPr>
          <p:cNvPicPr>
            <a:picLocks noChangeAspect="1"/>
          </p:cNvPicPr>
          <p:nvPr/>
        </p:nvPicPr>
        <p:blipFill>
          <a:blip r:embed="rId2"/>
          <a:stretch>
            <a:fillRect/>
          </a:stretch>
        </p:blipFill>
        <p:spPr>
          <a:xfrm>
            <a:off x="4739780" y="6002552"/>
            <a:ext cx="2931690" cy="855448"/>
          </a:xfrm>
          <a:prstGeom prst="rect">
            <a:avLst/>
          </a:prstGeom>
        </p:spPr>
      </p:pic>
      <p:sp>
        <p:nvSpPr>
          <p:cNvPr id="11" name="CasellaDiTesto 10">
            <a:extLst>
              <a:ext uri="{FF2B5EF4-FFF2-40B4-BE49-F238E27FC236}">
                <a16:creationId xmlns:a16="http://schemas.microsoft.com/office/drawing/2014/main" id="{355710F4-330B-42CE-B1E3-539635CBB6E3}"/>
              </a:ext>
            </a:extLst>
          </p:cNvPr>
          <p:cNvSpPr txBox="1"/>
          <p:nvPr/>
        </p:nvSpPr>
        <p:spPr>
          <a:xfrm>
            <a:off x="295276" y="5511305"/>
            <a:ext cx="11820801" cy="577081"/>
          </a:xfrm>
          <a:prstGeom prst="rect">
            <a:avLst/>
          </a:prstGeom>
          <a:noFill/>
        </p:spPr>
        <p:txBody>
          <a:bodyPr wrap="square">
            <a:spAutoFit/>
          </a:bodyPr>
          <a:lstStyle/>
          <a:p>
            <a:pPr algn="just">
              <a:tabLst>
                <a:tab pos="252095" algn="l"/>
                <a:tab pos="449580" algn="l"/>
              </a:tabLst>
            </a:pPr>
            <a:r>
              <a:rPr lang="it-IT" sz="1050" dirty="0">
                <a:effectLst/>
                <a:latin typeface="Calibri" panose="020F0502020204030204" pitchFamily="34" charset="0"/>
                <a:ea typeface="Calibri" panose="020F0502020204030204" pitchFamily="34" charset="0"/>
                <a:cs typeface="Calibri" panose="020F0502020204030204" pitchFamily="34" charset="0"/>
              </a:rPr>
              <a:t>(i) Comune di Palermo | Ufficio Statistica, </a:t>
            </a:r>
            <a:r>
              <a:rPr lang="it-IT"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g.danneo@comune.palermo.it;</a:t>
            </a:r>
          </a:p>
          <a:p>
            <a:pPr algn="just">
              <a:tabLst>
                <a:tab pos="252095" algn="l"/>
                <a:tab pos="449580" algn="l"/>
              </a:tabLst>
            </a:pPr>
            <a:r>
              <a:rPr lang="it-IT" sz="1050" dirty="0">
                <a:effectLst/>
                <a:latin typeface="Calibri" panose="020F0502020204030204" pitchFamily="34" charset="0"/>
                <a:ea typeface="Calibri" panose="020F0502020204030204" pitchFamily="34" charset="0"/>
                <a:cs typeface="Calibri" panose="020F0502020204030204" pitchFamily="34" charset="0"/>
              </a:rPr>
              <a:t>(ii) Istat | Direzione centrale </a:t>
            </a:r>
            <a:r>
              <a:rPr lang="it-IT" sz="1050" dirty="0" err="1">
                <a:effectLst/>
                <a:latin typeface="Calibri" panose="020F0502020204030204" pitchFamily="34" charset="0"/>
                <a:ea typeface="Calibri" panose="020F0502020204030204" pitchFamily="34" charset="0"/>
                <a:cs typeface="Calibri" panose="020F0502020204030204" pitchFamily="34" charset="0"/>
              </a:rPr>
              <a:t>Sistan</a:t>
            </a:r>
            <a:r>
              <a:rPr lang="it-IT" sz="1050" dirty="0">
                <a:effectLst/>
                <a:latin typeface="Calibri" panose="020F0502020204030204" pitchFamily="34" charset="0"/>
                <a:ea typeface="Calibri" panose="020F0502020204030204" pitchFamily="34" charset="0"/>
                <a:cs typeface="Calibri" panose="020F0502020204030204" pitchFamily="34" charset="0"/>
              </a:rPr>
              <a:t> e territorio | Ufficio territoriale Area Nord-Ovest | Sede del Piemonte e della Valle d’Aosta, </a:t>
            </a:r>
            <a:r>
              <a:rPr lang="it-IT"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vannoni@istat.it</a:t>
            </a:r>
            <a:r>
              <a:rPr lang="it-IT" sz="1050" u="sng" dirty="0">
                <a:solidFill>
                  <a:srgbClr val="0000FF"/>
                </a:solidFill>
                <a:latin typeface="Calibri" panose="020F0502020204030204" pitchFamily="34" charset="0"/>
                <a:ea typeface="Calibri" panose="020F0502020204030204" pitchFamily="34" charset="0"/>
                <a:cs typeface="Calibri" panose="020F0502020204030204" pitchFamily="34" charset="0"/>
              </a:rPr>
              <a:t>; </a:t>
            </a:r>
          </a:p>
          <a:p>
            <a:pPr algn="just">
              <a:tabLst>
                <a:tab pos="252095" algn="l"/>
                <a:tab pos="449580" algn="l"/>
              </a:tabLst>
            </a:pPr>
            <a:r>
              <a:rPr lang="it-IT" sz="1050" dirty="0">
                <a:effectLst/>
                <a:latin typeface="Calibri" panose="020F0502020204030204" pitchFamily="34" charset="0"/>
                <a:ea typeface="Calibri" panose="020F0502020204030204" pitchFamily="34" charset="0"/>
                <a:cs typeface="Calibri" panose="020F0502020204030204" pitchFamily="34" charset="0"/>
              </a:rPr>
              <a:t>(iii) Istat | Direzione centrale delle statistiche demografiche e del censimento della popolazione | Servizio Censimento della popolazione e integrazione delle indagini sociali, </a:t>
            </a:r>
            <a:r>
              <a:rPr lang="it-IT" sz="1050" u="sng" dirty="0">
                <a:solidFill>
                  <a:srgbClr val="0000FF"/>
                </a:solidFill>
                <a:latin typeface="Calibri" panose="020F0502020204030204" pitchFamily="34" charset="0"/>
                <a:ea typeface="Calibri" panose="020F0502020204030204" pitchFamily="34" charset="0"/>
                <a:cs typeface="Calibri" panose="020F0502020204030204" pitchFamily="34" charset="0"/>
              </a:rPr>
              <a:t>carbonet@istat.it </a:t>
            </a:r>
            <a:r>
              <a:rPr lang="it-IT" sz="1050" dirty="0">
                <a:effectLst/>
                <a:latin typeface="Calibri" panose="020F0502020204030204" pitchFamily="34" charset="0"/>
                <a:ea typeface="Calibri" panose="020F0502020204030204" pitchFamily="34" charset="0"/>
                <a:cs typeface="Calibri" panose="020F0502020204030204" pitchFamily="34" charset="0"/>
              </a:rPr>
              <a:t>e </a:t>
            </a:r>
            <a:r>
              <a:rPr lang="it-IT" sz="1050" u="sng" dirty="0">
                <a:solidFill>
                  <a:srgbClr val="0000FF"/>
                </a:solidFill>
                <a:latin typeface="Calibri" panose="020F0502020204030204" pitchFamily="34" charset="0"/>
                <a:ea typeface="Calibri" panose="020F0502020204030204" pitchFamily="34" charset="0"/>
                <a:cs typeface="Calibri" panose="020F0502020204030204" pitchFamily="34" charset="0"/>
              </a:rPr>
              <a:t>biasciucci@istat.</a:t>
            </a:r>
            <a:r>
              <a:rPr lang="it-IT"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rPr>
              <a:t>it</a:t>
            </a:r>
            <a:endParaRPr lang="it-IT" sz="10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459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CE82E8-F3FD-4DD2-A4C0-8C8A6A9B4D48}"/>
              </a:ext>
            </a:extLst>
          </p:cNvPr>
          <p:cNvSpPr>
            <a:spLocks noGrp="1"/>
          </p:cNvSpPr>
          <p:nvPr>
            <p:ph type="title"/>
          </p:nvPr>
        </p:nvSpPr>
        <p:spPr>
          <a:xfrm>
            <a:off x="0" y="0"/>
            <a:ext cx="11353800" cy="1142341"/>
          </a:xfrm>
        </p:spPr>
        <p:txBody>
          <a:bodyPr/>
          <a:lstStyle/>
          <a:p>
            <a:r>
              <a:rPr lang="it-IT" dirty="0">
                <a:solidFill>
                  <a:srgbClr val="C00000"/>
                </a:solidFill>
                <a:latin typeface="+mn-lt"/>
                <a:ea typeface="+mn-ea"/>
                <a:cs typeface="+mn-cs"/>
              </a:rPr>
              <a:t>Metodi</a:t>
            </a:r>
            <a:endParaRPr lang="it-IT" dirty="0"/>
          </a:p>
        </p:txBody>
      </p:sp>
      <mc:AlternateContent xmlns:mc="http://schemas.openxmlformats.org/markup-compatibility/2006" xmlns:a14="http://schemas.microsoft.com/office/drawing/2010/main">
        <mc:Choice Requires="a14">
          <p:sp>
            <p:nvSpPr>
              <p:cNvPr id="3" name="Segnaposto contenuto 2">
                <a:extLst>
                  <a:ext uri="{FF2B5EF4-FFF2-40B4-BE49-F238E27FC236}">
                    <a16:creationId xmlns:a16="http://schemas.microsoft.com/office/drawing/2014/main" id="{45D6962E-6E07-471A-AD96-5C1504B5FF46}"/>
                  </a:ext>
                </a:extLst>
              </p:cNvPr>
              <p:cNvSpPr>
                <a:spLocks noGrp="1"/>
              </p:cNvSpPr>
              <p:nvPr>
                <p:ph idx="1"/>
              </p:nvPr>
            </p:nvSpPr>
            <p:spPr>
              <a:xfrm>
                <a:off x="40780" y="1296089"/>
                <a:ext cx="9257599" cy="3733112"/>
              </a:xfrm>
            </p:spPr>
            <p:txBody>
              <a:bodyPr>
                <a:noAutofit/>
              </a:bodyPr>
              <a:lstStyle/>
              <a:p>
                <a:pPr marL="0" indent="0" algn="just">
                  <a:lnSpc>
                    <a:spcPct val="100000"/>
                  </a:lnSpc>
                  <a:spcBef>
                    <a:spcPts val="300"/>
                  </a:spcBef>
                  <a:buNone/>
                </a:pPr>
                <a:r>
                  <a:rPr lang="it-IT" sz="1400" dirty="0">
                    <a:ea typeface="SimSun" panose="02010600030101010101" pitchFamily="2" charset="-122"/>
                  </a:rPr>
                  <a:t>Selezione di 5 indicatori Istat elementari (corrispondenti a quelli dell’IDISE o proxy) declinati per genere: uno per la dimensione economica, uno per quella lavorativa e tre indicatori per la dimensione dell’istruzione. </a:t>
                </a:r>
              </a:p>
              <a:p>
                <a:pPr marL="0" indent="0" algn="just">
                  <a:lnSpc>
                    <a:spcPct val="100000"/>
                  </a:lnSpc>
                  <a:spcBef>
                    <a:spcPts val="300"/>
                  </a:spcBef>
                  <a:buNone/>
                  <a:tabLst>
                    <a:tab pos="252095" algn="l"/>
                  </a:tabLst>
                </a:pPr>
                <a:r>
                  <a:rPr lang="it-IT" sz="1400" dirty="0"/>
                  <a:t>Due diversi livelli di analisi:</a:t>
                </a:r>
                <a:endParaRPr lang="it-IT" sz="1400" b="0" i="0" dirty="0">
                  <a:effectLst/>
                </a:endParaRPr>
              </a:p>
              <a:p>
                <a:pPr marL="0" indent="0" algn="just" fontAlgn="t">
                  <a:lnSpc>
                    <a:spcPct val="100000"/>
                  </a:lnSpc>
                  <a:spcBef>
                    <a:spcPts val="300"/>
                  </a:spcBef>
                  <a:buNone/>
                </a:pPr>
                <a:r>
                  <a:rPr lang="en-US" sz="1600" b="1" dirty="0">
                    <a:solidFill>
                      <a:srgbClr val="C00000"/>
                    </a:solidFill>
                  </a:rPr>
                  <a:t>1)</a:t>
                </a:r>
                <a:r>
                  <a:rPr lang="en-US" sz="1600" dirty="0">
                    <a:solidFill>
                      <a:srgbClr val="C00000"/>
                    </a:solidFill>
                  </a:rPr>
                  <a:t> </a:t>
                </a:r>
                <a:r>
                  <a:rPr lang="en-US" sz="1600" b="1" dirty="0" err="1">
                    <a:solidFill>
                      <a:srgbClr val="C00000"/>
                    </a:solidFill>
                  </a:rPr>
                  <a:t>Costruzione</a:t>
                </a:r>
                <a:r>
                  <a:rPr lang="en-US" sz="1600" b="1" dirty="0">
                    <a:solidFill>
                      <a:srgbClr val="C00000"/>
                    </a:solidFill>
                  </a:rPr>
                  <a:t> di un </a:t>
                </a:r>
                <a:r>
                  <a:rPr lang="en-US" sz="1600" b="1" dirty="0" err="1">
                    <a:solidFill>
                      <a:srgbClr val="C00000"/>
                    </a:solidFill>
                  </a:rPr>
                  <a:t>indice</a:t>
                </a:r>
                <a:r>
                  <a:rPr lang="en-US" sz="1600" b="1" dirty="0">
                    <a:solidFill>
                      <a:srgbClr val="C00000"/>
                    </a:solidFill>
                  </a:rPr>
                  <a:t> </a:t>
                </a:r>
                <a:r>
                  <a:rPr lang="en-US" sz="1600" b="1" dirty="0" err="1">
                    <a:solidFill>
                      <a:srgbClr val="C00000"/>
                    </a:solidFill>
                  </a:rPr>
                  <a:t>sintetico</a:t>
                </a:r>
                <a:r>
                  <a:rPr lang="en-US" sz="1600" b="1" dirty="0">
                    <a:solidFill>
                      <a:srgbClr val="C00000"/>
                    </a:solidFill>
                  </a:rPr>
                  <a:t> </a:t>
                </a:r>
                <a:r>
                  <a:rPr lang="en-US" sz="1600" b="1" dirty="0" err="1">
                    <a:solidFill>
                      <a:srgbClr val="C00000"/>
                    </a:solidFill>
                  </a:rPr>
                  <a:t>sperimentale</a:t>
                </a:r>
                <a:endParaRPr lang="en-US" sz="1600" b="1" dirty="0">
                  <a:solidFill>
                    <a:srgbClr val="C00000"/>
                  </a:solidFill>
                </a:endParaRPr>
              </a:p>
              <a:p>
                <a:pPr marL="361950" lvl="0" indent="-180975" algn="just">
                  <a:lnSpc>
                    <a:spcPct val="100000"/>
                  </a:lnSpc>
                  <a:spcBef>
                    <a:spcPts val="300"/>
                  </a:spcBef>
                </a:pPr>
                <a:r>
                  <a:rPr lang="it-IT" sz="1400" dirty="0"/>
                  <a:t>Trasformazione dei 5 indicatori elementari in numeri indice, con denominatore sia per i maschi sia per le femmine la media comunale totale (M+F);</a:t>
                </a:r>
              </a:p>
              <a:p>
                <a:pPr marL="361950" indent="-180975" algn="just">
                  <a:lnSpc>
                    <a:spcPct val="100000"/>
                  </a:lnSpc>
                  <a:spcBef>
                    <a:spcPts val="300"/>
                  </a:spcBef>
                </a:pPr>
                <a:r>
                  <a:rPr lang="it-IT" sz="1400" dirty="0"/>
                  <a:t>Calcolo dell’indice composito  </a:t>
                </a:r>
                <a:r>
                  <a:rPr lang="it-IT" sz="1400" b="1" dirty="0"/>
                  <a:t>L_SEDI_G </a:t>
                </a:r>
                <a:r>
                  <a:rPr lang="it-IT" sz="1400" dirty="0"/>
                  <a:t>(Local </a:t>
                </a:r>
                <a:r>
                  <a:rPr lang="it-IT" sz="1400" dirty="0" err="1"/>
                  <a:t>Socio-Economic</a:t>
                </a:r>
                <a:r>
                  <a:rPr lang="it-IT" sz="1400" dirty="0"/>
                  <a:t> </a:t>
                </a:r>
                <a:r>
                  <a:rPr lang="it-IT" sz="1400" dirty="0" err="1"/>
                  <a:t>Deprivation</a:t>
                </a:r>
                <a:r>
                  <a:rPr lang="it-IT" sz="1400" dirty="0"/>
                  <a:t> Index), attraverso la media aritmetica ponderata dei numeri indice, attribuendo dei pesi per evitare che la dimensione educativa, con tre indicatori, condizionasse eccessivamente il risultato:</a:t>
                </a:r>
              </a:p>
              <a:p>
                <a:pPr marL="361950" indent="0" algn="just">
                  <a:lnSpc>
                    <a:spcPct val="100000"/>
                  </a:lnSpc>
                  <a:spcBef>
                    <a:spcPts val="300"/>
                  </a:spcBef>
                  <a:spcAft>
                    <a:spcPts val="300"/>
                  </a:spcAft>
                  <a:buNone/>
                </a:pPr>
                <a:r>
                  <a:rPr lang="it-IT" sz="1200" dirty="0"/>
                  <a:t>𝑳_𝑺𝑬𝑫𝑰_𝑮=𝟎,𝟒(𝑫𝑰𝑺𝑮𝟐_𝑮/𝑫𝑰𝑺𝑮𝟐_𝑻</a:t>
                </a:r>
                <a:r>
                  <a:rPr lang="it-IT" sz="1200" baseline="-25000" dirty="0"/>
                  <a:t>𝑪𝑶𝑴</a:t>
                </a:r>
                <a:r>
                  <a:rPr lang="it-IT" sz="1200" dirty="0"/>
                  <a:t>)+𝟎,𝟑(𝑫𝑰𝑺𝑮𝟑𝑰𝑵𝑽_𝑮/𝑫𝑰𝑺𝑮𝟑𝑰𝑵𝑽_𝑻</a:t>
                </a:r>
                <a:r>
                  <a:rPr lang="it-IT" sz="1200" baseline="-25000" dirty="0"/>
                  <a:t>𝑪𝑶𝑴</a:t>
                </a:r>
                <a:r>
                  <a:rPr lang="it-IT" sz="1200" dirty="0"/>
                  <a:t>)+𝟎,𝟏(𝑫𝑰𝑺𝑮𝟔_𝑮/𝑫𝑰𝑺𝑮𝟔_𝑻</a:t>
                </a:r>
                <a:r>
                  <a:rPr lang="it-IT" sz="1200" baseline="-25000" dirty="0"/>
                  <a:t>𝑪𝑶𝑴</a:t>
                </a:r>
                <a:r>
                  <a:rPr lang="it-IT" sz="1200" dirty="0"/>
                  <a:t>)+</a:t>
                </a:r>
                <a:br>
                  <a:rPr lang="it-IT" sz="1200" dirty="0"/>
                </a:br>
                <a:r>
                  <a:rPr lang="it-IT" sz="1200" dirty="0"/>
                  <a:t>+𝟎,𝟏(𝑫𝑰𝑺𝑮𝟕_𝑮/𝑫𝑰𝑺𝑮𝟕_𝑻</a:t>
                </a:r>
                <a:r>
                  <a:rPr lang="it-IT" sz="1200" baseline="-25000" dirty="0"/>
                  <a:t>𝑪𝑶𝑴</a:t>
                </a:r>
                <a:r>
                  <a:rPr lang="it-IT" sz="1200" dirty="0"/>
                  <a:t>)+𝟎,𝟏(𝑫𝑰𝑺𝑮𝟖_𝑮/𝑫𝑰𝑺𝑮𝟖_𝑻</a:t>
                </a:r>
                <a:r>
                  <a:rPr lang="it-IT" sz="1200" baseline="-25000" dirty="0"/>
                  <a:t>𝑪𝑶𝑴</a:t>
                </a:r>
                <a:r>
                  <a:rPr lang="it-IT" sz="1600" dirty="0"/>
                  <a:t>)</a:t>
                </a:r>
              </a:p>
              <a:p>
                <a:pPr marL="361950" indent="0" algn="just">
                  <a:lnSpc>
                    <a:spcPct val="100000"/>
                  </a:lnSpc>
                  <a:spcBef>
                    <a:spcPts val="0"/>
                  </a:spcBef>
                  <a:buNone/>
                </a:pPr>
                <a:r>
                  <a:rPr lang="it-IT" sz="1600" dirty="0"/>
                  <a:t>d</a:t>
                </a:r>
                <a:r>
                  <a:rPr lang="it-IT" sz="1400" dirty="0"/>
                  <a:t>ove </a:t>
                </a:r>
                <a:r>
                  <a:rPr lang="it-IT" sz="1400" i="1" dirty="0"/>
                  <a:t>G</a:t>
                </a:r>
                <a:r>
                  <a:rPr lang="it-IT" sz="1400" dirty="0"/>
                  <a:t> indica il genere (M, F o T) e </a:t>
                </a:r>
                <a14:m>
                  <m:oMath xmlns:m="http://schemas.openxmlformats.org/officeDocument/2006/math">
                    <m:r>
                      <a:rPr lang="it-IT" sz="1400" i="1">
                        <a:latin typeface="Cambria Math" panose="02040503050406030204" pitchFamily="18" charset="0"/>
                      </a:rPr>
                      <m:t>𝑇</m:t>
                    </m:r>
                    <m:r>
                      <a:rPr lang="it-IT" sz="1400" i="1" baseline="-25000">
                        <a:latin typeface="Cambria Math" panose="02040503050406030204" pitchFamily="18" charset="0"/>
                      </a:rPr>
                      <m:t>𝐶𝑂𝑀</m:t>
                    </m:r>
                  </m:oMath>
                </a14:m>
                <a:r>
                  <a:rPr lang="it-IT" sz="1400" dirty="0"/>
                  <a:t> è il valore medio riferito a entrambi i generi della città di riferimento; valori superiori e inferiori a 100 segnalano un livello di disagio rispettivamente maggiore e minore della media cittadina; </a:t>
                </a:r>
                <a:endParaRPr lang="en-US" sz="1400" dirty="0"/>
              </a:p>
              <a:p>
                <a:pPr marL="361950" indent="-180975" algn="just">
                  <a:spcBef>
                    <a:spcPts val="300"/>
                  </a:spcBef>
                </a:pPr>
                <a:r>
                  <a:rPr lang="it-IT" sz="1400" dirty="0"/>
                  <a:t>Costruzione dell’indice composito </a:t>
                </a:r>
                <a:r>
                  <a:rPr lang="it-IT" sz="1400" b="1" dirty="0"/>
                  <a:t>N_SEDI_G </a:t>
                </a:r>
                <a:r>
                  <a:rPr lang="it-IT" sz="1400" dirty="0"/>
                  <a:t>(National </a:t>
                </a:r>
                <a:r>
                  <a:rPr lang="it-IT" sz="1400" dirty="0" err="1"/>
                  <a:t>Socio-Economic</a:t>
                </a:r>
                <a:r>
                  <a:rPr lang="it-IT" sz="1400" dirty="0"/>
                  <a:t> </a:t>
                </a:r>
                <a:r>
                  <a:rPr lang="it-IT" sz="1400" dirty="0" err="1"/>
                  <a:t>Deprivation</a:t>
                </a:r>
                <a:r>
                  <a:rPr lang="it-IT" sz="1400" dirty="0"/>
                  <a:t> Index), utilizzando per il calcolo dei numeri indice la media nazionale al posto di quella comunale, per ottenere un indice che consentisse di effettuare anche dei confronti territoriali,  oltre all’analisi declinata per genere.</a:t>
                </a:r>
                <a:r>
                  <a:rPr lang="en-US" sz="1400" dirty="0"/>
                  <a:t> </a:t>
                </a:r>
                <a:endParaRPr lang="it-IT" sz="1400" dirty="0"/>
              </a:p>
            </p:txBody>
          </p:sp>
        </mc:Choice>
        <mc:Fallback xmlns="">
          <p:sp>
            <p:nvSpPr>
              <p:cNvPr id="3" name="Segnaposto contenuto 2">
                <a:extLst>
                  <a:ext uri="{FF2B5EF4-FFF2-40B4-BE49-F238E27FC236}">
                    <a16:creationId xmlns:a16="http://schemas.microsoft.com/office/drawing/2014/main" id="{45D6962E-6E07-471A-AD96-5C1504B5FF46}"/>
                  </a:ext>
                </a:extLst>
              </p:cNvPr>
              <p:cNvSpPr>
                <a:spLocks noGrp="1" noRot="1" noChangeAspect="1" noMove="1" noResize="1" noEditPoints="1" noAdjustHandles="1" noChangeArrowheads="1" noChangeShapeType="1" noTextEdit="1"/>
              </p:cNvSpPr>
              <p:nvPr>
                <p:ph idx="1"/>
              </p:nvPr>
            </p:nvSpPr>
            <p:spPr>
              <a:xfrm>
                <a:off x="40780" y="1296089"/>
                <a:ext cx="9257599" cy="3733112"/>
              </a:xfrm>
              <a:blipFill>
                <a:blip r:embed="rId2"/>
                <a:stretch>
                  <a:fillRect l="-395" t="-327" r="-264" b="-2778"/>
                </a:stretch>
              </a:blipFill>
            </p:spPr>
            <p:txBody>
              <a:bodyPr/>
              <a:lstStyle/>
              <a:p>
                <a:r>
                  <a:rPr lang="it-IT">
                    <a:noFill/>
                  </a:rPr>
                  <a:t> </a:t>
                </a:r>
              </a:p>
            </p:txBody>
          </p:sp>
        </mc:Fallback>
      </mc:AlternateContent>
      <p:graphicFrame>
        <p:nvGraphicFramePr>
          <p:cNvPr id="4" name="Tabella 3">
            <a:extLst>
              <a:ext uri="{FF2B5EF4-FFF2-40B4-BE49-F238E27FC236}">
                <a16:creationId xmlns:a16="http://schemas.microsoft.com/office/drawing/2014/main" id="{1E7987AD-9846-44DE-B0D5-930F015468A3}"/>
              </a:ext>
            </a:extLst>
          </p:cNvPr>
          <p:cNvGraphicFramePr>
            <a:graphicFrameLocks noGrp="1"/>
          </p:cNvGraphicFramePr>
          <p:nvPr>
            <p:extLst>
              <p:ext uri="{D42A27DB-BD31-4B8C-83A1-F6EECF244321}">
                <p14:modId xmlns:p14="http://schemas.microsoft.com/office/powerpoint/2010/main" val="3974357691"/>
              </p:ext>
            </p:extLst>
          </p:nvPr>
        </p:nvGraphicFramePr>
        <p:xfrm>
          <a:off x="9298379" y="1303166"/>
          <a:ext cx="2852841" cy="3595752"/>
        </p:xfrm>
        <a:graphic>
          <a:graphicData uri="http://schemas.openxmlformats.org/drawingml/2006/table">
            <a:tbl>
              <a:tblPr>
                <a:tableStyleId>{5C22544A-7EE6-4342-B048-85BDC9FD1C3A}</a:tableStyleId>
              </a:tblPr>
              <a:tblGrid>
                <a:gridCol w="704335">
                  <a:extLst>
                    <a:ext uri="{9D8B030D-6E8A-4147-A177-3AD203B41FA5}">
                      <a16:colId xmlns:a16="http://schemas.microsoft.com/office/drawing/2014/main" val="362677530"/>
                    </a:ext>
                  </a:extLst>
                </a:gridCol>
                <a:gridCol w="2148506">
                  <a:extLst>
                    <a:ext uri="{9D8B030D-6E8A-4147-A177-3AD203B41FA5}">
                      <a16:colId xmlns:a16="http://schemas.microsoft.com/office/drawing/2014/main" val="1980618382"/>
                    </a:ext>
                  </a:extLst>
                </a:gridCol>
              </a:tblGrid>
              <a:tr h="179705">
                <a:tc>
                  <a:txBody>
                    <a:bodyPr/>
                    <a:lstStyle/>
                    <a:p>
                      <a:pPr marL="0" indent="0" algn="l">
                        <a:lnSpc>
                          <a:spcPct val="107000"/>
                        </a:lnSpc>
                        <a:spcAft>
                          <a:spcPts val="0"/>
                        </a:spcAft>
                        <a:tabLst/>
                      </a:pPr>
                      <a:r>
                        <a:rPr lang="en-GB" sz="1100" i="1" dirty="0" err="1">
                          <a:effectLst/>
                        </a:rPr>
                        <a:t>Indicatore</a:t>
                      </a:r>
                      <a:endParaRPr lang="it-IT" sz="105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marL="0" indent="0" algn="l">
                        <a:lnSpc>
                          <a:spcPct val="107000"/>
                        </a:lnSpc>
                        <a:spcAft>
                          <a:spcPts val="0"/>
                        </a:spcAft>
                        <a:tabLst>
                          <a:tab pos="252095" algn="l"/>
                        </a:tabLst>
                      </a:pPr>
                      <a:r>
                        <a:rPr lang="en-GB" sz="1100" i="1" dirty="0" err="1">
                          <a:effectLst/>
                        </a:rPr>
                        <a:t>Definizione</a:t>
                      </a:r>
                      <a:endParaRPr lang="it-IT" sz="105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718054491"/>
                  </a:ext>
                </a:extLst>
              </a:tr>
              <a:tr h="90170">
                <a:tc>
                  <a:txBody>
                    <a:bodyPr/>
                    <a:lstStyle/>
                    <a:p>
                      <a:pPr marL="0" marR="34925" indent="0" algn="l">
                        <a:lnSpc>
                          <a:spcPct val="107000"/>
                        </a:lnSpc>
                        <a:spcAft>
                          <a:spcPts val="0"/>
                        </a:spcAft>
                        <a:tabLst>
                          <a:tab pos="252095" algn="l"/>
                        </a:tabLst>
                      </a:pPr>
                      <a:r>
                        <a:rPr lang="en-GB" sz="1100" b="1" dirty="0">
                          <a:effectLst/>
                        </a:rPr>
                        <a:t>DISG2</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 di </a:t>
                      </a:r>
                      <a:r>
                        <a:rPr lang="en-GB" sz="1100" dirty="0" err="1">
                          <a:effectLst/>
                        </a:rPr>
                        <a:t>individui</a:t>
                      </a:r>
                      <a:r>
                        <a:rPr lang="en-GB" sz="1100" dirty="0">
                          <a:effectLst/>
                        </a:rPr>
                        <a:t> in </a:t>
                      </a:r>
                      <a:r>
                        <a:rPr lang="en-GB" sz="1100" dirty="0" err="1">
                          <a:effectLst/>
                        </a:rPr>
                        <a:t>famiglie</a:t>
                      </a:r>
                      <a:r>
                        <a:rPr lang="en-GB" sz="1100" dirty="0">
                          <a:effectLst/>
                        </a:rPr>
                        <a:t> in cui </a:t>
                      </a:r>
                      <a:r>
                        <a:rPr lang="en-GB" sz="1100" dirty="0" err="1">
                          <a:effectLst/>
                        </a:rPr>
                        <a:t>nessun</a:t>
                      </a:r>
                      <a:r>
                        <a:rPr lang="en-GB" sz="1100" dirty="0">
                          <a:effectLst/>
                        </a:rPr>
                        <a:t> </a:t>
                      </a:r>
                      <a:r>
                        <a:rPr lang="en-GB" sz="1100" dirty="0" err="1">
                          <a:effectLst/>
                        </a:rPr>
                        <a:t>membro</a:t>
                      </a:r>
                      <a:r>
                        <a:rPr lang="en-GB" sz="1100" dirty="0">
                          <a:effectLst/>
                        </a:rPr>
                        <a:t> </a:t>
                      </a:r>
                      <a:r>
                        <a:rPr lang="en-GB" sz="1100" dirty="0" err="1">
                          <a:effectLst/>
                        </a:rPr>
                        <a:t>lavora</a:t>
                      </a:r>
                      <a:r>
                        <a:rPr lang="en-GB" sz="1100" dirty="0">
                          <a:effectLst/>
                        </a:rPr>
                        <a:t> o </a:t>
                      </a:r>
                      <a:r>
                        <a:rPr lang="en-GB" sz="1100" dirty="0" err="1">
                          <a:effectLst/>
                        </a:rPr>
                        <a:t>riceve</a:t>
                      </a:r>
                      <a:r>
                        <a:rPr lang="en-GB" sz="1100" dirty="0">
                          <a:effectLst/>
                        </a:rPr>
                        <a:t> una </a:t>
                      </a:r>
                      <a:r>
                        <a:rPr lang="en-GB" sz="1100" dirty="0" err="1">
                          <a:effectLst/>
                        </a:rPr>
                        <a:t>pensione</a:t>
                      </a:r>
                      <a:r>
                        <a:rPr lang="en-GB" sz="1100" dirty="0">
                          <a:effectLst/>
                        </a:rPr>
                        <a:t> da </a:t>
                      </a:r>
                      <a:r>
                        <a:rPr lang="en-GB" sz="1100" dirty="0" err="1">
                          <a:effectLst/>
                        </a:rPr>
                        <a:t>lavoro</a:t>
                      </a:r>
                      <a:endParaRPr lang="en-GB" sz="1100" dirty="0">
                        <a:effectLst/>
                      </a:endParaRPr>
                    </a:p>
                    <a:p>
                      <a:pPr marL="0" indent="0" algn="l">
                        <a:lnSpc>
                          <a:spcPct val="107000"/>
                        </a:lnSpc>
                        <a:spcAft>
                          <a:spcPts val="600"/>
                        </a:spcAft>
                        <a:tabLst>
                          <a:tab pos="252095" algn="l"/>
                        </a:tabLst>
                      </a:pPr>
                      <a:endParaRPr lang="it-IT"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3610128410"/>
                  </a:ext>
                </a:extLst>
              </a:tr>
              <a:tr h="90170">
                <a:tc>
                  <a:txBody>
                    <a:bodyPr/>
                    <a:lstStyle/>
                    <a:p>
                      <a:pPr marL="36195" marR="34925" indent="-28575" algn="l">
                        <a:lnSpc>
                          <a:spcPct val="107000"/>
                        </a:lnSpc>
                        <a:spcAft>
                          <a:spcPts val="0"/>
                        </a:spcAft>
                        <a:tabLst>
                          <a:tab pos="252095" algn="l"/>
                        </a:tabLst>
                      </a:pPr>
                      <a:r>
                        <a:rPr lang="en-GB" sz="1100" b="1" dirty="0">
                          <a:effectLst/>
                        </a:rPr>
                        <a:t>DISG3</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Tasso di </a:t>
                      </a:r>
                      <a:r>
                        <a:rPr lang="en-GB" sz="1100" dirty="0" err="1">
                          <a:effectLst/>
                        </a:rPr>
                        <a:t>occupazione</a:t>
                      </a:r>
                      <a:r>
                        <a:rPr lang="en-GB" sz="1100" dirty="0">
                          <a:effectLst/>
                        </a:rPr>
                        <a:t> 25-64 </a:t>
                      </a:r>
                      <a:r>
                        <a:rPr lang="en-GB" sz="1100" dirty="0" err="1">
                          <a:effectLst/>
                        </a:rPr>
                        <a:t>anni</a:t>
                      </a:r>
                      <a:endParaRPr lang="en-GB" sz="1100" dirty="0">
                        <a:effectLst/>
                      </a:endParaRPr>
                    </a:p>
                    <a:p>
                      <a:pPr marL="0" indent="0" algn="l">
                        <a:lnSpc>
                          <a:spcPct val="107000"/>
                        </a:lnSpc>
                        <a:spcAft>
                          <a:spcPts val="600"/>
                        </a:spcAft>
                        <a:tabLst>
                          <a:tab pos="252095" algn="l"/>
                        </a:tabLst>
                      </a:pPr>
                      <a:endParaRPr lang="it-IT"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2465976769"/>
                  </a:ext>
                </a:extLst>
              </a:tr>
              <a:tr h="90170">
                <a:tc>
                  <a:txBody>
                    <a:bodyPr/>
                    <a:lstStyle/>
                    <a:p>
                      <a:pPr marL="36195" marR="34925" indent="-28575" algn="l">
                        <a:lnSpc>
                          <a:spcPct val="107000"/>
                        </a:lnSpc>
                        <a:spcAft>
                          <a:spcPts val="0"/>
                        </a:spcAft>
                        <a:tabLst>
                          <a:tab pos="252095" algn="l"/>
                        </a:tabLst>
                      </a:pPr>
                      <a:r>
                        <a:rPr lang="en-GB" sz="1100" b="1" dirty="0">
                          <a:effectLst/>
                        </a:rPr>
                        <a:t>DISG3INV</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100 - DISG3</a:t>
                      </a:r>
                    </a:p>
                    <a:p>
                      <a:pPr marL="0" indent="0" algn="l">
                        <a:lnSpc>
                          <a:spcPct val="107000"/>
                        </a:lnSpc>
                        <a:spcAft>
                          <a:spcPts val="600"/>
                        </a:spcAft>
                        <a:tabLst>
                          <a:tab pos="252095" algn="l"/>
                        </a:tabLst>
                      </a:pPr>
                      <a:endParaRPr lang="it-IT"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2978899493"/>
                  </a:ext>
                </a:extLst>
              </a:tr>
              <a:tr h="90170">
                <a:tc>
                  <a:txBody>
                    <a:bodyPr/>
                    <a:lstStyle/>
                    <a:p>
                      <a:pPr marL="36195" marR="34925" indent="-28575" algn="l">
                        <a:lnSpc>
                          <a:spcPct val="107000"/>
                        </a:lnSpc>
                        <a:spcAft>
                          <a:spcPts val="0"/>
                        </a:spcAft>
                        <a:tabLst>
                          <a:tab pos="252095" algn="l"/>
                        </a:tabLst>
                      </a:pPr>
                      <a:r>
                        <a:rPr lang="en-GB" sz="1100" b="1" dirty="0">
                          <a:effectLst/>
                        </a:rPr>
                        <a:t>DISG6</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 di </a:t>
                      </a:r>
                      <a:r>
                        <a:rPr lang="en-GB" sz="1100" dirty="0" err="1">
                          <a:effectLst/>
                        </a:rPr>
                        <a:t>individui</a:t>
                      </a:r>
                      <a:r>
                        <a:rPr lang="en-GB" sz="1100" dirty="0">
                          <a:effectLst/>
                        </a:rPr>
                        <a:t> 25-64 </a:t>
                      </a:r>
                      <a:r>
                        <a:rPr lang="en-GB" sz="1100" dirty="0" err="1">
                          <a:effectLst/>
                        </a:rPr>
                        <a:t>anni</a:t>
                      </a:r>
                      <a:r>
                        <a:rPr lang="en-GB" sz="1100" dirty="0">
                          <a:effectLst/>
                        </a:rPr>
                        <a:t> con basso </a:t>
                      </a:r>
                      <a:r>
                        <a:rPr lang="en-GB" sz="1100" dirty="0" err="1">
                          <a:effectLst/>
                        </a:rPr>
                        <a:t>livello</a:t>
                      </a:r>
                      <a:r>
                        <a:rPr lang="en-GB" sz="1100" dirty="0">
                          <a:effectLst/>
                        </a:rPr>
                        <a:t> di </a:t>
                      </a:r>
                      <a:r>
                        <a:rPr lang="en-GB" sz="1100" dirty="0" err="1">
                          <a:effectLst/>
                        </a:rPr>
                        <a:t>istruzione</a:t>
                      </a:r>
                      <a:endParaRPr lang="en-GB" sz="1100" dirty="0">
                        <a:effectLst/>
                      </a:endParaRPr>
                    </a:p>
                    <a:p>
                      <a:pPr marL="0" indent="0" algn="l">
                        <a:lnSpc>
                          <a:spcPct val="107000"/>
                        </a:lnSpc>
                        <a:spcAft>
                          <a:spcPts val="600"/>
                        </a:spcAft>
                        <a:tabLst>
                          <a:tab pos="252095" algn="l"/>
                        </a:tabLst>
                      </a:pPr>
                      <a:endParaRPr lang="it-IT"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2276269249"/>
                  </a:ext>
                </a:extLst>
              </a:tr>
              <a:tr h="90170">
                <a:tc>
                  <a:txBody>
                    <a:bodyPr/>
                    <a:lstStyle/>
                    <a:p>
                      <a:pPr marL="36195" marR="34925" indent="-28575" algn="l">
                        <a:lnSpc>
                          <a:spcPct val="107000"/>
                        </a:lnSpc>
                        <a:spcAft>
                          <a:spcPts val="0"/>
                        </a:spcAft>
                        <a:tabLst>
                          <a:tab pos="252095" algn="l"/>
                        </a:tabLst>
                      </a:pPr>
                      <a:r>
                        <a:rPr lang="en-GB" sz="1100" b="1" dirty="0">
                          <a:effectLst/>
                        </a:rPr>
                        <a:t>DISG7</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 di </a:t>
                      </a:r>
                      <a:r>
                        <a:rPr lang="en-GB" sz="1100" dirty="0" err="1">
                          <a:effectLst/>
                        </a:rPr>
                        <a:t>individui</a:t>
                      </a:r>
                      <a:r>
                        <a:rPr lang="en-GB" sz="1100" dirty="0">
                          <a:effectLst/>
                        </a:rPr>
                        <a:t> 15-29 </a:t>
                      </a:r>
                      <a:r>
                        <a:rPr lang="en-GB" sz="1100" dirty="0" err="1">
                          <a:effectLst/>
                        </a:rPr>
                        <a:t>anni</a:t>
                      </a:r>
                      <a:r>
                        <a:rPr lang="en-GB" sz="1100" dirty="0">
                          <a:effectLst/>
                        </a:rPr>
                        <a:t> </a:t>
                      </a:r>
                      <a:r>
                        <a:rPr lang="en-GB" sz="1100" dirty="0" err="1">
                          <a:effectLst/>
                        </a:rPr>
                        <a:t>che</a:t>
                      </a:r>
                      <a:r>
                        <a:rPr lang="en-GB" sz="1100" dirty="0">
                          <a:effectLst/>
                        </a:rPr>
                        <a:t> non </a:t>
                      </a:r>
                      <a:r>
                        <a:rPr lang="en-GB" sz="1100" dirty="0" err="1">
                          <a:effectLst/>
                        </a:rPr>
                        <a:t>sono</a:t>
                      </a:r>
                      <a:r>
                        <a:rPr lang="en-GB" sz="1100" dirty="0">
                          <a:effectLst/>
                        </a:rPr>
                        <a:t> </a:t>
                      </a:r>
                      <a:r>
                        <a:rPr lang="en-GB" sz="1100" dirty="0" err="1">
                          <a:effectLst/>
                        </a:rPr>
                        <a:t>occupati</a:t>
                      </a:r>
                      <a:r>
                        <a:rPr lang="en-GB" sz="1100" dirty="0">
                          <a:effectLst/>
                        </a:rPr>
                        <a:t> e non </a:t>
                      </a:r>
                      <a:r>
                        <a:rPr lang="en-GB" sz="1100" dirty="0" err="1">
                          <a:effectLst/>
                        </a:rPr>
                        <a:t>non</a:t>
                      </a:r>
                      <a:r>
                        <a:rPr lang="en-GB" sz="1100" dirty="0">
                          <a:effectLst/>
                        </a:rPr>
                        <a:t> </a:t>
                      </a:r>
                      <a:r>
                        <a:rPr lang="en-GB" sz="1100" dirty="0" err="1">
                          <a:effectLst/>
                        </a:rPr>
                        <a:t>sono</a:t>
                      </a:r>
                      <a:r>
                        <a:rPr lang="en-GB" sz="1100" dirty="0">
                          <a:effectLst/>
                        </a:rPr>
                        <a:t> </a:t>
                      </a:r>
                      <a:r>
                        <a:rPr lang="en-GB" sz="1100" dirty="0" err="1">
                          <a:effectLst/>
                        </a:rPr>
                        <a:t>iscritti</a:t>
                      </a:r>
                      <a:r>
                        <a:rPr lang="en-GB" sz="1100" dirty="0">
                          <a:effectLst/>
                        </a:rPr>
                        <a:t> ad </a:t>
                      </a:r>
                      <a:r>
                        <a:rPr lang="en-GB" sz="1100" dirty="0" err="1">
                          <a:effectLst/>
                        </a:rPr>
                        <a:t>alcun</a:t>
                      </a:r>
                      <a:r>
                        <a:rPr lang="en-GB" sz="1100" dirty="0">
                          <a:effectLst/>
                        </a:rPr>
                        <a:t> </a:t>
                      </a:r>
                      <a:r>
                        <a:rPr lang="en-GB" sz="1100" dirty="0" err="1">
                          <a:effectLst/>
                        </a:rPr>
                        <a:t>corso</a:t>
                      </a:r>
                      <a:r>
                        <a:rPr lang="en-GB" sz="1100" dirty="0">
                          <a:effectLst/>
                        </a:rPr>
                        <a:t> di </a:t>
                      </a:r>
                      <a:r>
                        <a:rPr lang="en-GB" sz="1100" dirty="0" err="1">
                          <a:effectLst/>
                        </a:rPr>
                        <a:t>studi</a:t>
                      </a:r>
                      <a:r>
                        <a:rPr lang="en-GB" sz="1100" dirty="0">
                          <a:effectLst/>
                        </a:rPr>
                        <a:t> (NEET)</a:t>
                      </a:r>
                    </a:p>
                    <a:p>
                      <a:pPr marL="0" indent="0" algn="l">
                        <a:lnSpc>
                          <a:spcPct val="107000"/>
                        </a:lnSpc>
                        <a:spcAft>
                          <a:spcPts val="600"/>
                        </a:spcAft>
                        <a:tabLst>
                          <a:tab pos="252095" algn="l"/>
                        </a:tabLst>
                      </a:pPr>
                      <a:endParaRPr lang="en-GB"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469255531"/>
                  </a:ext>
                </a:extLst>
              </a:tr>
              <a:tr h="0">
                <a:tc>
                  <a:txBody>
                    <a:bodyPr/>
                    <a:lstStyle/>
                    <a:p>
                      <a:pPr marL="0" marR="34925" indent="6350" algn="l">
                        <a:lnSpc>
                          <a:spcPct val="107000"/>
                        </a:lnSpc>
                        <a:spcAft>
                          <a:spcPts val="0"/>
                        </a:spcAft>
                        <a:tabLst>
                          <a:tab pos="252095" algn="l"/>
                        </a:tabLst>
                      </a:pPr>
                      <a:r>
                        <a:rPr lang="en-GB" sz="1100" b="1" dirty="0">
                          <a:effectLst/>
                        </a:rPr>
                        <a:t>DISG8</a:t>
                      </a:r>
                      <a:endParaRPr lang="it-IT"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marL="0" indent="0" algn="l">
                        <a:lnSpc>
                          <a:spcPct val="107000"/>
                        </a:lnSpc>
                        <a:spcAft>
                          <a:spcPts val="600"/>
                        </a:spcAft>
                        <a:tabLst>
                          <a:tab pos="252095" algn="l"/>
                        </a:tabLst>
                      </a:pPr>
                      <a:r>
                        <a:rPr lang="en-GB" sz="1100" dirty="0">
                          <a:effectLst/>
                        </a:rPr>
                        <a:t>% di </a:t>
                      </a:r>
                      <a:r>
                        <a:rPr lang="en-GB" sz="1100" dirty="0" err="1">
                          <a:effectLst/>
                        </a:rPr>
                        <a:t>individui</a:t>
                      </a:r>
                      <a:r>
                        <a:rPr lang="en-GB" sz="1100" dirty="0">
                          <a:effectLst/>
                        </a:rPr>
                        <a:t> 18-24 </a:t>
                      </a:r>
                      <a:r>
                        <a:rPr lang="en-GB" sz="1100" dirty="0" err="1">
                          <a:effectLst/>
                        </a:rPr>
                        <a:t>anni</a:t>
                      </a:r>
                      <a:r>
                        <a:rPr lang="en-GB" sz="1100" dirty="0">
                          <a:effectLst/>
                        </a:rPr>
                        <a:t> con al </a:t>
                      </a:r>
                      <a:r>
                        <a:rPr lang="en-GB" sz="1100" dirty="0" err="1">
                          <a:effectLst/>
                        </a:rPr>
                        <a:t>più</a:t>
                      </a:r>
                      <a:r>
                        <a:rPr lang="en-GB" sz="1100" dirty="0">
                          <a:effectLst/>
                        </a:rPr>
                        <a:t> </a:t>
                      </a:r>
                      <a:r>
                        <a:rPr lang="en-GB" sz="1100" dirty="0" err="1">
                          <a:effectLst/>
                        </a:rPr>
                        <a:t>il</a:t>
                      </a:r>
                      <a:r>
                        <a:rPr lang="en-GB" sz="1100" dirty="0">
                          <a:effectLst/>
                        </a:rPr>
                        <a:t> diploma di </a:t>
                      </a:r>
                      <a:r>
                        <a:rPr lang="en-GB" sz="1100" dirty="0" err="1">
                          <a:effectLst/>
                        </a:rPr>
                        <a:t>scuola</a:t>
                      </a:r>
                      <a:r>
                        <a:rPr lang="en-GB" sz="1100" dirty="0">
                          <a:effectLst/>
                        </a:rPr>
                        <a:t> </a:t>
                      </a:r>
                      <a:r>
                        <a:rPr lang="en-GB" sz="1100" dirty="0" err="1">
                          <a:effectLst/>
                        </a:rPr>
                        <a:t>secondaria</a:t>
                      </a:r>
                      <a:r>
                        <a:rPr lang="en-GB" sz="1100" dirty="0">
                          <a:effectLst/>
                        </a:rPr>
                        <a:t> di primo </a:t>
                      </a:r>
                      <a:r>
                        <a:rPr lang="en-GB" sz="1100" dirty="0" err="1">
                          <a:effectLst/>
                        </a:rPr>
                        <a:t>grado</a:t>
                      </a:r>
                      <a:r>
                        <a:rPr lang="en-GB" sz="1100" dirty="0">
                          <a:effectLst/>
                        </a:rPr>
                        <a:t> e non </a:t>
                      </a:r>
                      <a:r>
                        <a:rPr lang="en-GB" sz="1100" dirty="0" err="1">
                          <a:effectLst/>
                        </a:rPr>
                        <a:t>iscritti</a:t>
                      </a:r>
                      <a:r>
                        <a:rPr lang="en-GB" sz="1100" dirty="0">
                          <a:effectLst/>
                        </a:rPr>
                        <a:t> a </a:t>
                      </a:r>
                      <a:r>
                        <a:rPr lang="en-GB" sz="1100" dirty="0" err="1">
                          <a:effectLst/>
                        </a:rPr>
                        <a:t>nessun</a:t>
                      </a:r>
                      <a:r>
                        <a:rPr lang="en-GB" sz="1100" dirty="0">
                          <a:effectLst/>
                        </a:rPr>
                        <a:t> </a:t>
                      </a:r>
                      <a:r>
                        <a:rPr lang="en-GB" sz="1100" dirty="0" err="1">
                          <a:effectLst/>
                        </a:rPr>
                        <a:t>corso</a:t>
                      </a:r>
                      <a:r>
                        <a:rPr lang="en-GB" sz="1100" dirty="0">
                          <a:effectLst/>
                        </a:rPr>
                        <a:t> di </a:t>
                      </a:r>
                      <a:r>
                        <a:rPr lang="en-GB" sz="1100" dirty="0" err="1">
                          <a:effectLst/>
                        </a:rPr>
                        <a:t>studi</a:t>
                      </a:r>
                      <a:endParaRPr lang="it-IT"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2352130105"/>
                  </a:ext>
                </a:extLst>
              </a:tr>
            </a:tbl>
          </a:graphicData>
        </a:graphic>
      </p:graphicFrame>
      <p:sp>
        <p:nvSpPr>
          <p:cNvPr id="5" name="CasellaDiTesto 4">
            <a:extLst>
              <a:ext uri="{FF2B5EF4-FFF2-40B4-BE49-F238E27FC236}">
                <a16:creationId xmlns:a16="http://schemas.microsoft.com/office/drawing/2014/main" id="{84160B37-B90E-4CF8-97FB-44449C6C6CC1}"/>
              </a:ext>
            </a:extLst>
          </p:cNvPr>
          <p:cNvSpPr txBox="1"/>
          <p:nvPr/>
        </p:nvSpPr>
        <p:spPr>
          <a:xfrm>
            <a:off x="40780" y="5059743"/>
            <a:ext cx="11609937" cy="1238801"/>
          </a:xfrm>
          <a:prstGeom prst="rect">
            <a:avLst/>
          </a:prstGeom>
          <a:noFill/>
        </p:spPr>
        <p:txBody>
          <a:bodyPr wrap="square" rtlCol="0">
            <a:spAutoFit/>
          </a:bodyPr>
          <a:lstStyle/>
          <a:p>
            <a:pPr marL="0" indent="0" algn="just" fontAlgn="t">
              <a:spcBef>
                <a:spcPts val="300"/>
              </a:spcBef>
              <a:buNone/>
            </a:pPr>
            <a:r>
              <a:rPr lang="en-US" sz="1600" b="1" dirty="0">
                <a:solidFill>
                  <a:srgbClr val="C00000"/>
                </a:solidFill>
              </a:rPr>
              <a:t>2) A</a:t>
            </a:r>
            <a:r>
              <a:rPr lang="it-IT" sz="1600" b="1" dirty="0" err="1">
                <a:solidFill>
                  <a:srgbClr val="C00000"/>
                </a:solidFill>
              </a:rPr>
              <a:t>nalisi</a:t>
            </a:r>
            <a:r>
              <a:rPr lang="it-IT" sz="1600" b="1" dirty="0">
                <a:solidFill>
                  <a:srgbClr val="C00000"/>
                </a:solidFill>
              </a:rPr>
              <a:t> dei divari di genere nei singoli indicatori</a:t>
            </a:r>
          </a:p>
          <a:p>
            <a:pPr marL="361950" indent="-180975" algn="just" fontAlgn="t">
              <a:spcBef>
                <a:spcPts val="0"/>
              </a:spcBef>
              <a:spcAft>
                <a:spcPts val="300"/>
              </a:spcAft>
              <a:buFont typeface="Arial" panose="020B0604020202020204" pitchFamily="34" charset="0"/>
              <a:buChar char="•"/>
            </a:pPr>
            <a:r>
              <a:rPr lang="it-IT" sz="1400" dirty="0"/>
              <a:t>Calcolo del rapporto tra il valore dell’indicatore per genere di una specifica ADU/ASC e il valore medio totale di quella  ADU/ASC (per es. </a:t>
            </a:r>
            <a:r>
              <a:rPr lang="en-US" sz="1400" b="1" dirty="0"/>
              <a:t>TO1F/ TO1Tot </a:t>
            </a:r>
            <a:r>
              <a:rPr lang="en-US" sz="1400" dirty="0"/>
              <a:t>e </a:t>
            </a:r>
            <a:r>
              <a:rPr lang="en-US" sz="1400" b="1" dirty="0"/>
              <a:t>TO1M/ TO1Tot </a:t>
            </a:r>
            <a:r>
              <a:rPr lang="en-US" sz="1400" dirty="0"/>
              <a:t>). </a:t>
            </a:r>
          </a:p>
          <a:p>
            <a:pPr marL="361950" indent="-180975" algn="just" fontAlgn="t">
              <a:spcBef>
                <a:spcPts val="0"/>
              </a:spcBef>
              <a:buFont typeface="Arial" panose="020B0604020202020204" pitchFamily="34" charset="0"/>
              <a:buChar char="•"/>
            </a:pPr>
            <a:r>
              <a:rPr lang="it-IT" sz="1400" dirty="0"/>
              <a:t>Per i rapporti &gt; 1, applicazione della trasformazione: </a:t>
            </a:r>
            <a:r>
              <a:rPr lang="it-IT" sz="1400" b="1" dirty="0"/>
              <a:t>2 − (1/rapporto)</a:t>
            </a:r>
            <a:r>
              <a:rPr lang="it-IT" sz="1400" dirty="0"/>
              <a:t>. Valori finali compresi </a:t>
            </a:r>
            <a:r>
              <a:rPr lang="it-IT" sz="1400" b="1" dirty="0"/>
              <a:t>tra 0 e 2</a:t>
            </a:r>
            <a:r>
              <a:rPr lang="it-IT" sz="1400" dirty="0"/>
              <a:t>, per garantire confronti coerenti tra diversi indicatori e unità territoriali.</a:t>
            </a:r>
            <a:endParaRPr lang="en-US" sz="1400" dirty="0"/>
          </a:p>
        </p:txBody>
      </p:sp>
    </p:spTree>
    <p:extLst>
      <p:ext uri="{BB962C8B-B14F-4D97-AF65-F5344CB8AC3E}">
        <p14:creationId xmlns:p14="http://schemas.microsoft.com/office/powerpoint/2010/main" val="77821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03BE4-6C4A-4160-8943-F1F83C31CD75}"/>
              </a:ext>
            </a:extLst>
          </p:cNvPr>
          <p:cNvSpPr>
            <a:spLocks noGrp="1"/>
          </p:cNvSpPr>
          <p:nvPr>
            <p:ph type="title"/>
          </p:nvPr>
        </p:nvSpPr>
        <p:spPr>
          <a:xfrm>
            <a:off x="0" y="0"/>
            <a:ext cx="12192000" cy="1142341"/>
          </a:xfrm>
        </p:spPr>
        <p:txBody>
          <a:bodyPr/>
          <a:lstStyle/>
          <a:p>
            <a:r>
              <a:rPr lang="it-IT" dirty="0">
                <a:solidFill>
                  <a:srgbClr val="D11E3B"/>
                </a:solidFill>
                <a:latin typeface="Calibri" panose="020F0502020204030204" pitchFamily="34" charset="0"/>
                <a:ea typeface="Calibri" panose="020F0502020204030204" pitchFamily="34" charset="0"/>
                <a:cs typeface="Calibri" panose="020F0502020204030204" pitchFamily="34" charset="0"/>
              </a:rPr>
              <a:t>L’analisi del gender gap attraverso l’indice sperimentale L_SEDI</a:t>
            </a:r>
          </a:p>
        </p:txBody>
      </p:sp>
      <p:sp>
        <p:nvSpPr>
          <p:cNvPr id="3" name="Segnaposto contenuto 2">
            <a:extLst>
              <a:ext uri="{FF2B5EF4-FFF2-40B4-BE49-F238E27FC236}">
                <a16:creationId xmlns:a16="http://schemas.microsoft.com/office/drawing/2014/main" id="{F1AC2465-64EC-4FC3-A160-C73D30F63038}"/>
              </a:ext>
            </a:extLst>
          </p:cNvPr>
          <p:cNvSpPr>
            <a:spLocks noGrp="1"/>
          </p:cNvSpPr>
          <p:nvPr>
            <p:ph idx="1"/>
          </p:nvPr>
        </p:nvSpPr>
        <p:spPr>
          <a:xfrm>
            <a:off x="463214" y="1303166"/>
            <a:ext cx="6962829" cy="4500125"/>
          </a:xfrm>
        </p:spPr>
        <p:txBody>
          <a:bodyPr>
            <a:noAutofit/>
          </a:bodyPr>
          <a:lstStyle/>
          <a:p>
            <a:pPr algn="just"/>
            <a:r>
              <a:rPr lang="it-IT" sz="1800" dirty="0"/>
              <a:t>Il calcolo di L_SEDI per genere mette in evidenza, come previsto, un livello di disagio molto più alto per le donne. </a:t>
            </a:r>
          </a:p>
          <a:p>
            <a:pPr algn="just"/>
            <a:r>
              <a:rPr lang="it-IT" sz="1800" dirty="0"/>
              <a:t>Sia a Torino che a Palermo, il valore medio dell'indice per il genere femminile (rispettivamente 112,9 e 113,0) è nettamente superiore a quello per il genere maschile (rispettivamente 86,1 e 86,0). </a:t>
            </a:r>
          </a:p>
          <a:p>
            <a:pPr algn="just"/>
            <a:r>
              <a:rPr lang="it-IT" sz="1800" dirty="0"/>
              <a:t>Ciò significa che, in media, le donne si trovano in condizioni di disagio superiori alla media cittadina, mentre gli uomini sono in condizioni relativamente migliori. </a:t>
            </a:r>
          </a:p>
          <a:p>
            <a:pPr algn="just"/>
            <a:r>
              <a:rPr lang="it-IT" sz="1800" dirty="0"/>
              <a:t>Questo risultato, rilevante in egual misura in entrambe le città, costituisce un forte segnale dell’esistenza di uno svantaggio sistematico che colpisce le donne sia nell'ambito economico che professionale.</a:t>
            </a:r>
          </a:p>
          <a:p>
            <a:pPr algn="just"/>
            <a:r>
              <a:rPr lang="it-IT" sz="1800" dirty="0"/>
              <a:t>L’indice calcolato con riferimento ai valori medi nazionali (N_SEDI) evidenzia – oltre alle differenze di genere – anche forti disuguaglianze territoriali, confermando una distribuzione del disagio che penalizza fortemente Palermo e, si ipotizza, in generale le città del Mezzogiorno d’Italia.</a:t>
            </a:r>
          </a:p>
        </p:txBody>
      </p:sp>
      <p:sp>
        <p:nvSpPr>
          <p:cNvPr id="8" name="CasellaDiTesto 7">
            <a:extLst>
              <a:ext uri="{FF2B5EF4-FFF2-40B4-BE49-F238E27FC236}">
                <a16:creationId xmlns:a16="http://schemas.microsoft.com/office/drawing/2014/main" id="{F193E3C8-27B0-4776-9D5E-27E0C3A020D3}"/>
              </a:ext>
            </a:extLst>
          </p:cNvPr>
          <p:cNvSpPr txBox="1"/>
          <p:nvPr/>
        </p:nvSpPr>
        <p:spPr>
          <a:xfrm>
            <a:off x="7950417" y="1255114"/>
            <a:ext cx="3778369" cy="307777"/>
          </a:xfrm>
          <a:prstGeom prst="rect">
            <a:avLst/>
          </a:prstGeom>
          <a:noFill/>
        </p:spPr>
        <p:txBody>
          <a:bodyPr wrap="square">
            <a:spAutoFit/>
          </a:bodyPr>
          <a:lstStyle/>
          <a:p>
            <a:pPr algn="ctr"/>
            <a:r>
              <a:rPr lang="en-US" sz="1400" b="1" i="1" dirty="0">
                <a:effectLst/>
                <a:ea typeface="Calibri" panose="020F0502020204030204" pitchFamily="34" charset="0"/>
              </a:rPr>
              <a:t>L_SEDI per </a:t>
            </a:r>
            <a:r>
              <a:rPr lang="en-US" sz="1400" b="1" i="1" dirty="0" err="1">
                <a:effectLst/>
                <a:ea typeface="Calibri" panose="020F0502020204030204" pitchFamily="34" charset="0"/>
              </a:rPr>
              <a:t>genere</a:t>
            </a:r>
            <a:r>
              <a:rPr lang="en-US" sz="1400" b="1" i="1" dirty="0">
                <a:effectLst/>
                <a:ea typeface="Calibri" panose="020F0502020204030204" pitchFamily="34" charset="0"/>
              </a:rPr>
              <a:t> e ASC a Torino e Palermo</a:t>
            </a:r>
            <a:endParaRPr lang="it-IT" sz="1400" b="1" dirty="0"/>
          </a:p>
        </p:txBody>
      </p:sp>
      <p:pic>
        <p:nvPicPr>
          <p:cNvPr id="9" name="Immagine 8">
            <a:extLst>
              <a:ext uri="{FF2B5EF4-FFF2-40B4-BE49-F238E27FC236}">
                <a16:creationId xmlns:a16="http://schemas.microsoft.com/office/drawing/2014/main" id="{9F1FB750-FEDD-4CA5-B103-8A3B6C41F033}"/>
              </a:ext>
            </a:extLst>
          </p:cNvPr>
          <p:cNvPicPr>
            <a:picLocks noChangeAspect="1"/>
          </p:cNvPicPr>
          <p:nvPr/>
        </p:nvPicPr>
        <p:blipFill>
          <a:blip r:embed="rId2"/>
          <a:stretch>
            <a:fillRect/>
          </a:stretch>
        </p:blipFill>
        <p:spPr>
          <a:xfrm>
            <a:off x="7773902" y="1525279"/>
            <a:ext cx="2016000" cy="2295637"/>
          </a:xfrm>
          <a:prstGeom prst="rect">
            <a:avLst/>
          </a:prstGeom>
        </p:spPr>
      </p:pic>
      <p:pic>
        <p:nvPicPr>
          <p:cNvPr id="10" name="Immagine 9">
            <a:extLst>
              <a:ext uri="{FF2B5EF4-FFF2-40B4-BE49-F238E27FC236}">
                <a16:creationId xmlns:a16="http://schemas.microsoft.com/office/drawing/2014/main" id="{2D784CCF-EEDC-437E-9860-C452928FF11B}"/>
              </a:ext>
            </a:extLst>
          </p:cNvPr>
          <p:cNvPicPr>
            <a:picLocks noChangeAspect="1"/>
          </p:cNvPicPr>
          <p:nvPr/>
        </p:nvPicPr>
        <p:blipFill>
          <a:blip r:embed="rId3"/>
          <a:stretch>
            <a:fillRect/>
          </a:stretch>
        </p:blipFill>
        <p:spPr>
          <a:xfrm>
            <a:off x="9919072" y="1525279"/>
            <a:ext cx="2016000" cy="2295637"/>
          </a:xfrm>
          <a:prstGeom prst="rect">
            <a:avLst/>
          </a:prstGeom>
        </p:spPr>
      </p:pic>
      <p:pic>
        <p:nvPicPr>
          <p:cNvPr id="11" name="Immagine 10">
            <a:extLst>
              <a:ext uri="{FF2B5EF4-FFF2-40B4-BE49-F238E27FC236}">
                <a16:creationId xmlns:a16="http://schemas.microsoft.com/office/drawing/2014/main" id="{F2114571-B546-41D0-95EE-3876F9A1032F}"/>
              </a:ext>
            </a:extLst>
          </p:cNvPr>
          <p:cNvPicPr>
            <a:picLocks noChangeAspect="1"/>
          </p:cNvPicPr>
          <p:nvPr/>
        </p:nvPicPr>
        <p:blipFill>
          <a:blip r:embed="rId4"/>
          <a:stretch>
            <a:fillRect/>
          </a:stretch>
        </p:blipFill>
        <p:spPr>
          <a:xfrm>
            <a:off x="7773902" y="3895688"/>
            <a:ext cx="2016000" cy="2471226"/>
          </a:xfrm>
          <a:prstGeom prst="rect">
            <a:avLst/>
          </a:prstGeom>
        </p:spPr>
      </p:pic>
      <p:pic>
        <p:nvPicPr>
          <p:cNvPr id="12" name="Immagine 11">
            <a:extLst>
              <a:ext uri="{FF2B5EF4-FFF2-40B4-BE49-F238E27FC236}">
                <a16:creationId xmlns:a16="http://schemas.microsoft.com/office/drawing/2014/main" id="{EB4CF4EF-8ECE-4FC0-9907-E7DB4616A3AC}"/>
              </a:ext>
            </a:extLst>
          </p:cNvPr>
          <p:cNvPicPr>
            <a:picLocks noChangeAspect="1"/>
          </p:cNvPicPr>
          <p:nvPr/>
        </p:nvPicPr>
        <p:blipFill>
          <a:blip r:embed="rId5"/>
          <a:stretch>
            <a:fillRect/>
          </a:stretch>
        </p:blipFill>
        <p:spPr>
          <a:xfrm>
            <a:off x="9919072" y="3895688"/>
            <a:ext cx="2016000" cy="2471226"/>
          </a:xfrm>
          <a:prstGeom prst="rect">
            <a:avLst/>
          </a:prstGeom>
        </p:spPr>
      </p:pic>
    </p:spTree>
    <p:extLst>
      <p:ext uri="{BB962C8B-B14F-4D97-AF65-F5344CB8AC3E}">
        <p14:creationId xmlns:p14="http://schemas.microsoft.com/office/powerpoint/2010/main" val="212776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DFC73C-499E-42BE-925C-D6050E205967}"/>
              </a:ext>
            </a:extLst>
          </p:cNvPr>
          <p:cNvSpPr>
            <a:spLocks noGrp="1"/>
          </p:cNvSpPr>
          <p:nvPr>
            <p:ph type="title"/>
          </p:nvPr>
        </p:nvSpPr>
        <p:spPr>
          <a:xfrm>
            <a:off x="0" y="181184"/>
            <a:ext cx="11745871" cy="576072"/>
          </a:xfrm>
        </p:spPr>
        <p:txBody>
          <a:bodyPr>
            <a:normAutofit fontScale="90000"/>
          </a:bodyPr>
          <a:lstStyle/>
          <a:p>
            <a:r>
              <a:rPr lang="it-IT" sz="4000" dirty="0">
                <a:solidFill>
                  <a:srgbClr val="C00000"/>
                </a:solidFill>
                <a:latin typeface="+mn-lt"/>
                <a:ea typeface="+mn-ea"/>
                <a:cs typeface="+mn-cs"/>
              </a:rPr>
              <a:t>Il gender</a:t>
            </a:r>
            <a:r>
              <a:rPr lang="it-IT" sz="3600" b="1" dirty="0">
                <a:solidFill>
                  <a:srgbClr val="CC2A2A"/>
                </a:solidFill>
                <a:latin typeface="Arial" panose="020B0604020202020204" pitchFamily="34" charset="0"/>
                <a:cs typeface="Arial" panose="020B0604020202020204" pitchFamily="34" charset="0"/>
              </a:rPr>
              <a:t> </a:t>
            </a:r>
            <a:r>
              <a:rPr lang="it-IT" sz="4000" dirty="0">
                <a:solidFill>
                  <a:srgbClr val="C00000"/>
                </a:solidFill>
                <a:latin typeface="+mn-lt"/>
                <a:ea typeface="+mn-ea"/>
                <a:cs typeface="+mn-cs"/>
              </a:rPr>
              <a:t>gap in alcuni indicatori per ADU e per ASC*</a:t>
            </a:r>
          </a:p>
        </p:txBody>
      </p:sp>
      <p:sp>
        <p:nvSpPr>
          <p:cNvPr id="9" name="CasellaDiTesto 8">
            <a:extLst>
              <a:ext uri="{FF2B5EF4-FFF2-40B4-BE49-F238E27FC236}">
                <a16:creationId xmlns:a16="http://schemas.microsoft.com/office/drawing/2014/main" id="{3C03736A-B857-4015-BA1D-67CA3D91D272}"/>
              </a:ext>
            </a:extLst>
          </p:cNvPr>
          <p:cNvSpPr txBox="1"/>
          <p:nvPr/>
        </p:nvSpPr>
        <p:spPr>
          <a:xfrm>
            <a:off x="71103" y="1553957"/>
            <a:ext cx="1823070" cy="4257576"/>
          </a:xfrm>
          <a:prstGeom prst="rect">
            <a:avLst/>
          </a:prstGeom>
          <a:noFill/>
        </p:spPr>
        <p:txBody>
          <a:bodyPr wrap="square" rtlCol="0">
            <a:spAutoFit/>
          </a:bodyPr>
          <a:lstStyle/>
          <a:p>
            <a:r>
              <a:rPr lang="it-IT" sz="1200" b="1" dirty="0">
                <a:solidFill>
                  <a:srgbClr val="CC2A2A"/>
                </a:solidFill>
                <a:cs typeface="Arial" panose="020B0604020202020204" pitchFamily="34" charset="0"/>
              </a:rPr>
              <a:t>Gender gap </a:t>
            </a:r>
            <a:r>
              <a:rPr lang="it-IT" sz="1200" dirty="0">
                <a:cs typeface="Arial" panose="020B0604020202020204" pitchFamily="34" charset="0"/>
              </a:rPr>
              <a:t>a</a:t>
            </a:r>
            <a:r>
              <a:rPr lang="it-IT" sz="1200" dirty="0">
                <a:solidFill>
                  <a:schemeClr val="tx1">
                    <a:lumMod val="65000"/>
                    <a:lumOff val="35000"/>
                  </a:schemeClr>
                </a:solidFill>
                <a:cs typeface="Arial" panose="020B0604020202020204" pitchFamily="34" charset="0"/>
              </a:rPr>
              <a:t> </a:t>
            </a:r>
            <a:r>
              <a:rPr lang="it-IT" sz="1200" b="1" dirty="0">
                <a:solidFill>
                  <a:srgbClr val="CC2A2A"/>
                </a:solidFill>
                <a:cs typeface="Arial" panose="020B0604020202020204" pitchFamily="34" charset="0"/>
              </a:rPr>
              <a:t>sfavore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delle</a:t>
            </a:r>
            <a:r>
              <a:rPr lang="it-IT" sz="1200" dirty="0">
                <a:solidFill>
                  <a:schemeClr val="tx1">
                    <a:lumMod val="65000"/>
                    <a:lumOff val="35000"/>
                  </a:schemeClr>
                </a:solidFill>
                <a:cs typeface="Arial" panose="020B0604020202020204" pitchFamily="34" charset="0"/>
              </a:rPr>
              <a:t> </a:t>
            </a:r>
            <a:r>
              <a:rPr lang="it-IT" sz="1200" b="1" dirty="0">
                <a:solidFill>
                  <a:srgbClr val="CC2A2A"/>
                </a:solidFill>
                <a:cs typeface="Arial" panose="020B0604020202020204" pitchFamily="34" charset="0"/>
              </a:rPr>
              <a:t>donne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per tasso di </a:t>
            </a:r>
            <a:r>
              <a:rPr lang="it-IT" sz="1200" b="1" dirty="0">
                <a:solidFill>
                  <a:srgbClr val="CC2A2A"/>
                </a:solidFill>
                <a:cs typeface="Arial" panose="020B0604020202020204" pitchFamily="34" charset="0"/>
              </a:rPr>
              <a:t>occupazione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e</a:t>
            </a:r>
            <a:r>
              <a:rPr lang="it-IT" sz="1200" dirty="0">
                <a:solidFill>
                  <a:schemeClr val="tx1">
                    <a:lumMod val="65000"/>
                    <a:lumOff val="35000"/>
                  </a:schemeClr>
                </a:solidFill>
                <a:cs typeface="Arial" panose="020B0604020202020204" pitchFamily="34" charset="0"/>
              </a:rPr>
              <a:t> </a:t>
            </a:r>
            <a:r>
              <a:rPr lang="it-IT" sz="1200" b="1" dirty="0">
                <a:solidFill>
                  <a:srgbClr val="CC2A2A"/>
                </a:solidFill>
                <a:cs typeface="Arial" panose="020B0604020202020204" pitchFamily="34" charset="0"/>
              </a:rPr>
              <a:t>NEET</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e  </a:t>
            </a:r>
            <a:r>
              <a:rPr lang="it-IT" sz="1200" b="1" dirty="0">
                <a:solidFill>
                  <a:srgbClr val="C00000"/>
                </a:solidFill>
                <a:cs typeface="Arial" panose="020B0604020202020204" pitchFamily="34" charset="0"/>
              </a:rPr>
              <a:t>più</a:t>
            </a:r>
            <a:r>
              <a:rPr lang="it-IT" sz="1200" b="1" dirty="0">
                <a:solidFill>
                  <a:srgbClr val="CC2A2A"/>
                </a:solidFill>
                <a:cs typeface="Arial" panose="020B0604020202020204" pitchFamily="34" charset="0"/>
              </a:rPr>
              <a:t> ampio </a:t>
            </a:r>
            <a:r>
              <a:rPr lang="it-IT" sz="1200" dirty="0">
                <a:cs typeface="Arial" panose="020B0604020202020204" pitchFamily="34" charset="0"/>
              </a:rPr>
              <a:t>di quello medio della città</a:t>
            </a:r>
            <a:r>
              <a:rPr lang="it-IT" sz="1200" dirty="0">
                <a:solidFill>
                  <a:schemeClr val="tx1">
                    <a:lumMod val="65000"/>
                    <a:lumOff val="35000"/>
                  </a:schemeClr>
                </a:solidFill>
                <a:cs typeface="Arial" panose="020B0604020202020204" pitchFamily="34" charset="0"/>
              </a:rPr>
              <a:t> </a:t>
            </a:r>
            <a:r>
              <a:rPr lang="it-IT" sz="1200" b="1" dirty="0">
                <a:solidFill>
                  <a:srgbClr val="CC2A2A"/>
                </a:solidFill>
                <a:cs typeface="Arial" panose="020B0604020202020204" pitchFamily="34" charset="0"/>
              </a:rPr>
              <a:t>nella aree </a:t>
            </a:r>
            <a:r>
              <a:rPr lang="it-IT" sz="1200" dirty="0">
                <a:cs typeface="Arial" panose="020B0604020202020204" pitchFamily="34" charset="0"/>
              </a:rPr>
              <a:t>socio-economicamente </a:t>
            </a:r>
            <a:r>
              <a:rPr lang="it-IT" sz="1200" b="1" dirty="0">
                <a:solidFill>
                  <a:srgbClr val="CC2A2A"/>
                </a:solidFill>
                <a:cs typeface="Arial" panose="020B0604020202020204" pitchFamily="34" charset="0"/>
              </a:rPr>
              <a:t>più </a:t>
            </a:r>
            <a:r>
              <a:rPr lang="it-IT" sz="1200" b="1" dirty="0">
                <a:solidFill>
                  <a:srgbClr val="C00000"/>
                </a:solidFill>
                <a:cs typeface="Arial" panose="020B0604020202020204" pitchFamily="34" charset="0"/>
              </a:rPr>
              <a:t>svantaggiate</a:t>
            </a:r>
            <a:r>
              <a:rPr lang="it-IT" sz="1200" b="1" dirty="0">
                <a:solidFill>
                  <a:srgbClr val="CC2A2A"/>
                </a:solidFill>
                <a:cs typeface="Arial" panose="020B0604020202020204" pitchFamily="34" charset="0"/>
              </a:rPr>
              <a:t>.  </a:t>
            </a:r>
          </a:p>
          <a:p>
            <a:r>
              <a:rPr lang="it-IT" sz="1200" b="1" dirty="0">
                <a:solidFill>
                  <a:srgbClr val="C00000"/>
                </a:solidFill>
                <a:cs typeface="Arial" panose="020B0604020202020204" pitchFamily="34" charset="0"/>
              </a:rPr>
              <a:t>Gap maggiore </a:t>
            </a:r>
            <a:r>
              <a:rPr lang="it-IT" sz="1200" dirty="0">
                <a:cs typeface="Arial" panose="020B0604020202020204" pitchFamily="34" charset="0"/>
              </a:rPr>
              <a:t>a</a:t>
            </a:r>
            <a:r>
              <a:rPr lang="it-IT" sz="1200" dirty="0">
                <a:solidFill>
                  <a:schemeClr val="tx1">
                    <a:lumMod val="65000"/>
                    <a:lumOff val="35000"/>
                  </a:schemeClr>
                </a:solidFill>
                <a:cs typeface="Arial" panose="020B0604020202020204" pitchFamily="34" charset="0"/>
              </a:rPr>
              <a:t> </a:t>
            </a:r>
            <a:r>
              <a:rPr lang="it-IT" sz="1200" b="1" dirty="0">
                <a:solidFill>
                  <a:srgbClr val="C00000"/>
                </a:solidFill>
                <a:cs typeface="Arial" panose="020B0604020202020204" pitchFamily="34" charset="0"/>
              </a:rPr>
              <a:t>Palermo</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che a Torino</a:t>
            </a:r>
            <a:r>
              <a:rPr lang="it-IT" sz="1200" dirty="0">
                <a:solidFill>
                  <a:schemeClr val="tx1">
                    <a:lumMod val="65000"/>
                    <a:lumOff val="35000"/>
                  </a:schemeClr>
                </a:solidFill>
                <a:cs typeface="Arial" panose="020B0604020202020204" pitchFamily="34" charset="0"/>
              </a:rPr>
              <a:t>.</a:t>
            </a:r>
          </a:p>
          <a:p>
            <a:pPr>
              <a:spcBef>
                <a:spcPts val="800"/>
              </a:spcBef>
            </a:pPr>
            <a:r>
              <a:rPr lang="it-IT" sz="1200" b="1" dirty="0">
                <a:solidFill>
                  <a:srgbClr val="C00000"/>
                </a:solidFill>
                <a:cs typeface="Arial" panose="020B0604020202020204" pitchFamily="34" charset="0"/>
              </a:rPr>
              <a:t>Uomini</a:t>
            </a:r>
            <a:r>
              <a:rPr lang="it-IT" sz="1200" dirty="0">
                <a:solidFill>
                  <a:schemeClr val="tx1">
                    <a:lumMod val="65000"/>
                    <a:lumOff val="35000"/>
                  </a:schemeClr>
                </a:solidFill>
                <a:cs typeface="Arial" panose="020B0604020202020204" pitchFamily="34" charset="0"/>
              </a:rPr>
              <a:t> </a:t>
            </a:r>
            <a:r>
              <a:rPr lang="it-IT" sz="1200" b="1" dirty="0">
                <a:solidFill>
                  <a:srgbClr val="C00000"/>
                </a:solidFill>
                <a:cs typeface="Arial" panose="020B0604020202020204" pitchFamily="34" charset="0"/>
              </a:rPr>
              <a:t>sfavoriti</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rispetto</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alle donne per le variabili relative al </a:t>
            </a:r>
            <a:r>
              <a:rPr lang="it-IT" sz="1200" b="1" dirty="0">
                <a:solidFill>
                  <a:srgbClr val="C00000"/>
                </a:solidFill>
                <a:cs typeface="Arial" panose="020B0604020202020204" pitchFamily="34" charset="0"/>
              </a:rPr>
              <a:t>livello di istruzione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A  </a:t>
            </a:r>
            <a:r>
              <a:rPr lang="it-IT" sz="1200" b="1" dirty="0">
                <a:solidFill>
                  <a:srgbClr val="C00000"/>
                </a:solidFill>
                <a:cs typeface="Arial" panose="020B0604020202020204" pitchFamily="34" charset="0"/>
              </a:rPr>
              <a:t>Palermo</a:t>
            </a:r>
            <a:r>
              <a:rPr lang="it-IT" sz="1200" dirty="0">
                <a:solidFill>
                  <a:schemeClr val="tx1">
                    <a:lumMod val="65000"/>
                    <a:lumOff val="35000"/>
                  </a:schemeClr>
                </a:solidFill>
                <a:cs typeface="Arial" panose="020B0604020202020204" pitchFamily="34" charset="0"/>
              </a:rPr>
              <a:t> </a:t>
            </a:r>
            <a:r>
              <a:rPr lang="it-IT" sz="1200" b="1" dirty="0">
                <a:solidFill>
                  <a:srgbClr val="C00000"/>
                </a:solidFill>
                <a:cs typeface="Arial" panose="020B0604020202020204" pitchFamily="34" charset="0"/>
              </a:rPr>
              <a:t>svanisce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il</a:t>
            </a:r>
            <a:r>
              <a:rPr lang="it-IT" sz="1200" dirty="0">
                <a:solidFill>
                  <a:schemeClr val="tx1">
                    <a:lumMod val="65000"/>
                    <a:lumOff val="35000"/>
                  </a:schemeClr>
                </a:solidFill>
                <a:cs typeface="Arial" panose="020B0604020202020204" pitchFamily="34" charset="0"/>
              </a:rPr>
              <a:t> </a:t>
            </a:r>
            <a:r>
              <a:rPr lang="it-IT" sz="1200" b="1" dirty="0">
                <a:solidFill>
                  <a:srgbClr val="C00000"/>
                </a:solidFill>
                <a:cs typeface="Arial" panose="020B0604020202020204" pitchFamily="34" charset="0"/>
              </a:rPr>
              <a:t>vantaggio</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delle</a:t>
            </a:r>
            <a:r>
              <a:rPr lang="it-IT" sz="1200" dirty="0">
                <a:solidFill>
                  <a:schemeClr val="tx1">
                    <a:lumMod val="65000"/>
                    <a:lumOff val="35000"/>
                  </a:schemeClr>
                </a:solidFill>
                <a:cs typeface="Arial" panose="020B0604020202020204" pitchFamily="34" charset="0"/>
              </a:rPr>
              <a:t> </a:t>
            </a:r>
            <a:r>
              <a:rPr lang="it-IT" sz="1200" b="1" dirty="0">
                <a:solidFill>
                  <a:srgbClr val="C00000"/>
                </a:solidFill>
                <a:cs typeface="Arial" panose="020B0604020202020204" pitchFamily="34" charset="0"/>
              </a:rPr>
              <a:t>donne</a:t>
            </a:r>
            <a:r>
              <a:rPr lang="it-IT" sz="1200" dirty="0">
                <a:solidFill>
                  <a:schemeClr val="tx1">
                    <a:lumMod val="65000"/>
                    <a:lumOff val="35000"/>
                  </a:schemeClr>
                </a:solidFill>
                <a:cs typeface="Arial" panose="020B0604020202020204" pitchFamily="34" charset="0"/>
              </a:rPr>
              <a:t> </a:t>
            </a:r>
            <a:r>
              <a:rPr lang="it-IT" sz="1200" dirty="0">
                <a:cs typeface="Arial" panose="020B0604020202020204" pitchFamily="34" charset="0"/>
              </a:rPr>
              <a:t>nella maggior parte delle </a:t>
            </a:r>
            <a:r>
              <a:rPr lang="it-IT" sz="1200" b="1" dirty="0">
                <a:solidFill>
                  <a:srgbClr val="C00000"/>
                </a:solidFill>
                <a:cs typeface="Arial" panose="020B0604020202020204" pitchFamily="34" charset="0"/>
              </a:rPr>
              <a:t>aree con l’IDISE più elevato </a:t>
            </a:r>
            <a:r>
              <a:rPr lang="it-IT" sz="1200" dirty="0">
                <a:cs typeface="Arial" panose="020B0604020202020204" pitchFamily="34" charset="0"/>
              </a:rPr>
              <a:t>perché le donne condividono con gli uomini le condizioni peggiori, fino all’inversione del gap in certi casi.</a:t>
            </a:r>
            <a:endParaRPr lang="it-IT" sz="12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A02CDC17-BB54-4930-9C6B-72889F32929D}"/>
              </a:ext>
            </a:extLst>
          </p:cNvPr>
          <p:cNvSpPr txBox="1"/>
          <p:nvPr/>
        </p:nvSpPr>
        <p:spPr>
          <a:xfrm>
            <a:off x="0" y="806799"/>
            <a:ext cx="6824215" cy="307777"/>
          </a:xfrm>
          <a:prstGeom prst="rect">
            <a:avLst/>
          </a:prstGeom>
          <a:noFill/>
        </p:spPr>
        <p:txBody>
          <a:bodyPr wrap="square" rtlCol="0">
            <a:spAutoFit/>
          </a:bodyPr>
          <a:lstStyle/>
          <a:p>
            <a:r>
              <a:rPr lang="it-IT" sz="1400" dirty="0">
                <a:solidFill>
                  <a:schemeClr val="tx1">
                    <a:lumMod val="65000"/>
                    <a:lumOff val="35000"/>
                  </a:schemeClr>
                </a:solidFill>
                <a:latin typeface="Arial" panose="020B0604020202020204" pitchFamily="34" charset="0"/>
                <a:cs typeface="Arial" panose="020B0604020202020204" pitchFamily="34" charset="0"/>
              </a:rPr>
              <a:t>* Prime 10 e ultime 10 ASC con l’IDISE più alto e più basso</a:t>
            </a:r>
          </a:p>
        </p:txBody>
      </p:sp>
      <p:pic>
        <p:nvPicPr>
          <p:cNvPr id="4" name="Immagine 3">
            <a:extLst>
              <a:ext uri="{FF2B5EF4-FFF2-40B4-BE49-F238E27FC236}">
                <a16:creationId xmlns:a16="http://schemas.microsoft.com/office/drawing/2014/main" id="{0A6C6586-8045-4125-9902-ACCD6C6FCD14}"/>
              </a:ext>
            </a:extLst>
          </p:cNvPr>
          <p:cNvPicPr>
            <a:picLocks noChangeAspect="1"/>
          </p:cNvPicPr>
          <p:nvPr/>
        </p:nvPicPr>
        <p:blipFill>
          <a:blip r:embed="rId3"/>
          <a:stretch>
            <a:fillRect/>
          </a:stretch>
        </p:blipFill>
        <p:spPr>
          <a:xfrm>
            <a:off x="1863200" y="1349931"/>
            <a:ext cx="4919973" cy="4665628"/>
          </a:xfrm>
          <a:prstGeom prst="rect">
            <a:avLst/>
          </a:prstGeom>
        </p:spPr>
      </p:pic>
      <p:pic>
        <p:nvPicPr>
          <p:cNvPr id="10" name="Immagine 9">
            <a:extLst>
              <a:ext uri="{FF2B5EF4-FFF2-40B4-BE49-F238E27FC236}">
                <a16:creationId xmlns:a16="http://schemas.microsoft.com/office/drawing/2014/main" id="{477F352A-431D-4596-B6E8-1CC648BD3BF2}"/>
              </a:ext>
            </a:extLst>
          </p:cNvPr>
          <p:cNvPicPr>
            <a:picLocks noChangeAspect="1"/>
          </p:cNvPicPr>
          <p:nvPr/>
        </p:nvPicPr>
        <p:blipFill>
          <a:blip r:embed="rId4"/>
          <a:stretch>
            <a:fillRect/>
          </a:stretch>
        </p:blipFill>
        <p:spPr>
          <a:xfrm>
            <a:off x="6783174" y="1290480"/>
            <a:ext cx="5299730" cy="5098300"/>
          </a:xfrm>
          <a:prstGeom prst="rect">
            <a:avLst/>
          </a:prstGeom>
        </p:spPr>
      </p:pic>
      <p:pic>
        <p:nvPicPr>
          <p:cNvPr id="12" name="Immagine 11">
            <a:extLst>
              <a:ext uri="{FF2B5EF4-FFF2-40B4-BE49-F238E27FC236}">
                <a16:creationId xmlns:a16="http://schemas.microsoft.com/office/drawing/2014/main" id="{6575C402-31A6-4BD6-A5AC-30C1A02BE043}"/>
              </a:ext>
            </a:extLst>
          </p:cNvPr>
          <p:cNvPicPr>
            <a:picLocks noChangeAspect="1"/>
          </p:cNvPicPr>
          <p:nvPr/>
        </p:nvPicPr>
        <p:blipFill>
          <a:blip r:embed="rId5"/>
          <a:stretch>
            <a:fillRect/>
          </a:stretch>
        </p:blipFill>
        <p:spPr>
          <a:xfrm>
            <a:off x="2094025" y="6015559"/>
            <a:ext cx="2229161" cy="352474"/>
          </a:xfrm>
          <a:prstGeom prst="rect">
            <a:avLst/>
          </a:prstGeom>
        </p:spPr>
      </p:pic>
    </p:spTree>
    <p:extLst>
      <p:ext uri="{BB962C8B-B14F-4D97-AF65-F5344CB8AC3E}">
        <p14:creationId xmlns:p14="http://schemas.microsoft.com/office/powerpoint/2010/main" val="599342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491EB7-5301-4E8F-92E8-1279B7B3FF15}"/>
              </a:ext>
            </a:extLst>
          </p:cNvPr>
          <p:cNvSpPr>
            <a:spLocks noGrp="1"/>
          </p:cNvSpPr>
          <p:nvPr>
            <p:ph type="title"/>
          </p:nvPr>
        </p:nvSpPr>
        <p:spPr>
          <a:xfrm>
            <a:off x="0" y="0"/>
            <a:ext cx="11353800" cy="1142341"/>
          </a:xfrm>
        </p:spPr>
        <p:txBody>
          <a:bodyPr/>
          <a:lstStyle/>
          <a:p>
            <a:r>
              <a:rPr lang="en-US" dirty="0" err="1">
                <a:solidFill>
                  <a:srgbClr val="C00000"/>
                </a:solidFill>
                <a:latin typeface="+mn-lt"/>
                <a:ea typeface="+mn-ea"/>
                <a:cs typeface="+mn-cs"/>
              </a:rPr>
              <a:t>Conclusioni</a:t>
            </a:r>
            <a:endParaRPr lang="it-IT" dirty="0">
              <a:solidFill>
                <a:srgbClr val="C00000"/>
              </a:solidFill>
              <a:latin typeface="+mn-lt"/>
              <a:ea typeface="+mn-ea"/>
              <a:cs typeface="+mn-cs"/>
            </a:endParaRPr>
          </a:p>
        </p:txBody>
      </p:sp>
      <p:sp>
        <p:nvSpPr>
          <p:cNvPr id="3" name="Segnaposto contenuto 2">
            <a:extLst>
              <a:ext uri="{FF2B5EF4-FFF2-40B4-BE49-F238E27FC236}">
                <a16:creationId xmlns:a16="http://schemas.microsoft.com/office/drawing/2014/main" id="{637D9B91-1F29-4A7F-9EAA-F52A7C363A82}"/>
              </a:ext>
            </a:extLst>
          </p:cNvPr>
          <p:cNvSpPr>
            <a:spLocks noGrp="1"/>
          </p:cNvSpPr>
          <p:nvPr>
            <p:ph idx="1"/>
          </p:nvPr>
        </p:nvSpPr>
        <p:spPr>
          <a:xfrm>
            <a:off x="599090" y="1303166"/>
            <a:ext cx="10989578" cy="4500125"/>
          </a:xfrm>
        </p:spPr>
        <p:txBody>
          <a:bodyPr>
            <a:normAutofit/>
          </a:bodyPr>
          <a:lstStyle/>
          <a:p>
            <a:pPr marL="0" indent="0" algn="just">
              <a:buNone/>
              <a:tabLst>
                <a:tab pos="252095" algn="l"/>
              </a:tabLst>
            </a:pPr>
            <a:r>
              <a:rPr lang="it-IT" sz="1600" dirty="0"/>
              <a:t>Considerare il genere nell’analisi del disagio socio-economico permette di </a:t>
            </a:r>
            <a:r>
              <a:rPr lang="it-IT" sz="1600" b="1" dirty="0"/>
              <a:t>evidenziare vulnerabilità </a:t>
            </a:r>
            <a:r>
              <a:rPr lang="it-IT" sz="1600" dirty="0"/>
              <a:t>altrimenti invisibili e di comprendere come le disuguaglianze sociali e territoriali si rafforzino reciprocamente.</a:t>
            </a:r>
          </a:p>
          <a:p>
            <a:pPr marL="0" indent="0" algn="just">
              <a:buNone/>
              <a:tabLst>
                <a:tab pos="252095" algn="l"/>
              </a:tabLst>
            </a:pPr>
            <a:r>
              <a:rPr lang="it-IT" sz="1600" dirty="0">
                <a:cs typeface="Arial" panose="020B0604020202020204" pitchFamily="34" charset="0"/>
              </a:rPr>
              <a:t>Le </a:t>
            </a:r>
            <a:r>
              <a:rPr lang="it-IT" sz="1600" b="1" dirty="0">
                <a:cs typeface="Arial" panose="020B0604020202020204" pitchFamily="34" charset="0"/>
              </a:rPr>
              <a:t>disuguaglianze di genere</a:t>
            </a:r>
            <a:r>
              <a:rPr lang="it-IT" sz="1600" dirty="0">
                <a:cs typeface="Arial" panose="020B0604020202020204" pitchFamily="34" charset="0"/>
              </a:rPr>
              <a:t> </a:t>
            </a:r>
            <a:r>
              <a:rPr lang="it-IT" sz="1600" b="1" dirty="0">
                <a:cs typeface="Arial" panose="020B0604020202020204" pitchFamily="34" charset="0"/>
              </a:rPr>
              <a:t>si cumulano con forti disuguaglianze territoriali </a:t>
            </a:r>
            <a:r>
              <a:rPr lang="it-IT" sz="1600" dirty="0">
                <a:cs typeface="Arial" panose="020B0604020202020204" pitchFamily="34" charset="0"/>
              </a:rPr>
              <a:t>a sfavore di Palermo e, si ipotizza, più in generale delle Città del Mezzogiorno.</a:t>
            </a:r>
            <a:r>
              <a:rPr lang="en-US" sz="1600" dirty="0">
                <a:ea typeface="SimSun" panose="02010600030101010101" pitchFamily="2" charset="-122"/>
              </a:rPr>
              <a:t> </a:t>
            </a:r>
          </a:p>
          <a:p>
            <a:pPr marL="0" indent="0" algn="just">
              <a:buNone/>
              <a:tabLst>
                <a:tab pos="252095" algn="l"/>
              </a:tabLst>
            </a:pPr>
            <a:r>
              <a:rPr lang="it-IT" sz="1600" i="0" dirty="0">
                <a:effectLst/>
              </a:rPr>
              <a:t>Gli </a:t>
            </a:r>
            <a:r>
              <a:rPr lang="it-IT" sz="1600" b="1" i="0" dirty="0">
                <a:effectLst/>
              </a:rPr>
              <a:t>indici disaggregati </a:t>
            </a:r>
            <a:r>
              <a:rPr lang="it-IT" sz="1600" i="0" dirty="0">
                <a:effectLst/>
              </a:rPr>
              <a:t>per genere L_SEDI_G e N_SEDI_G consentono di </a:t>
            </a:r>
            <a:r>
              <a:rPr lang="it-IT" sz="1600" b="1" i="0" dirty="0">
                <a:effectLst/>
              </a:rPr>
              <a:t>individuare vulnerabilità </a:t>
            </a:r>
            <a:r>
              <a:rPr lang="it-IT" sz="1600" i="0" dirty="0">
                <a:effectLst/>
              </a:rPr>
              <a:t>che rimangono </a:t>
            </a:r>
            <a:r>
              <a:rPr lang="it-IT" sz="1600" b="1" i="0" dirty="0">
                <a:effectLst/>
              </a:rPr>
              <a:t>nascoste</a:t>
            </a:r>
            <a:r>
              <a:rPr lang="it-IT" sz="1600" i="0" dirty="0">
                <a:effectLst/>
              </a:rPr>
              <a:t> nelle misure aggregate</a:t>
            </a:r>
            <a:r>
              <a:rPr lang="en-US" sz="1600" dirty="0">
                <a:effectLst/>
                <a:ea typeface="SimSun" panose="02010600030101010101" pitchFamily="2" charset="-122"/>
              </a:rPr>
              <a:t>.</a:t>
            </a:r>
            <a:endParaRPr lang="it-IT" sz="1600" dirty="0">
              <a:effectLst/>
              <a:ea typeface="Times New Roman" panose="02020603050405020304" pitchFamily="18" charset="0"/>
            </a:endParaRPr>
          </a:p>
          <a:p>
            <a:pPr marL="0" indent="0" algn="just" fontAlgn="t">
              <a:buNone/>
            </a:pPr>
            <a:r>
              <a:rPr lang="it-IT" sz="1600" i="0" dirty="0">
                <a:effectLst/>
              </a:rPr>
              <a:t>Gli indici proposti rappresentano uno strumento semplice, </a:t>
            </a:r>
            <a:r>
              <a:rPr lang="it-IT" sz="1600" b="1" dirty="0"/>
              <a:t>replicabile</a:t>
            </a:r>
            <a:r>
              <a:rPr lang="it-IT" sz="1600" i="0" dirty="0">
                <a:effectLst/>
              </a:rPr>
              <a:t> e complementare alle misure  tradizionali di disagio.</a:t>
            </a:r>
          </a:p>
          <a:p>
            <a:pPr marL="0" indent="0" algn="just" fontAlgn="t">
              <a:buNone/>
            </a:pPr>
            <a:r>
              <a:rPr lang="it-IT" sz="1800" b="1" dirty="0">
                <a:solidFill>
                  <a:srgbClr val="C00000"/>
                </a:solidFill>
              </a:rPr>
              <a:t>Limiti e sviluppi futuri</a:t>
            </a:r>
          </a:p>
          <a:p>
            <a:pPr marL="0" indent="0" algn="just" fontAlgn="t">
              <a:spcBef>
                <a:spcPts val="0"/>
              </a:spcBef>
              <a:buNone/>
            </a:pPr>
            <a:r>
              <a:rPr lang="it-IT" sz="1600" i="0" dirty="0">
                <a:effectLst/>
              </a:rPr>
              <a:t>Il limite principale è costituito dal </a:t>
            </a:r>
            <a:r>
              <a:rPr lang="it-IT" sz="1600" b="1" i="0" dirty="0">
                <a:effectLst/>
              </a:rPr>
              <a:t>numero limitato di indicatori </a:t>
            </a:r>
            <a:r>
              <a:rPr lang="it-IT" sz="1600" i="0" dirty="0">
                <a:effectLst/>
              </a:rPr>
              <a:t>in </a:t>
            </a:r>
            <a:r>
              <a:rPr lang="it-IT" sz="1600" b="1" i="0" dirty="0">
                <a:effectLst/>
              </a:rPr>
              <a:t>due soli contesti urbani </a:t>
            </a:r>
            <a:r>
              <a:rPr lang="it-IT" sz="1600" i="0" dirty="0">
                <a:effectLst/>
              </a:rPr>
              <a:t>(Torino e Palermo).</a:t>
            </a:r>
          </a:p>
          <a:p>
            <a:pPr marL="0" indent="0" algn="just" fontAlgn="t">
              <a:buNone/>
            </a:pPr>
            <a:r>
              <a:rPr lang="it-IT" sz="1600" i="0" dirty="0">
                <a:effectLst/>
              </a:rPr>
              <a:t>Gli sviluppi futuri riguardano:</a:t>
            </a:r>
          </a:p>
          <a:p>
            <a:pPr algn="just" fontAlgn="t"/>
            <a:r>
              <a:rPr lang="it-IT" sz="1600" i="0" dirty="0">
                <a:effectLst/>
              </a:rPr>
              <a:t>l’estensione delle analisi a un </a:t>
            </a:r>
            <a:r>
              <a:rPr lang="it-IT" sz="1600" b="1" i="0" dirty="0">
                <a:effectLst/>
              </a:rPr>
              <a:t>numero più ampio di città </a:t>
            </a:r>
            <a:r>
              <a:rPr lang="it-IT" sz="1600" i="0" dirty="0">
                <a:effectLst/>
              </a:rPr>
              <a:t>italiane</a:t>
            </a:r>
          </a:p>
          <a:p>
            <a:pPr algn="just" fontAlgn="t"/>
            <a:r>
              <a:rPr lang="it-IT" sz="1600" i="0" dirty="0">
                <a:effectLst/>
              </a:rPr>
              <a:t>l’inclusione di </a:t>
            </a:r>
            <a:r>
              <a:rPr lang="it-IT" sz="1600" b="1" i="0" dirty="0">
                <a:effectLst/>
              </a:rPr>
              <a:t>ulteriori dimensioni di svantaggio </a:t>
            </a:r>
            <a:r>
              <a:rPr lang="it-IT" sz="1600" i="0" dirty="0">
                <a:effectLst/>
              </a:rPr>
              <a:t>(condizioni abitative, accesso ai servizi, responsabilità di cura).</a:t>
            </a:r>
          </a:p>
          <a:p>
            <a:pPr marL="0" indent="0" algn="just" fontAlgn="t">
              <a:buNone/>
            </a:pPr>
            <a:r>
              <a:rPr lang="it-IT" sz="1600" i="0" dirty="0">
                <a:effectLst/>
              </a:rPr>
              <a:t>Ciò consentirà una lettura più completa delle interazioni tra disuguaglianze di genere e territoriali per supportare la definizione di </a:t>
            </a:r>
            <a:r>
              <a:rPr lang="it-IT" sz="1600" b="1" i="0" dirty="0">
                <a:effectLst/>
              </a:rPr>
              <a:t>politiche pubbliche più</a:t>
            </a:r>
            <a:r>
              <a:rPr lang="it-IT" sz="1600" i="0" dirty="0">
                <a:effectLst/>
              </a:rPr>
              <a:t> </a:t>
            </a:r>
            <a:r>
              <a:rPr lang="it-IT" sz="1600" b="1" i="0" dirty="0">
                <a:effectLst/>
              </a:rPr>
              <a:t>mirate</a:t>
            </a:r>
            <a:r>
              <a:rPr lang="it-IT" sz="1600" i="0" dirty="0">
                <a:effectLst/>
              </a:rPr>
              <a:t> ed efficaci.</a:t>
            </a:r>
            <a:endParaRPr lang="it-IT" dirty="0"/>
          </a:p>
        </p:txBody>
      </p:sp>
      <p:sp>
        <p:nvSpPr>
          <p:cNvPr id="4" name="CasellaDiTesto 3">
            <a:extLst>
              <a:ext uri="{FF2B5EF4-FFF2-40B4-BE49-F238E27FC236}">
                <a16:creationId xmlns:a16="http://schemas.microsoft.com/office/drawing/2014/main" id="{6F3B66DD-1654-462A-874A-80604BFFA26B}"/>
              </a:ext>
            </a:extLst>
          </p:cNvPr>
          <p:cNvSpPr txBox="1"/>
          <p:nvPr/>
        </p:nvSpPr>
        <p:spPr>
          <a:xfrm>
            <a:off x="599090" y="5878756"/>
            <a:ext cx="10989579" cy="461665"/>
          </a:xfrm>
          <a:prstGeom prst="rect">
            <a:avLst/>
          </a:prstGeom>
          <a:noFill/>
        </p:spPr>
        <p:txBody>
          <a:bodyPr wrap="square" rtlCol="0">
            <a:spAutoFit/>
          </a:bodyPr>
          <a:lstStyle/>
          <a:p>
            <a:pPr>
              <a:spcBef>
                <a:spcPts val="1200"/>
              </a:spcBef>
              <a:tabLst>
                <a:tab pos="252095" algn="l"/>
              </a:tabLst>
            </a:pPr>
            <a:r>
              <a:rPr lang="it-IT" sz="1200" dirty="0"/>
              <a:t>Per maggiori approfondimenti: </a:t>
            </a:r>
            <a:r>
              <a:rPr lang="it-IT" sz="1200" dirty="0">
                <a:ea typeface="Times New Roman" panose="02020603050405020304" pitchFamily="18" charset="0"/>
              </a:rPr>
              <a:t>D’</a:t>
            </a:r>
            <a:r>
              <a:rPr lang="it-IT" sz="1200" dirty="0" err="1">
                <a:ea typeface="Times New Roman" panose="02020603050405020304" pitchFamily="18" charset="0"/>
              </a:rPr>
              <a:t>Anneo</a:t>
            </a:r>
            <a:r>
              <a:rPr lang="it-IT" sz="1200" dirty="0">
                <a:ea typeface="Times New Roman" panose="02020603050405020304" pitchFamily="18" charset="0"/>
              </a:rPr>
              <a:t>, Vannoni, Carbonetti, </a:t>
            </a:r>
            <a:r>
              <a:rPr lang="it-IT" sz="1200" dirty="0" err="1">
                <a:ea typeface="SimSun" panose="02010600030101010101" pitchFamily="2" charset="-122"/>
              </a:rPr>
              <a:t>Biasciucci</a:t>
            </a:r>
            <a:r>
              <a:rPr lang="it-IT" sz="1200" dirty="0">
                <a:ea typeface="SimSun" panose="02010600030101010101" pitchFamily="2" charset="-122"/>
              </a:rPr>
              <a:t> </a:t>
            </a:r>
            <a:r>
              <a:rPr lang="en-US" sz="1200" i="1" dirty="0">
                <a:effectLst/>
                <a:ea typeface="Times New Roman" panose="02020603050405020304" pitchFamily="18" charset="0"/>
              </a:rPr>
              <a:t>Socio-economic </a:t>
            </a:r>
            <a:r>
              <a:rPr lang="en-US" sz="1200" i="1" dirty="0">
                <a:ea typeface="Times New Roman" panose="02020603050405020304" pitchFamily="18" charset="0"/>
              </a:rPr>
              <a:t>d</a:t>
            </a:r>
            <a:r>
              <a:rPr lang="en-US" sz="1200" i="1" dirty="0">
                <a:effectLst/>
                <a:ea typeface="Times New Roman" panose="02020603050405020304" pitchFamily="18" charset="0"/>
              </a:rPr>
              <a:t>eprivation of individuals from a gender </a:t>
            </a:r>
            <a:r>
              <a:rPr lang="en-US" sz="1200" i="1" dirty="0">
                <a:ea typeface="Times New Roman" panose="02020603050405020304" pitchFamily="18" charset="0"/>
              </a:rPr>
              <a:t>p</a:t>
            </a:r>
            <a:r>
              <a:rPr lang="en-US" sz="1200" i="1" dirty="0">
                <a:effectLst/>
                <a:ea typeface="Times New Roman" panose="02020603050405020304" pitchFamily="18" charset="0"/>
              </a:rPr>
              <a:t>erspective</a:t>
            </a:r>
            <a:r>
              <a:rPr lang="en-US" sz="1200" b="1" dirty="0">
                <a:effectLst/>
                <a:ea typeface="Times New Roman" panose="02020603050405020304" pitchFamily="18" charset="0"/>
              </a:rPr>
              <a:t>, </a:t>
            </a:r>
            <a:r>
              <a:rPr lang="it-IT" sz="1200" dirty="0">
                <a:effectLst/>
                <a:ea typeface="Times New Roman" panose="02020603050405020304" pitchFamily="18" charset="0"/>
              </a:rPr>
              <a:t>Rivista Italiana di Economia Demografia e Statistica, in corso di stampa.</a:t>
            </a:r>
            <a:endParaRPr lang="it-IT" dirty="0"/>
          </a:p>
        </p:txBody>
      </p:sp>
    </p:spTree>
    <p:extLst>
      <p:ext uri="{BB962C8B-B14F-4D97-AF65-F5344CB8AC3E}">
        <p14:creationId xmlns:p14="http://schemas.microsoft.com/office/powerpoint/2010/main" val="3903787157"/>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1716</TotalTime>
  <Words>1395</Words>
  <Application>Microsoft Office PowerPoint</Application>
  <PresentationFormat>Widescreen</PresentationFormat>
  <Paragraphs>66</Paragraphs>
  <Slides>5</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vt:i4>
      </vt:variant>
    </vt:vector>
  </HeadingPairs>
  <TitlesOfParts>
    <vt:vector size="13" baseType="lpstr">
      <vt:lpstr>SimSun</vt:lpstr>
      <vt:lpstr>Arial</vt:lpstr>
      <vt:lpstr>Calibri</vt:lpstr>
      <vt:lpstr>Calibri Light</vt:lpstr>
      <vt:lpstr>Cambria Math</vt:lpstr>
      <vt:lpstr>Inter</vt:lpstr>
      <vt:lpstr>Times New Roman</vt:lpstr>
      <vt:lpstr>Tema di Office</vt:lpstr>
      <vt:lpstr>IL DISAGIO SOCIO-ECONOMICO DEGLI INDIVIDUI IN UNA PROSPETTIVA DI GENERE</vt:lpstr>
      <vt:lpstr>Metodi</vt:lpstr>
      <vt:lpstr>L’analisi del gender gap attraverso l’indice sperimentale L_SEDI</vt:lpstr>
      <vt:lpstr>Il gender gap in alcuni indicatori per ADU e per ASC*</vt:lpstr>
      <vt:lpstr>Conclusioni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85</cp:revision>
  <dcterms:created xsi:type="dcterms:W3CDTF">2022-04-03T16:23:48Z</dcterms:created>
  <dcterms:modified xsi:type="dcterms:W3CDTF">2026-09-02T12:23:08Z</dcterms:modified>
</cp:coreProperties>
</file>