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82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575479-110B-433C-9DAB-870A362084A2}" v="10" dt="2026-09-02T14:05:19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1" d="100"/>
          <a:sy n="161" d="100"/>
        </p:scale>
        <p:origin x="236" y="1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9608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37800"/>
            <a:ext cx="9144000" cy="720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1EC23B4-A291-4DA6-A28A-DBBFFA76964A}"/>
              </a:ext>
            </a:extLst>
          </p:cNvPr>
          <p:cNvSpPr/>
          <p:nvPr userDrawn="1"/>
        </p:nvSpPr>
        <p:spPr>
          <a:xfrm>
            <a:off x="0" y="1575918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Google Shape;43;p1">
            <a:extLst>
              <a:ext uri="{FF2B5EF4-FFF2-40B4-BE49-F238E27FC236}">
                <a16:creationId xmlns:a16="http://schemas.microsoft.com/office/drawing/2014/main" id="{29A6DB31-776F-4442-829C-AEE2050F85B6}"/>
              </a:ext>
            </a:extLst>
          </p:cNvPr>
          <p:cNvSpPr txBox="1"/>
          <p:nvPr userDrawn="1"/>
        </p:nvSpPr>
        <p:spPr>
          <a:xfrm>
            <a:off x="3295895" y="691960"/>
            <a:ext cx="5600210" cy="790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6" tIns="25706" rIns="25706" bIns="25706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 b="1" i="0" u="none" strike="noStrike" cap="none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000" b="1" i="0" u="none" strike="noStrike" cap="none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83D5FB65-1716-423B-B430-B0A24329B2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00" y="43961"/>
            <a:ext cx="5472000" cy="64073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6FAB9A8-4D3F-4329-B195-D222EAAD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0" y="6159269"/>
            <a:ext cx="2737026" cy="6480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953FCAF-D5FC-425E-A76E-ACDF8F4A54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956" y="6087269"/>
            <a:ext cx="108413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5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295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90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234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3166"/>
            <a:ext cx="10515600" cy="4500125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97891" y="6444664"/>
            <a:ext cx="855909" cy="365125"/>
          </a:xfrm>
        </p:spPr>
        <p:txBody>
          <a:bodyPr/>
          <a:lstStyle/>
          <a:p>
            <a:fld id="{48F63A3B-78C7-47BE-AE5E-E10140E04643}" type="slidenum">
              <a:rPr lang="en-US"/>
              <a:t>‹N›</a:t>
            </a:fld>
            <a:endParaRPr lang="en-US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F4CE898A-00B1-4BA8-8A64-451C194CA4BA}"/>
              </a:ext>
            </a:extLst>
          </p:cNvPr>
          <p:cNvSpPr/>
          <p:nvPr userDrawn="1"/>
        </p:nvSpPr>
        <p:spPr>
          <a:xfrm>
            <a:off x="-1" y="6382052"/>
            <a:ext cx="12192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820F40D-A37A-4976-98FA-F60EF6F6CCB5}"/>
              </a:ext>
            </a:extLst>
          </p:cNvPr>
          <p:cNvSpPr/>
          <p:nvPr userDrawn="1"/>
        </p:nvSpPr>
        <p:spPr>
          <a:xfrm>
            <a:off x="0" y="1158222"/>
            <a:ext cx="12192000" cy="129063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821D0217-7084-43CF-BC19-4FB1BC117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6" t="28398" r="11175" b="26718"/>
          <a:stretch/>
        </p:blipFill>
        <p:spPr>
          <a:xfrm>
            <a:off x="39629" y="6433933"/>
            <a:ext cx="1672629" cy="396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0AFA281-26AE-40E5-BC0F-F03EF7504F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096" y="6433517"/>
            <a:ext cx="596275" cy="396000"/>
          </a:xfrm>
          <a:prstGeom prst="rect">
            <a:avLst/>
          </a:prstGeom>
        </p:spPr>
      </p:pic>
      <p:sp>
        <p:nvSpPr>
          <p:cNvPr id="10" name="Google Shape;43;p1">
            <a:extLst>
              <a:ext uri="{FF2B5EF4-FFF2-40B4-BE49-F238E27FC236}">
                <a16:creationId xmlns:a16="http://schemas.microsoft.com/office/drawing/2014/main" id="{E8378569-5241-448A-AFF9-3AC4984ABDDD}"/>
              </a:ext>
            </a:extLst>
          </p:cNvPr>
          <p:cNvSpPr txBox="1"/>
          <p:nvPr userDrawn="1"/>
        </p:nvSpPr>
        <p:spPr>
          <a:xfrm>
            <a:off x="6134244" y="6402451"/>
            <a:ext cx="2777030" cy="449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482" tIns="24482" rIns="24482" bIns="24482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rgbClr val="D11E3B"/>
                </a:solidFill>
                <a:latin typeface="+mn-lt"/>
                <a:ea typeface="Inter"/>
                <a:cs typeface="Inter"/>
                <a:sym typeface="Inter"/>
              </a:rPr>
              <a:t>Misurare le Città, progettare il futuro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tx1"/>
                </a:solidFill>
                <a:latin typeface="+mn-lt"/>
                <a:ea typeface="Inter"/>
                <a:cs typeface="Inter"/>
                <a:sym typeface="Inter"/>
              </a:rPr>
              <a:t>Roma, 10 e 11 settembre 2026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9791059-883B-43C2-B607-853949CD7D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447" y="6454305"/>
            <a:ext cx="3074458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06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88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27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131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19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0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417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03/09/2026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62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3C67615-B965-45C8-A4D8-6F02BFCFC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666" y="2006600"/>
            <a:ext cx="10854267" cy="2387600"/>
          </a:xfrm>
        </p:spPr>
        <p:txBody>
          <a:bodyPr>
            <a:noAutofit/>
          </a:bodyPr>
          <a:lstStyle/>
          <a:p>
            <a:r>
              <a:rPr lang="it-IT" sz="4000" dirty="0"/>
              <a:t>INTELLIGENZA ARTIFICIALE E STATISTICA UFFICIALE: UN MODELLO DI MACHINE LEARNING PER LA PREVISIONE DI INDICATORI DI BENESSERE 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1405090F-2126-4A68-A994-774156D67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26898"/>
            <a:ext cx="9144000" cy="720000"/>
          </a:xfrm>
        </p:spPr>
        <p:txBody>
          <a:bodyPr/>
          <a:lstStyle/>
          <a:p>
            <a:r>
              <a:rPr lang="it-IT"/>
              <a:t>Tebala Domenico – Istat</a:t>
            </a:r>
          </a:p>
        </p:txBody>
      </p:sp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97" y="0"/>
            <a:ext cx="10515600" cy="1142341"/>
          </a:xfrm>
        </p:spPr>
        <p:txBody>
          <a:bodyPr/>
          <a:lstStyle/>
          <a:p>
            <a:r>
              <a:rPr lang="it-IT"/>
              <a:t>Machine learning e statistica tradizionale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A75C3462-027A-9FB8-FFCA-B29C59F368A9}"/>
              </a:ext>
            </a:extLst>
          </p:cNvPr>
          <p:cNvSpPr txBox="1"/>
          <p:nvPr/>
        </p:nvSpPr>
        <p:spPr>
          <a:xfrm>
            <a:off x="117997" y="1347997"/>
            <a:ext cx="118967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buNone/>
            </a:pPr>
            <a:r>
              <a:rPr lang="it-IT" b="1"/>
              <a:t>GRU (Gated Recurrent Unit)</a:t>
            </a:r>
            <a:r>
              <a:rPr lang="it-IT"/>
              <a:t> è un tipo di rete neurale ricorrente progettata per elaborare dati sequenziali (come serie storiche) mantenendo una memoria delle informazioni passate rilevanti per fare previsioni: si addestra il modello sui dati passati (2004–2017) per stimare il quinquennio 2018–2022 fingendo di non conoscerlo. Poiché si possiedono già i dati reali, si usa come "pietra di paragone" per calcolare le metriche che misurano scientificamente l'affidabilità del modello. A differenza di una rete neurale "semplice", una GRU processa la sequenza un anno alla volta e mantiene uno </a:t>
            </a:r>
            <a:r>
              <a:rPr lang="it-IT" b="1"/>
              <a:t>stato nascosto</a:t>
            </a:r>
            <a:r>
              <a:rPr lang="it-IT"/>
              <a:t> che riassume ciò che ha osservato fino a quel momento. 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CACC709E-197F-25FE-F936-FF65B38BEC0D}"/>
              </a:ext>
            </a:extLst>
          </p:cNvPr>
          <p:cNvSpPr txBox="1"/>
          <p:nvPr/>
        </p:nvSpPr>
        <p:spPr>
          <a:xfrm>
            <a:off x="117997" y="3127639"/>
            <a:ext cx="55933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>
              <a:buAutoNum type="arabicPeriod"/>
            </a:pPr>
            <a:r>
              <a:rPr lang="it-IT" sz="1600" b="1">
                <a:solidFill>
                  <a:srgbClr val="FF0000"/>
                </a:solidFill>
              </a:rPr>
              <a:t>Cattura relazioni non lineari tra indicatori</a:t>
            </a:r>
          </a:p>
          <a:p>
            <a:pPr algn="just" rtl="0">
              <a:buNone/>
            </a:pPr>
            <a:r>
              <a:rPr lang="it-IT" sz="1600"/>
              <a:t>Un modello statistico classico assume relazioni lineari (o le impone esplicitamente, come una regressione). La GRU, essendo una rete neurale, può apprendere pattern non lineari e interazioni complesse tra i 18 indicatori in modi che una regressione non riuscirebbe a rappresentare senza specificarli a priori.</a:t>
            </a:r>
          </a:p>
          <a:p>
            <a:pPr rtl="0">
              <a:buNone/>
            </a:pPr>
            <a:endParaRPr lang="it-IT" sz="160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55F4B694-E9F3-8397-F078-A6F6BAB1DEFD}"/>
              </a:ext>
            </a:extLst>
          </p:cNvPr>
          <p:cNvSpPr txBox="1"/>
          <p:nvPr/>
        </p:nvSpPr>
        <p:spPr>
          <a:xfrm>
            <a:off x="6022533" y="3061197"/>
            <a:ext cx="609600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it-IT" sz="1600" b="1">
                <a:solidFill>
                  <a:srgbClr val="FF0000"/>
                </a:solidFill>
              </a:rPr>
              <a:t>2. Modella la "memoria" della sequenza, non solo l'ultimo valore</a:t>
            </a:r>
            <a:endParaRPr lang="it-IT" sz="1600">
              <a:solidFill>
                <a:srgbClr val="FF0000"/>
              </a:solidFill>
            </a:endParaRPr>
          </a:p>
          <a:p>
            <a:pPr algn="just" rtl="0">
              <a:buNone/>
            </a:pPr>
            <a:r>
              <a:rPr lang="it-IT" sz="1600"/>
              <a:t>I metodi tradizionali di previsione più semplici (es. modello </a:t>
            </a:r>
            <a:r>
              <a:rPr lang="it-IT" sz="1600" err="1"/>
              <a:t>autoregressivo</a:t>
            </a:r>
            <a:r>
              <a:rPr lang="it-IT" sz="1600"/>
              <a:t> o proiezione lineare) guardano tipicamente a poche osservazioni immediatamente precedenti. La GRU, tramite i suoi </a:t>
            </a:r>
            <a:r>
              <a:rPr lang="it-IT" sz="1600" i="1"/>
              <a:t>gate</a:t>
            </a:r>
            <a:r>
              <a:rPr lang="it-IT" sz="1600"/>
              <a:t> (update e reset), impara </a:t>
            </a:r>
            <a:r>
              <a:rPr lang="it-IT" sz="1600" b="1"/>
              <a:t>quanto peso dare al passato più remoto rispetto a quello recente</a:t>
            </a:r>
            <a:r>
              <a:rPr lang="it-IT" sz="1600"/>
              <a:t>, in modo dinamico e specifico per ciascun indicatore: non è una regola fissa decisa dall'analista, ma un parametro appreso dai dati stessi.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13D04221-3E66-9947-34E3-D3D5B07B0BD2}"/>
              </a:ext>
            </a:extLst>
          </p:cNvPr>
          <p:cNvSpPr txBox="1"/>
          <p:nvPr/>
        </p:nvSpPr>
        <p:spPr>
          <a:xfrm>
            <a:off x="117997" y="5081920"/>
            <a:ext cx="120740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buNone/>
            </a:pPr>
            <a:r>
              <a:rPr lang="it-IT" sz="1600" b="1">
                <a:solidFill>
                  <a:srgbClr val="FF0000"/>
                </a:solidFill>
              </a:rPr>
              <a:t>3. </a:t>
            </a:r>
            <a:r>
              <a:rPr lang="it-IT" sz="1600" b="1" err="1">
                <a:solidFill>
                  <a:srgbClr val="FF0000"/>
                </a:solidFill>
              </a:rPr>
              <a:t>Multivarietà</a:t>
            </a:r>
            <a:r>
              <a:rPr lang="it-IT" sz="1600" b="1">
                <a:solidFill>
                  <a:srgbClr val="FF0000"/>
                </a:solidFill>
              </a:rPr>
              <a:t> nativa e condivisione di informazione tra territori (</a:t>
            </a:r>
            <a:r>
              <a:rPr lang="it-IT" sz="1600" b="1" i="1">
                <a:solidFill>
                  <a:srgbClr val="FF0000"/>
                </a:solidFill>
              </a:rPr>
              <a:t>pooling</a:t>
            </a:r>
            <a:r>
              <a:rPr lang="it-IT" sz="1600" b="1">
                <a:solidFill>
                  <a:srgbClr val="FF0000"/>
                </a:solidFill>
              </a:rPr>
              <a:t>)</a:t>
            </a:r>
            <a:endParaRPr lang="it-IT" sz="1600">
              <a:solidFill>
                <a:srgbClr val="FF0000"/>
              </a:solidFill>
            </a:endParaRPr>
          </a:p>
          <a:p>
            <a:pPr algn="just" rtl="0"/>
            <a:r>
              <a:rPr lang="it-IT" sz="1600"/>
              <a:t>Un approccio statistico tradizionale tipicamente prevede un modello per ciascun indicatore, stimato regione per regione (o al massimo con effetti fissi regionali in un panel). La GRU multivariata con </a:t>
            </a:r>
            <a:r>
              <a:rPr lang="it-IT" sz="1600" i="1"/>
              <a:t>pooling</a:t>
            </a:r>
            <a:r>
              <a:rPr lang="it-IT" sz="1600"/>
              <a:t> multi-regionale, invece, apprende </a:t>
            </a:r>
            <a:r>
              <a:rPr lang="it-IT" sz="1600" b="1"/>
              <a:t>un'unica funzione predittiva condivisa</a:t>
            </a:r>
            <a:r>
              <a:rPr lang="it-IT" sz="1600"/>
              <a:t> tra tutte le regioni e tutti gli indicatori contemporaneamente sfruttando pattern comuni che rafforzano la stima anche dove i dati di una singola regione sarebbero pochi.</a:t>
            </a:r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112" y="38393"/>
            <a:ext cx="10515600" cy="1142341"/>
          </a:xfrm>
        </p:spPr>
        <p:txBody>
          <a:bodyPr/>
          <a:lstStyle/>
          <a:p>
            <a:r>
              <a:rPr lang="it-IT"/>
              <a:t>GRU con Orange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A41C8259-8009-2C56-B854-5FCC42CF3FF1}"/>
              </a:ext>
            </a:extLst>
          </p:cNvPr>
          <p:cNvSpPr txBox="1"/>
          <p:nvPr/>
        </p:nvSpPr>
        <p:spPr>
          <a:xfrm>
            <a:off x="314112" y="2208748"/>
            <a:ext cx="50622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AutoNum type="arabicPeriod"/>
              <a:defRPr b="1"/>
            </a:lvl1pPr>
          </a:lstStyle>
          <a:p>
            <a:pPr marL="0" indent="0" algn="just">
              <a:buNone/>
            </a:pPr>
            <a:r>
              <a:rPr lang="it-IT"/>
              <a:t>P</a:t>
            </a:r>
            <a:r>
              <a:rPr err="1"/>
              <a:t>rogrammazione</a:t>
            </a:r>
            <a:r>
              <a:t> </a:t>
            </a:r>
            <a:r>
              <a:rPr err="1"/>
              <a:t>Visuale</a:t>
            </a:r>
            <a:r>
              <a:t> Low-Code: </a:t>
            </a:r>
            <a:r>
              <a:rPr b="0" err="1"/>
              <a:t>Interfaccia</a:t>
            </a:r>
            <a:r>
              <a:rPr b="0"/>
              <a:t> </a:t>
            </a:r>
            <a:r>
              <a:rPr b="0" err="1"/>
              <a:t>intuitiva</a:t>
            </a:r>
            <a:r>
              <a:rPr b="0"/>
              <a:t> a workflow/nodi </a:t>
            </a:r>
            <a:r>
              <a:rPr b="0" err="1"/>
              <a:t>che</a:t>
            </a:r>
            <a:r>
              <a:rPr b="0"/>
              <a:t> </a:t>
            </a:r>
            <a:r>
              <a:rPr b="0" err="1"/>
              <a:t>semplifica</a:t>
            </a:r>
            <a:r>
              <a:rPr b="0"/>
              <a:t> </a:t>
            </a:r>
            <a:r>
              <a:rPr b="0" err="1"/>
              <a:t>l'intera</a:t>
            </a:r>
            <a:r>
              <a:rPr b="0"/>
              <a:t> </a:t>
            </a:r>
            <a:r>
              <a:rPr b="0" i="1"/>
              <a:t>pipeline</a:t>
            </a:r>
            <a:r>
              <a:rPr b="0"/>
              <a:t> di </a:t>
            </a:r>
            <a:r>
              <a:rPr b="0" err="1"/>
              <a:t>analisi</a:t>
            </a:r>
            <a:r>
              <a:rPr b="0"/>
              <a:t> </a:t>
            </a:r>
            <a:r>
              <a:rPr b="0" err="1"/>
              <a:t>dati</a:t>
            </a:r>
            <a:r>
              <a:rPr b="0"/>
              <a:t>.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36E8B38E-C095-C4DA-2EDA-4308A467FA0D}"/>
              </a:ext>
            </a:extLst>
          </p:cNvPr>
          <p:cNvSpPr txBox="1"/>
          <p:nvPr/>
        </p:nvSpPr>
        <p:spPr>
          <a:xfrm>
            <a:off x="314112" y="3227072"/>
            <a:ext cx="51722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0">
              <a:buNone/>
              <a:defRPr b="1"/>
            </a:lvl1pPr>
          </a:lstStyle>
          <a:p>
            <a:pPr algn="just"/>
            <a:r>
              <a:rPr err="1"/>
              <a:t>Integrazione</a:t>
            </a:r>
            <a:r>
              <a:t> Python </a:t>
            </a:r>
            <a:r>
              <a:rPr err="1"/>
              <a:t>Personalizzata</a:t>
            </a:r>
            <a:r>
              <a:t>: </a:t>
            </a:r>
            <a:r>
              <a:rPr lang="it-IT" b="0"/>
              <a:t>L'integrazione di script Python semplici e ad hoc garantisce una completa flessibilità, consentendo di affiancare alle funzionalità native di Orange architetture avanzate quali reti MLP e tecniche di estrazione temporale a finestra mobile (</a:t>
            </a:r>
            <a:r>
              <a:rPr lang="it-IT" b="0" i="1"/>
              <a:t>Sliding Window</a:t>
            </a:r>
            <a:r>
              <a:rPr lang="it-IT" b="0"/>
              <a:t>)</a:t>
            </a:r>
            <a:endParaRPr b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D2042ABE-7FD4-C90F-2E51-793A78F98B32}"/>
              </a:ext>
            </a:extLst>
          </p:cNvPr>
          <p:cNvSpPr txBox="1"/>
          <p:nvPr/>
        </p:nvSpPr>
        <p:spPr>
          <a:xfrm>
            <a:off x="314112" y="4981398"/>
            <a:ext cx="51722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0">
              <a:buNone/>
              <a:defRPr b="1"/>
            </a:lvl1pPr>
          </a:lstStyle>
          <a:p>
            <a:pPr algn="just"/>
            <a:r>
              <a:rPr lang="it-IT"/>
              <a:t>Democratizzazione dell'IA: </a:t>
            </a:r>
            <a:r>
              <a:rPr lang="it-IT" b="0"/>
              <a:t>Permette ai </a:t>
            </a:r>
            <a:r>
              <a:rPr lang="it-IT" b="0" i="1" err="1"/>
              <a:t>decision</a:t>
            </a:r>
            <a:r>
              <a:rPr lang="it-IT" b="0" i="1"/>
              <a:t> maker</a:t>
            </a:r>
            <a:r>
              <a:rPr lang="it-IT" b="0"/>
              <a:t> di esplorare e validare modelli ML senza barriere di programmazione</a:t>
            </a:r>
            <a:r>
              <a:rPr b="0"/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4FEBA6-FD25-6BD6-2C3D-BB306D8044AD}"/>
              </a:ext>
            </a:extLst>
          </p:cNvPr>
          <p:cNvSpPr txBox="1"/>
          <p:nvPr/>
        </p:nvSpPr>
        <p:spPr>
          <a:xfrm>
            <a:off x="314112" y="1405869"/>
            <a:ext cx="11559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altLang="it-IT" sz="2000" b="1">
                <a:solidFill>
                  <a:srgbClr val="FF0000"/>
                </a:solidFill>
              </a:rPr>
              <a:t>Orange</a:t>
            </a:r>
            <a:r>
              <a:rPr lang="it-IT" altLang="it-IT" sz="2000"/>
              <a:t>  è un software gratuito per il data mining che crea visualizzazione dei dati particolarmente accattivanti e interessanti senza che siano necessarie molte preconoscenze.</a:t>
            </a:r>
            <a:endParaRPr lang="it-IT" sz="200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2D510F75-6E79-493E-A263-33F9B6597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898" y="2636975"/>
            <a:ext cx="6068654" cy="251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482"/>
            <a:ext cx="10515600" cy="1142341"/>
          </a:xfrm>
        </p:spPr>
        <p:txBody>
          <a:bodyPr/>
          <a:lstStyle/>
          <a:p>
            <a:r>
              <a:rPr lang="it-IT"/>
              <a:t>Metodologia e Workflow Operativo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85328953-313C-40BE-86C8-9BCCFB0AF6C6}"/>
              </a:ext>
            </a:extLst>
          </p:cNvPr>
          <p:cNvSpPr txBox="1"/>
          <p:nvPr/>
        </p:nvSpPr>
        <p:spPr>
          <a:xfrm>
            <a:off x="112643" y="1395326"/>
            <a:ext cx="297180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FF0000"/>
                </a:solidFill>
              </a:rPr>
              <a:t>1. </a:t>
            </a:r>
            <a:r>
              <a:rPr sz="2000" b="1">
                <a:solidFill>
                  <a:srgbClr val="FF0000"/>
                </a:solidFill>
              </a:rPr>
              <a:t>Preprocessing</a:t>
            </a:r>
            <a:r>
              <a:rPr sz="2000" b="1" i="0" u="none">
                <a:solidFill>
                  <a:srgbClr val="FF0000"/>
                </a:solidFill>
              </a:rPr>
              <a:t> </a:t>
            </a:r>
            <a:r>
              <a:rPr lang="it-IT" sz="2000" b="1" i="0" u="none">
                <a:solidFill>
                  <a:srgbClr val="FF0000"/>
                </a:solidFill>
              </a:rPr>
              <a:t>indicatori</a:t>
            </a:r>
            <a:endParaRPr sz="2000" b="1" i="0" u="none">
              <a:solidFill>
                <a:srgbClr val="FF0000"/>
              </a:solidFill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31DCF3C4-FFCD-4F94-B8BC-4FAA31F5E5A1}"/>
              </a:ext>
            </a:extLst>
          </p:cNvPr>
          <p:cNvSpPr txBox="1"/>
          <p:nvPr/>
        </p:nvSpPr>
        <p:spPr>
          <a:xfrm>
            <a:off x="112643" y="1739143"/>
            <a:ext cx="11966713" cy="16055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it-IT" sz="2000"/>
              <a:t>- </a:t>
            </a:r>
            <a:r>
              <a:rPr err="1"/>
              <a:t>Normalizzazione</a:t>
            </a:r>
            <a:r>
              <a:t> Min-Max </a:t>
            </a:r>
            <a:r>
              <a:rPr err="1"/>
              <a:t>degli</a:t>
            </a:r>
            <a:r>
              <a:t> </a:t>
            </a:r>
            <a:r>
              <a:rPr err="1"/>
              <a:t>indicatori</a:t>
            </a:r>
            <a:r>
              <a:t> BES</a:t>
            </a:r>
            <a:r>
              <a:rPr lang="it-IT"/>
              <a:t> (training anni 2014-2017)</a:t>
            </a:r>
          </a:p>
          <a:p>
            <a:pPr algn="l">
              <a:lnSpc>
                <a:spcPts val="1800"/>
              </a:lnSpc>
            </a:pPr>
            <a:r>
              <a:rPr lang="it-IT"/>
              <a:t>- S</a:t>
            </a:r>
            <a:r>
              <a:rPr err="1"/>
              <a:t>trutturazione</a:t>
            </a:r>
            <a:r>
              <a:t> in </a:t>
            </a:r>
            <a:r>
              <a:rPr lang="it-IT" i="1"/>
              <a:t>S</a:t>
            </a:r>
            <a:r>
              <a:rPr i="1" err="1"/>
              <a:t>liding</a:t>
            </a:r>
            <a:r>
              <a:rPr i="1"/>
              <a:t> </a:t>
            </a:r>
            <a:r>
              <a:rPr lang="it-IT" i="1"/>
              <a:t>W</a:t>
            </a:r>
            <a:r>
              <a:rPr i="1" err="1"/>
              <a:t>indow</a:t>
            </a:r>
            <a:r>
              <a:rPr i="1"/>
              <a:t> </a:t>
            </a:r>
            <a:r>
              <a:t>a 3 anni per </a:t>
            </a:r>
            <a:r>
              <a:rPr err="1"/>
              <a:t>apprendere</a:t>
            </a:r>
            <a:r>
              <a:t> </a:t>
            </a:r>
            <a:r>
              <a:rPr err="1"/>
              <a:t>l'inerzia</a:t>
            </a:r>
            <a:r>
              <a:t> </a:t>
            </a:r>
            <a:r>
              <a:rPr err="1"/>
              <a:t>temporale</a:t>
            </a:r>
            <a:r>
              <a:t> senza </a:t>
            </a:r>
            <a:r>
              <a:rPr err="1"/>
              <a:t>saturare</a:t>
            </a:r>
            <a:r>
              <a:t> </a:t>
            </a:r>
            <a:r>
              <a:rPr err="1"/>
              <a:t>i</a:t>
            </a:r>
            <a:r>
              <a:t> </a:t>
            </a:r>
            <a:r>
              <a:rPr err="1"/>
              <a:t>gradi</a:t>
            </a:r>
            <a:r>
              <a:t> di </a:t>
            </a:r>
            <a:r>
              <a:rPr err="1"/>
              <a:t>libertà</a:t>
            </a:r>
            <a:r>
              <a:rPr lang="it-IT"/>
              <a:t>:</a:t>
            </a:r>
            <a:endParaRPr lang="it-IT">
              <a:solidFill>
                <a:srgbClr val="475569"/>
              </a:solidFill>
              <a:latin typeface="Calibri (Corpo)"/>
            </a:endParaRPr>
          </a:p>
          <a:p>
            <a:pPr marL="285750" indent="-285750" algn="l">
              <a:lnSpc>
                <a:spcPts val="1800"/>
              </a:lnSpc>
              <a:buFontTx/>
              <a:buChar char="-"/>
            </a:pPr>
            <a:r>
              <a:rPr lang="it-IT" sz="1600" i="1">
                <a:solidFill>
                  <a:srgbClr val="475569"/>
                </a:solidFill>
                <a:latin typeface="Calibri (Corpo)"/>
              </a:rPr>
              <a:t>La sliding window (finestra scorrevole) è la tecnica che trasforma la serie storica in un formato tabulare addebitabile a una rete neurale MLP: per prevedere il valore di un indicatore al tempo t, il modello guarda soltanto ai 3 anni precedenti </a:t>
            </a:r>
          </a:p>
          <a:p>
            <a:pPr marL="285750" indent="-285750" algn="l">
              <a:lnSpc>
                <a:spcPts val="1800"/>
              </a:lnSpc>
              <a:buFontTx/>
              <a:buChar char="-"/>
            </a:pPr>
            <a:r>
              <a:rPr lang="it-IT" sz="1600" i="1">
                <a:solidFill>
                  <a:srgbClr val="475569"/>
                </a:solidFill>
                <a:latin typeface="Calibri (Corpo)"/>
              </a:rPr>
              <a:t>L'inerzia è la tendenza naturale di molti indicatori a cambiare lentamente nel tempo. Fornire una sequenza di 3 anni consecutivi dà alla rete neurale sufficiente informazione per capire non solo il valore di partenza, ma la direzione e la velocità del trend immediato</a:t>
            </a:r>
          </a:p>
          <a:p>
            <a:pPr algn="l">
              <a:lnSpc>
                <a:spcPts val="1800"/>
              </a:lnSpc>
            </a:pPr>
            <a:endParaRPr sz="1400" b="0" i="0" u="none">
              <a:solidFill>
                <a:srgbClr val="475569"/>
              </a:solidFill>
              <a:latin typeface="Calibri (Corpo)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D7CEF2-FAD5-471A-AEFD-394BE088A435}"/>
              </a:ext>
            </a:extLst>
          </p:cNvPr>
          <p:cNvSpPr txBox="1"/>
          <p:nvPr/>
        </p:nvSpPr>
        <p:spPr>
          <a:xfrm>
            <a:off x="112643" y="3205577"/>
            <a:ext cx="3927729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defRPr sz="2000" b="1" i="0" u="none">
                <a:solidFill>
                  <a:srgbClr val="0F172A"/>
                </a:solidFill>
                <a:latin typeface="+mj-lt"/>
              </a:defRPr>
            </a:lvl1pPr>
          </a:lstStyle>
          <a:p>
            <a:r>
              <a:rPr lang="it-IT">
                <a:solidFill>
                  <a:srgbClr val="FF0000"/>
                </a:solidFill>
                <a:latin typeface="Calibri (Corpo)"/>
              </a:rPr>
              <a:t>2. Programmazione v</a:t>
            </a:r>
            <a:r>
              <a:rPr err="1">
                <a:solidFill>
                  <a:srgbClr val="FF0000"/>
                </a:solidFill>
                <a:latin typeface="Calibri (Corpo)"/>
              </a:rPr>
              <a:t>isuale</a:t>
            </a:r>
            <a:r>
              <a:rPr lang="it-IT">
                <a:solidFill>
                  <a:srgbClr val="FF0000"/>
                </a:solidFill>
                <a:latin typeface="Calibri (Corpo)"/>
              </a:rPr>
              <a:t> in</a:t>
            </a:r>
            <a:r>
              <a:rPr>
                <a:solidFill>
                  <a:srgbClr val="FF0000"/>
                </a:solidFill>
                <a:latin typeface="Calibri (Corpo)"/>
              </a:rPr>
              <a:t> Orange</a:t>
            </a: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CB5F032C-F3C3-46AB-A845-5C5D9C4566E5}"/>
              </a:ext>
            </a:extLst>
          </p:cNvPr>
          <p:cNvSpPr txBox="1"/>
          <p:nvPr/>
        </p:nvSpPr>
        <p:spPr>
          <a:xfrm>
            <a:off x="112644" y="3555171"/>
            <a:ext cx="11966712" cy="702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ts val="1800"/>
              </a:lnSpc>
              <a:defRPr sz="1700"/>
            </a:lvl1pPr>
          </a:lstStyle>
          <a:p>
            <a:pPr algn="just"/>
            <a:r>
              <a:rPr sz="1800" err="1"/>
              <a:t>Costruzione</a:t>
            </a:r>
            <a:r>
              <a:rPr sz="1800"/>
              <a:t> del workflow </a:t>
            </a:r>
            <a:r>
              <a:rPr sz="1800" err="1"/>
              <a:t>mediante</a:t>
            </a:r>
            <a:r>
              <a:rPr sz="1800"/>
              <a:t> </a:t>
            </a:r>
            <a:r>
              <a:rPr sz="1800" err="1"/>
              <a:t>trascinamento</a:t>
            </a:r>
            <a:r>
              <a:rPr sz="1800"/>
              <a:t> di widget: </a:t>
            </a:r>
            <a:r>
              <a:rPr sz="1800" err="1"/>
              <a:t>caricamento</a:t>
            </a:r>
            <a:r>
              <a:rPr sz="1800"/>
              <a:t> </a:t>
            </a:r>
            <a:r>
              <a:rPr lang="it-IT" sz="1800"/>
              <a:t>e normalizzazione </a:t>
            </a:r>
            <a:r>
              <a:rPr sz="1800" err="1"/>
              <a:t>dati</a:t>
            </a:r>
            <a:r>
              <a:rPr sz="1800"/>
              <a:t>, </a:t>
            </a:r>
            <a:r>
              <a:rPr lang="it-IT" sz="1800"/>
              <a:t>gestione varianze regionali per evitare che le forti differenze di scala o di trend tra le regioni italiane distorcessero il modello e </a:t>
            </a:r>
            <a:r>
              <a:rPr sz="1800" err="1"/>
              <a:t>isolamento</a:t>
            </a:r>
            <a:r>
              <a:rPr sz="1800"/>
              <a:t> del </a:t>
            </a:r>
            <a:r>
              <a:rPr sz="1800" err="1"/>
              <a:t>periodo</a:t>
            </a:r>
            <a:r>
              <a:rPr sz="1800"/>
              <a:t> di </a:t>
            </a:r>
            <a:r>
              <a:rPr sz="1800" err="1"/>
              <a:t>addestramento</a:t>
            </a:r>
            <a:r>
              <a:rPr sz="1800"/>
              <a:t> (2004–2017) e di test (2018–2022)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023FE00E-2884-4EAC-86BF-1F94418D3392}"/>
              </a:ext>
            </a:extLst>
          </p:cNvPr>
          <p:cNvSpPr txBox="1"/>
          <p:nvPr/>
        </p:nvSpPr>
        <p:spPr>
          <a:xfrm>
            <a:off x="112643" y="4426378"/>
            <a:ext cx="2556701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defRPr sz="2000" b="1" i="0" u="none">
                <a:solidFill>
                  <a:srgbClr val="0F172A"/>
                </a:solidFill>
                <a:latin typeface="+mj-lt"/>
              </a:defRPr>
            </a:lvl1pPr>
          </a:lstStyle>
          <a:p>
            <a:r>
              <a:rPr>
                <a:solidFill>
                  <a:srgbClr val="FF0000"/>
                </a:solidFill>
                <a:latin typeface="Calibri (Corpo)"/>
              </a:rPr>
              <a:t>3. Scripting &amp; </a:t>
            </a:r>
            <a:r>
              <a:rPr err="1">
                <a:solidFill>
                  <a:srgbClr val="FF0000"/>
                </a:solidFill>
                <a:latin typeface="Calibri (Corpo)"/>
              </a:rPr>
              <a:t>Metriche</a:t>
            </a:r>
            <a:endParaRPr>
              <a:solidFill>
                <a:srgbClr val="FF0000"/>
              </a:solidFill>
              <a:latin typeface="Calibri (Corpo)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74B09B36-C52A-4093-AB10-75AAADC4CD44}"/>
              </a:ext>
            </a:extLst>
          </p:cNvPr>
          <p:cNvSpPr txBox="1"/>
          <p:nvPr/>
        </p:nvSpPr>
        <p:spPr>
          <a:xfrm>
            <a:off x="112644" y="4775134"/>
            <a:ext cx="11966712" cy="16190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>
              <a:lnSpc>
                <a:spcPts val="1800"/>
              </a:lnSpc>
              <a:defRPr sz="1700"/>
            </a:lvl1pPr>
          </a:lstStyle>
          <a:p>
            <a:pPr algn="just"/>
            <a:r>
              <a:rPr lang="it-IT" sz="1800">
                <a:latin typeface="Calibri (Corpo)"/>
              </a:rPr>
              <a:t>N</a:t>
            </a:r>
            <a:r>
              <a:rPr sz="1800">
                <a:latin typeface="Calibri (Corpo)"/>
              </a:rPr>
              <a:t>od</a:t>
            </a:r>
            <a:r>
              <a:rPr lang="it-IT" sz="1800">
                <a:latin typeface="Calibri (Corpo)"/>
              </a:rPr>
              <a:t>i</a:t>
            </a:r>
            <a:r>
              <a:rPr sz="1800">
                <a:latin typeface="Calibri (Corpo)"/>
              </a:rPr>
              <a:t> Python Script</a:t>
            </a:r>
            <a:r>
              <a:rPr lang="it-IT" sz="1800">
                <a:latin typeface="Calibri (Corpo)"/>
              </a:rPr>
              <a:t> per: </a:t>
            </a:r>
          </a:p>
          <a:p>
            <a:pPr algn="just"/>
            <a:r>
              <a:rPr lang="it-IT" sz="1800">
                <a:latin typeface="Calibri (Corpo)"/>
              </a:rPr>
              <a:t>1) esecuzione parallela del modello neurale MLP: </a:t>
            </a:r>
            <a:r>
              <a:rPr lang="it-IT" sz="1600" i="1">
                <a:latin typeface="Calibri (Corpo)"/>
              </a:rPr>
              <a:t>invece di addestrare a mano un modello per volta per ciascuno dei 18 indicatori o per le 20 regioni italiane, questo script esegue dei cicli automatici (loop) per addestrare la rete neurale MLP su più serie storiche contemporaneamente, velocizzando il processo di calcolo.</a:t>
            </a:r>
          </a:p>
          <a:p>
            <a:pPr algn="just"/>
            <a:r>
              <a:rPr lang="it-IT" sz="1800">
                <a:latin typeface="Calibri (Corpo)"/>
              </a:rPr>
              <a:t>2) v</a:t>
            </a:r>
            <a:r>
              <a:rPr sz="1800" err="1">
                <a:latin typeface="Calibri (Corpo)"/>
              </a:rPr>
              <a:t>alutazione</a:t>
            </a:r>
            <a:r>
              <a:rPr sz="1800">
                <a:latin typeface="Calibri (Corpo)"/>
              </a:rPr>
              <a:t> </a:t>
            </a:r>
            <a:r>
              <a:rPr sz="1800" err="1">
                <a:latin typeface="Calibri (Corpo)"/>
              </a:rPr>
              <a:t>automatizzata</a:t>
            </a:r>
            <a:r>
              <a:rPr sz="1800">
                <a:latin typeface="Calibri (Corpo)"/>
              </a:rPr>
              <a:t> </a:t>
            </a:r>
            <a:r>
              <a:rPr sz="1800" err="1">
                <a:latin typeface="Calibri (Corpo)"/>
              </a:rPr>
              <a:t>dell'errore</a:t>
            </a:r>
            <a:r>
              <a:rPr sz="1800">
                <a:latin typeface="Calibri (Corpo)"/>
              </a:rPr>
              <a:t> </a:t>
            </a:r>
            <a:r>
              <a:rPr sz="1800" err="1">
                <a:latin typeface="Calibri (Corpo)"/>
              </a:rPr>
              <a:t>predittivo</a:t>
            </a:r>
            <a:r>
              <a:rPr lang="it-IT" sz="1800">
                <a:latin typeface="Calibri (Corpo)"/>
              </a:rPr>
              <a:t> </a:t>
            </a:r>
            <a:r>
              <a:rPr lang="it-IT" sz="1800" i="1">
                <a:latin typeface="Calibri (Corpo)"/>
              </a:rPr>
              <a:t>(</a:t>
            </a:r>
            <a:r>
              <a:rPr lang="it-IT" sz="1600" i="1">
                <a:latin typeface="Calibri (Corpo)"/>
              </a:rPr>
              <a:t>confronto valore reale/stimato</a:t>
            </a:r>
            <a:r>
              <a:rPr lang="it-IT" sz="1800" i="1">
                <a:latin typeface="Calibri (Corpo)"/>
              </a:rPr>
              <a:t>)</a:t>
            </a:r>
            <a:r>
              <a:rPr sz="1800" i="1">
                <a:latin typeface="Calibri (Corpo)"/>
              </a:rPr>
              <a:t> </a:t>
            </a:r>
            <a:r>
              <a:rPr sz="1800" err="1">
                <a:latin typeface="Calibri (Corpo)"/>
              </a:rPr>
              <a:t>mediante</a:t>
            </a:r>
            <a:r>
              <a:rPr sz="1800">
                <a:latin typeface="Calibri (Corpo)"/>
              </a:rPr>
              <a:t> </a:t>
            </a:r>
            <a:r>
              <a:rPr sz="1800" err="1">
                <a:latin typeface="Calibri (Corpo)"/>
              </a:rPr>
              <a:t>metriche</a:t>
            </a:r>
            <a:r>
              <a:rPr sz="1800">
                <a:latin typeface="Calibri (Corpo)"/>
              </a:rPr>
              <a:t> </a:t>
            </a:r>
            <a:r>
              <a:rPr sz="1800" err="1">
                <a:latin typeface="Calibri (Corpo)"/>
              </a:rPr>
              <a:t>trasparenti</a:t>
            </a:r>
            <a:r>
              <a:rPr sz="1800">
                <a:latin typeface="Calibri (Corpo)"/>
              </a:rPr>
              <a:t> (MAE, RMSE, MAPE).</a:t>
            </a:r>
            <a:endParaRPr lang="it-IT" sz="1800">
              <a:latin typeface="Calibri (Corpo)"/>
            </a:endParaRPr>
          </a:p>
          <a:p>
            <a:r>
              <a:rPr lang="it-IT" sz="1800">
                <a:latin typeface="Calibri (Corpo)"/>
              </a:rPr>
              <a:t>3) creazione automatica di grafici regionali</a:t>
            </a:r>
            <a:endParaRPr sz="180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05" y="118595"/>
            <a:ext cx="10515600" cy="1142341"/>
          </a:xfrm>
        </p:spPr>
        <p:txBody>
          <a:bodyPr/>
          <a:lstStyle/>
          <a:p>
            <a:r>
              <a:rPr lang="it-IT"/>
              <a:t>Risultati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52DE216-9E18-1FAE-6EF9-BF90CA1854E2}"/>
              </a:ext>
            </a:extLst>
          </p:cNvPr>
          <p:cNvSpPr txBox="1"/>
          <p:nvPr/>
        </p:nvSpPr>
        <p:spPr>
          <a:xfrm>
            <a:off x="5113867" y="1433721"/>
            <a:ext cx="6918756" cy="2877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/>
              <a:t>Le metriche MAE, RMSE e MAPE evidenziano che per gli indicatori Speranza di vita alla nascita, Mortalità evitabile 0-74 anni e Amministratori &lt;40 anni (MAPE &lt;15%) il modello MLP è pienamente valido e utilizzabile per previsioni operative e stime di trend futuri. </a:t>
            </a:r>
          </a:p>
          <a:p>
            <a:pPr algn="just"/>
            <a:endParaRPr lang="it-IT" sz="1100"/>
          </a:p>
          <a:p>
            <a:pPr algn="just"/>
            <a:r>
              <a:rPr lang="it-IT" sz="1700"/>
              <a:t>Per i 7 indicatori con prevedibilità moderata (MAPE 15-40%) il modello cattura il trend di fondo, ma mostra imprecisioni di stima puntuale; per gli ultimi 8 (MAPE 50-100%) il modello non è idoneo per fare previsioni perché gli indicatori sono influenzati da dinamiche decisionali, finanziamenti pubblici, modifiche normative e shock di mercato, rendendo necessario l’integrazione di covariate esogene (es. spesa pubblica, PIL, tassi d'interesse).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F274012-FF18-4E20-A321-55E6894EC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672" y="4573042"/>
            <a:ext cx="2261176" cy="135670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4415B44-A9E6-4D71-BED4-076CAF16D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6848" y="4573042"/>
            <a:ext cx="2261176" cy="13567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F3429A5-2008-4D53-862E-A006EF6AD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7892" y="4573042"/>
            <a:ext cx="2204731" cy="135670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80EE9E97-A00C-472F-898D-6C14DA190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97" y="1530312"/>
            <a:ext cx="4931682" cy="432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</TotalTime>
  <Words>891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(Corpo)</vt:lpstr>
      <vt:lpstr>Calibri Light</vt:lpstr>
      <vt:lpstr>Inter</vt:lpstr>
      <vt:lpstr>Tema di Office</vt:lpstr>
      <vt:lpstr>INTELLIGENZA ARTIFICIALE E STATISTICA UFFICIALE: UN MODELLO DI MACHINE LEARNING PER LA PREVISIONE DI INDICATORI DI BENESSERE </vt:lpstr>
      <vt:lpstr>Machine learning e statistica tradizionale</vt:lpstr>
      <vt:lpstr>GRU con Orange</vt:lpstr>
      <vt:lpstr>Metodologia e Workflow Operativo</vt:lpstr>
      <vt:lpstr>Risultati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34</cp:revision>
  <dcterms:created xsi:type="dcterms:W3CDTF">2022-04-03T16:23:48Z</dcterms:created>
  <dcterms:modified xsi:type="dcterms:W3CDTF">2026-09-03T08:37:18Z</dcterms:modified>
</cp:coreProperties>
</file>