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56" r:id="rId2"/>
    <p:sldId id="257" r:id="rId3"/>
    <p:sldId id="331" r:id="rId4"/>
    <p:sldId id="2147326906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D92"/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1" d="100"/>
          <a:sy n="161" d="100"/>
        </p:scale>
        <p:origin x="236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608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72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EC23B4-A291-4DA6-A28A-DBBFFA76964A}"/>
              </a:ext>
            </a:extLst>
          </p:cNvPr>
          <p:cNvSpPr/>
          <p:nvPr userDrawn="1"/>
        </p:nvSpPr>
        <p:spPr>
          <a:xfrm>
            <a:off x="0" y="1575918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Google Shape;43;p1">
            <a:extLst>
              <a:ext uri="{FF2B5EF4-FFF2-40B4-BE49-F238E27FC236}">
                <a16:creationId xmlns:a16="http://schemas.microsoft.com/office/drawing/2014/main" id="{29A6DB31-776F-4442-829C-AEE2050F85B6}"/>
              </a:ext>
            </a:extLst>
          </p:cNvPr>
          <p:cNvSpPr txBox="1"/>
          <p:nvPr userDrawn="1"/>
        </p:nvSpPr>
        <p:spPr>
          <a:xfrm>
            <a:off x="3295895" y="691960"/>
            <a:ext cx="5600210" cy="79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3D5FB65-1716-423B-B430-B0A24329B2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0" y="43961"/>
            <a:ext cx="5472000" cy="6407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6FAB9A8-4D3F-4329-B195-D222EAAD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159269"/>
            <a:ext cx="2737026" cy="648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953FCAF-D5FC-425E-A76E-ACDF8F4A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956" y="6087269"/>
            <a:ext cx="108413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95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06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dascalia+grafico o tavol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6" y="1557338"/>
            <a:ext cx="11283042" cy="662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86" y="2319687"/>
            <a:ext cx="11283042" cy="3630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6897485-CF07-4D6A-ABB8-A29D7DC57109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BC91E05A-8494-49B6-B257-61F68DA8B315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22199A7-2A62-43D5-872A-CD0B9A3D6E61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1B2ED1D9-25D5-4BB7-87C2-D519D933636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B861223-9F8E-09E0-9481-936628260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5" name="Immagine 4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37EA5E76-BCF8-5F5C-FF0C-BE96F163BC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88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234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166"/>
            <a:ext cx="10515600" cy="450012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7891" y="6444664"/>
            <a:ext cx="855909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CE898A-00B1-4BA8-8A64-451C194CA4BA}"/>
              </a:ext>
            </a:extLst>
          </p:cNvPr>
          <p:cNvSpPr/>
          <p:nvPr userDrawn="1"/>
        </p:nvSpPr>
        <p:spPr>
          <a:xfrm>
            <a:off x="-1" y="6382052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820F40D-A37A-4976-98FA-F60EF6F6CCB5}"/>
              </a:ext>
            </a:extLst>
          </p:cNvPr>
          <p:cNvSpPr/>
          <p:nvPr userDrawn="1"/>
        </p:nvSpPr>
        <p:spPr>
          <a:xfrm>
            <a:off x="0" y="115822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1D0217-7084-43CF-BC19-4FB1BC117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39629" y="6433933"/>
            <a:ext cx="1672629" cy="396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0AFA281-26AE-40E5-BC0F-F03EF7504F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096" y="6433517"/>
            <a:ext cx="596275" cy="396000"/>
          </a:xfrm>
          <a:prstGeom prst="rect">
            <a:avLst/>
          </a:prstGeom>
        </p:spPr>
      </p:pic>
      <p:sp>
        <p:nvSpPr>
          <p:cNvPr id="10" name="Google Shape;43;p1">
            <a:extLst>
              <a:ext uri="{FF2B5EF4-FFF2-40B4-BE49-F238E27FC236}">
                <a16:creationId xmlns:a16="http://schemas.microsoft.com/office/drawing/2014/main" id="{E8378569-5241-448A-AFF9-3AC4984ABDDD}"/>
              </a:ext>
            </a:extLst>
          </p:cNvPr>
          <p:cNvSpPr txBox="1"/>
          <p:nvPr userDrawn="1"/>
        </p:nvSpPr>
        <p:spPr>
          <a:xfrm>
            <a:off x="6134244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9791059-883B-43C2-B607-853949CD7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47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6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7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1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1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88EF6CF-2B27-453A-8EDF-01D96186FE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88"/>
          <a:stretch/>
        </p:blipFill>
        <p:spPr>
          <a:xfrm>
            <a:off x="7760562" y="1737756"/>
            <a:ext cx="4011835" cy="4437415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13C67615-B965-45C8-A4D8-6F02BFCFC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809" y="2810479"/>
            <a:ext cx="7564388" cy="2387600"/>
          </a:xfrm>
        </p:spPr>
        <p:txBody>
          <a:bodyPr>
            <a:normAutofit fontScale="90000"/>
          </a:bodyPr>
          <a:lstStyle/>
          <a:p>
            <a:pPr algn="l"/>
            <a:r>
              <a:rPr lang="it-IT" b="1" dirty="0">
                <a:solidFill>
                  <a:srgbClr val="314D92"/>
                </a:solidFill>
                <a:latin typeface="Bahnschrift Condensed" panose="020B0502040204020203" pitchFamily="34" charset="0"/>
              </a:rPr>
              <a:t>I 6 PROFILI DEL DISAGIO SOCIO-ECONOMICO NELLE UPL DI PALERMO</a:t>
            </a:r>
            <a:br>
              <a:rPr lang="it-IT" b="1" dirty="0">
                <a:solidFill>
                  <a:srgbClr val="314D92"/>
                </a:solidFill>
                <a:latin typeface="Bahnschrift Condensed" panose="020B0502040204020203" pitchFamily="34" charset="0"/>
              </a:rPr>
            </a:br>
            <a:r>
              <a:rPr lang="it-IT" sz="4800" b="1" dirty="0">
                <a:solidFill>
                  <a:srgbClr val="314D92"/>
                </a:solidFill>
                <a:latin typeface="Bahnschrift Condensed" panose="020B0502040204020203" pitchFamily="34" charset="0"/>
              </a:rPr>
              <a:t>Cluster </a:t>
            </a:r>
            <a:r>
              <a:rPr lang="it-IT" sz="4800" b="1" dirty="0" err="1">
                <a:solidFill>
                  <a:srgbClr val="314D92"/>
                </a:solidFill>
                <a:latin typeface="Bahnschrift Condensed" panose="020B0502040204020203" pitchFamily="34" charset="0"/>
              </a:rPr>
              <a:t>analysis</a:t>
            </a:r>
            <a:r>
              <a:rPr lang="it-IT" sz="4800" b="1" dirty="0">
                <a:solidFill>
                  <a:srgbClr val="314D92"/>
                </a:solidFill>
                <a:latin typeface="Bahnschrift Condensed" panose="020B0502040204020203" pitchFamily="34" charset="0"/>
              </a:rPr>
              <a:t> sulle 55 Unità di primo livello</a:t>
            </a:r>
            <a:endParaRPr lang="it-IT" dirty="0"/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1405090F-2126-4A68-A994-774156D67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809" y="5452194"/>
            <a:ext cx="7564388" cy="720000"/>
          </a:xfrm>
        </p:spPr>
        <p:txBody>
          <a:bodyPr/>
          <a:lstStyle/>
          <a:p>
            <a:pPr algn="l"/>
            <a:r>
              <a:rPr lang="it-IT" dirty="0">
                <a:latin typeface="Bahnschrift Condensed" panose="020B0502040204020203" pitchFamily="34" charset="0"/>
              </a:rPr>
              <a:t>Girolamo D’Anneo, Presidente USCI – Comune di Palermo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b="1" dirty="0"/>
              <a:t>Obiettivo e metodi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1291"/>
            <a:ext cx="8304810" cy="450012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it-IT" sz="2000" b="1" i="1" dirty="0">
                <a:solidFill>
                  <a:srgbClr val="314D92"/>
                </a:solidFill>
              </a:rPr>
              <a:t>Obiettivo</a:t>
            </a:r>
            <a:r>
              <a:rPr lang="it-IT" sz="2000" i="1" dirty="0"/>
              <a:t>: </a:t>
            </a:r>
            <a:r>
              <a:rPr lang="it-IT" sz="2000" dirty="0"/>
              <a:t>classificare le 55 Unità di primo livello (</a:t>
            </a:r>
            <a:r>
              <a:rPr lang="it-IT" sz="2000" dirty="0" err="1"/>
              <a:t>Upl</a:t>
            </a:r>
            <a:r>
              <a:rPr lang="it-IT" sz="2000" dirty="0"/>
              <a:t>) di Palermo in gruppi omogenei sulla base degli indicatori dell’Indice Istat di disagio socio economico degli individui.</a:t>
            </a:r>
          </a:p>
          <a:p>
            <a:pPr>
              <a:spcBef>
                <a:spcPts val="600"/>
              </a:spcBef>
            </a:pPr>
            <a:r>
              <a:rPr lang="it-IT" sz="2000" b="1" i="1" dirty="0">
                <a:solidFill>
                  <a:srgbClr val="314D92"/>
                </a:solidFill>
              </a:rPr>
              <a:t>Metodo</a:t>
            </a:r>
            <a:r>
              <a:rPr lang="it-IT" sz="2000" i="1" dirty="0"/>
              <a:t>:</a:t>
            </a:r>
            <a:r>
              <a:rPr lang="it-IT" sz="2000" dirty="0"/>
              <a:t> cluster </a:t>
            </a:r>
            <a:r>
              <a:rPr lang="it-IT" sz="2000" dirty="0" err="1"/>
              <a:t>analysis</a:t>
            </a:r>
            <a:r>
              <a:rPr lang="it-IT" sz="2000" dirty="0"/>
              <a:t> delle 55 </a:t>
            </a:r>
            <a:r>
              <a:rPr lang="it-IT" sz="2000" dirty="0" err="1"/>
              <a:t>Upl</a:t>
            </a:r>
            <a:r>
              <a:rPr lang="it-IT" sz="2000" dirty="0"/>
              <a:t> sulla base degli indicatori elementari e di contesto dell’Indice Istat. Metodo k-</a:t>
            </a:r>
            <a:r>
              <a:rPr lang="it-IT" sz="2000" dirty="0" err="1"/>
              <a:t>means</a:t>
            </a:r>
            <a:r>
              <a:rPr lang="it-IT" sz="2000" dirty="0"/>
              <a:t> (dopo aver standardizzato le variabili), testando diversi numeri di cluster compresi tra 4 e 7. La scelta del numero ottimale di cluster è stata guidata dal coefficiente di silhouette medio. La soluzione a 6 cluster presenta la silhouette media più elevata tra quelle testate: 0,307.</a:t>
            </a:r>
          </a:p>
          <a:p>
            <a:pPr>
              <a:spcBef>
                <a:spcPts val="600"/>
              </a:spcBef>
            </a:pPr>
            <a:r>
              <a:rPr lang="it-IT" sz="2000" b="1" i="1" dirty="0">
                <a:solidFill>
                  <a:srgbClr val="314D92"/>
                </a:solidFill>
              </a:rPr>
              <a:t>Dati utilizzati</a:t>
            </a:r>
            <a:r>
              <a:rPr lang="it-IT" sz="2000" i="1" dirty="0"/>
              <a:t>: </a:t>
            </a:r>
            <a:r>
              <a:rPr lang="it-IT" sz="2000" dirty="0"/>
              <a:t>17 variabili quantitative, corrispondenti ai nove indicatori elementari dell’Indice di disagio socio-economico (IDISE) e a otto variabili di contesto. Le variabili descrivono condizioni di fragilità sociale, assetto demografico, intensità lavorativa, istruzione, dispersione scolastica, densità abitativa e struttura delle famiglie</a:t>
            </a:r>
          </a:p>
          <a:p>
            <a:pPr>
              <a:spcBef>
                <a:spcPts val="600"/>
              </a:spcBef>
            </a:pPr>
            <a:r>
              <a:rPr lang="it-IT" sz="2000" b="1" i="1" dirty="0">
                <a:solidFill>
                  <a:srgbClr val="314D92"/>
                </a:solidFill>
              </a:rPr>
              <a:t>Fonte dei dati</a:t>
            </a:r>
            <a:r>
              <a:rPr lang="it-IT" sz="2000" i="1" dirty="0"/>
              <a:t>: </a:t>
            </a:r>
            <a:r>
              <a:rPr lang="it-IT" sz="2000" dirty="0"/>
              <a:t>Istat</a:t>
            </a:r>
          </a:p>
          <a:p>
            <a:pPr>
              <a:spcBef>
                <a:spcPts val="600"/>
              </a:spcBef>
            </a:pPr>
            <a:r>
              <a:rPr lang="it-IT" sz="2000" b="1" i="1" dirty="0">
                <a:solidFill>
                  <a:srgbClr val="314D92"/>
                </a:solidFill>
              </a:rPr>
              <a:t>Anno di riferimento</a:t>
            </a:r>
            <a:r>
              <a:rPr lang="it-IT" sz="2000" i="1" dirty="0"/>
              <a:t>: </a:t>
            </a:r>
            <a:r>
              <a:rPr lang="it-IT" sz="2000" dirty="0"/>
              <a:t>2023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1A6459C-3796-49F3-895A-AE3E54450C33}"/>
              </a:ext>
            </a:extLst>
          </p:cNvPr>
          <p:cNvSpPr/>
          <p:nvPr/>
        </p:nvSpPr>
        <p:spPr>
          <a:xfrm>
            <a:off x="8368144" y="1291291"/>
            <a:ext cx="3823855" cy="49244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it-IT" sz="1400" b="1" i="1" dirty="0">
                <a:solidFill>
                  <a:srgbClr val="314D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dati utilizzati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DIS1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individui di 70 anni e più che vivono da soli e senza casa di proprietà.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DIS2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individui in famiglie in cui nessun membro è occupato o riceve una pensione da lavoro.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DIS3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individui in famiglie a basso reddito equivalente.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DIS4_inv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complemento del tasso di occupazione 25-64 anni.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DIS5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individui 0-64 anni in famiglie con bassa intensità lavorativa.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DIS6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individui 25-64 anni con occupazione non stabile.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DIS7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individui 25-64 anni con basso livello di istruzione.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DIS8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giovani 15-29 anni non occupati e non in istruzione o formazione.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DIS9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studenti che abbandonano la scuola o ripetono l’anno.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CON1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densità della popolazione.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CON2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popolazione 0-24 anni.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CON3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popolazione 65 anni e più.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CON4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popolazione straniera.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CON10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rapporto tra popolazione 0-24 anni e 65 anni e più.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CON13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famiglie unipersonali.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CON14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famiglie con 5 componenti e più.</a:t>
            </a:r>
          </a:p>
          <a:p>
            <a:pPr marL="87313" lvl="0" indent="-87313">
              <a:buSzPts val="1000"/>
              <a:buFont typeface="Symbol" panose="05050102010706020507" pitchFamily="18" charset="2"/>
              <a:buChar char=""/>
              <a:tabLst>
                <a:tab pos="538163" algn="l"/>
              </a:tabLst>
            </a:pP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CON15</a:t>
            </a:r>
            <a:r>
              <a: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individui in famiglie beneficiarie di trasferimenti per l’esclusione sociale.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B93E2C1-4360-4BBF-A268-29611CDE1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altLang="it-IT" b="1" dirty="0"/>
              <a:t>I 6 cluster di Palermo</a:t>
            </a:r>
            <a:endParaRPr lang="it-IT" b="1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36C639B-1034-4F78-AB16-575C160E44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88"/>
          <a:stretch/>
        </p:blipFill>
        <p:spPr>
          <a:xfrm>
            <a:off x="3817685" y="1294739"/>
            <a:ext cx="4556630" cy="5040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9CFF2D-FBC5-4A89-B9C1-2B081EBB8412}"/>
              </a:ext>
            </a:extLst>
          </p:cNvPr>
          <p:cNvSpPr txBox="1"/>
          <p:nvPr/>
        </p:nvSpPr>
        <p:spPr>
          <a:xfrm>
            <a:off x="166255" y="1376440"/>
            <a:ext cx="3528000" cy="3024000"/>
          </a:xfrm>
          <a:prstGeom prst="rect">
            <a:avLst/>
          </a:prstGeom>
          <a:solidFill>
            <a:srgbClr val="2166AC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FFFF"/>
                </a:solidFill>
              </a:rPr>
              <a:t>1: l’area del benessere socio-economico</a:t>
            </a:r>
          </a:p>
          <a:p>
            <a:r>
              <a:rPr lang="it-IT" sz="1400" u="sng" dirty="0">
                <a:solidFill>
                  <a:srgbClr val="FFFFFF"/>
                </a:solidFill>
              </a:rPr>
              <a:t>Profilo demografico</a:t>
            </a:r>
            <a:r>
              <a:rPr lang="it-IT" sz="1400" dirty="0">
                <a:solidFill>
                  <a:srgbClr val="FFFFFF"/>
                </a:solidFill>
              </a:rPr>
              <a:t>: quota elevata di over 65 e famiglie unipersonali, densità abitativa medio‑alta.</a:t>
            </a:r>
          </a:p>
          <a:p>
            <a:pPr>
              <a:spcBef>
                <a:spcPts val="300"/>
              </a:spcBef>
            </a:pPr>
            <a:r>
              <a:rPr lang="it-IT" sz="1400" u="sng" dirty="0">
                <a:solidFill>
                  <a:srgbClr val="FFFFFF"/>
                </a:solidFill>
              </a:rPr>
              <a:t>Condizioni socio‑economiche</a:t>
            </a:r>
            <a:r>
              <a:rPr lang="it-IT" sz="1400" dirty="0">
                <a:solidFill>
                  <a:srgbClr val="FFFFFF"/>
                </a:solidFill>
              </a:rPr>
              <a:t>: livelli molto bassi di beneficiari di trasferimenti per esclusione sociale, di individui in famiglie a basso reddito equivalente e di persone in nuclei con bassa intensità lavorativa. Il tasso di occupazione è alto, il livello di istruzione è mediamente elevato e la quota di NEET 15–29 anni è nettamente inferiore alla media.</a:t>
            </a:r>
          </a:p>
          <a:p>
            <a:r>
              <a:rPr lang="it-IT" sz="1400" b="1" dirty="0">
                <a:solidFill>
                  <a:srgbClr val="FFFFFF"/>
                </a:solidFill>
              </a:rPr>
              <a:t>IDISE 2023: da 92,4 a 95,3</a:t>
            </a:r>
            <a:endParaRPr lang="it-IT" sz="1600" b="1" dirty="0">
              <a:solidFill>
                <a:srgbClr val="FFFFFF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711180F-3E15-4398-ADAB-51D21BFB8B0A}"/>
              </a:ext>
            </a:extLst>
          </p:cNvPr>
          <p:cNvSpPr txBox="1"/>
          <p:nvPr/>
        </p:nvSpPr>
        <p:spPr>
          <a:xfrm>
            <a:off x="161109" y="4575467"/>
            <a:ext cx="3528000" cy="1656000"/>
          </a:xfrm>
          <a:prstGeom prst="rect">
            <a:avLst/>
          </a:prstGeom>
          <a:solidFill>
            <a:srgbClr val="7EB5D6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2: le periferie residenziali consolidate</a:t>
            </a:r>
          </a:p>
          <a:p>
            <a:r>
              <a:rPr lang="it-IT" sz="1400" u="sng" dirty="0"/>
              <a:t>Profilo demografico</a:t>
            </a:r>
            <a:r>
              <a:rPr lang="it-IT" sz="1400" dirty="0"/>
              <a:t>: presenza relativamente alta di anziani, bassa incidenza di giovani e basso rapporto giovani/anziani. Le famiglie numerose sono poco frequenti e la presenza di famiglie unipersonali è vicina alla media; la presenza straniera è contenuta.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E6FBA22-2B55-49C2-84DF-BCFD3F095193}"/>
              </a:ext>
            </a:extLst>
          </p:cNvPr>
          <p:cNvSpPr txBox="1"/>
          <p:nvPr/>
        </p:nvSpPr>
        <p:spPr>
          <a:xfrm>
            <a:off x="8497745" y="3711467"/>
            <a:ext cx="3528000" cy="2520000"/>
          </a:xfrm>
          <a:prstGeom prst="rect">
            <a:avLst/>
          </a:prstGeom>
          <a:solidFill>
            <a:srgbClr val="E1ECED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3: l’area urbana con criticità intermedie</a:t>
            </a:r>
          </a:p>
          <a:p>
            <a:r>
              <a:rPr lang="it-IT" sz="1400" u="sng" dirty="0"/>
              <a:t>Profilo demografico</a:t>
            </a:r>
            <a:r>
              <a:rPr lang="it-IT" sz="1400" dirty="0"/>
              <a:t>: percentuale di giovani e anziani nella media. Presenza straniera elevata. Livelli di famiglie unipersonali e anziani soli superiori alla media.</a:t>
            </a:r>
          </a:p>
          <a:p>
            <a:pPr>
              <a:spcBef>
                <a:spcPts val="300"/>
              </a:spcBef>
            </a:pPr>
            <a:r>
              <a:rPr lang="it-IT" sz="1400" u="sng" dirty="0"/>
              <a:t>Condizioni socio‑economiche</a:t>
            </a:r>
            <a:r>
              <a:rPr lang="it-IT" sz="1400" dirty="0"/>
              <a:t>: livelli di istruzione e reddito inferiori alla media, ma senza valori estremi. Instabilità lavorativa non particolarmente alta.</a:t>
            </a:r>
          </a:p>
          <a:p>
            <a:r>
              <a:rPr lang="it-IT" sz="1400" b="1" dirty="0"/>
              <a:t>IDISE 2023: da 99,9 a 105,1</a:t>
            </a:r>
            <a:endParaRPr lang="it-IT" sz="1600" b="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F8323FA-BEF8-4AD2-B16E-277057BD7B8A}"/>
              </a:ext>
            </a:extLst>
          </p:cNvPr>
          <p:cNvSpPr txBox="1"/>
          <p:nvPr/>
        </p:nvSpPr>
        <p:spPr>
          <a:xfrm>
            <a:off x="8497745" y="1376440"/>
            <a:ext cx="3528000" cy="2160000"/>
          </a:xfrm>
          <a:prstGeom prst="rect">
            <a:avLst/>
          </a:prstGeom>
          <a:solidFill>
            <a:srgbClr val="7EB5D6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2: le periferie residenziali consolidate </a:t>
            </a:r>
            <a:r>
              <a:rPr lang="it-IT" sz="1600" i="1" dirty="0"/>
              <a:t>(continua)</a:t>
            </a:r>
          </a:p>
          <a:p>
            <a:r>
              <a:rPr lang="it-IT" sz="1400" u="sng" dirty="0"/>
              <a:t>Condizioni socio‑economiche</a:t>
            </a:r>
            <a:r>
              <a:rPr lang="it-IT" sz="1400" dirty="0"/>
              <a:t>: indicatori di fragilità lavorativa e reddituale prossimi ai valori medi, senza particolari picchi di disagio. Il livello di istruzione è superiore alla media e la vulnerabilità sociale si mantiene su livelli contenuti.</a:t>
            </a:r>
          </a:p>
          <a:p>
            <a:r>
              <a:rPr lang="it-IT" sz="1400" b="1" dirty="0"/>
              <a:t>IDISE 2023: da 97,0 a 102,3</a:t>
            </a:r>
          </a:p>
        </p:txBody>
      </p:sp>
    </p:spTree>
    <p:extLst>
      <p:ext uri="{BB962C8B-B14F-4D97-AF65-F5344CB8AC3E}">
        <p14:creationId xmlns:p14="http://schemas.microsoft.com/office/powerpoint/2010/main" val="1368932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B93E2C1-4360-4BBF-A268-29611CDE1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altLang="it-IT" b="1" dirty="0"/>
              <a:t>I 6 cluster di Palermo</a:t>
            </a:r>
            <a:endParaRPr lang="it-IT" b="1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36C639B-1034-4F78-AB16-575C160E44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88"/>
          <a:stretch/>
        </p:blipFill>
        <p:spPr>
          <a:xfrm>
            <a:off x="3817686" y="1290742"/>
            <a:ext cx="4556628" cy="504000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0ACF69A-0E66-408F-B9D4-6622C55F30BA}"/>
              </a:ext>
            </a:extLst>
          </p:cNvPr>
          <p:cNvSpPr txBox="1"/>
          <p:nvPr/>
        </p:nvSpPr>
        <p:spPr>
          <a:xfrm>
            <a:off x="168050" y="1363626"/>
            <a:ext cx="3528000" cy="3456000"/>
          </a:xfrm>
          <a:prstGeom prst="rect">
            <a:avLst/>
          </a:prstGeom>
          <a:solidFill>
            <a:srgbClr val="FBE6D4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4: le grandi periferie e le borgate marinare con disagio socio-economico diffuso</a:t>
            </a:r>
          </a:p>
          <a:p>
            <a:r>
              <a:rPr lang="it-IT" sz="1400" u="sng" dirty="0"/>
              <a:t>Profilo demografico</a:t>
            </a:r>
            <a:r>
              <a:rPr lang="it-IT" sz="1400" dirty="0"/>
              <a:t>: percentuale di giovani più alta della media, bassa presenza di anziani, forte squilibrio a favore dei giovani. Bassa presenza di stranieri.  Alta percentuale di famiglie con 5 componenti e più, famiglie unipersonali inferiori alla media. Pochi anziani soli.</a:t>
            </a:r>
          </a:p>
          <a:p>
            <a:pPr>
              <a:spcBef>
                <a:spcPts val="300"/>
              </a:spcBef>
            </a:pPr>
            <a:r>
              <a:rPr lang="it-IT" sz="1400" u="sng" dirty="0"/>
              <a:t>Condizioni socio‑economiche</a:t>
            </a:r>
            <a:r>
              <a:rPr lang="it-IT" sz="1400" dirty="0"/>
              <a:t>: basso livello di istruzione e alta percentuale di NEET, bassi tassi di occupazione, alti livelli di occupazione instabile e intensità lavorativa debole.</a:t>
            </a:r>
          </a:p>
          <a:p>
            <a:r>
              <a:rPr lang="it-IT" sz="1400" b="1" dirty="0"/>
              <a:t>IDISE 2023: da 99,8 a 106,2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113AB14-4944-4BD3-B9A2-27EF33F6D57B}"/>
              </a:ext>
            </a:extLst>
          </p:cNvPr>
          <p:cNvSpPr txBox="1"/>
          <p:nvPr/>
        </p:nvSpPr>
        <p:spPr>
          <a:xfrm>
            <a:off x="168050" y="4889808"/>
            <a:ext cx="3528000" cy="1440000"/>
          </a:xfrm>
          <a:prstGeom prst="rect">
            <a:avLst/>
          </a:prstGeom>
          <a:solidFill>
            <a:srgbClr val="F39A76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5: il Centro storico</a:t>
            </a:r>
          </a:p>
          <a:p>
            <a:r>
              <a:rPr lang="it-IT" sz="1400" u="sng" dirty="0"/>
              <a:t>Profilo demografico</a:t>
            </a:r>
            <a:r>
              <a:rPr lang="it-IT" sz="1400" dirty="0"/>
              <a:t>: percentuale di anziani inferiore alla media, rapporto giovani/anziani molto alto; quota molto elevata di famiglie unipersonali. Presenza straniera molto elevata.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19540ED-FE85-4ADF-965A-3B05FE645A65}"/>
              </a:ext>
            </a:extLst>
          </p:cNvPr>
          <p:cNvSpPr txBox="1"/>
          <p:nvPr/>
        </p:nvSpPr>
        <p:spPr>
          <a:xfrm>
            <a:off x="8480184" y="3233808"/>
            <a:ext cx="3528000" cy="3096000"/>
          </a:xfrm>
          <a:prstGeom prst="rect">
            <a:avLst/>
          </a:prstGeom>
          <a:solidFill>
            <a:srgbClr val="B2182B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FFFF"/>
                </a:solidFill>
              </a:rPr>
              <a:t>6: San Filippo Neri</a:t>
            </a:r>
          </a:p>
          <a:p>
            <a:r>
              <a:rPr lang="it-IT" sz="1400" u="sng" dirty="0">
                <a:solidFill>
                  <a:srgbClr val="FFFFFF"/>
                </a:solidFill>
              </a:rPr>
              <a:t>Profilo demografico</a:t>
            </a:r>
            <a:r>
              <a:rPr lang="it-IT" sz="1400" dirty="0">
                <a:solidFill>
                  <a:srgbClr val="FFFFFF"/>
                </a:solidFill>
              </a:rPr>
              <a:t>: popolazione fortemente sbilanciata sui giovani, bassa percentuale di anziani, poche famiglie unipersonali e molte famiglie numerose.</a:t>
            </a:r>
          </a:p>
          <a:p>
            <a:pPr>
              <a:spcBef>
                <a:spcPts val="300"/>
              </a:spcBef>
            </a:pPr>
            <a:r>
              <a:rPr lang="it-IT" sz="1400" u="sng" dirty="0">
                <a:solidFill>
                  <a:srgbClr val="FFFFFF"/>
                </a:solidFill>
              </a:rPr>
              <a:t>Condizioni socio‑economiche</a:t>
            </a:r>
            <a:r>
              <a:rPr lang="it-IT" sz="1400" dirty="0">
                <a:solidFill>
                  <a:srgbClr val="FFFFFF"/>
                </a:solidFill>
              </a:rPr>
              <a:t>: livello di istruzione molto basso, elevata incidenza di NEET, valori molto elevati di individui in famiglie a basso reddito equivalente, con bassa intensità lavorativa,  e di beneficiari di trasferimenti per esclusione sociale.</a:t>
            </a:r>
          </a:p>
          <a:p>
            <a:r>
              <a:rPr lang="it-IT" sz="1400" b="1" dirty="0">
                <a:solidFill>
                  <a:srgbClr val="FFFFFF"/>
                </a:solidFill>
              </a:rPr>
              <a:t>IDISE 2023: 111,3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1E76969-8394-4326-A8AF-512B4E0B93A3}"/>
              </a:ext>
            </a:extLst>
          </p:cNvPr>
          <p:cNvSpPr txBox="1"/>
          <p:nvPr/>
        </p:nvSpPr>
        <p:spPr>
          <a:xfrm>
            <a:off x="8480184" y="1363626"/>
            <a:ext cx="3528000" cy="1800000"/>
          </a:xfrm>
          <a:prstGeom prst="rect">
            <a:avLst/>
          </a:prstGeom>
          <a:solidFill>
            <a:srgbClr val="F39A76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5: il Centro storico </a:t>
            </a:r>
            <a:r>
              <a:rPr lang="it-IT" sz="1600" i="1" dirty="0"/>
              <a:t>(continua)</a:t>
            </a:r>
            <a:r>
              <a:rPr lang="it-IT" sz="1600" b="1" dirty="0"/>
              <a:t> </a:t>
            </a:r>
          </a:p>
          <a:p>
            <a:r>
              <a:rPr lang="it-IT" sz="1400" u="sng" dirty="0"/>
              <a:t>Condizioni socio‑economiche</a:t>
            </a:r>
            <a:r>
              <a:rPr lang="it-IT" sz="1400" dirty="0"/>
              <a:t>: livelli molto elevati di anziani soli senza casa di proprietà, di dispersione scolastica e di NEET. Livelli di reddito molto bassi ed elevata percentuale di famiglie beneficiarie del reddito di inclusione.</a:t>
            </a:r>
          </a:p>
          <a:p>
            <a:r>
              <a:rPr lang="it-IT" sz="1400" b="1" dirty="0"/>
              <a:t>IDISE 2023: da 102,6 a 109,7</a:t>
            </a:r>
          </a:p>
        </p:txBody>
      </p:sp>
    </p:spTree>
    <p:extLst>
      <p:ext uri="{BB962C8B-B14F-4D97-AF65-F5344CB8AC3E}">
        <p14:creationId xmlns:p14="http://schemas.microsoft.com/office/powerpoint/2010/main" val="739520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b="1" dirty="0"/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047" y="1303167"/>
            <a:ext cx="11693236" cy="1364824"/>
          </a:xfrm>
        </p:spPr>
        <p:txBody>
          <a:bodyPr>
            <a:noAutofit/>
          </a:bodyPr>
          <a:lstStyle/>
          <a:p>
            <a:r>
              <a:rPr lang="it-IT" sz="2400" dirty="0"/>
              <a:t>Il territorio palermitano presenta una struttura interna articolata, in cui convivono aree con profili molto differenti per densità, composizione familiare, presenza di popolazione anziana o giovane, livelli di occupazione e di vulnerabilità sociale</a:t>
            </a:r>
          </a:p>
          <a:p>
            <a:r>
              <a:rPr lang="it-IT" sz="2400" dirty="0"/>
              <a:t>la cluster </a:t>
            </a:r>
            <a:r>
              <a:rPr lang="it-IT" sz="2400" dirty="0" err="1"/>
              <a:t>analysis</a:t>
            </a:r>
            <a:r>
              <a:rPr lang="it-IT" sz="2400" dirty="0"/>
              <a:t> individua sei profili territoriali distinti, determinati da diverse combinazioni di condizioni demografiche, familiari, occupazionali e di disagio</a:t>
            </a:r>
          </a:p>
          <a:p>
            <a:r>
              <a:rPr lang="it-IT" sz="2400" dirty="0"/>
              <a:t>La segmentazione evidenzia aree con maggiore fragilità, aree più dense e urbane, aree periferiche o disperse e un caso fortemente atipico</a:t>
            </a:r>
          </a:p>
          <a:p>
            <a:r>
              <a:rPr lang="it-IT" sz="2400" dirty="0"/>
              <a:t>Dal punto di vista amministrativo e di governo del territorio, questi risultati possono essere utili per orientare letture differenziate, supportare analisi di contesto e individuare eventuali priorità di intervento o approfondimento, senza sostituire la valutazione delle singole </a:t>
            </a:r>
            <a:r>
              <a:rPr lang="it-IT" sz="2400" dirty="0" err="1"/>
              <a:t>Upl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1032</Words>
  <Application>Microsoft Office PowerPoint</Application>
  <PresentationFormat>Widescreen</PresentationFormat>
  <Paragraphs>60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Bahnschrift Condensed</vt:lpstr>
      <vt:lpstr>Calibri</vt:lpstr>
      <vt:lpstr>Calibri Light</vt:lpstr>
      <vt:lpstr>Inter</vt:lpstr>
      <vt:lpstr>Symbol</vt:lpstr>
      <vt:lpstr>Tema di Office</vt:lpstr>
      <vt:lpstr>I 6 PROFILI DEL DISAGIO SOCIO-ECONOMICO NELLE UPL DI PALERMO Cluster analysis sulle 55 Unità di primo livello</vt:lpstr>
      <vt:lpstr>Obiettivo e metodi</vt:lpstr>
      <vt:lpstr>I 6 cluster di Palermo</vt:lpstr>
      <vt:lpstr>I 6 cluster di Palermo</vt:lpstr>
      <vt:lpstr>Conclusioni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31</cp:revision>
  <dcterms:created xsi:type="dcterms:W3CDTF">2022-04-03T16:23:48Z</dcterms:created>
  <dcterms:modified xsi:type="dcterms:W3CDTF">2026-09-02T12:21:25Z</dcterms:modified>
</cp:coreProperties>
</file>