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4D92"/>
    <a:srgbClr val="82002D"/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1" d="100"/>
          <a:sy n="161" d="100"/>
        </p:scale>
        <p:origin x="236" y="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9608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37800"/>
            <a:ext cx="9144000" cy="720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EC23B4-A291-4DA6-A28A-DBBFFA76964A}"/>
              </a:ext>
            </a:extLst>
          </p:cNvPr>
          <p:cNvSpPr/>
          <p:nvPr userDrawn="1"/>
        </p:nvSpPr>
        <p:spPr>
          <a:xfrm>
            <a:off x="0" y="1575918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Google Shape;43;p1">
            <a:extLst>
              <a:ext uri="{FF2B5EF4-FFF2-40B4-BE49-F238E27FC236}">
                <a16:creationId xmlns:a16="http://schemas.microsoft.com/office/drawing/2014/main" id="{29A6DB31-776F-4442-829C-AEE2050F85B6}"/>
              </a:ext>
            </a:extLst>
          </p:cNvPr>
          <p:cNvSpPr txBox="1"/>
          <p:nvPr userDrawn="1"/>
        </p:nvSpPr>
        <p:spPr>
          <a:xfrm>
            <a:off x="3295895" y="691960"/>
            <a:ext cx="5600210" cy="790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83D5FB65-1716-423B-B430-B0A24329B2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0" y="43961"/>
            <a:ext cx="5472000" cy="64073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6FAB9A8-4D3F-4329-B195-D222EAADEF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0" y="6159269"/>
            <a:ext cx="2737026" cy="648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953FCAF-D5FC-425E-A76E-ACDF8F4A54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956" y="6087269"/>
            <a:ext cx="108413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95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0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4234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3166"/>
            <a:ext cx="10515600" cy="4500125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97891" y="6444664"/>
            <a:ext cx="855909" cy="365125"/>
          </a:xfrm>
        </p:spPr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4CE898A-00B1-4BA8-8A64-451C194CA4BA}"/>
              </a:ext>
            </a:extLst>
          </p:cNvPr>
          <p:cNvSpPr/>
          <p:nvPr userDrawn="1"/>
        </p:nvSpPr>
        <p:spPr>
          <a:xfrm>
            <a:off x="-1" y="6382052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820F40D-A37A-4976-98FA-F60EF6F6CCB5}"/>
              </a:ext>
            </a:extLst>
          </p:cNvPr>
          <p:cNvSpPr/>
          <p:nvPr userDrawn="1"/>
        </p:nvSpPr>
        <p:spPr>
          <a:xfrm>
            <a:off x="0" y="115822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1D0217-7084-43CF-BC19-4FB1BC117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39629" y="6433933"/>
            <a:ext cx="1672629" cy="396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0AFA281-26AE-40E5-BC0F-F03EF7504F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096" y="6433517"/>
            <a:ext cx="596275" cy="396000"/>
          </a:xfrm>
          <a:prstGeom prst="rect">
            <a:avLst/>
          </a:prstGeom>
        </p:spPr>
      </p:pic>
      <p:sp>
        <p:nvSpPr>
          <p:cNvPr id="10" name="Google Shape;43;p1">
            <a:extLst>
              <a:ext uri="{FF2B5EF4-FFF2-40B4-BE49-F238E27FC236}">
                <a16:creationId xmlns:a16="http://schemas.microsoft.com/office/drawing/2014/main" id="{E8378569-5241-448A-AFF9-3AC4984ABDDD}"/>
              </a:ext>
            </a:extLst>
          </p:cNvPr>
          <p:cNvSpPr txBox="1"/>
          <p:nvPr userDrawn="1"/>
        </p:nvSpPr>
        <p:spPr>
          <a:xfrm>
            <a:off x="6134244" y="6402451"/>
            <a:ext cx="2777030" cy="44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2" tIns="24482" rIns="24482" bIns="24482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9791059-883B-43C2-B607-853949CD7D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447" y="6454305"/>
            <a:ext cx="30744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6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88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270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13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31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0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17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02/09/2026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62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16">
            <a:extLst>
              <a:ext uri="{FF2B5EF4-FFF2-40B4-BE49-F238E27FC236}">
                <a16:creationId xmlns:a16="http://schemas.microsoft.com/office/drawing/2014/main" id="{F27A95F8-F72D-46EE-9D64-09B362B15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1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62" b="2958"/>
          <a:stretch/>
        </p:blipFill>
        <p:spPr>
          <a:xfrm>
            <a:off x="3759641" y="1709722"/>
            <a:ext cx="4672717" cy="5147926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13C67615-B965-45C8-A4D8-6F02BFCFC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4942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314D92"/>
                </a:solidFill>
                <a:latin typeface="Bahnschrift Condensed" panose="020B0502040204020203" pitchFamily="34" charset="0"/>
              </a:rPr>
              <a:t>DISUGUAGLIANZE TERRITORIALI: </a:t>
            </a:r>
            <a:br>
              <a:rPr lang="it-IT" b="1" dirty="0">
                <a:solidFill>
                  <a:srgbClr val="314D92"/>
                </a:solidFill>
                <a:latin typeface="Bahnschrift Condensed" panose="020B0502040204020203" pitchFamily="34" charset="0"/>
              </a:rPr>
            </a:br>
            <a:r>
              <a:rPr lang="it-IT" b="1" dirty="0">
                <a:solidFill>
                  <a:srgbClr val="314D92"/>
                </a:solidFill>
                <a:latin typeface="Bahnschrift Condensed" panose="020B0502040204020203" pitchFamily="34" charset="0"/>
              </a:rPr>
              <a:t>I RISULTATI ECONOMICI DELLE UNITÀ LOCALI DELLE IMPRESE</a:t>
            </a:r>
            <a:endParaRPr lang="it-IT" dirty="0"/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1405090F-2126-4A68-A994-774156D67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47598"/>
            <a:ext cx="9144000" cy="720000"/>
          </a:xfrm>
        </p:spPr>
        <p:txBody>
          <a:bodyPr/>
          <a:lstStyle/>
          <a:p>
            <a:r>
              <a:rPr lang="it-IT" dirty="0">
                <a:latin typeface="Bahnschrift Condensed" panose="020B0502040204020203" pitchFamily="34" charset="0"/>
              </a:rPr>
              <a:t>Girolamo D’Anneo, Presidente USCI – Comune di Palermo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42341"/>
          </a:xfrm>
        </p:spPr>
        <p:txBody>
          <a:bodyPr/>
          <a:lstStyle/>
          <a:p>
            <a:r>
              <a:rPr lang="it-IT" b="1" dirty="0"/>
              <a:t>Obiettivo e risultati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7D9B91-1F29-4A7F-9EAA-F52A7C363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89027"/>
            <a:ext cx="12192000" cy="4176147"/>
          </a:xfrm>
        </p:spPr>
        <p:txBody>
          <a:bodyPr>
            <a:normAutofit fontScale="62500" lnSpcReduction="20000"/>
          </a:bodyPr>
          <a:lstStyle/>
          <a:p>
            <a:pPr marL="177800" indent="-177800">
              <a:lnSpc>
                <a:spcPct val="120000"/>
              </a:lnSpc>
              <a:spcBef>
                <a:spcPts val="300"/>
              </a:spcBef>
            </a:pPr>
            <a:r>
              <a:rPr lang="it-IT" sz="2000" b="1" i="1" dirty="0">
                <a:solidFill>
                  <a:srgbClr val="314D92"/>
                </a:solidFill>
              </a:rPr>
              <a:t>Obiettivo</a:t>
            </a:r>
            <a:r>
              <a:rPr lang="it-IT" sz="2000" b="1" dirty="0"/>
              <a:t>: </a:t>
            </a:r>
            <a:r>
              <a:rPr lang="it-IT" sz="2000" dirty="0"/>
              <a:t>Analizzare le differenze territoriali nei risultati economici delle unità locali di industria e servizi, utilizzando dati granulari a livello provinciale e con riferimento alle ripartizioni territoriali. Sono esaminati tre indicatori: </a:t>
            </a:r>
          </a:p>
          <a:p>
            <a:pPr marL="360363" lvl="1" indent="-182563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2000" dirty="0"/>
              <a:t>valore aggiunto per addetto (</a:t>
            </a:r>
            <a:r>
              <a:rPr lang="it-IT" sz="2000" b="1" dirty="0"/>
              <a:t>produttività</a:t>
            </a:r>
            <a:r>
              <a:rPr lang="it-IT" sz="2000" dirty="0"/>
              <a:t>), </a:t>
            </a:r>
          </a:p>
          <a:p>
            <a:pPr marL="360363" lvl="1" indent="-182563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2000" dirty="0"/>
              <a:t>addetti per unità locale (</a:t>
            </a:r>
            <a:r>
              <a:rPr lang="it-IT" sz="2000" b="1" dirty="0"/>
              <a:t>dimensione delle unità locali</a:t>
            </a:r>
            <a:r>
              <a:rPr lang="it-IT" sz="2000" dirty="0"/>
              <a:t>) </a:t>
            </a:r>
          </a:p>
          <a:p>
            <a:pPr marL="360363" lvl="1" indent="-182563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2000" dirty="0"/>
              <a:t>addetti per 1000 abitanti (</a:t>
            </a:r>
            <a:r>
              <a:rPr lang="it-IT" sz="2000" b="1" dirty="0"/>
              <a:t>densità occupazionale non agricola</a:t>
            </a:r>
            <a:r>
              <a:rPr lang="it-IT" sz="2000" dirty="0"/>
              <a:t>) </a:t>
            </a:r>
          </a:p>
          <a:p>
            <a:pPr marL="177800" indent="-177800">
              <a:lnSpc>
                <a:spcPct val="120000"/>
              </a:lnSpc>
            </a:pP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</a:rPr>
              <a:t>Risultati</a:t>
            </a:r>
            <a:r>
              <a:rPr lang="it-IT" sz="2000" b="1" dirty="0"/>
              <a:t>: </a:t>
            </a:r>
            <a:r>
              <a:rPr lang="it-IT" sz="2000" dirty="0"/>
              <a:t>I risultati evidenziano forti disuguaglianze territoriali, con valori nei tre indicatori più elevati nelle province del Nord e via via più bassi spostandosi verso le province del Mezzogiorno. A livello </a:t>
            </a:r>
            <a:r>
              <a:rPr lang="it-IT" sz="2000" dirty="0" err="1"/>
              <a:t>ripartizionale</a:t>
            </a:r>
            <a:r>
              <a:rPr lang="it-IT" sz="2000" dirty="0"/>
              <a:t> e considerando insieme il settore industriale e quello dei servizi:</a:t>
            </a:r>
          </a:p>
          <a:p>
            <a:pPr marL="177800" indent="0">
              <a:lnSpc>
                <a:spcPct val="120000"/>
              </a:lnSpc>
              <a:buNone/>
            </a:pPr>
            <a:endParaRPr lang="it-IT" sz="2000" dirty="0"/>
          </a:p>
          <a:p>
            <a:pPr marL="177800" indent="0">
              <a:lnSpc>
                <a:spcPct val="120000"/>
              </a:lnSpc>
              <a:buNone/>
            </a:pPr>
            <a:endParaRPr lang="it-IT" sz="2000" dirty="0"/>
          </a:p>
          <a:p>
            <a:pPr marL="177800" indent="0">
              <a:lnSpc>
                <a:spcPct val="120000"/>
              </a:lnSpc>
              <a:buNone/>
            </a:pPr>
            <a:endParaRPr lang="it-IT" sz="2000" dirty="0"/>
          </a:p>
          <a:p>
            <a:pPr marL="177800" indent="0">
              <a:lnSpc>
                <a:spcPct val="120000"/>
              </a:lnSpc>
              <a:buNone/>
            </a:pPr>
            <a:endParaRPr lang="it-IT" sz="2000" dirty="0"/>
          </a:p>
          <a:p>
            <a:pPr marL="177800" indent="0">
              <a:lnSpc>
                <a:spcPct val="120000"/>
              </a:lnSpc>
              <a:buNone/>
            </a:pPr>
            <a:endParaRPr lang="it-IT" sz="2000" dirty="0"/>
          </a:p>
          <a:p>
            <a:pPr marL="177800" indent="0">
              <a:lnSpc>
                <a:spcPct val="120000"/>
              </a:lnSpc>
              <a:buNone/>
            </a:pPr>
            <a:r>
              <a:rPr lang="it-IT" sz="2000" dirty="0"/>
              <a:t>In tutte le ripartizioni l’industria presenta produttività e dimensione media superiori ai servizi, che registrano però una densità occupazionale più che doppia.</a:t>
            </a:r>
          </a:p>
          <a:p>
            <a:pPr marL="177800" indent="-177800">
              <a:lnSpc>
                <a:spcPct val="120000"/>
              </a:lnSpc>
            </a:pP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</a:rPr>
              <a:t>Fonte</a:t>
            </a:r>
            <a:r>
              <a:rPr lang="it-IT" sz="2000" b="1" dirty="0"/>
              <a:t>: </a:t>
            </a:r>
            <a:r>
              <a:rPr lang="it-IT" sz="2000" dirty="0"/>
              <a:t>Istat, Frame SBS Territoriale (FST) sulle unità locali delle imprese, dati 2023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818219D-76BE-49FE-A445-C23D741FAFDF}"/>
              </a:ext>
            </a:extLst>
          </p:cNvPr>
          <p:cNvSpPr txBox="1"/>
          <p:nvPr/>
        </p:nvSpPr>
        <p:spPr>
          <a:xfrm>
            <a:off x="47500" y="1311352"/>
            <a:ext cx="12100957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314D92"/>
                </a:solidFill>
              </a:rPr>
              <a:t>Il Nord presenta valori mediamente più elevati in produttività, dimensione delle unità locali e addetti per 1000 abitanti. Il Mezzogiorno registra i livelli più bassi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DFC8D29A-B9A7-41FF-B115-41D857AB6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150514"/>
              </p:ext>
            </p:extLst>
          </p:nvPr>
        </p:nvGraphicFramePr>
        <p:xfrm>
          <a:off x="276101" y="3878089"/>
          <a:ext cx="8107417" cy="1706880"/>
        </p:xfrm>
        <a:graphic>
          <a:graphicData uri="http://schemas.openxmlformats.org/drawingml/2006/table">
            <a:tbl>
              <a:tblPr/>
              <a:tblGrid>
                <a:gridCol w="1087417">
                  <a:extLst>
                    <a:ext uri="{9D8B030D-6E8A-4147-A177-3AD203B41FA5}">
                      <a16:colId xmlns:a16="http://schemas.microsoft.com/office/drawing/2014/main" val="1374143042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3656525976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3070337865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960744727"/>
                    </a:ext>
                  </a:extLst>
                </a:gridCol>
              </a:tblGrid>
              <a:tr h="225314">
                <a:tc>
                  <a:txBody>
                    <a:bodyPr/>
                    <a:lstStyle/>
                    <a:p>
                      <a:pPr algn="l"/>
                      <a:r>
                        <a:rPr lang="it-IT" sz="1200" dirty="0">
                          <a:effectLst/>
                        </a:rPr>
                        <a:t>Ripartizione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VA per addetto (in migliaia di euro)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Addetti per unità locale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Addetti per 1000 abitanti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0636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/>
                      <a:r>
                        <a:rPr lang="it-IT" sz="1200" dirty="0">
                          <a:effectLst/>
                        </a:rPr>
                        <a:t>Nord-Ovest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68,8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>
                          <a:effectLst/>
                        </a:rPr>
                        <a:t>4,0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>
                          <a:effectLst/>
                        </a:rPr>
                        <a:t>362,9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82886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/>
                      <a:r>
                        <a:rPr lang="it-IT" sz="1200" dirty="0">
                          <a:effectLst/>
                        </a:rPr>
                        <a:t>Nord-Est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63,3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4,1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>
                          <a:effectLst/>
                        </a:rPr>
                        <a:t>368,1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957357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/>
                      <a:r>
                        <a:rPr lang="it-IT" sz="1200" dirty="0">
                          <a:effectLst/>
                        </a:rPr>
                        <a:t>Centro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58,3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3,5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318,5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345875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/>
                      <a:r>
                        <a:rPr lang="it-IT" sz="1200" dirty="0">
                          <a:effectLst/>
                        </a:rPr>
                        <a:t>Mezzogiorno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43,6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3,0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effectLst/>
                        </a:rPr>
                        <a:t>219,5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3996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/>
                      <a:r>
                        <a:rPr lang="it-IT" sz="1200" b="1" dirty="0">
                          <a:effectLst/>
                        </a:rPr>
                        <a:t>Italia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effectLst/>
                        </a:rPr>
                        <a:t>59,3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effectLst/>
                        </a:rPr>
                        <a:t>3,6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effectLst/>
                        </a:rPr>
                        <a:t>307,0</a:t>
                      </a: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640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42341"/>
          </a:xfrm>
        </p:spPr>
        <p:txBody>
          <a:bodyPr/>
          <a:lstStyle/>
          <a:p>
            <a:r>
              <a:rPr lang="it-IT" b="1" dirty="0"/>
              <a:t>Valore aggiunto per addetto (in migliaia di euro): la produttività è più elevata nell’industria e nel Nord-Ovest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ACB0A55-AD2C-4192-AD4C-9012A23DD7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9"/>
          <a:stretch/>
        </p:blipFill>
        <p:spPr>
          <a:xfrm>
            <a:off x="2" y="1616055"/>
            <a:ext cx="3012146" cy="3416807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78D4BC8-96C1-47B2-B9BA-9D93115EB4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3"/>
          <a:stretch/>
        </p:blipFill>
        <p:spPr>
          <a:xfrm>
            <a:off x="2791501" y="1616055"/>
            <a:ext cx="3012146" cy="34109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0080D20-7694-4793-AD22-B23AEC4E75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3"/>
          <a:stretch/>
        </p:blipFill>
        <p:spPr>
          <a:xfrm>
            <a:off x="5523624" y="1616055"/>
            <a:ext cx="3012146" cy="34109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CA586AB-F50A-4FE4-A7F5-698EAB0FFA68}"/>
              </a:ext>
            </a:extLst>
          </p:cNvPr>
          <p:cNvSpPr txBox="1"/>
          <p:nvPr/>
        </p:nvSpPr>
        <p:spPr>
          <a:xfrm>
            <a:off x="0" y="1311879"/>
            <a:ext cx="2638385" cy="289441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Industria e Servizi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66DFCF-3D02-420A-934A-58D2022DDBC3}"/>
              </a:ext>
            </a:extLst>
          </p:cNvPr>
          <p:cNvSpPr txBox="1"/>
          <p:nvPr/>
        </p:nvSpPr>
        <p:spPr>
          <a:xfrm>
            <a:off x="2732123" y="1311879"/>
            <a:ext cx="2638385" cy="289441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Industria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D0EF559-8A5E-4A0F-B057-3496993DD655}"/>
              </a:ext>
            </a:extLst>
          </p:cNvPr>
          <p:cNvSpPr txBox="1"/>
          <p:nvPr/>
        </p:nvSpPr>
        <p:spPr>
          <a:xfrm>
            <a:off x="5523624" y="1317786"/>
            <a:ext cx="2638385" cy="289441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Servizi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93A55E5-10B8-45F6-87E8-EED1B5B8A96C}"/>
              </a:ext>
            </a:extLst>
          </p:cNvPr>
          <p:cNvSpPr txBox="1"/>
          <p:nvPr/>
        </p:nvSpPr>
        <p:spPr>
          <a:xfrm>
            <a:off x="8315123" y="1296389"/>
            <a:ext cx="3876875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500" b="1" dirty="0"/>
              <a:t>Il settore industriale mostra una produttività più elevata del settore dei servizi</a:t>
            </a:r>
            <a:r>
              <a:rPr lang="it-IT" sz="1500" dirty="0"/>
              <a:t>: il valore aggiunto per addetto, che per l’insieme di industria e servizi è pari a 59,3 mila euro, nell’industria sale a 80,2, mentre nel terziario si ferma a 49,4.</a:t>
            </a:r>
          </a:p>
          <a:p>
            <a:pPr>
              <a:spcAft>
                <a:spcPts val="600"/>
              </a:spcAft>
            </a:pPr>
            <a:r>
              <a:rPr lang="it-IT" sz="1500" dirty="0"/>
              <a:t>Nel settore industriale la produttività più alta si registra nel Nord-Ovest, con 89,2 mila euro per addetto, seguito dal Nord-Est, con 85,5. Il Centro si attesta a 76,6 e il Mezzogiorno a 62,2.</a:t>
            </a:r>
          </a:p>
          <a:p>
            <a:pPr>
              <a:spcAft>
                <a:spcPts val="600"/>
              </a:spcAft>
            </a:pPr>
            <a:r>
              <a:rPr lang="it-IT" sz="1500" dirty="0"/>
              <a:t>Nel terziario la produttività più alta è sempre appannaggio del Nord-Ovest, con 58,7 mila euro per addetto. Seguono il Centro (51,0) e il Nord-Est (49,7). Chiude il Mezzogiorno con 36,4.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D3790F7-26E3-4973-8837-56106B0BA9A2}"/>
              </a:ext>
            </a:extLst>
          </p:cNvPr>
          <p:cNvSpPr txBox="1"/>
          <p:nvPr/>
        </p:nvSpPr>
        <p:spPr>
          <a:xfrm>
            <a:off x="0" y="5202871"/>
            <a:ext cx="1219199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/>
              <a:t>Nell’industria la provincia con la produttività più elevata è </a:t>
            </a:r>
            <a:r>
              <a:rPr lang="it-IT" sz="1500" b="1" dirty="0">
                <a:solidFill>
                  <a:schemeClr val="accent1">
                    <a:lumMod val="75000"/>
                  </a:schemeClr>
                </a:solidFill>
              </a:rPr>
              <a:t>Milano</a:t>
            </a:r>
            <a:r>
              <a:rPr lang="it-IT" sz="1500" dirty="0"/>
              <a:t> (108,6), seguita da </a:t>
            </a:r>
            <a:r>
              <a:rPr lang="it-IT" sz="1500" b="1" dirty="0">
                <a:solidFill>
                  <a:schemeClr val="accent1">
                    <a:lumMod val="75000"/>
                  </a:schemeClr>
                </a:solidFill>
              </a:rPr>
              <a:t>Roma</a:t>
            </a:r>
            <a:r>
              <a:rPr lang="it-IT" sz="1500" dirty="0"/>
              <a:t> (106,5) e </a:t>
            </a:r>
            <a:r>
              <a:rPr lang="it-IT" sz="1500" b="1" dirty="0">
                <a:solidFill>
                  <a:schemeClr val="accent1">
                    <a:lumMod val="75000"/>
                  </a:schemeClr>
                </a:solidFill>
              </a:rPr>
              <a:t>Bologna</a:t>
            </a:r>
            <a:r>
              <a:rPr lang="it-IT" sz="1500" dirty="0"/>
              <a:t> (106,1), mentre la provincia con la produttività più bassa è </a:t>
            </a:r>
            <a:r>
              <a:rPr lang="it-IT" sz="1500" b="1" dirty="0">
                <a:solidFill>
                  <a:srgbClr val="C00000"/>
                </a:solidFill>
              </a:rPr>
              <a:t>Prato</a:t>
            </a:r>
            <a:r>
              <a:rPr lang="it-IT" sz="1500" dirty="0"/>
              <a:t> (41,6), preceduta da </a:t>
            </a:r>
            <a:r>
              <a:rPr lang="it-IT" sz="1500" b="1" dirty="0">
                <a:solidFill>
                  <a:srgbClr val="C00000"/>
                </a:solidFill>
              </a:rPr>
              <a:t>Lecce</a:t>
            </a:r>
            <a:r>
              <a:rPr lang="it-IT" sz="1500" dirty="0"/>
              <a:t> e </a:t>
            </a:r>
            <a:r>
              <a:rPr lang="it-IT" sz="1500" b="1" dirty="0">
                <a:solidFill>
                  <a:srgbClr val="C00000"/>
                </a:solidFill>
              </a:rPr>
              <a:t>Barletta-Andria-Trani</a:t>
            </a:r>
            <a:r>
              <a:rPr lang="it-IT" sz="1500" dirty="0"/>
              <a:t> (47,4).</a:t>
            </a:r>
          </a:p>
          <a:p>
            <a:pPr>
              <a:spcBef>
                <a:spcPts val="600"/>
              </a:spcBef>
            </a:pPr>
            <a:r>
              <a:rPr lang="it-IT" sz="1500" dirty="0"/>
              <a:t>Nel terziario la provincia con la produttività più elevata è nuovamente </a:t>
            </a:r>
            <a:r>
              <a:rPr lang="it-IT" sz="1500" b="1" dirty="0">
                <a:solidFill>
                  <a:srgbClr val="314D92"/>
                </a:solidFill>
              </a:rPr>
              <a:t>Milano</a:t>
            </a:r>
            <a:r>
              <a:rPr lang="it-IT" sz="1500" dirty="0"/>
              <a:t> (80,0), seguita da </a:t>
            </a:r>
            <a:r>
              <a:rPr lang="it-IT" sz="1500" b="1" dirty="0">
                <a:solidFill>
                  <a:srgbClr val="314D92"/>
                </a:solidFill>
              </a:rPr>
              <a:t>Bolzano</a:t>
            </a:r>
            <a:r>
              <a:rPr lang="it-IT" sz="1500" dirty="0"/>
              <a:t> (66,4) e </a:t>
            </a:r>
            <a:r>
              <a:rPr lang="it-IT" sz="1500" b="1" dirty="0">
                <a:solidFill>
                  <a:srgbClr val="314D92"/>
                </a:solidFill>
              </a:rPr>
              <a:t>Firenze</a:t>
            </a:r>
            <a:r>
              <a:rPr lang="it-IT" sz="1500" dirty="0"/>
              <a:t> (61,4), mentre la provincia con la produttività più bassa è </a:t>
            </a:r>
            <a:r>
              <a:rPr lang="it-IT" sz="1500" b="1" dirty="0">
                <a:solidFill>
                  <a:srgbClr val="C00000"/>
                </a:solidFill>
              </a:rPr>
              <a:t>Barletta-Andria-Trani</a:t>
            </a:r>
            <a:r>
              <a:rPr lang="it-IT" sz="1500" dirty="0"/>
              <a:t> (30,1), preceduta da </a:t>
            </a:r>
            <a:r>
              <a:rPr lang="it-IT" sz="1500" b="1" dirty="0">
                <a:solidFill>
                  <a:srgbClr val="C00000"/>
                </a:solidFill>
              </a:rPr>
              <a:t>Agrigento</a:t>
            </a:r>
            <a:r>
              <a:rPr lang="it-IT" sz="1500" dirty="0"/>
              <a:t> (30,4) e </a:t>
            </a:r>
            <a:r>
              <a:rPr lang="it-IT" sz="1500" b="1" dirty="0">
                <a:solidFill>
                  <a:srgbClr val="C00000"/>
                </a:solidFill>
              </a:rPr>
              <a:t>Cosenza</a:t>
            </a:r>
            <a:r>
              <a:rPr lang="it-IT" sz="1500" dirty="0"/>
              <a:t> (30,5).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9976434-FE71-4B91-B1E3-149596F3E796}"/>
              </a:ext>
            </a:extLst>
          </p:cNvPr>
          <p:cNvSpPr/>
          <p:nvPr/>
        </p:nvSpPr>
        <p:spPr>
          <a:xfrm>
            <a:off x="8919" y="4939453"/>
            <a:ext cx="831512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1100" i="1" dirty="0"/>
              <a:t>La scala cromatica è calcolata separatamente per ciascun settore. Il confronto dei colori tra mappe non è quindi diretto</a:t>
            </a:r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42341"/>
          </a:xfrm>
        </p:spPr>
        <p:txBody>
          <a:bodyPr/>
          <a:lstStyle/>
          <a:p>
            <a:r>
              <a:rPr lang="it-IT" b="1" dirty="0"/>
              <a:t>Addetti per Unità locale: la dimensione delle unità locali è maggiore nell’industria e nel Nord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E10E9F1-D1BB-49EF-83CE-E95AF6F5FC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7"/>
          <a:stretch/>
        </p:blipFill>
        <p:spPr>
          <a:xfrm>
            <a:off x="5360" y="1620025"/>
            <a:ext cx="3012145" cy="341681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C045186-A3A4-4F2A-8FED-D1D14C12C7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9"/>
          <a:stretch/>
        </p:blipFill>
        <p:spPr>
          <a:xfrm>
            <a:off x="2775669" y="1620025"/>
            <a:ext cx="3012146" cy="341681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DC51CEC-B96B-436F-9015-0ED8483E6F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3"/>
          <a:stretch/>
        </p:blipFill>
        <p:spPr>
          <a:xfrm>
            <a:off x="5506994" y="1620025"/>
            <a:ext cx="3012146" cy="341091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F0884BF-3405-42AC-A248-D416DC116D76}"/>
              </a:ext>
            </a:extLst>
          </p:cNvPr>
          <p:cNvSpPr txBox="1"/>
          <p:nvPr/>
        </p:nvSpPr>
        <p:spPr>
          <a:xfrm>
            <a:off x="0" y="1311867"/>
            <a:ext cx="2638385" cy="289441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Industria e Servizi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A8D61CB-BE66-444F-A567-1CEED70EEBE7}"/>
              </a:ext>
            </a:extLst>
          </p:cNvPr>
          <p:cNvSpPr txBox="1"/>
          <p:nvPr/>
        </p:nvSpPr>
        <p:spPr>
          <a:xfrm>
            <a:off x="2732123" y="1311867"/>
            <a:ext cx="2638385" cy="289441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Industria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79B3505-1452-4417-9749-8BDB5DEADD2D}"/>
              </a:ext>
            </a:extLst>
          </p:cNvPr>
          <p:cNvSpPr txBox="1"/>
          <p:nvPr/>
        </p:nvSpPr>
        <p:spPr>
          <a:xfrm>
            <a:off x="5523624" y="1317774"/>
            <a:ext cx="2638385" cy="289441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Servizi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DF69D1F-4A21-4406-A1CE-BBF24C6AE181}"/>
              </a:ext>
            </a:extLst>
          </p:cNvPr>
          <p:cNvSpPr txBox="1"/>
          <p:nvPr/>
        </p:nvSpPr>
        <p:spPr>
          <a:xfrm>
            <a:off x="8315123" y="1296389"/>
            <a:ext cx="38768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500" b="1" dirty="0"/>
              <a:t>Il settore industriale mostra anche una dimensione media delle unità locali maggiore del settore dei servizi</a:t>
            </a:r>
            <a:r>
              <a:rPr lang="it-IT" sz="1500" dirty="0"/>
              <a:t>: il numero di addetti per unità locale, che per l’insieme di industria e servizi è pari a 3,6, nell’industria sale a 5,6, mentre nel terziario si ferma a 3,1.</a:t>
            </a:r>
          </a:p>
          <a:p>
            <a:pPr>
              <a:spcAft>
                <a:spcPts val="600"/>
              </a:spcAft>
            </a:pPr>
            <a:r>
              <a:rPr lang="it-IT" sz="1500" dirty="0"/>
              <a:t>Nel settore industriale le unità locali con il numero di addetti più alto sono quelle del Nord-Est (6,8), seguito dal Nord-Ovest (6,1). Il Centro si attesta a 5,1 e il Mezzogiorno a 4,4.</a:t>
            </a:r>
          </a:p>
          <a:p>
            <a:pPr>
              <a:spcAft>
                <a:spcPts val="600"/>
              </a:spcAft>
            </a:pPr>
            <a:r>
              <a:rPr lang="it-IT" sz="1500" dirty="0"/>
              <a:t>Nel terziario la dimensione più alta delle unità locali è appannaggio del Nord-Ovest (3,4), seguito dal Nord-Est (3,3). Seguono il Centro (3,1) e il Mezzogiorno (2,7).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AE6A8EF-B62A-4124-8429-D9E830470774}"/>
              </a:ext>
            </a:extLst>
          </p:cNvPr>
          <p:cNvSpPr txBox="1"/>
          <p:nvPr/>
        </p:nvSpPr>
        <p:spPr>
          <a:xfrm>
            <a:off x="0" y="5206829"/>
            <a:ext cx="1219199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/>
              <a:t>Nell’industria le province con la dimensione media delle unità locali più elevata sono </a:t>
            </a:r>
            <a:r>
              <a:rPr lang="it-IT" sz="1500" b="1" dirty="0">
                <a:solidFill>
                  <a:srgbClr val="314D92"/>
                </a:solidFill>
              </a:rPr>
              <a:t>Belluno</a:t>
            </a:r>
            <a:r>
              <a:rPr lang="it-IT" sz="1500" dirty="0"/>
              <a:t> e </a:t>
            </a:r>
            <a:r>
              <a:rPr lang="it-IT" sz="1500" b="1" dirty="0">
                <a:solidFill>
                  <a:srgbClr val="314D92"/>
                </a:solidFill>
              </a:rPr>
              <a:t>Gorizia</a:t>
            </a:r>
            <a:r>
              <a:rPr lang="it-IT" sz="1500" dirty="0"/>
              <a:t> (8,9 per entrambe), seguite da </a:t>
            </a:r>
            <a:r>
              <a:rPr lang="it-IT" sz="1500" b="1" dirty="0">
                <a:solidFill>
                  <a:srgbClr val="314D92"/>
                </a:solidFill>
              </a:rPr>
              <a:t>Pordenone</a:t>
            </a:r>
            <a:r>
              <a:rPr lang="it-IT" sz="1500" dirty="0"/>
              <a:t> (8,3), mentre le dimensioni medie più basse si registrano nelle province di </a:t>
            </a:r>
            <a:r>
              <a:rPr lang="it-IT" sz="1500" b="1" dirty="0">
                <a:solidFill>
                  <a:srgbClr val="C00000"/>
                </a:solidFill>
              </a:rPr>
              <a:t>Imperia</a:t>
            </a:r>
            <a:r>
              <a:rPr lang="it-IT" sz="1500" dirty="0"/>
              <a:t> (2,7), </a:t>
            </a:r>
            <a:r>
              <a:rPr lang="it-IT" sz="1500" b="1" dirty="0">
                <a:solidFill>
                  <a:srgbClr val="C00000"/>
                </a:solidFill>
              </a:rPr>
              <a:t>Nuoro</a:t>
            </a:r>
            <a:r>
              <a:rPr lang="it-IT" sz="1500" dirty="0"/>
              <a:t> (2,9) e </a:t>
            </a:r>
            <a:r>
              <a:rPr lang="it-IT" sz="1500" b="1" dirty="0">
                <a:solidFill>
                  <a:srgbClr val="C00000"/>
                </a:solidFill>
              </a:rPr>
              <a:t>Agrigento</a:t>
            </a:r>
            <a:r>
              <a:rPr lang="it-IT" sz="1500" dirty="0"/>
              <a:t> (3,0).</a:t>
            </a:r>
          </a:p>
          <a:p>
            <a:pPr>
              <a:spcBef>
                <a:spcPts val="600"/>
              </a:spcBef>
            </a:pPr>
            <a:r>
              <a:rPr lang="it-IT" sz="1500" dirty="0"/>
              <a:t>Nel terziario la provincia con la dimensione media delle unità locali più alta è </a:t>
            </a:r>
            <a:r>
              <a:rPr lang="it-IT" sz="1500" b="1" dirty="0">
                <a:solidFill>
                  <a:srgbClr val="314D92"/>
                </a:solidFill>
              </a:rPr>
              <a:t>Milano</a:t>
            </a:r>
            <a:r>
              <a:rPr lang="it-IT" sz="1500" dirty="0"/>
              <a:t> (4,1), seguita da </a:t>
            </a:r>
            <a:r>
              <a:rPr lang="it-IT" sz="1500" b="1" dirty="0">
                <a:solidFill>
                  <a:srgbClr val="314D92"/>
                </a:solidFill>
              </a:rPr>
              <a:t>Bolzano</a:t>
            </a:r>
            <a:r>
              <a:rPr lang="it-IT" sz="1500" dirty="0"/>
              <a:t> (3,8) e </a:t>
            </a:r>
            <a:r>
              <a:rPr lang="it-IT" sz="1500" b="1" dirty="0">
                <a:solidFill>
                  <a:srgbClr val="314D92"/>
                </a:solidFill>
              </a:rPr>
              <a:t>Venezia</a:t>
            </a:r>
            <a:r>
              <a:rPr lang="it-IT" sz="1500" dirty="0"/>
              <a:t> (3,6), mentre la provincia con la dimensione media più bassa è </a:t>
            </a:r>
            <a:r>
              <a:rPr lang="it-IT" sz="1500" b="1" dirty="0">
                <a:solidFill>
                  <a:srgbClr val="C00000"/>
                </a:solidFill>
              </a:rPr>
              <a:t>Enna</a:t>
            </a:r>
            <a:r>
              <a:rPr lang="it-IT" sz="1500" dirty="0"/>
              <a:t> (2,2), preceduta da </a:t>
            </a:r>
            <a:r>
              <a:rPr lang="it-IT" sz="1500" b="1" dirty="0">
                <a:solidFill>
                  <a:srgbClr val="C00000"/>
                </a:solidFill>
              </a:rPr>
              <a:t>Agrigento</a:t>
            </a:r>
            <a:r>
              <a:rPr lang="it-IT" sz="1500" dirty="0"/>
              <a:t> e </a:t>
            </a:r>
            <a:r>
              <a:rPr lang="it-IT" sz="1500" b="1" dirty="0">
                <a:solidFill>
                  <a:srgbClr val="C00000"/>
                </a:solidFill>
              </a:rPr>
              <a:t>Vibo Valentia </a:t>
            </a:r>
            <a:r>
              <a:rPr lang="it-IT" sz="1500" dirty="0"/>
              <a:t>(2,3).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274425D5-E11D-41CD-946C-F3C5D53D845B}"/>
              </a:ext>
            </a:extLst>
          </p:cNvPr>
          <p:cNvSpPr/>
          <p:nvPr/>
        </p:nvSpPr>
        <p:spPr>
          <a:xfrm>
            <a:off x="8919" y="4939453"/>
            <a:ext cx="831512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1100" i="1" dirty="0"/>
              <a:t>La scala cromatica è calcolata separatamente per ciascun settore. Il confronto dei colori tra mappe non è quindi diretto</a:t>
            </a:r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42341"/>
          </a:xfrm>
        </p:spPr>
        <p:txBody>
          <a:bodyPr/>
          <a:lstStyle/>
          <a:p>
            <a:r>
              <a:rPr lang="it-IT" b="1" dirty="0"/>
              <a:t>Addetti per 1000 abitanti: la densità occupazionale non agricola è più elevata nel terziario e nel Nord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5751559-8F2C-4213-898E-309889D7B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1"/>
          <a:stretch/>
        </p:blipFill>
        <p:spPr>
          <a:xfrm>
            <a:off x="0" y="1618368"/>
            <a:ext cx="3012145" cy="3416773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F482241-4B9A-4B8D-8335-D452447A5B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9"/>
          <a:stretch/>
        </p:blipFill>
        <p:spPr>
          <a:xfrm>
            <a:off x="2775669" y="1618368"/>
            <a:ext cx="3012146" cy="341677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19BFEDA-2F60-4A8F-8521-A42557FCAC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" t="-5090" r="-1998" b="5090"/>
          <a:stretch/>
        </p:blipFill>
        <p:spPr>
          <a:xfrm>
            <a:off x="5523622" y="1435141"/>
            <a:ext cx="3012146" cy="3600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B9194F6-3B7F-45C7-98FA-1E45D1042F8C}"/>
              </a:ext>
            </a:extLst>
          </p:cNvPr>
          <p:cNvSpPr txBox="1"/>
          <p:nvPr/>
        </p:nvSpPr>
        <p:spPr>
          <a:xfrm>
            <a:off x="0" y="1311875"/>
            <a:ext cx="2638385" cy="289441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Industria e Servizi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106960-9D7B-42DD-A5AF-59D486969F7B}"/>
              </a:ext>
            </a:extLst>
          </p:cNvPr>
          <p:cNvSpPr txBox="1"/>
          <p:nvPr/>
        </p:nvSpPr>
        <p:spPr>
          <a:xfrm>
            <a:off x="2732123" y="1311875"/>
            <a:ext cx="2638385" cy="289441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Industria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38C7349-AB99-44E2-98C6-F84376168DA1}"/>
              </a:ext>
            </a:extLst>
          </p:cNvPr>
          <p:cNvSpPr txBox="1"/>
          <p:nvPr/>
        </p:nvSpPr>
        <p:spPr>
          <a:xfrm>
            <a:off x="5523624" y="1317782"/>
            <a:ext cx="2638385" cy="289441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Servizi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4BCFD17-7ACD-4D85-977D-D23752EB7249}"/>
              </a:ext>
            </a:extLst>
          </p:cNvPr>
          <p:cNvSpPr txBox="1"/>
          <p:nvPr/>
        </p:nvSpPr>
        <p:spPr>
          <a:xfrm>
            <a:off x="8315123" y="1296389"/>
            <a:ext cx="387687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500" b="1" dirty="0"/>
              <a:t>La densità occupazionale non agricola, invece, vede prevalere il settore dei servizi</a:t>
            </a:r>
            <a:r>
              <a:rPr lang="it-IT" sz="1500" dirty="0"/>
              <a:t>: il numero di addetti per mille abitanti, che per l’insieme di industria e servizi è pari a 307, nell’industria si ferma a 98,4, mentre nel terziario raggiunge un valore più che doppio: 208,6.</a:t>
            </a:r>
          </a:p>
          <a:p>
            <a:pPr>
              <a:spcAft>
                <a:spcPts val="600"/>
              </a:spcAft>
            </a:pPr>
            <a:r>
              <a:rPr lang="it-IT" sz="1500" dirty="0"/>
              <a:t>Nel settore industriale la densità occupazionale più alta si registra nel Nord-Est, con 139,5 addetti per 1000 abitanti, seguito dal Nord-Ovest, con 120,3. Il Centro si attesta a 90,9 e il Mezzogiorno si ferma a 61,2.</a:t>
            </a:r>
          </a:p>
          <a:p>
            <a:pPr>
              <a:spcAft>
                <a:spcPts val="600"/>
              </a:spcAft>
            </a:pPr>
            <a:r>
              <a:rPr lang="it-IT" sz="1500" dirty="0"/>
              <a:t>Nel terziario la densità occupazionale più alta è appannaggio del Nord-Ovest, con 242,7 addetti per 1000 abitanti. Seguono il Nord-Est (228,6) e il Centro (227,7). Chiude, con distacco, il Mezzogiorno con 158,3.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8D5A26B-7EAF-4EB9-906B-47457F78C5FD}"/>
              </a:ext>
            </a:extLst>
          </p:cNvPr>
          <p:cNvSpPr txBox="1"/>
          <p:nvPr/>
        </p:nvSpPr>
        <p:spPr>
          <a:xfrm>
            <a:off x="0" y="5258283"/>
            <a:ext cx="1219199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/>
              <a:t>Nell’industria la provincia con la densità occupazionale più elevata è </a:t>
            </a:r>
            <a:r>
              <a:rPr lang="it-IT" sz="1500" b="1" dirty="0">
                <a:solidFill>
                  <a:srgbClr val="314D92"/>
                </a:solidFill>
              </a:rPr>
              <a:t>Prato</a:t>
            </a:r>
            <a:r>
              <a:rPr lang="it-IT" sz="1500" dirty="0"/>
              <a:t> (221,3), seguita da </a:t>
            </a:r>
            <a:r>
              <a:rPr lang="it-IT" sz="1500" b="1" dirty="0">
                <a:solidFill>
                  <a:srgbClr val="314D92"/>
                </a:solidFill>
              </a:rPr>
              <a:t>Vicenza</a:t>
            </a:r>
            <a:r>
              <a:rPr lang="it-IT" sz="1500" dirty="0"/>
              <a:t> (200,1) e </a:t>
            </a:r>
            <a:r>
              <a:rPr lang="it-IT" sz="1500" b="1" dirty="0">
                <a:solidFill>
                  <a:srgbClr val="314D92"/>
                </a:solidFill>
              </a:rPr>
              <a:t>Modena</a:t>
            </a:r>
            <a:r>
              <a:rPr lang="it-IT" sz="1500" dirty="0"/>
              <a:t> (178,5), mentre la provincia con la densità occupazionale più bassa è </a:t>
            </a:r>
            <a:r>
              <a:rPr lang="it-IT" sz="1500" b="1" dirty="0">
                <a:solidFill>
                  <a:srgbClr val="C00000"/>
                </a:solidFill>
              </a:rPr>
              <a:t>Reggio Calabria</a:t>
            </a:r>
            <a:r>
              <a:rPr lang="it-IT" sz="1500" dirty="0"/>
              <a:t> (34,0), preceduta da </a:t>
            </a:r>
            <a:r>
              <a:rPr lang="it-IT" sz="1500" b="1" dirty="0">
                <a:solidFill>
                  <a:srgbClr val="C00000"/>
                </a:solidFill>
              </a:rPr>
              <a:t>Agrigento</a:t>
            </a:r>
            <a:r>
              <a:rPr lang="it-IT" sz="1500" dirty="0"/>
              <a:t> (36,1) e </a:t>
            </a:r>
            <a:r>
              <a:rPr lang="it-IT" sz="1500" b="1" dirty="0">
                <a:solidFill>
                  <a:srgbClr val="C00000"/>
                </a:solidFill>
              </a:rPr>
              <a:t>Palermo</a:t>
            </a:r>
            <a:r>
              <a:rPr lang="it-IT" sz="1500" dirty="0"/>
              <a:t> (38,2).</a:t>
            </a:r>
          </a:p>
          <a:p>
            <a:pPr>
              <a:spcBef>
                <a:spcPts val="600"/>
              </a:spcBef>
            </a:pPr>
            <a:r>
              <a:rPr lang="it-IT" sz="1500" dirty="0"/>
              <a:t>Nel terziario la provincia con la densità occupazionale più elevata è </a:t>
            </a:r>
            <a:r>
              <a:rPr lang="it-IT" sz="1500" b="1" dirty="0">
                <a:solidFill>
                  <a:srgbClr val="314D92"/>
                </a:solidFill>
              </a:rPr>
              <a:t>Milano</a:t>
            </a:r>
            <a:r>
              <a:rPr lang="it-IT" sz="1500" dirty="0"/>
              <a:t> (390,3), seguita a distanza da </a:t>
            </a:r>
            <a:r>
              <a:rPr lang="it-IT" sz="1500" b="1" dirty="0">
                <a:solidFill>
                  <a:srgbClr val="314D92"/>
                </a:solidFill>
              </a:rPr>
              <a:t>Rimini</a:t>
            </a:r>
            <a:r>
              <a:rPr lang="it-IT" sz="1500" dirty="0"/>
              <a:t> (287,4) e </a:t>
            </a:r>
            <a:r>
              <a:rPr lang="it-IT" sz="1500" b="1" dirty="0">
                <a:solidFill>
                  <a:srgbClr val="314D92"/>
                </a:solidFill>
              </a:rPr>
              <a:t>Bolzano</a:t>
            </a:r>
            <a:r>
              <a:rPr lang="it-IT" sz="1500" dirty="0"/>
              <a:t> (276,9), mentre la provincia con la densità occupazionale più bassa è </a:t>
            </a:r>
            <a:r>
              <a:rPr lang="it-IT" sz="1500" b="1" dirty="0">
                <a:solidFill>
                  <a:srgbClr val="C00000"/>
                </a:solidFill>
              </a:rPr>
              <a:t>Enna</a:t>
            </a:r>
            <a:r>
              <a:rPr lang="it-IT" sz="1500" dirty="0"/>
              <a:t> (106,6), preceduta da </a:t>
            </a:r>
            <a:r>
              <a:rPr lang="it-IT" sz="1500" b="1" dirty="0">
                <a:solidFill>
                  <a:srgbClr val="C00000"/>
                </a:solidFill>
              </a:rPr>
              <a:t>Agrigento</a:t>
            </a:r>
            <a:r>
              <a:rPr lang="it-IT" sz="1500" dirty="0"/>
              <a:t> (113,5) e </a:t>
            </a:r>
            <a:r>
              <a:rPr lang="it-IT" sz="1500" b="1" dirty="0">
                <a:solidFill>
                  <a:srgbClr val="C00000"/>
                </a:solidFill>
              </a:rPr>
              <a:t>Sud Sardegna </a:t>
            </a:r>
            <a:r>
              <a:rPr lang="it-IT" sz="1500" dirty="0"/>
              <a:t>(118,8).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ACE62CD-D393-4DEB-A826-8714EE714DD6}"/>
              </a:ext>
            </a:extLst>
          </p:cNvPr>
          <p:cNvSpPr/>
          <p:nvPr/>
        </p:nvSpPr>
        <p:spPr>
          <a:xfrm>
            <a:off x="8919" y="4939453"/>
            <a:ext cx="831512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1100" i="1" dirty="0"/>
              <a:t>La scala cromatica è calcolata separatamente per ciascun settore. Il confronto dei colori tra mappe non è quindi diretto</a:t>
            </a: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1024</TotalTime>
  <Words>1048</Words>
  <Application>Microsoft Office PowerPoint</Application>
  <PresentationFormat>Widescreen</PresentationFormat>
  <Paragraphs>70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Bahnschrift Condensed</vt:lpstr>
      <vt:lpstr>Calibri</vt:lpstr>
      <vt:lpstr>Calibri Light</vt:lpstr>
      <vt:lpstr>Inter</vt:lpstr>
      <vt:lpstr>Wingdings</vt:lpstr>
      <vt:lpstr>Tema di Office</vt:lpstr>
      <vt:lpstr>DISUGUAGLIANZE TERRITORIALI:  I RISULTATI ECONOMICI DELLE UNITÀ LOCALI DELLE IMPRESE</vt:lpstr>
      <vt:lpstr>Obiettivo e risultati</vt:lpstr>
      <vt:lpstr>Valore aggiunto per addetto (in migliaia di euro): la produttività è più elevata nell’industria e nel Nord-Ovest</vt:lpstr>
      <vt:lpstr>Addetti per Unità locale: la dimensione delle unità locali è maggiore nell’industria e nel Nord</vt:lpstr>
      <vt:lpstr>Addetti per 1000 abitanti: la densità occupazionale non agricola è più elevata nel terziario e nel Nord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53</cp:revision>
  <dcterms:created xsi:type="dcterms:W3CDTF">2022-04-03T16:23:48Z</dcterms:created>
  <dcterms:modified xsi:type="dcterms:W3CDTF">2026-09-02T12:25:58Z</dcterms:modified>
</cp:coreProperties>
</file>