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5"/>
  </p:sldMasterIdLst>
  <p:sldIdLst>
    <p:sldId id="256" r:id="rId6"/>
    <p:sldId id="262" r:id="rId7"/>
    <p:sldId id="263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28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gione.fvg.it/statistic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" y="2045879"/>
            <a:ext cx="11866880" cy="1922845"/>
          </a:xfrm>
        </p:spPr>
        <p:txBody>
          <a:bodyPr>
            <a:noAutofit/>
          </a:bodyPr>
          <a:lstStyle/>
          <a:p>
            <a:r>
              <a:rPr lang="it-IT" sz="4400" b="1" dirty="0"/>
              <a:t>Prima e dopo il terremoto del 1976: una lettura delle trasformazioni territoriali del Friuli Venezia Giulia attraverso la statistica ufficiale</a:t>
            </a:r>
            <a:endParaRPr lang="it-IT" sz="4400" dirty="0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1700" y="4328160"/>
            <a:ext cx="10388600" cy="2204720"/>
          </a:xfrm>
        </p:spPr>
        <p:txBody>
          <a:bodyPr>
            <a:normAutofit fontScale="25000" lnSpcReduction="20000"/>
          </a:bodyPr>
          <a:lstStyle/>
          <a:p>
            <a:r>
              <a:rPr lang="it-IT" sz="7200" dirty="0"/>
              <a:t>Sara Anzilutti, Chiara Donati, Irene Plet, Ilaria Silvestri, Antonio Zugan</a:t>
            </a:r>
          </a:p>
          <a:p>
            <a:endParaRPr lang="it-IT" sz="7200" dirty="0"/>
          </a:p>
          <a:p>
            <a:r>
              <a:rPr lang="it-IT" sz="7200" dirty="0"/>
              <a:t>Regione Autonoma Friuli Venezia Giulia</a:t>
            </a:r>
          </a:p>
          <a:p>
            <a:r>
              <a:rPr lang="it-IT" sz="7200" dirty="0"/>
              <a:t>Direzione Generale - Servizio programmazione, pianificazione strategica, controllo di gestione e statistica</a:t>
            </a:r>
          </a:p>
          <a:p>
            <a:r>
              <a:rPr lang="it-IT" sz="7200" dirty="0"/>
              <a:t>Direttore: Gianluca Dominutti</a:t>
            </a:r>
          </a:p>
          <a:p>
            <a:endParaRPr lang="it-IT" sz="7200" dirty="0"/>
          </a:p>
          <a:p>
            <a:r>
              <a:rPr lang="it-IT" sz="7200" dirty="0">
                <a:hlinkClick r:id="rId2"/>
              </a:rPr>
              <a:t>www.regione.fvg.it/statistica</a:t>
            </a:r>
            <a:endParaRPr lang="it-IT" sz="7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D2FFA-F9E8-F6B8-C61E-9617BAE9D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E25CF43C-5222-C38F-CF08-AC653210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300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La regione nei censimenti della popolazione del 1971 e del 1981</a:t>
            </a:r>
            <a:endParaRPr lang="it-IT" sz="32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B042A9-82EC-C533-534F-07044FE7DE9D}"/>
              </a:ext>
            </a:extLst>
          </p:cNvPr>
          <p:cNvSpPr txBox="1"/>
          <p:nvPr/>
        </p:nvSpPr>
        <p:spPr>
          <a:xfrm>
            <a:off x="3911599" y="1348606"/>
            <a:ext cx="8164351" cy="46274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1981 vs. 1971</a:t>
            </a:r>
          </a:p>
          <a:p>
            <a:pPr algn="ctr"/>
            <a:endParaRPr lang="it-IT" sz="1050" b="1" dirty="0"/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Nei comuni terremotati 3,4% di residenti in più rispetto al 1971, ma crescita differenziata: +5,9% nei comuni danneggiati, +1% nei gravemente danneggiati, -1,2% nei disastrati; negli altri comuni delle prov. di Udine, Pordenone e Gorizia +5,1%</a:t>
            </a:r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Popolazione più anziana: meno bambini, più anziani, soprattutto nei comuni gravemente danneggiati e disastrati</a:t>
            </a:r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Livello di istruzione in crescita: +9% persone con licenza media, +5% diplomati, +1% laureati, maggiore nei comuni danneggiati</a:t>
            </a:r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Popolazione attiva in aumento, industria ancora settore principale, soprattutto nei comuni gravemente danneggiati e disastrati; occupati in agricoltura dimezzati, in aumento in tutti gli altri settori</a:t>
            </a:r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Numero di famiglie in aumento, ma più piccole con 2,8 componenti in media (3,2 nel 1971); diminuiscono famiglie numerose, aumentano famiglie unipersonali e con 2 componenti</a:t>
            </a:r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82% degli alloggi occupato (86% nei comuni danneggiati, 75% in quelli disastrati), 89% nel 1971; oltre 15 mila alloggi impropri (510 nel 1971) per 16 mila famiglie e 38 mila persone, il 24% del totale delle abitazioni nel complesso dei comuni disastrati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DAAD1B5-F679-E2AB-D568-C184896E7B7A}"/>
              </a:ext>
            </a:extLst>
          </p:cNvPr>
          <p:cNvGrpSpPr/>
          <p:nvPr/>
        </p:nvGrpSpPr>
        <p:grpSpPr>
          <a:xfrm>
            <a:off x="152400" y="1286293"/>
            <a:ext cx="3759199" cy="4999346"/>
            <a:chOff x="-287443" y="-313703"/>
            <a:chExt cx="3761152" cy="5002185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F9215BAA-CF03-71EF-774F-FF43D2A1A03E}"/>
                </a:ext>
              </a:extLst>
            </p:cNvPr>
            <p:cNvGrpSpPr/>
            <p:nvPr/>
          </p:nvGrpSpPr>
          <p:grpSpPr>
            <a:xfrm>
              <a:off x="-287443" y="-313703"/>
              <a:ext cx="3761152" cy="4588719"/>
              <a:chOff x="-366956" y="-313703"/>
              <a:chExt cx="3761152" cy="4588719"/>
            </a:xfrm>
          </p:grpSpPr>
          <p:pic>
            <p:nvPicPr>
              <p:cNvPr id="8" name="Immagine 7" descr="Immagine che contiene testo, diagramma, mappa&#10;&#10;Il contenuto generato dall'IA potrebbe non essere corretto.">
                <a:extLst>
                  <a:ext uri="{FF2B5EF4-FFF2-40B4-BE49-F238E27FC236}">
                    <a16:creationId xmlns:a16="http://schemas.microsoft.com/office/drawing/2014/main" id="{4B813D02-8201-28F1-842C-C3CE986CC66F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5599" y="231920"/>
                <a:ext cx="3494296" cy="4043096"/>
              </a:xfrm>
              <a:prstGeom prst="rect">
                <a:avLst/>
              </a:prstGeom>
            </p:spPr>
          </p:pic>
          <p:sp>
            <p:nvSpPr>
              <p:cNvPr id="9" name="Casella di testo 15">
                <a:extLst>
                  <a:ext uri="{FF2B5EF4-FFF2-40B4-BE49-F238E27FC236}">
                    <a16:creationId xmlns:a16="http://schemas.microsoft.com/office/drawing/2014/main" id="{74A13C6E-EDE3-89CB-4AA8-B9AEBFC0F71B}"/>
                  </a:ext>
                </a:extLst>
              </p:cNvPr>
              <p:cNvSpPr txBox="1"/>
              <p:nvPr/>
            </p:nvSpPr>
            <p:spPr>
              <a:xfrm>
                <a:off x="-366956" y="-313703"/>
                <a:ext cx="3761152" cy="448824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it-IT" sz="1400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Incidenza degli alloggi impropri sul totale delle abitazioni, valori %. Anno 1981.</a:t>
                </a:r>
                <a:endParaRPr lang="it-IT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it-IT" sz="14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</p:txBody>
          </p:sp>
        </p:grpSp>
        <p:sp>
          <p:nvSpPr>
            <p:cNvPr id="7" name="Casella di testo 15">
              <a:extLst>
                <a:ext uri="{FF2B5EF4-FFF2-40B4-BE49-F238E27FC236}">
                  <a16:creationId xmlns:a16="http://schemas.microsoft.com/office/drawing/2014/main" id="{0150C39C-EB06-FF0C-D5AF-72BD88F61224}"/>
                </a:ext>
              </a:extLst>
            </p:cNvPr>
            <p:cNvSpPr txBox="1"/>
            <p:nvPr/>
          </p:nvSpPr>
          <p:spPr>
            <a:xfrm>
              <a:off x="-136086" y="4258764"/>
              <a:ext cx="3536992" cy="4297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Aft>
                  <a:spcPts val="1000"/>
                </a:spcAft>
                <a:buNone/>
              </a:pPr>
              <a:r>
                <a:rPr lang="it-IT" sz="1200" i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Fonte: Istituto Centrale di Statistica, 12° Censimento generale della popolazione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it-IT" sz="1200" kern="100" dirty="0">
                  <a:effectLst/>
                  <a:latin typeface="DecimaWE Rg" panose="02000000000000000000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26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512" y="1438102"/>
            <a:ext cx="3685730" cy="477114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b="1" dirty="0"/>
              <a:t>Le imprese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1379621"/>
            <a:ext cx="7589522" cy="5030804"/>
          </a:xfrm>
        </p:spPr>
        <p:txBody>
          <a:bodyPr>
            <a:normAutofit fontScale="55000" lnSpcReduction="20000"/>
          </a:bodyPr>
          <a:lstStyle/>
          <a:p>
            <a:pPr marL="180000" indent="-180000"/>
            <a:r>
              <a:rPr lang="it-IT" sz="3300" dirty="0"/>
              <a:t>Nel 1971 rilevate 51.950 imprese con sede in FVG con 281.904 addetti; le unità locali erano 57.676 per un totale di 298.116 addetti impiegati principalmente nell’industria, soprattutto metalmeccanica e del mobile</a:t>
            </a:r>
          </a:p>
          <a:p>
            <a:pPr marL="180000" indent="-180000"/>
            <a:r>
              <a:rPr lang="it-IT" sz="3300" dirty="0"/>
              <a:t>Tra il 1971 e il 1981 +38,5% di unità locali e +19,7% di addetti</a:t>
            </a:r>
          </a:p>
          <a:p>
            <a:pPr marL="180000" indent="-180000"/>
            <a:r>
              <a:rPr lang="it-IT" sz="3300" dirty="0"/>
              <a:t>Dopo il sisma 40% del sistema produttivo regionale compromesso, ma ripresa rapida grazie a forte determinazione delle aziende e rete di solidarietà: dopo un anno il 90% delle industrie aveva ripreso l’attività e nel 1978 occupazione tornata ai livelli pre-terremoto</a:t>
            </a:r>
          </a:p>
          <a:p>
            <a:pPr marL="180000" indent="-180000"/>
            <a:r>
              <a:rPr lang="it-IT" sz="3300" dirty="0"/>
              <a:t>Analizzando solo manifattura, costruzioni e commercio tra 1971 e 1981: </a:t>
            </a:r>
          </a:p>
          <a:p>
            <a:pPr marL="449263" indent="-18415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3300" dirty="0"/>
              <a:t>aumento delle unità locali più elevato nei comuni colpiti dal sisma (circa +50%), nettamente inferiore in quelli non danneggiati (+25%)</a:t>
            </a:r>
          </a:p>
          <a:p>
            <a:pPr marL="449263" indent="-18415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3300" dirty="0"/>
              <a:t>gli addetti totali aumentano con maggior intensità nei comuni più colpiti dal terremoto (+61% tra i disastrati)</a:t>
            </a:r>
          </a:p>
          <a:p>
            <a:pPr marL="449263" indent="-18415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3300" dirty="0"/>
              <a:t>nei comuni meno toccati dal sisma aumento maggiore di unità locali rispetto agli addetti</a:t>
            </a:r>
          </a:p>
          <a:p>
            <a:pPr marL="449263" indent="-18415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3300" dirty="0"/>
              <a:t>nei comuni più danneggiati fortissima espansione di edilizia (addetti delle UL quasi triplicati nei comuni disastrati e più che raddoppiati nei gravemente danneggiati) e manifattura (incremento di addetti superiore al 30%)</a:t>
            </a:r>
          </a:p>
          <a:p>
            <a:pPr marL="449263" indent="-18415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3300" dirty="0"/>
              <a:t>espansione del commercio più uniforme e maggiore nei comuni più popolosi (anche tra quelli disastrati)</a:t>
            </a:r>
          </a:p>
          <a:p>
            <a:pPr marL="360000" indent="0">
              <a:spcBef>
                <a:spcPts val="0"/>
              </a:spcBef>
              <a:buNone/>
            </a:pPr>
            <a:endParaRPr lang="it-IT" sz="3300" dirty="0"/>
          </a:p>
          <a:p>
            <a:endParaRPr lang="it-IT" sz="1800" dirty="0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8C70401-EE37-C21E-B11C-6D95814345A9}"/>
              </a:ext>
            </a:extLst>
          </p:cNvPr>
          <p:cNvGrpSpPr/>
          <p:nvPr/>
        </p:nvGrpSpPr>
        <p:grpSpPr>
          <a:xfrm>
            <a:off x="7913716" y="1289789"/>
            <a:ext cx="4098175" cy="5410415"/>
            <a:chOff x="6497054" y="1289789"/>
            <a:chExt cx="5559772" cy="5410415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323D418-D952-FEFF-B631-ED83399D680D}"/>
                </a:ext>
              </a:extLst>
            </p:cNvPr>
            <p:cNvSpPr txBox="1"/>
            <p:nvPr/>
          </p:nvSpPr>
          <p:spPr>
            <a:xfrm>
              <a:off x="6589140" y="5776874"/>
              <a:ext cx="54676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i="1" dirty="0"/>
                <a:t>Fonte: Istituto Centrale di Statistica, 5° Censimento generale dell’industria e del commercio e 6° Censimento generale dell’industria, del commercio, dei servizi e dell’artigianato</a:t>
              </a:r>
              <a:endParaRPr lang="it-IT" sz="1200" dirty="0"/>
            </a:p>
            <a:p>
              <a:endParaRPr lang="it-IT" dirty="0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45D737F-54A9-EA22-DBDB-DCA8C83A4FA1}"/>
                </a:ext>
              </a:extLst>
            </p:cNvPr>
            <p:cNvSpPr txBox="1"/>
            <p:nvPr/>
          </p:nvSpPr>
          <p:spPr>
            <a:xfrm>
              <a:off x="6497054" y="1289789"/>
              <a:ext cx="55597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i="1" dirty="0"/>
                <a:t>Addetti delle unità locali delle imprese per comune – Intera economia. Variazioni % 1971/1981</a:t>
              </a:r>
              <a:endParaRPr lang="it-IT" sz="1400" dirty="0"/>
            </a:p>
            <a:p>
              <a:endParaRPr lang="it-IT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758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B3199-9DD5-BF55-E961-BBD30F014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1C435A-DD8A-88EA-A40E-B1A7F87C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b="1" dirty="0"/>
              <a:t>L’agricoltura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480227-0D18-5D5C-0F02-0BE7574E6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3166"/>
            <a:ext cx="7026442" cy="5011007"/>
          </a:xfrm>
        </p:spPr>
        <p:txBody>
          <a:bodyPr>
            <a:normAutofit fontScale="25000" lnSpcReduction="20000"/>
          </a:bodyPr>
          <a:lstStyle/>
          <a:p>
            <a:pPr marL="180000" indent="-180000"/>
            <a:r>
              <a:rPr lang="it-IT" sz="7200" dirty="0"/>
              <a:t>Nel 1970 rilevate 81.252 aziende agricole attive su una superficie agricola totale (SAT) di 564 mila ettari e superficie agricola utilizzata (SAU) di circa 308 mila ettari</a:t>
            </a:r>
          </a:p>
          <a:p>
            <a:pPr marL="180000" indent="-180000"/>
            <a:r>
              <a:rPr lang="it-IT" sz="7200" dirty="0"/>
              <a:t>Tra il 1970 e il 1982 SAT diminuita del 16,4% e SAU diminuita dell’11%. Per la SAT calo dovuto alla contrazione della componente forestale condotta da aziende agricole, soprattutto nella zona montana, dove si è ridotta del 23%. Le dimensioni medie delle aziende sono aumentate: da 2,8 ettari degli anni Settanta a 4,2 ettari dieci anni dopo</a:t>
            </a:r>
          </a:p>
          <a:p>
            <a:pPr marL="180000" indent="-180000"/>
            <a:r>
              <a:rPr lang="it-IT" sz="7200" dirty="0"/>
              <a:t>Nel 1970 rilevate 40 mila aziende con bovini, per lo più di piccole dimensioni. Nel Censimento del 1982 gli allevamenti bovini erano 18 mila. Tra il 1970 e il 1982 si è passati da 226 mila capi a 192 mila</a:t>
            </a:r>
          </a:p>
          <a:p>
            <a:pPr marL="180000" indent="-180000"/>
            <a:r>
              <a:rPr lang="it-IT" sz="7200" dirty="0"/>
              <a:t>Nei comuni maggiormente colpiti dal terremoto il processo di ristrutturazione del comparto agricolo già in corso, è risultato ulteriormente accentuato. Tra il 1970 e il 1982:</a:t>
            </a:r>
          </a:p>
          <a:p>
            <a:pPr marL="449263" indent="-184150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7200" dirty="0"/>
              <a:t>-36,9% aziende nei comuni disastrati, -28,4% nei comuni gravemente danneggiati, -14,6% in quelli danneggiati</a:t>
            </a:r>
          </a:p>
          <a:p>
            <a:pPr marL="449263" indent="-184150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7200" dirty="0"/>
              <a:t>dimensione media da 2,7 ettari a 3,6, mentre negli altri territori le aziende, già di dimensioni maggiori, sono cresciute in misura minore</a:t>
            </a:r>
          </a:p>
          <a:p>
            <a:pPr marL="449263" indent="-184150">
              <a:spcBef>
                <a:spcPts val="0"/>
              </a:spcBef>
              <a:buFont typeface="Calibri" panose="020F0502020204030204" pitchFamily="34" charset="0"/>
              <a:buChar char="-"/>
            </a:pPr>
            <a:r>
              <a:rPr lang="it-IT" sz="7200" dirty="0"/>
              <a:t>consistente calo dei lavoratori nell’agricoltura</a:t>
            </a:r>
          </a:p>
          <a:p>
            <a:pPr marL="360000" indent="0">
              <a:spcBef>
                <a:spcPts val="0"/>
              </a:spcBef>
              <a:buNone/>
            </a:pPr>
            <a:endParaRPr lang="it-IT" sz="7200" dirty="0"/>
          </a:p>
          <a:p>
            <a:pPr marL="360000" indent="0">
              <a:spcBef>
                <a:spcPts val="0"/>
              </a:spcBef>
              <a:buNone/>
            </a:pPr>
            <a:endParaRPr lang="it-IT" sz="7200" dirty="0"/>
          </a:p>
          <a:p>
            <a:pPr marL="360000" indent="0">
              <a:spcBef>
                <a:spcPts val="0"/>
              </a:spcBef>
              <a:buNone/>
            </a:pPr>
            <a:r>
              <a:rPr lang="it-IT" sz="7200" dirty="0"/>
              <a:t>diversi conduttori aziendali possono aver lasciato l’attività agricola per altre occupazioni e le superfici aziendali si sono ridistribuite su meno unità produttive</a:t>
            </a:r>
          </a:p>
          <a:p>
            <a:pPr marL="180000" indent="-180000"/>
            <a:endParaRPr lang="it-IT" sz="7200" dirty="0"/>
          </a:p>
          <a:p>
            <a:endParaRPr lang="it-IT" sz="1800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C30FAE48-1C4F-E75F-9ECC-277A7F824749}"/>
              </a:ext>
            </a:extLst>
          </p:cNvPr>
          <p:cNvSpPr/>
          <p:nvPr/>
        </p:nvSpPr>
        <p:spPr>
          <a:xfrm>
            <a:off x="3131416" y="5399773"/>
            <a:ext cx="519764" cy="3368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D8EE22F6-0A0A-45EE-490C-2E609AAC46D1}"/>
              </a:ext>
            </a:extLst>
          </p:cNvPr>
          <p:cNvGrpSpPr>
            <a:grpSpLocks noChangeAspect="1"/>
          </p:cNvGrpSpPr>
          <p:nvPr/>
        </p:nvGrpSpPr>
        <p:grpSpPr>
          <a:xfrm>
            <a:off x="7726880" y="1431734"/>
            <a:ext cx="3803218" cy="4725348"/>
            <a:chOff x="7951" y="91007"/>
            <a:chExt cx="2995176" cy="3243469"/>
          </a:xfrm>
        </p:grpSpPr>
        <p:pic>
          <p:nvPicPr>
            <p:cNvPr id="6" name="Immagine 5" descr="Immagine che contiene mappa, testo&#10;&#10;Il contenuto generato dall'IA potrebbe non essere corretto.">
              <a:extLst>
                <a:ext uri="{FF2B5EF4-FFF2-40B4-BE49-F238E27FC236}">
                  <a16:creationId xmlns:a16="http://schemas.microsoft.com/office/drawing/2014/main" id="{C6D58924-7132-96A7-7425-C7EFAC37AB85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3" b="30298"/>
            <a:stretch>
              <a:fillRect/>
            </a:stretch>
          </p:blipFill>
          <p:spPr bwMode="auto">
            <a:xfrm>
              <a:off x="7951" y="210286"/>
              <a:ext cx="2981158" cy="279635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F28689B1-FE1A-75DD-0F6C-D05B9FD2194E}"/>
                </a:ext>
              </a:extLst>
            </p:cNvPr>
            <p:cNvGrpSpPr/>
            <p:nvPr/>
          </p:nvGrpSpPr>
          <p:grpSpPr>
            <a:xfrm>
              <a:off x="7951" y="91007"/>
              <a:ext cx="2995176" cy="3243469"/>
              <a:chOff x="-18600" y="87163"/>
              <a:chExt cx="2995716" cy="2715508"/>
            </a:xfrm>
          </p:grpSpPr>
          <p:sp>
            <p:nvSpPr>
              <p:cNvPr id="8" name="Casella di testo 1">
                <a:extLst>
                  <a:ext uri="{FF2B5EF4-FFF2-40B4-BE49-F238E27FC236}">
                    <a16:creationId xmlns:a16="http://schemas.microsoft.com/office/drawing/2014/main" id="{A3CF0EAA-2532-1637-8B97-ABEFCB07AC09}"/>
                  </a:ext>
                </a:extLst>
              </p:cNvPr>
              <p:cNvSpPr txBox="1"/>
              <p:nvPr/>
            </p:nvSpPr>
            <p:spPr>
              <a:xfrm>
                <a:off x="-18600" y="87163"/>
                <a:ext cx="2670175" cy="137462"/>
              </a:xfrm>
              <a:prstGeom prst="rect">
                <a:avLst/>
              </a:prstGeom>
              <a:solidFill>
                <a:prstClr val="white"/>
              </a:solidFill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1000"/>
                  </a:spcAft>
                  <a:buNone/>
                </a:pPr>
                <a:r>
                  <a:rPr lang="it-IT" sz="1400" i="1" dirty="0"/>
                  <a:t>Aziende agricole. Variazione % 1970/1982</a:t>
                </a:r>
              </a:p>
            </p:txBody>
          </p:sp>
          <p:sp>
            <p:nvSpPr>
              <p:cNvPr id="9" name="Casella di testo 1">
                <a:extLst>
                  <a:ext uri="{FF2B5EF4-FFF2-40B4-BE49-F238E27FC236}">
                    <a16:creationId xmlns:a16="http://schemas.microsoft.com/office/drawing/2014/main" id="{9DF61C12-4DE0-7DFC-C5E2-0B5A795089D8}"/>
                  </a:ext>
                </a:extLst>
              </p:cNvPr>
              <p:cNvSpPr txBox="1"/>
              <p:nvPr/>
            </p:nvSpPr>
            <p:spPr>
              <a:xfrm>
                <a:off x="54954" y="2590466"/>
                <a:ext cx="2922162" cy="212205"/>
              </a:xfrm>
              <a:prstGeom prst="rect">
                <a:avLst/>
              </a:prstGeom>
              <a:solidFill>
                <a:prstClr val="white"/>
              </a:solidFill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spcAft>
                    <a:spcPts val="1000"/>
                  </a:spcAft>
                  <a:buNone/>
                </a:pPr>
                <a:r>
                  <a:rPr lang="it-IT" sz="1200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Fonte: Istituto Centrale di Statistica, Censimenti generali dell’Agricoltura. Anni 1970 e 1982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9595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/>
              <a:t>L’approccio controfattuale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424407"/>
            <a:ext cx="12192000" cy="1072963"/>
          </a:xfrm>
        </p:spPr>
        <p:txBody>
          <a:bodyPr>
            <a:normAutofit/>
          </a:bodyPr>
          <a:lstStyle/>
          <a:p>
            <a:pPr marL="180000" indent="-180000">
              <a:lnSpc>
                <a:spcPct val="70000"/>
              </a:lnSpc>
            </a:pPr>
            <a:r>
              <a:rPr lang="it-IT" sz="1800" dirty="0"/>
              <a:t>È stata condotta un’analisi impiegando metodologie di natura controfattuale per stimare l’effetto del terremoto sulla struttura demografica e produttiva dei comuni; per le analisi è stato effettuato un matching statistico per costruire i due gruppi da confrontare, abbinando i comuni disastrati (trattati) con i comuni danneggiati e gravemente danneggiati (controlli) per l’analisi demografica e con tutti gli altri comuni della regione per l’analisi sul sistema produttivo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54804767-1822-2194-F751-6FAA03B4E0C8}"/>
              </a:ext>
            </a:extLst>
          </p:cNvPr>
          <p:cNvGrpSpPr/>
          <p:nvPr/>
        </p:nvGrpSpPr>
        <p:grpSpPr>
          <a:xfrm>
            <a:off x="6331758" y="2376129"/>
            <a:ext cx="5697682" cy="3614461"/>
            <a:chOff x="-38100" y="-239295"/>
            <a:chExt cx="6267450" cy="3757195"/>
          </a:xfrm>
        </p:grpSpPr>
        <p:sp>
          <p:nvSpPr>
            <p:cNvPr id="5" name="Casella di testo 27">
              <a:extLst>
                <a:ext uri="{FF2B5EF4-FFF2-40B4-BE49-F238E27FC236}">
                  <a16:creationId xmlns:a16="http://schemas.microsoft.com/office/drawing/2014/main" id="{A7B8234F-47DB-D310-2AE0-25190027F797}"/>
                </a:ext>
              </a:extLst>
            </p:cNvPr>
            <p:cNvSpPr txBox="1"/>
            <p:nvPr/>
          </p:nvSpPr>
          <p:spPr>
            <a:xfrm>
              <a:off x="-38100" y="-239295"/>
              <a:ext cx="6267450" cy="41719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it-IT" sz="1400" i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Analisi sulle differenze tra gruppi: tassi medi per gruppo e p-</a:t>
              </a:r>
              <a:r>
                <a:rPr lang="it-IT" sz="1400" i="1" kern="1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value</a:t>
              </a:r>
              <a:endParaRPr lang="it-IT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7D34B02E-63A8-3A1F-AD8A-3CB921D92CED}"/>
                </a:ext>
              </a:extLst>
            </p:cNvPr>
            <p:cNvGrpSpPr/>
            <p:nvPr/>
          </p:nvGrpSpPr>
          <p:grpSpPr>
            <a:xfrm>
              <a:off x="82550" y="292100"/>
              <a:ext cx="6146800" cy="3225800"/>
              <a:chOff x="0" y="0"/>
              <a:chExt cx="6146800" cy="3225800"/>
            </a:xfrm>
          </p:grpSpPr>
          <p:sp>
            <p:nvSpPr>
              <p:cNvPr id="7" name="Casella di testo 24">
                <a:extLst>
                  <a:ext uri="{FF2B5EF4-FFF2-40B4-BE49-F238E27FC236}">
                    <a16:creationId xmlns:a16="http://schemas.microsoft.com/office/drawing/2014/main" id="{D920DDFF-9493-4247-2DC1-F44090F5EB10}"/>
                  </a:ext>
                </a:extLst>
              </p:cNvPr>
              <p:cNvSpPr txBox="1"/>
              <p:nvPr/>
            </p:nvSpPr>
            <p:spPr>
              <a:xfrm>
                <a:off x="0" y="3003550"/>
                <a:ext cx="6146800" cy="22225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spcAft>
                    <a:spcPts val="1000"/>
                  </a:spcAft>
                  <a:buNone/>
                </a:pPr>
                <a:r>
                  <a:rPr lang="it-IT" sz="1200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Fonte: ISTAT; elaborazione a cura del SPPS RAFVG</a:t>
                </a: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it-IT" sz="1600" kern="100" dirty="0">
                    <a:effectLst/>
                    <a:latin typeface="DecimaWE Rg" panose="02000000000000000000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pic>
            <p:nvPicPr>
              <p:cNvPr id="8" name="Immagine 7">
                <a:extLst>
                  <a:ext uri="{FF2B5EF4-FFF2-40B4-BE49-F238E27FC236}">
                    <a16:creationId xmlns:a16="http://schemas.microsoft.com/office/drawing/2014/main" id="{01807C4E-191C-1274-93E2-174DA7C747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900" y="0"/>
                <a:ext cx="5957570" cy="30587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038157B-720A-C830-0ADA-238BFE0A47A3}"/>
              </a:ext>
            </a:extLst>
          </p:cNvPr>
          <p:cNvSpPr txBox="1"/>
          <p:nvPr/>
        </p:nvSpPr>
        <p:spPr>
          <a:xfrm>
            <a:off x="6350" y="2607232"/>
            <a:ext cx="6325408" cy="3257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Analisi demografica: differenza marginalmente significativa nel tasso migratorio interno, che da negativo per  entrambi i gruppi di comuni (maggiormente per i comuni controllo), migliora dopo il terremoto, in particolare per i comuni controllo. Invece, altre dinamiche demografiche sono simili nei due gruppi e potrebbero quindi riflettere trasformazioni economiche e sociali indipendenti dall'evento calamitoso.</a:t>
            </a:r>
          </a:p>
          <a:p>
            <a:pPr defTabSz="914400">
              <a:lnSpc>
                <a:spcPct val="70000"/>
              </a:lnSpc>
              <a:spcBef>
                <a:spcPts val="1000"/>
              </a:spcBef>
            </a:pPr>
            <a:endParaRPr lang="it-IT" dirty="0"/>
          </a:p>
          <a:p>
            <a:pPr marL="180000" indent="-180000" defTabSz="9144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/>
              <a:t>Analisi sul sistema produttivo: differenza statisticamente significativa nella crescita degli addetti totali tra i comuni trattati e quelli di controllo: +80% contro +47% in media decennale; significativa anche la differenza per gli addetti alle costruzioni (+336% nei trattati e +216% nei controlli). Non risultano invece significative le differenze nelle variazioni degli addetti alla manifattura e al commercio.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955C8150DBD6B45A1A68C96C65FEA66" ma:contentTypeVersion="2" ma:contentTypeDescription="Creare un nuovo documento." ma:contentTypeScope="" ma:versionID="aa06494604bfee3cf0bfe4302d8e6501">
  <xsd:schema xmlns:xsd="http://www.w3.org/2001/XMLSchema" xmlns:xs="http://www.w3.org/2001/XMLSchema" xmlns:p="http://schemas.microsoft.com/office/2006/metadata/properties" xmlns:ns2="cdbecea3-23a4-4f99-998c-1622ab74fd8a" targetNamespace="http://schemas.microsoft.com/office/2006/metadata/properties" ma:root="true" ma:fieldsID="6b394390b3918ff70a4781f724ea656c" ns2:_="">
    <xsd:import namespace="cdbecea3-23a4-4f99-998c-1622ab74fd8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ecea3-23a4-4f99-998c-1622ab74fd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9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 ma:readOnly="true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39D905-4936-4F58-A112-43F5C2B744D9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cdbecea3-23a4-4f99-998c-1622ab74fd8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C075C2D-C2B2-4FEE-A4A4-850FC7DA59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becea3-23a4-4f99-998c-1622ab74f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0757EB-3EFF-441F-AB82-982C08401AC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DFAA881-822D-48EE-9BAD-472F58E75C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</TotalTime>
  <Words>1076</Words>
  <Application>Microsoft Office PowerPoint</Application>
  <PresentationFormat>Widescreen</PresentationFormat>
  <Paragraphs>54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DecimaWE Rg</vt:lpstr>
      <vt:lpstr>Inter</vt:lpstr>
      <vt:lpstr>Times New Roman</vt:lpstr>
      <vt:lpstr>Tema di Office</vt:lpstr>
      <vt:lpstr>Prima e dopo il terremoto del 1976: una lettura delle trasformazioni territoriali del Friuli Venezia Giulia attraverso la statistica ufficiale</vt:lpstr>
      <vt:lpstr>La regione nei censimenti della popolazione del 1971 e del 1981</vt:lpstr>
      <vt:lpstr>Le imprese</vt:lpstr>
      <vt:lpstr>L’agricoltura</vt:lpstr>
      <vt:lpstr>L’approccio controfattuale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29</cp:revision>
  <dcterms:created xsi:type="dcterms:W3CDTF">2022-04-03T16:23:48Z</dcterms:created>
  <dcterms:modified xsi:type="dcterms:W3CDTF">2026-09-03T08:42:47Z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0x0101003955C8150DBD6B45A1A68C96C65FEA66</vt:lpwstr>
  </property>
</Properties>
</file>