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48" r:id="rId5"/>
  </p:sldMasterIdLst>
  <p:notesMasterIdLst>
    <p:notesMasterId r:id="rId10"/>
  </p:notesMasterIdLst>
  <p:handoutMasterIdLst>
    <p:handoutMasterId r:id="rId11"/>
  </p:handoutMasterIdLst>
  <p:sldIdLst>
    <p:sldId id="261" r:id="rId6"/>
    <p:sldId id="269" r:id="rId7"/>
    <p:sldId id="278" r:id="rId8"/>
    <p:sldId id="259" r:id="rId9"/>
  </p:sldIdLst>
  <p:sldSz cx="12192000" cy="6858000"/>
  <p:notesSz cx="6797675" cy="99298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5DA"/>
    <a:srgbClr val="014981"/>
    <a:srgbClr val="024881"/>
    <a:srgbClr val="DC712B"/>
    <a:srgbClr val="D33B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489"/>
    <p:restoredTop sz="93979" autoAdjust="0"/>
  </p:normalViewPr>
  <p:slideViewPr>
    <p:cSldViewPr snapToGrid="0" snapToObjects="1">
      <p:cViewPr varScale="1">
        <p:scale>
          <a:sx n="151" d="100"/>
          <a:sy n="151" d="100"/>
        </p:scale>
        <p:origin x="126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86" d="100"/>
          <a:sy n="86" d="100"/>
        </p:scale>
        <p:origin x="386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handoutMaster" Target="handoutMasters/handoutMaster1.xml"/><Relationship Id="rId5" Type="http://schemas.openxmlformats.org/officeDocument/2006/relationships/slideMaster" Target="slideMasters/slideMaster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C535A700-FCA3-F80E-7F86-2B22F7325ED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32E5E37-A1EC-7FB0-B42E-8FF5CC080B2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780AF5-55F9-D241-B08D-60D2AA60CDBC}" type="datetimeFigureOut">
              <a:rPr lang="it-IT" smtClean="0"/>
              <a:t>09/07/2026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C011EF5-0044-E2FD-EBA0-7F6B42373DE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1D9EBAC-DF50-5BDA-B35B-1BE53534182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9B96BE-B4C2-E74F-B3D5-20705EB632D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9928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60B7EF-4A8F-AE4A-A386-C2C8A6DA9785}" type="datetimeFigureOut">
              <a:rPr lang="it-IT" smtClean="0"/>
              <a:t>09/07/2026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AFD064-26BF-C04C-A0E4-0A6516624A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0327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AFD064-26BF-C04C-A0E4-0A6516624A07}" type="slidenum">
              <a:rPr lang="it-IT" smtClean="0"/>
              <a:t>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3674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AFD064-26BF-C04C-A0E4-0A6516624A07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50413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AFD064-26BF-C04C-A0E4-0A6516624A07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74281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AFD064-26BF-C04C-A0E4-0A6516624A07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712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83000">
              <a:schemeClr val="accent3">
                <a:lumMod val="30000"/>
                <a:lumOff val="70000"/>
              </a:schemeClr>
            </a:gs>
            <a:gs pos="99000">
              <a:schemeClr val="accent3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6ECBE22F-25AF-B330-33A1-F1EDECE49C43}"/>
              </a:ext>
            </a:extLst>
          </p:cNvPr>
          <p:cNvSpPr/>
          <p:nvPr userDrawn="1"/>
        </p:nvSpPr>
        <p:spPr>
          <a:xfrm>
            <a:off x="11845158" y="0"/>
            <a:ext cx="346841" cy="925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08000" rtlCol="0" anchor="b" anchorCtr="0"/>
          <a:lstStyle/>
          <a:p>
            <a:pPr algn="ctr"/>
            <a:fld id="{1511F205-E581-EB4E-B66F-DC5877246755}" type="slidenum"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‹N›</a:t>
            </a:fld>
            <a:endParaRPr lang="it-IT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2851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5F6B26-FCA6-5648-482A-E7194FC4B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9A20596A-7B2B-50BA-35B6-C1F540D110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14D01F2-4752-2E76-B343-7918DCB85D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665030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5A4F54-3990-0B91-A695-02C47EC48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3550268-9DA1-8CF3-85A7-E3C2EA5096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9594154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9A695934-769E-AC3F-CA36-844203B166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2E0E122-20F6-E132-56EE-A90189DF9A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702557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19FC3D7E-92EF-4CE1-DD3C-CC188F8FB0BA}"/>
              </a:ext>
            </a:extLst>
          </p:cNvPr>
          <p:cNvSpPr/>
          <p:nvPr userDrawn="1"/>
        </p:nvSpPr>
        <p:spPr>
          <a:xfrm>
            <a:off x="0" y="0"/>
            <a:ext cx="12192000" cy="60153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E0D6AE8F-F6F8-8A80-644D-F4E2FE08D9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1" r="21"/>
          <a:stretch/>
        </p:blipFill>
        <p:spPr>
          <a:xfrm>
            <a:off x="1038493" y="861544"/>
            <a:ext cx="3072130" cy="307340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0C92F67A-A589-0E36-510D-8FDA613864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808" r="808"/>
          <a:stretch/>
        </p:blipFill>
        <p:spPr>
          <a:xfrm>
            <a:off x="1037968" y="4125575"/>
            <a:ext cx="2983230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4369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4C5A30-004B-75C1-7AEA-76B43E15F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431FE95-EF7F-2DB7-1DA6-F620AF618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2908" y="1856887"/>
            <a:ext cx="10515600" cy="395775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577581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E1E1D9-8462-3E99-2FDF-64702A5F0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E903A24-542C-5D72-D164-00D0F0F672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083021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531370-9830-6B96-ACED-6D34ABBEF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220FF35-4CAC-8405-821C-1859DF5EA8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FABC422-2B62-AC3B-640F-A184BB8C1C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310140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E5DE19-FDCF-BDE5-DF7F-396EE4BBA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F59F529-17F5-24AF-6671-17E1D38CBC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F712ACC-1EFA-A377-44BF-DBD3C5335E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CCDC233-8056-9C5C-7A8B-F98A70DF38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0A22BD71-10D5-CDBA-48E8-C2F44B4285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32964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581B9F-7189-514D-BC61-0B2AE383C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996555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83000">
              <a:schemeClr val="accent3">
                <a:lumMod val="30000"/>
                <a:lumOff val="70000"/>
              </a:schemeClr>
            </a:gs>
            <a:gs pos="99000">
              <a:schemeClr val="accent3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994421DE-0CF3-3DBA-A315-33715C2A2DD8}"/>
              </a:ext>
            </a:extLst>
          </p:cNvPr>
          <p:cNvSpPr txBox="1"/>
          <p:nvPr userDrawn="1"/>
        </p:nvSpPr>
        <p:spPr>
          <a:xfrm>
            <a:off x="3905725" y="6200775"/>
            <a:ext cx="4380551" cy="535531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/>
          <a:p>
            <a:pPr algn="ctr"/>
            <a:r>
              <a:rPr lang="it-IT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TITOLO EVENTO</a:t>
            </a:r>
          </a:p>
          <a:p>
            <a:pPr algn="ctr">
              <a:lnSpc>
                <a:spcPct val="90000"/>
              </a:lnSpc>
            </a:pPr>
            <a:r>
              <a:rPr lang="it-IT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SU DUE RIGHE</a:t>
            </a:r>
          </a:p>
          <a:p>
            <a:pPr algn="ctr"/>
            <a:r>
              <a:rPr lang="it-IT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Roma, 00 mese 2025</a:t>
            </a:r>
          </a:p>
        </p:txBody>
      </p:sp>
    </p:spTree>
    <p:extLst>
      <p:ext uri="{BB962C8B-B14F-4D97-AF65-F5344CB8AC3E}">
        <p14:creationId xmlns:p14="http://schemas.microsoft.com/office/powerpoint/2010/main" val="3178934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5FAC85-0A03-4CD9-A454-68FA19037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DFF2EA7-D2C4-33E8-AD5C-8BD7C8EBB4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64FE9B3-C142-72E1-7319-918512E0F5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279282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83000">
              <a:schemeClr val="accent3">
                <a:lumMod val="25000"/>
                <a:lumOff val="75000"/>
              </a:schemeClr>
            </a:gs>
            <a:gs pos="99000">
              <a:schemeClr val="accent3">
                <a:lumMod val="25000"/>
                <a:lumOff val="7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0CC2116D-1BB9-611F-4C8C-AD1E7D51E6EC}"/>
              </a:ext>
            </a:extLst>
          </p:cNvPr>
          <p:cNvSpPr/>
          <p:nvPr userDrawn="1"/>
        </p:nvSpPr>
        <p:spPr>
          <a:xfrm>
            <a:off x="0" y="6019328"/>
            <a:ext cx="12192000" cy="8386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380BFCE-A401-5024-A62A-6BE48B6659CE}"/>
              </a:ext>
            </a:extLst>
          </p:cNvPr>
          <p:cNvCxnSpPr/>
          <p:nvPr userDrawn="1"/>
        </p:nvCxnSpPr>
        <p:spPr>
          <a:xfrm>
            <a:off x="0" y="6025662"/>
            <a:ext cx="12192000" cy="0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tangolo 2">
            <a:extLst>
              <a:ext uri="{FF2B5EF4-FFF2-40B4-BE49-F238E27FC236}">
                <a16:creationId xmlns:a16="http://schemas.microsoft.com/office/drawing/2014/main" id="{F577E949-983E-8EB6-DC6A-7691090946F4}"/>
              </a:ext>
            </a:extLst>
          </p:cNvPr>
          <p:cNvSpPr/>
          <p:nvPr userDrawn="1"/>
        </p:nvSpPr>
        <p:spPr>
          <a:xfrm>
            <a:off x="11845158" y="0"/>
            <a:ext cx="346841" cy="925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08000" rtlCol="0" anchor="b" anchorCtr="0"/>
          <a:lstStyle/>
          <a:p>
            <a:pPr algn="ctr"/>
            <a:fld id="{1511F205-E581-EB4E-B66F-DC5877246755}" type="slidenum"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‹N›</a:t>
            </a:fld>
            <a:endParaRPr lang="it-IT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ED05366-31C5-719D-0843-BCDE01CC33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/>
          <a:srcRect t="-223" b="29873"/>
          <a:stretch/>
        </p:blipFill>
        <p:spPr>
          <a:xfrm>
            <a:off x="236987" y="6144706"/>
            <a:ext cx="3033320" cy="642156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3558455C-3781-B861-DC71-CC21B2C2C75C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006367" y="6390290"/>
            <a:ext cx="1925350" cy="341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767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906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censimentopermanente.istituzioni@istat.i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istat.it/statistiche-per-temi/censimenti/istituzioni-pubbliche" TargetMode="External"/><Relationship Id="rId4" Type="http://schemas.openxmlformats.org/officeDocument/2006/relationships/hyperlink" Target="https://contact.istat.it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censimentipermanenti.istat@postacert.i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istat.it/statistiche-per-temi/censimenti/istituzioni-pubbliche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istat.it/statistiche-per-temi/censimenti/istituzioni-pubbliche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7303F92E-5057-1234-60E5-6258A1DD03F5}"/>
              </a:ext>
            </a:extLst>
          </p:cNvPr>
          <p:cNvSpPr txBox="1"/>
          <p:nvPr/>
        </p:nvSpPr>
        <p:spPr>
          <a:xfrm>
            <a:off x="0" y="0"/>
            <a:ext cx="11825968" cy="924910"/>
          </a:xfrm>
          <a:prstGeom prst="rect">
            <a:avLst/>
          </a:prstGeom>
          <a:solidFill>
            <a:schemeClr val="accent2"/>
          </a:solidFill>
        </p:spPr>
        <p:txBody>
          <a:bodyPr wrap="square" lIns="288000" tIns="288000" rIns="288000" bIns="108000" rtlCol="0" anchor="b" anchorCtr="0"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it-IT" sz="2400" b="1" dirty="0">
                <a:solidFill>
                  <a:schemeClr val="bg1"/>
                </a:solidFill>
                <a:latin typeface="Arial"/>
                <a:cs typeface="Arial"/>
              </a:rPr>
              <a:t>SUPPORTO AI RISPONDENTI</a:t>
            </a:r>
            <a:br>
              <a:rPr lang="it-IT" sz="2400" b="1" dirty="0">
                <a:solidFill>
                  <a:schemeClr val="bg1"/>
                </a:solidFill>
                <a:latin typeface="Arial"/>
                <a:cs typeface="Arial"/>
              </a:rPr>
            </a:br>
            <a:endParaRPr lang="it-IT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graphicFrame>
        <p:nvGraphicFramePr>
          <p:cNvPr id="11" name="Tabella 10">
            <a:extLst>
              <a:ext uri="{FF2B5EF4-FFF2-40B4-BE49-F238E27FC236}">
                <a16:creationId xmlns:a16="http://schemas.microsoft.com/office/drawing/2014/main" id="{5BE5531A-541D-4097-9ED1-DD2DD7A774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516723"/>
              </p:ext>
            </p:extLst>
          </p:nvPr>
        </p:nvGraphicFramePr>
        <p:xfrm>
          <a:off x="12324" y="911228"/>
          <a:ext cx="11813644" cy="5072141"/>
        </p:xfrm>
        <a:graphic>
          <a:graphicData uri="http://schemas.openxmlformats.org/drawingml/2006/table">
            <a:tbl>
              <a:tblPr firstRow="1" bandRow="1"/>
              <a:tblGrid>
                <a:gridCol w="3137506">
                  <a:extLst>
                    <a:ext uri="{9D8B030D-6E8A-4147-A177-3AD203B41FA5}">
                      <a16:colId xmlns:a16="http://schemas.microsoft.com/office/drawing/2014/main" val="1962600675"/>
                    </a:ext>
                  </a:extLst>
                </a:gridCol>
                <a:gridCol w="8676138">
                  <a:extLst>
                    <a:ext uri="{9D8B030D-6E8A-4147-A177-3AD203B41FA5}">
                      <a16:colId xmlns:a16="http://schemas.microsoft.com/office/drawing/2014/main" val="2047569435"/>
                    </a:ext>
                  </a:extLst>
                </a:gridCol>
              </a:tblGrid>
              <a:tr h="1495016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NUMERO UNICO </a:t>
                      </a:r>
                    </a:p>
                  </a:txBody>
                  <a:tcPr marL="5529" marR="5529" marT="5529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98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br>
                        <a:rPr lang="it-IT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it-IT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1510</a:t>
                      </a:r>
                      <a:br>
                        <a:rPr lang="it-IT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br>
                        <a:rPr lang="it-IT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it-IT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attivo dal 3 giugno al 30 ottobre 2026</a:t>
                      </a:r>
                      <a:br>
                        <a:rPr lang="it-IT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it-IT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da lunedì a venerdì dalle ore 9.00 alle 19.00</a:t>
                      </a:r>
                    </a:p>
                  </a:txBody>
                  <a:tcPr marL="5529" marR="5529" marT="5529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0910866"/>
                  </a:ext>
                </a:extLst>
              </a:tr>
              <a:tr h="896810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POSTA ELETTRONICA</a:t>
                      </a:r>
                    </a:p>
                  </a:txBody>
                  <a:tcPr marL="5529" marR="5529" marT="5529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98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censimentopermanente.istituzioni@istat.it </a:t>
                      </a:r>
                      <a:endParaRPr lang="it-IT" sz="1800" b="0" i="0" u="none" strike="noStrike" baseline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29" marR="5529" marT="5529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4426636"/>
                  </a:ext>
                </a:extLst>
              </a:tr>
              <a:tr h="512464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FORM</a:t>
                      </a:r>
                    </a:p>
                  </a:txBody>
                  <a:tcPr marL="5529" marR="5529" marT="5529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98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https://contact.istat.it</a:t>
                      </a:r>
                      <a:endParaRPr lang="it-IT" sz="1800" b="0" i="0" u="none" strike="noStrike" baseline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29" marR="5529" marT="5529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7110273"/>
                  </a:ext>
                </a:extLst>
              </a:tr>
              <a:tr h="1067631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PORTALE DEDICATO</a:t>
                      </a:r>
                    </a:p>
                  </a:txBody>
                  <a:tcPr marL="5529" marR="5529" marT="5529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98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https://www.istat.it/statistiche-per-temi/censimenti/istituzioni-pubbliche</a:t>
                      </a:r>
                      <a:endParaRPr lang="it-IT" sz="1800" b="0" i="0" u="none" strike="noStrike" baseline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29" marR="5529" marT="5529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8340683"/>
                  </a:ext>
                </a:extLst>
              </a:tr>
              <a:tr h="1065707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AREA NEWS</a:t>
                      </a:r>
                    </a:p>
                  </a:txBody>
                  <a:tcPr marL="5529" marR="5529" marT="5529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98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Bacheca di SGI </a:t>
                      </a:r>
                    </a:p>
                    <a:p>
                      <a:pPr algn="ctr" rtl="0" fontAlgn="ctr"/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Consultabile direttamente all'interno della piattaforma</a:t>
                      </a:r>
                      <a:endParaRPr lang="it-IT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29" marR="5529" marT="5529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0181467"/>
                  </a:ext>
                </a:extLst>
              </a:tr>
            </a:tbl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0375A376-81D7-4FED-B1B0-1A73AD213AF7}"/>
              </a:ext>
            </a:extLst>
          </p:cNvPr>
          <p:cNvSpPr txBox="1"/>
          <p:nvPr/>
        </p:nvSpPr>
        <p:spPr>
          <a:xfrm>
            <a:off x="3905725" y="6200775"/>
            <a:ext cx="4380551" cy="553998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/>
          <a:p>
            <a:pPr algn="ctr"/>
            <a:r>
              <a:rPr lang="it-IT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Censimento permanente</a:t>
            </a:r>
          </a:p>
          <a:p>
            <a:pPr algn="ctr"/>
            <a:r>
              <a:rPr lang="it-IT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delle Istituzioni Pubbliche</a:t>
            </a:r>
          </a:p>
          <a:p>
            <a:pPr algn="ctr"/>
            <a:r>
              <a:rPr lang="it-IT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8 luglio 2026</a:t>
            </a:r>
          </a:p>
        </p:txBody>
      </p:sp>
    </p:spTree>
    <p:extLst>
      <p:ext uri="{BB962C8B-B14F-4D97-AF65-F5344CB8AC3E}">
        <p14:creationId xmlns:p14="http://schemas.microsoft.com/office/powerpoint/2010/main" val="910119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38E6EDDA-37C3-A858-D166-AB2DF8CD26C0}"/>
              </a:ext>
            </a:extLst>
          </p:cNvPr>
          <p:cNvSpPr txBox="1"/>
          <p:nvPr/>
        </p:nvSpPr>
        <p:spPr>
          <a:xfrm>
            <a:off x="0" y="0"/>
            <a:ext cx="11825968" cy="924910"/>
          </a:xfrm>
          <a:prstGeom prst="rect">
            <a:avLst/>
          </a:prstGeom>
          <a:solidFill>
            <a:schemeClr val="accent2"/>
          </a:solidFill>
        </p:spPr>
        <p:txBody>
          <a:bodyPr wrap="square" lIns="288000" tIns="288000" rIns="288000" bIns="108000" rtlCol="0" anchor="b" anchorCtr="0"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it-IT" sz="2400" b="1" dirty="0">
                <a:solidFill>
                  <a:schemeClr val="bg1"/>
                </a:solidFill>
                <a:latin typeface="Arial"/>
                <a:cs typeface="Arial"/>
              </a:rPr>
              <a:t>DOCUMENTI E COMUNICAZIONI </a:t>
            </a:r>
          </a:p>
        </p:txBody>
      </p:sp>
      <p:graphicFrame>
        <p:nvGraphicFramePr>
          <p:cNvPr id="17" name="Tabel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0631379"/>
              </p:ext>
            </p:extLst>
          </p:nvPr>
        </p:nvGraphicFramePr>
        <p:xfrm>
          <a:off x="-23149" y="1004129"/>
          <a:ext cx="11849117" cy="4790882"/>
        </p:xfrm>
        <a:graphic>
          <a:graphicData uri="http://schemas.openxmlformats.org/drawingml/2006/table">
            <a:tbl>
              <a:tblPr/>
              <a:tblGrid>
                <a:gridCol w="4312060">
                  <a:extLst>
                    <a:ext uri="{9D8B030D-6E8A-4147-A177-3AD203B41FA5}">
                      <a16:colId xmlns:a16="http://schemas.microsoft.com/office/drawing/2014/main" val="1136683641"/>
                    </a:ext>
                  </a:extLst>
                </a:gridCol>
                <a:gridCol w="3284636">
                  <a:extLst>
                    <a:ext uri="{9D8B030D-6E8A-4147-A177-3AD203B41FA5}">
                      <a16:colId xmlns:a16="http://schemas.microsoft.com/office/drawing/2014/main" val="28759679"/>
                    </a:ext>
                  </a:extLst>
                </a:gridCol>
                <a:gridCol w="4252421">
                  <a:extLst>
                    <a:ext uri="{9D8B030D-6E8A-4147-A177-3AD203B41FA5}">
                      <a16:colId xmlns:a16="http://schemas.microsoft.com/office/drawing/2014/main" val="2662347927"/>
                    </a:ext>
                  </a:extLst>
                </a:gridCol>
              </a:tblGrid>
              <a:tr h="926356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Piano Generale di Censimento</a:t>
                      </a:r>
                    </a:p>
                  </a:txBody>
                  <a:tcPr marL="4967" marR="4967" marT="4967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98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Lettera Informativa</a:t>
                      </a:r>
                    </a:p>
                  </a:txBody>
                  <a:tcPr marL="4967" marR="4967" marT="4967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98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Circolare Tecnica</a:t>
                      </a:r>
                    </a:p>
                  </a:txBody>
                  <a:tcPr marL="4967" marR="4967" marT="4967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9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229156"/>
                  </a:ext>
                </a:extLst>
              </a:tr>
              <a:tr h="847439">
                <a:tc>
                  <a:txBody>
                    <a:bodyPr/>
                    <a:lstStyle/>
                    <a:p>
                      <a:pPr marL="108000" algn="l" rtl="0" fontAlgn="ctr"/>
                      <a:r>
                        <a:rPr lang="it-IT" sz="1600" b="0" i="0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Approvato dal Consiglio dell'Istat n.9/2026 del 13/05/2026</a:t>
                      </a:r>
                    </a:p>
                  </a:txBody>
                  <a:tcPr marL="4967" marR="4967" marT="4967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l" rtl="0" fontAlgn="ctr"/>
                      <a:r>
                        <a:rPr lang="it-IT" sz="1600" b="0" i="0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Firmata dal Presidente Istat</a:t>
                      </a:r>
                    </a:p>
                    <a:p>
                      <a:pPr marL="108000" algn="l" rtl="0" fontAlgn="ctr"/>
                      <a:r>
                        <a:rPr lang="it-IT" sz="1600" b="0" i="0" u="none" strike="noStrike" dirty="0" err="1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Prot</a:t>
                      </a:r>
                      <a:r>
                        <a:rPr lang="it-IT" sz="1600" b="0" i="0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. n. 1997228/26 e 1997393/26 del 27/05/2026) rispettivamente italiana </a:t>
                      </a:r>
                      <a:r>
                        <a:rPr lang="it-IT" sz="1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e bilingue</a:t>
                      </a:r>
                      <a:endParaRPr lang="it-IT" sz="1600" b="0" i="0" u="none" strike="noStrike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67" marR="4967" marT="4967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l" rtl="0" fontAlgn="ctr"/>
                      <a:r>
                        <a:rPr lang="it-IT" sz="1600" b="0" i="0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Firmata dal Direttore Centrale Raccolta Dati</a:t>
                      </a:r>
                    </a:p>
                    <a:p>
                      <a:pPr marL="108000" algn="l" rtl="0" fontAlgn="ctr"/>
                      <a:r>
                        <a:rPr lang="it-IT" sz="1600" b="0" i="0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(prot. n.1994988/26 del 25/05/2026)</a:t>
                      </a:r>
                    </a:p>
                  </a:txBody>
                  <a:tcPr marL="4967" marR="4967" marT="4967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6770267"/>
                  </a:ext>
                </a:extLst>
              </a:tr>
              <a:tr h="1371214">
                <a:tc>
                  <a:txBody>
                    <a:bodyPr/>
                    <a:lstStyle/>
                    <a:p>
                      <a:pPr marL="108000" algn="l" rtl="0" fontAlgn="ctr"/>
                      <a:r>
                        <a:rPr lang="it-IT" sz="1600" b="0" i="0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È il documento ufficiale, programmatico e normativo che definisce linee guida, organizzazione e modalità tecniche per lo svolgimento del censimento</a:t>
                      </a:r>
                    </a:p>
                  </a:txBody>
                  <a:tcPr marL="4967" marR="4967" marT="4967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10800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0" i="0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Annuncia l'avvio della rilevazione, ne chiarisce le finalità istituzionali.</a:t>
                      </a:r>
                    </a:p>
                    <a:p>
                      <a:pPr marL="108000" algn="l" rtl="0" fontAlgn="ctr"/>
                      <a:endParaRPr lang="it-IT" sz="1600" b="0" i="0" u="none" strike="noStrike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67" marR="4967" marT="4967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rtl="0" fontAlgn="ctr"/>
                      <a:r>
                        <a:rPr lang="it-IT" sz="1600" b="0" i="0" u="none" strike="noStrike" kern="1200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Contiene le istruzioni tecniche di dettaglio e le note organizzative per i rispondenti.</a:t>
                      </a:r>
                    </a:p>
                  </a:txBody>
                  <a:tcPr marL="4967" marR="4967" marT="4967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5201730"/>
                  </a:ext>
                </a:extLst>
              </a:tr>
              <a:tr h="908999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600" b="0" i="0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967" marR="4967" marT="4967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it-IT" sz="1600" b="0" i="0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 comunicazioni PEC avvengono da:</a:t>
                      </a:r>
                      <a:br>
                        <a:rPr lang="it-IT" sz="1600" b="0" i="0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it-IT" sz="1600" b="0" i="0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  <a:hlinkClick r:id="rId3"/>
                        </a:rPr>
                        <a:t>censimentipermanenti.istat@postacert.it</a:t>
                      </a:r>
                      <a:br>
                        <a:rPr lang="it-IT" sz="1600" b="0" i="0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  <a:hlinkClick r:id="rId3"/>
                        </a:rPr>
                      </a:br>
                      <a:r>
                        <a:rPr lang="it-IT" sz="1600" b="0" i="0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Per le PEC non andate a buon fine viene organizzato un invio postale.</a:t>
                      </a:r>
                    </a:p>
                  </a:txBody>
                  <a:tcPr marL="4967" marR="4967" marT="4967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9917570"/>
                  </a:ext>
                </a:extLst>
              </a:tr>
              <a:tr h="603986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it-IT" sz="1600" b="0" i="0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  <a:hlinkClick r:id="rId4"/>
                        </a:rPr>
                        <a:t>https://www.istat.it/statistiche-per-temi/censimenti/istituzioni-pubbliche/</a:t>
                      </a:r>
                      <a:endParaRPr lang="it-IT" sz="1600" b="0" i="0" u="none" strike="noStrike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67" marR="4967" marT="49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0549055"/>
                  </a:ext>
                </a:extLst>
              </a:tr>
            </a:tbl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DF047784-AF7B-408E-9FCF-1935030D0D34}"/>
              </a:ext>
            </a:extLst>
          </p:cNvPr>
          <p:cNvSpPr txBox="1"/>
          <p:nvPr/>
        </p:nvSpPr>
        <p:spPr>
          <a:xfrm>
            <a:off x="3905725" y="6200775"/>
            <a:ext cx="4380551" cy="553998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/>
          <a:p>
            <a:pPr algn="ctr"/>
            <a:r>
              <a:rPr lang="it-IT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Censimento permanente</a:t>
            </a:r>
          </a:p>
          <a:p>
            <a:pPr algn="ctr"/>
            <a:r>
              <a:rPr lang="it-IT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delle Istituzioni Pubbliche</a:t>
            </a:r>
          </a:p>
          <a:p>
            <a:pPr algn="ctr"/>
            <a:r>
              <a:rPr lang="it-IT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8 luglio 2026</a:t>
            </a:r>
          </a:p>
        </p:txBody>
      </p:sp>
    </p:spTree>
    <p:extLst>
      <p:ext uri="{BB962C8B-B14F-4D97-AF65-F5344CB8AC3E}">
        <p14:creationId xmlns:p14="http://schemas.microsoft.com/office/powerpoint/2010/main" val="1169214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7303F92E-5057-1234-60E5-6258A1DD03F5}"/>
              </a:ext>
            </a:extLst>
          </p:cNvPr>
          <p:cNvSpPr txBox="1"/>
          <p:nvPr/>
        </p:nvSpPr>
        <p:spPr>
          <a:xfrm>
            <a:off x="0" y="0"/>
            <a:ext cx="11825968" cy="924910"/>
          </a:xfrm>
          <a:prstGeom prst="rect">
            <a:avLst/>
          </a:prstGeom>
          <a:solidFill>
            <a:schemeClr val="accent2"/>
          </a:solidFill>
        </p:spPr>
        <p:txBody>
          <a:bodyPr wrap="square" lIns="288000" tIns="288000" rIns="288000" bIns="108000" rtlCol="0" anchor="b" anchorCtr="0"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it-IT" sz="2400" b="1" dirty="0">
                <a:solidFill>
                  <a:schemeClr val="bg1"/>
                </a:solidFill>
                <a:latin typeface="Arial"/>
                <a:cs typeface="Arial"/>
              </a:rPr>
              <a:t>Il PORTALE DEDICATO AL CENSIMENTO DELLE ISTITUZIONI PUBBLICHE</a:t>
            </a:r>
            <a:br>
              <a:rPr lang="it-IT" sz="2400" b="1" dirty="0">
                <a:solidFill>
                  <a:schemeClr val="bg1"/>
                </a:solidFill>
                <a:latin typeface="Arial"/>
                <a:cs typeface="Arial"/>
              </a:rPr>
            </a:br>
            <a:endParaRPr lang="it-IT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grpSp>
        <p:nvGrpSpPr>
          <p:cNvPr id="6" name="Gruppo 5"/>
          <p:cNvGrpSpPr/>
          <p:nvPr/>
        </p:nvGrpSpPr>
        <p:grpSpPr>
          <a:xfrm>
            <a:off x="1554280" y="924910"/>
            <a:ext cx="10063413" cy="4939299"/>
            <a:chOff x="187492" y="1037989"/>
            <a:chExt cx="10063413" cy="4939299"/>
          </a:xfrm>
        </p:grpSpPr>
        <p:pic>
          <p:nvPicPr>
            <p:cNvPr id="3" name="Immagin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7492" y="1037989"/>
              <a:ext cx="4065886" cy="4939299"/>
            </a:xfrm>
            <a:prstGeom prst="rect">
              <a:avLst/>
            </a:prstGeom>
          </p:spPr>
        </p:pic>
        <p:sp>
          <p:nvSpPr>
            <p:cNvPr id="5" name="CasellaDiTesto 4"/>
            <p:cNvSpPr txBox="1"/>
            <p:nvPr/>
          </p:nvSpPr>
          <p:spPr>
            <a:xfrm>
              <a:off x="2971699" y="1809801"/>
              <a:ext cx="7279206" cy="1200329"/>
            </a:xfrm>
            <a:prstGeom prst="rect">
              <a:avLst/>
            </a:prstGeom>
            <a:solidFill>
              <a:srgbClr val="014981"/>
            </a:solidFill>
          </p:spPr>
          <p:txBody>
            <a:bodyPr wrap="square" rtlCol="0">
              <a:spAutoFit/>
            </a:bodyPr>
            <a:lstStyle/>
            <a:p>
              <a:r>
                <a:rPr lang="it-IT" dirty="0">
                  <a:solidFill>
                    <a:schemeClr val="bg1"/>
                  </a:solidFill>
                </a:rPr>
                <a:t>Piano generale di Censimento, Circolare tecnica, Lettera informativa</a:t>
              </a:r>
            </a:p>
            <a:p>
              <a:r>
                <a:rPr lang="it-IT" dirty="0">
                  <a:solidFill>
                    <a:schemeClr val="bg1"/>
                  </a:solidFill>
                </a:rPr>
                <a:t>Questionari facsimile in formato PDF editabile</a:t>
              </a:r>
            </a:p>
            <a:p>
              <a:r>
                <a:rPr lang="it-IT" dirty="0">
                  <a:solidFill>
                    <a:schemeClr val="bg1"/>
                  </a:solidFill>
                </a:rPr>
                <a:t>Documenti di supporto tematico alla compilazione</a:t>
              </a:r>
            </a:p>
            <a:p>
              <a:r>
                <a:rPr lang="it-IT" dirty="0">
                  <a:solidFill>
                    <a:schemeClr val="bg1"/>
                  </a:solidFill>
                </a:rPr>
                <a:t>Manuali non tematici su SGI e la compilazione dei questionari</a:t>
              </a:r>
            </a:p>
          </p:txBody>
        </p:sp>
        <p:sp>
          <p:nvSpPr>
            <p:cNvPr id="8" name="CasellaDiTesto 7"/>
            <p:cNvSpPr txBox="1"/>
            <p:nvPr/>
          </p:nvSpPr>
          <p:spPr>
            <a:xfrm>
              <a:off x="2949241" y="3084148"/>
              <a:ext cx="7301664" cy="923330"/>
            </a:xfrm>
            <a:prstGeom prst="rect">
              <a:avLst/>
            </a:prstGeom>
            <a:solidFill>
              <a:srgbClr val="014981"/>
            </a:solidFill>
          </p:spPr>
          <p:txBody>
            <a:bodyPr wrap="square" rtlCol="0">
              <a:spAutoFit/>
            </a:bodyPr>
            <a:lstStyle/>
            <a:p>
              <a:r>
                <a:rPr lang="it-IT" dirty="0">
                  <a:solidFill>
                    <a:schemeClr val="bg1"/>
                  </a:solidFill>
                </a:rPr>
                <a:t>Riferimenti di legge</a:t>
              </a:r>
            </a:p>
            <a:p>
              <a:r>
                <a:rPr lang="it-IT" dirty="0">
                  <a:solidFill>
                    <a:schemeClr val="bg1"/>
                  </a:solidFill>
                </a:rPr>
                <a:t>Obbligo di risposta e sanzioni</a:t>
              </a:r>
            </a:p>
            <a:p>
              <a:r>
                <a:rPr lang="it-IT" dirty="0">
                  <a:solidFill>
                    <a:schemeClr val="bg1"/>
                  </a:solidFill>
                </a:rPr>
                <a:t>Trattamento dei dati</a:t>
              </a:r>
            </a:p>
          </p:txBody>
        </p:sp>
        <p:sp>
          <p:nvSpPr>
            <p:cNvPr id="9" name="CasellaDiTesto 8"/>
            <p:cNvSpPr txBox="1"/>
            <p:nvPr/>
          </p:nvSpPr>
          <p:spPr>
            <a:xfrm>
              <a:off x="2949240" y="4120557"/>
              <a:ext cx="7301665" cy="923330"/>
            </a:xfrm>
            <a:prstGeom prst="rect">
              <a:avLst/>
            </a:prstGeom>
            <a:solidFill>
              <a:srgbClr val="014981"/>
            </a:solidFill>
          </p:spPr>
          <p:txBody>
            <a:bodyPr wrap="square" rtlCol="0">
              <a:spAutoFit/>
            </a:bodyPr>
            <a:lstStyle/>
            <a:p>
              <a:r>
                <a:rPr lang="it-IT" dirty="0" err="1">
                  <a:solidFill>
                    <a:schemeClr val="bg1"/>
                  </a:solidFill>
                </a:rPr>
                <a:t>Faq</a:t>
              </a:r>
              <a:r>
                <a:rPr lang="it-IT" dirty="0">
                  <a:solidFill>
                    <a:schemeClr val="bg1"/>
                  </a:solidFill>
                </a:rPr>
                <a:t> sul contenuto tematico</a:t>
              </a:r>
            </a:p>
            <a:p>
              <a:r>
                <a:rPr lang="it-IT" dirty="0" err="1">
                  <a:solidFill>
                    <a:schemeClr val="bg1"/>
                  </a:solidFill>
                </a:rPr>
                <a:t>Fag</a:t>
              </a:r>
              <a:r>
                <a:rPr lang="it-IT" dirty="0">
                  <a:solidFill>
                    <a:schemeClr val="bg1"/>
                  </a:solidFill>
                </a:rPr>
                <a:t> non tematiche: aspetti normativi, accesso e compilazione dei questionari, SGI, scadenze, invio, obbligo di risposta e sanzioni, … </a:t>
              </a:r>
            </a:p>
          </p:txBody>
        </p:sp>
      </p:grpSp>
      <p:sp>
        <p:nvSpPr>
          <p:cNvPr id="4" name="Rettangolo 3"/>
          <p:cNvSpPr/>
          <p:nvPr/>
        </p:nvSpPr>
        <p:spPr>
          <a:xfrm>
            <a:off x="2952452" y="1037989"/>
            <a:ext cx="87974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ctr"/>
            <a:r>
              <a:rPr lang="it-IT" dirty="0">
                <a:latin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https://www.istat.it/statistiche-per-temi/censimenti/istituzioni-pubbliche</a:t>
            </a:r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D492EFF-8379-406A-9BC5-BF62A8E7677E}"/>
              </a:ext>
            </a:extLst>
          </p:cNvPr>
          <p:cNvSpPr txBox="1"/>
          <p:nvPr/>
        </p:nvSpPr>
        <p:spPr>
          <a:xfrm>
            <a:off x="3905725" y="6200775"/>
            <a:ext cx="4380551" cy="553998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/>
          <a:p>
            <a:pPr algn="ctr"/>
            <a:r>
              <a:rPr lang="it-IT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Censimento permanente</a:t>
            </a:r>
          </a:p>
          <a:p>
            <a:pPr algn="ctr"/>
            <a:r>
              <a:rPr lang="it-IT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delle Istituzioni Pubbliche</a:t>
            </a:r>
          </a:p>
          <a:p>
            <a:pPr algn="ctr"/>
            <a:r>
              <a:rPr lang="it-IT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8 luglio 2026</a:t>
            </a:r>
          </a:p>
        </p:txBody>
      </p:sp>
    </p:spTree>
    <p:extLst>
      <p:ext uri="{BB962C8B-B14F-4D97-AF65-F5344CB8AC3E}">
        <p14:creationId xmlns:p14="http://schemas.microsoft.com/office/powerpoint/2010/main" val="480267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75CDB300-58F1-90F0-844D-43C4C20C00E6}"/>
              </a:ext>
            </a:extLst>
          </p:cNvPr>
          <p:cNvSpPr/>
          <p:nvPr/>
        </p:nvSpPr>
        <p:spPr>
          <a:xfrm>
            <a:off x="461056" y="1163692"/>
            <a:ext cx="11057232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93713" indent="-485775">
              <a:lnSpc>
                <a:spcPts val="2133"/>
              </a:lnSpc>
              <a:spcAft>
                <a:spcPts val="1200"/>
              </a:spcAft>
              <a:buClr>
                <a:srgbClr val="014981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I manuali illustrati passo dopo passo per l'utilizzo del sistema SGI (Sistema di Gestione dell'Indagine) sono strutturati in moduli specifici e sequenziali.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93713" indent="-485775">
              <a:lnSpc>
                <a:spcPts val="2133"/>
              </a:lnSpc>
              <a:spcAft>
                <a:spcPts val="1200"/>
              </a:spcAft>
              <a:buClr>
                <a:srgbClr val="014981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Il sistema SGI centralizza l'intera conduzione del Censimento permanente delle Istituzioni Pubbliche. L'accesso avviene tramite autenticazione sicura sul portale </a:t>
            </a:r>
            <a:r>
              <a:rPr lang="it-IT" b="1" dirty="0">
                <a:solidFill>
                  <a:srgbClr val="0149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https://raccoltadati.istat.it/sgi/seleziona-rilevazione</a:t>
            </a:r>
            <a:endParaRPr lang="en-US" b="1" dirty="0">
              <a:solidFill>
                <a:srgbClr val="0149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93713" indent="-485775">
              <a:lnSpc>
                <a:spcPts val="2133"/>
              </a:lnSpc>
              <a:spcAft>
                <a:spcPts val="1200"/>
              </a:spcAft>
              <a:buClr>
                <a:srgbClr val="014981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I manuali d'uso sono suddivisi nelle seguenti guide operative: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40128F22-7BDF-39AC-CB80-5A519D28821B}"/>
              </a:ext>
            </a:extLst>
          </p:cNvPr>
          <p:cNvSpPr txBox="1"/>
          <p:nvPr/>
        </p:nvSpPr>
        <p:spPr>
          <a:xfrm>
            <a:off x="0" y="0"/>
            <a:ext cx="11825968" cy="924910"/>
          </a:xfrm>
          <a:prstGeom prst="rect">
            <a:avLst/>
          </a:prstGeom>
          <a:solidFill>
            <a:srgbClr val="014981"/>
          </a:solidFill>
        </p:spPr>
        <p:txBody>
          <a:bodyPr wrap="square" lIns="288000" tIns="288000" rIns="288000" bIns="108000" rtlCol="0" anchor="b" anchorCtr="0"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it-IT" sz="2400" b="1" dirty="0">
                <a:solidFill>
                  <a:schemeClr val="bg1"/>
                </a:solidFill>
                <a:latin typeface="Arial"/>
                <a:cs typeface="Arial"/>
              </a:rPr>
              <a:t>SUPPORTO AI RISPONDENTI: IL SISTEMA E L’UTILIZZO DI SGI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CA0332C5-6700-468B-86A0-0B83D369B2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797" y="3314356"/>
            <a:ext cx="9001125" cy="2200275"/>
          </a:xfrm>
          <a:prstGeom prst="rect">
            <a:avLst/>
          </a:prstGeom>
        </p:spPr>
      </p:pic>
      <p:cxnSp>
        <p:nvCxnSpPr>
          <p:cNvPr id="15" name="Connettore 2 14">
            <a:extLst>
              <a:ext uri="{FF2B5EF4-FFF2-40B4-BE49-F238E27FC236}">
                <a16:creationId xmlns:a16="http://schemas.microsoft.com/office/drawing/2014/main" id="{9996BA8E-E029-4DA9-A22E-3B4B2C7FAA56}"/>
              </a:ext>
            </a:extLst>
          </p:cNvPr>
          <p:cNvCxnSpPr/>
          <p:nvPr/>
        </p:nvCxnSpPr>
        <p:spPr>
          <a:xfrm>
            <a:off x="9459310" y="4582510"/>
            <a:ext cx="109307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6F90915D-3FC2-48D2-BB4B-6FCEA659D2E6}"/>
              </a:ext>
            </a:extLst>
          </p:cNvPr>
          <p:cNvSpPr txBox="1"/>
          <p:nvPr/>
        </p:nvSpPr>
        <p:spPr>
          <a:xfrm>
            <a:off x="10646979" y="4435513"/>
            <a:ext cx="14504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Fase facoltativa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4ADB9BF9-CECB-47BE-8240-051713F29957}"/>
              </a:ext>
            </a:extLst>
          </p:cNvPr>
          <p:cNvSpPr txBox="1"/>
          <p:nvPr/>
        </p:nvSpPr>
        <p:spPr>
          <a:xfrm>
            <a:off x="3905725" y="6200775"/>
            <a:ext cx="4380551" cy="553998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/>
          <a:p>
            <a:pPr algn="ctr"/>
            <a:r>
              <a:rPr lang="it-IT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Censimento permanente</a:t>
            </a:r>
          </a:p>
          <a:p>
            <a:pPr algn="ctr"/>
            <a:r>
              <a:rPr lang="it-IT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delle Istituzioni Pubbliche</a:t>
            </a:r>
          </a:p>
          <a:p>
            <a:pPr algn="ctr"/>
            <a:r>
              <a:rPr lang="it-IT" sz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8 </a:t>
            </a:r>
            <a:r>
              <a:rPr lang="it-IT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luglio 2026</a:t>
            </a:r>
          </a:p>
        </p:txBody>
      </p:sp>
    </p:spTree>
    <p:extLst>
      <p:ext uri="{BB962C8B-B14F-4D97-AF65-F5344CB8AC3E}">
        <p14:creationId xmlns:p14="http://schemas.microsoft.com/office/powerpoint/2010/main" val="3618781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Personalizzati 10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01498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ottoCategoria xmlns="679261c3-551f-4e86-913f-177e0e529669">4- CP Istituzioni pubbliche</SottoCategoria>
    <Categoria xmlns="c58f2efd-82a8-4ecf-b395-8c25e928921d">5- Strumenti di comunicazione relativi ai Censimenti permanenti</Categoria>
    <Ordine xmlns="679261c3-551f-4e86-913f-177e0e529669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61A2BE3120D674DA36C11D6006822D4" ma:contentTypeVersion="8" ma:contentTypeDescription="Creare un nuovo documento." ma:contentTypeScope="" ma:versionID="9a6f339d2a6cbf7873a4a36489f35537">
  <xsd:schema xmlns:xsd="http://www.w3.org/2001/XMLSchema" xmlns:xs="http://www.w3.org/2001/XMLSchema" xmlns:p="http://schemas.microsoft.com/office/2006/metadata/properties" xmlns:ns2="c58f2efd-82a8-4ecf-b395-8c25e928921d" xmlns:ns3="459159c4-d20a-4ff3-9b11-fbd127bd52e5" xmlns:ns4="679261c3-551f-4e86-913f-177e0e529669" targetNamespace="http://schemas.microsoft.com/office/2006/metadata/properties" ma:root="true" ma:fieldsID="7f42c28e798eb3bc104e98688fe0c891" ns2:_="" ns3:_="" ns4:_="">
    <xsd:import namespace="c58f2efd-82a8-4ecf-b395-8c25e928921d"/>
    <xsd:import namespace="459159c4-d20a-4ff3-9b11-fbd127bd52e5"/>
    <xsd:import namespace="679261c3-551f-4e86-913f-177e0e529669"/>
    <xsd:element name="properties">
      <xsd:complexType>
        <xsd:sequence>
          <xsd:element name="documentManagement">
            <xsd:complexType>
              <xsd:all>
                <xsd:element ref="ns2:Categoria"/>
                <xsd:element ref="ns3:_dlc_DocId" minOccurs="0"/>
                <xsd:element ref="ns3:_dlc_DocIdUrl" minOccurs="0"/>
                <xsd:element ref="ns3:_dlc_DocIdPersistId" minOccurs="0"/>
                <xsd:element ref="ns4:SottoCategoria" minOccurs="0"/>
                <xsd:element ref="ns4:Ordin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8f2efd-82a8-4ecf-b395-8c25e928921d" elementFormDefault="qualified">
    <xsd:import namespace="http://schemas.microsoft.com/office/2006/documentManagement/types"/>
    <xsd:import namespace="http://schemas.microsoft.com/office/infopath/2007/PartnerControls"/>
    <xsd:element name="Categoria" ma:index="8" ma:displayName="Categoria" ma:default="7- Sfondi virtuali" ma:format="Dropdown" ma:internalName="Categoria">
      <xsd:simpleType>
        <xsd:restriction base="dms:Choice">
          <xsd:enumeration value="0- Standard grafici Centenario Istat"/>
          <xsd:enumeration value="1- Marchio/Logo"/>
          <xsd:enumeration value="2- Carta intestata"/>
          <xsd:enumeration value="3- Standard presentazioni PowerPoint"/>
          <xsd:enumeration value="4- Fogli di stile per documenti Word"/>
          <xsd:enumeration value="Libri digitali e cartacei"/>
          <xsd:enumeration value="Tavole di dati online"/>
          <xsd:enumeration value="Grafici interattivi"/>
          <xsd:enumeration value="5- Strumenti di comunicazione relativi ai Censimenti permanenti"/>
          <xsd:enumeration value="6- Strumenti di comunicazione relativi al Censimento generale dell'Agricoltura 2020"/>
          <xsd:enumeration value="7- Sfondi virtuali"/>
          <xsd:enumeration value="8- Personalizzazione ufficio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9159c4-d20a-4ff3-9b11-fbd127bd52e5" elementFormDefault="qualified">
    <xsd:import namespace="http://schemas.microsoft.com/office/2006/documentManagement/types"/>
    <xsd:import namespace="http://schemas.microsoft.com/office/infopath/2007/PartnerControls"/>
    <xsd:element name="_dlc_DocId" ma:index="9" nillable="true" ma:displayName="Valore ID documento" ma:description="Valore dell'ID documento assegnato all'elemento." ma:internalName="_dlc_DocId" ma:readOnly="true">
      <xsd:simpleType>
        <xsd:restriction base="dms:Text"/>
      </xsd:simpleType>
    </xsd:element>
    <xsd:element name="_dlc_DocIdUrl" ma:index="10" nillable="true" ma:displayName="ID documento" ma:description="Collegamento permanente al documento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1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9261c3-551f-4e86-913f-177e0e529669" elementFormDefault="qualified">
    <xsd:import namespace="http://schemas.microsoft.com/office/2006/documentManagement/types"/>
    <xsd:import namespace="http://schemas.microsoft.com/office/infopath/2007/PartnerControls"/>
    <xsd:element name="SottoCategoria" ma:index="12" nillable="true" ma:displayName="Sottocategoria" ma:default="-" ma:format="Dropdown" ma:internalName="SottoCategoria">
      <xsd:simpleType>
        <xsd:restriction base="dms:Choice">
          <xsd:enumeration value="-"/>
          <xsd:enumeration value="Immagini PNG/EPS"/>
          <xsd:enumeration value="Loghi"/>
          <xsd:enumeration value="Sfondo e PPT"/>
          <xsd:enumeration value="File .DOC"/>
          <xsd:enumeration value="Presentazione PPT e guide"/>
          <xsd:enumeration value="Fogli di stile"/>
          <xsd:enumeration value="0- CP Centenario"/>
          <xsd:enumeration value="1- CP Generico"/>
          <xsd:enumeration value="2- CP Popolazione"/>
          <xsd:enumeration value="3- CP Imprese"/>
          <xsd:enumeration value="4- CP Istituzioni pubbliche"/>
          <xsd:enumeration value="5- CP Istituzioni non profit"/>
          <xsd:enumeration value="6- CP Agricoltura"/>
          <xsd:enumeration value="7- CP Agricoltura2020"/>
        </xsd:restriction>
      </xsd:simpleType>
    </xsd:element>
    <xsd:element name="Ordine" ma:index="13" nillable="true" ma:displayName="Ordine" ma:decimals="0" ma:internalName="Ordine">
      <xsd:simpleType>
        <xsd:restriction base="dms:Number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151DA61-27BF-4FA4-8D15-801C07688921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849D83E9-0B2F-466E-A1FA-72AA551DC09F}">
  <ds:schemaRefs>
    <ds:schemaRef ds:uri="http://purl.org/dc/terms/"/>
    <ds:schemaRef ds:uri="http://www.w3.org/XML/1998/namespace"/>
    <ds:schemaRef ds:uri="http://schemas.microsoft.com/office/2006/documentManagement/types"/>
    <ds:schemaRef ds:uri="c58f2efd-82a8-4ecf-b395-8c25e928921d"/>
    <ds:schemaRef ds:uri="459159c4-d20a-4ff3-9b11-fbd127bd52e5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679261c3-551f-4e86-913f-177e0e529669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B134494-5FB7-418C-B1A0-25EFACD5278D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96125C58-E9DA-4592-BCA4-9CA434E249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8f2efd-82a8-4ecf-b395-8c25e928921d"/>
    <ds:schemaRef ds:uri="459159c4-d20a-4ff3-9b11-fbd127bd52e5"/>
    <ds:schemaRef ds:uri="679261c3-551f-4e86-913f-177e0e52966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2187</TotalTime>
  <Words>423</Words>
  <Application>Microsoft Office PowerPoint</Application>
  <PresentationFormat>Widescreen</PresentationFormat>
  <Paragraphs>59</Paragraphs>
  <Slides>4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istituzioni pubbliche | pptx</dc:title>
  <dc:subject/>
  <dc:creator>Microsoft Office User</dc:creator>
  <cp:keywords/>
  <dc:description/>
  <cp:lastModifiedBy>Girolamo D'Anneo</cp:lastModifiedBy>
  <cp:revision>129</cp:revision>
  <cp:lastPrinted>2026-07-07T16:45:11Z</cp:lastPrinted>
  <dcterms:created xsi:type="dcterms:W3CDTF">2022-06-10T07:15:23Z</dcterms:created>
  <dcterms:modified xsi:type="dcterms:W3CDTF">2026-07-09T11:44:36Z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0x010100661A2BE3120D674DA36C11D6006822D4</vt:lpwstr>
  </property>
  <property fmtid="{D5CDD505-2E9C-101B-9397-08002B2CF9AE}" pid="3" name="_dlc_DocIdItemGuid">
    <vt:lpwstr>fe77b338-5c2b-4720-aa54-49c6207605df</vt:lpwstr>
  </property>
  <property fmtid="{D5CDD505-2E9C-101B-9397-08002B2CF9AE}" pid="4" name="Order">
    <vt:r8>18000</vt:r8>
  </property>
  <property fmtid="{D5CDD505-2E9C-101B-9397-08002B2CF9AE}" pid="5" name="TemplateUrl">
    <vt:lpwstr/>
  </property>
  <property fmtid="{D5CDD505-2E9C-101B-9397-08002B2CF9AE}" pid="6" name="xd_Signature">
    <vt:bool>false</vt:bool>
  </property>
  <property fmtid="{D5CDD505-2E9C-101B-9397-08002B2CF9AE}" pid="7" name="xd_ProgID">
    <vt:lpwstr/>
  </property>
  <property fmtid="{D5CDD505-2E9C-101B-9397-08002B2CF9AE}" pid="8" name="_SourceUrl">
    <vt:lpwstr/>
  </property>
  <property fmtid="{D5CDD505-2E9C-101B-9397-08002B2CF9AE}" pid="9" name="_SharedFileIndex">
    <vt:lpwstr/>
  </property>
</Properties>
</file>