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5"/>
  </p:sldMasterIdLst>
  <p:notesMasterIdLst>
    <p:notesMasterId r:id="rId10"/>
  </p:notesMasterIdLst>
  <p:handoutMasterIdLst>
    <p:handoutMasterId r:id="rId11"/>
  </p:handoutMasterIdLst>
  <p:sldIdLst>
    <p:sldId id="261" r:id="rId6"/>
    <p:sldId id="269" r:id="rId7"/>
    <p:sldId id="278" r:id="rId8"/>
    <p:sldId id="259" r:id="rId9"/>
  </p:sldIdLst>
  <p:sldSz cx="12192000" cy="6858000"/>
  <p:notesSz cx="6797675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DA"/>
    <a:srgbClr val="014981"/>
    <a:srgbClr val="024881"/>
    <a:srgbClr val="DC712B"/>
    <a:srgbClr val="D33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89"/>
    <p:restoredTop sz="93979" autoAdjust="0"/>
  </p:normalViewPr>
  <p:slideViewPr>
    <p:cSldViewPr snapToGrid="0" snapToObjects="1">
      <p:cViewPr varScale="1">
        <p:scale>
          <a:sx n="151" d="100"/>
          <a:sy n="151" d="100"/>
        </p:scale>
        <p:origin x="126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38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C535A700-FCA3-F80E-7F86-2B22F7325E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2E5E37-A1EC-7FB0-B42E-8FF5CC080B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80AF5-55F9-D241-B08D-60D2AA60CDBC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C011EF5-0044-E2FD-EBA0-7F6B42373D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1D9EBAC-DF50-5BDA-B35B-1BE5353418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B96BE-B4C2-E74F-B3D5-20705EB632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92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0B7EF-4A8F-AE4A-A386-C2C8A6DA9785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FD064-26BF-C04C-A0E4-0A6516624A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0327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67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041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7428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FD064-26BF-C04C-A0E4-0A6516624A0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12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83000">
              <a:schemeClr val="accent3">
                <a:lumMod val="30000"/>
                <a:lumOff val="70000"/>
              </a:schemeClr>
            </a:gs>
            <a:gs pos="99000">
              <a:schemeClr val="accent3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ECBE22F-25AF-B330-33A1-F1EDECE49C43}"/>
              </a:ext>
            </a:extLst>
          </p:cNvPr>
          <p:cNvSpPr/>
          <p:nvPr userDrawn="1"/>
        </p:nvSpPr>
        <p:spPr>
          <a:xfrm>
            <a:off x="11845158" y="0"/>
            <a:ext cx="346841" cy="925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algn="ctr"/>
            <a:fld id="{1511F205-E581-EB4E-B66F-DC5877246755}" type="slidenum"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‹N›</a:t>
            </a:fld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285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6B26-FCA6-5648-482A-E7194FC4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A20596A-7B2B-50BA-35B6-C1F540D11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4D01F2-4752-2E76-B343-7918DCB85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66503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5A4F54-3990-0B91-A695-02C47EC48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550268-9DA1-8CF3-85A7-E3C2EA509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59415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A695934-769E-AC3F-CA36-844203B16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2E0E122-20F6-E132-56EE-A90189DF9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70255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19FC3D7E-92EF-4CE1-DD3C-CC188F8FB0BA}"/>
              </a:ext>
            </a:extLst>
          </p:cNvPr>
          <p:cNvSpPr/>
          <p:nvPr userDrawn="1"/>
        </p:nvSpPr>
        <p:spPr>
          <a:xfrm>
            <a:off x="0" y="0"/>
            <a:ext cx="12192000" cy="60153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0D6AE8F-F6F8-8A80-644D-F4E2FE08D9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1" r="21"/>
          <a:stretch/>
        </p:blipFill>
        <p:spPr>
          <a:xfrm>
            <a:off x="1038493" y="861544"/>
            <a:ext cx="3072130" cy="30734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C92F67A-A589-0E36-510D-8FDA613864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808" r="808"/>
          <a:stretch/>
        </p:blipFill>
        <p:spPr>
          <a:xfrm>
            <a:off x="1037968" y="4125575"/>
            <a:ext cx="298323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436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4C5A30-004B-75C1-7AEA-76B43E15F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31FE95-EF7F-2DB7-1DA6-F620AF618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908" y="1856887"/>
            <a:ext cx="10515600" cy="3957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7758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E1E1D9-8462-3E99-2FDF-64702A5F0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903A24-542C-5D72-D164-00D0F0F67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8302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531370-9830-6B96-ACED-6D34ABBE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20FF35-4CAC-8405-821C-1859DF5EA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ABC422-2B62-AC3B-640F-A184BB8C1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31014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E5DE19-FDCF-BDE5-DF7F-396EE4BBA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F59F529-17F5-24AF-6671-17E1D38CB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712ACC-1EFA-A377-44BF-DBD3C5335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CCDC233-8056-9C5C-7A8B-F98A70DF3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A22BD71-10D5-CDBA-48E8-C2F44B428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32964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581B9F-7189-514D-BC61-0B2AE383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9655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83000">
              <a:schemeClr val="accent3">
                <a:lumMod val="30000"/>
                <a:lumOff val="70000"/>
              </a:schemeClr>
            </a:gs>
            <a:gs pos="99000">
              <a:schemeClr val="accent3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94421DE-0CF3-3DBA-A315-33715C2A2DD8}"/>
              </a:ext>
            </a:extLst>
          </p:cNvPr>
          <p:cNvSpPr txBox="1"/>
          <p:nvPr userDrawn="1"/>
        </p:nvSpPr>
        <p:spPr>
          <a:xfrm>
            <a:off x="3905725" y="6200775"/>
            <a:ext cx="4380551" cy="535531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TITOLO EVENTO</a:t>
            </a:r>
          </a:p>
          <a:p>
            <a:pPr algn="ctr">
              <a:lnSpc>
                <a:spcPct val="90000"/>
              </a:lnSpc>
            </a:pPr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SU DUE RIGHE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Roma, 00 mese 2025</a:t>
            </a:r>
          </a:p>
        </p:txBody>
      </p:sp>
    </p:spTree>
    <p:extLst>
      <p:ext uri="{BB962C8B-B14F-4D97-AF65-F5344CB8AC3E}">
        <p14:creationId xmlns:p14="http://schemas.microsoft.com/office/powerpoint/2010/main" val="317893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5FAC85-0A03-4CD9-A454-68FA19037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FF2EA7-D2C4-33E8-AD5C-8BD7C8EBB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64FE9B3-C142-72E1-7319-918512E0F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7928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83000">
              <a:schemeClr val="accent3">
                <a:lumMod val="25000"/>
                <a:lumOff val="75000"/>
              </a:schemeClr>
            </a:gs>
            <a:gs pos="99000">
              <a:schemeClr val="accent3">
                <a:lumMod val="25000"/>
                <a:lumOff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CC2116D-1BB9-611F-4C8C-AD1E7D51E6EC}"/>
              </a:ext>
            </a:extLst>
          </p:cNvPr>
          <p:cNvSpPr/>
          <p:nvPr userDrawn="1"/>
        </p:nvSpPr>
        <p:spPr>
          <a:xfrm>
            <a:off x="0" y="6019328"/>
            <a:ext cx="12192000" cy="838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80BFCE-A401-5024-A62A-6BE48B6659CE}"/>
              </a:ext>
            </a:extLst>
          </p:cNvPr>
          <p:cNvCxnSpPr/>
          <p:nvPr userDrawn="1"/>
        </p:nvCxnSpPr>
        <p:spPr>
          <a:xfrm>
            <a:off x="0" y="6025662"/>
            <a:ext cx="12192000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F577E949-983E-8EB6-DC6A-7691090946F4}"/>
              </a:ext>
            </a:extLst>
          </p:cNvPr>
          <p:cNvSpPr/>
          <p:nvPr userDrawn="1"/>
        </p:nvSpPr>
        <p:spPr>
          <a:xfrm>
            <a:off x="11845158" y="0"/>
            <a:ext cx="346841" cy="925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b" anchorCtr="0"/>
          <a:lstStyle/>
          <a:p>
            <a:pPr algn="ctr"/>
            <a:fld id="{1511F205-E581-EB4E-B66F-DC5877246755}" type="slidenum"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‹N›</a:t>
            </a:fld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ED05366-31C5-719D-0843-BCDE01CC33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t="-223" b="29873"/>
          <a:stretch/>
        </p:blipFill>
        <p:spPr>
          <a:xfrm>
            <a:off x="236987" y="6144706"/>
            <a:ext cx="3033320" cy="642156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3558455C-3781-B861-DC71-CC21B2C2C75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006367" y="6390290"/>
            <a:ext cx="1925350" cy="34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76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06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ensimentopermanente.istituzioni@istat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istat.it/statistiche-per-temi/censimenti/istituzioni-pubbliche" TargetMode="External"/><Relationship Id="rId4" Type="http://schemas.openxmlformats.org/officeDocument/2006/relationships/hyperlink" Target="https://contact.istat.i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ensimentipermanenti.istat@postacert.i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istat.it/statistiche-per-temi/censimenti/istituzioni-pubblich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istat.it/statistiche-per-temi/censimenti/istituzioni-pubblich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03F92E-5057-1234-60E5-6258A1DD03F5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SUPPORTO AI RISPONDENTI</a:t>
            </a:r>
            <a:b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</a:br>
            <a:endParaRPr lang="it-IT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5BE5531A-541D-4097-9ED1-DD2DD7A77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16723"/>
              </p:ext>
            </p:extLst>
          </p:nvPr>
        </p:nvGraphicFramePr>
        <p:xfrm>
          <a:off x="12324" y="911228"/>
          <a:ext cx="11813644" cy="5072141"/>
        </p:xfrm>
        <a:graphic>
          <a:graphicData uri="http://schemas.openxmlformats.org/drawingml/2006/table">
            <a:tbl>
              <a:tblPr firstRow="1" bandRow="1"/>
              <a:tblGrid>
                <a:gridCol w="3137506">
                  <a:extLst>
                    <a:ext uri="{9D8B030D-6E8A-4147-A177-3AD203B41FA5}">
                      <a16:colId xmlns:a16="http://schemas.microsoft.com/office/drawing/2014/main" val="1962600675"/>
                    </a:ext>
                  </a:extLst>
                </a:gridCol>
                <a:gridCol w="8676138">
                  <a:extLst>
                    <a:ext uri="{9D8B030D-6E8A-4147-A177-3AD203B41FA5}">
                      <a16:colId xmlns:a16="http://schemas.microsoft.com/office/drawing/2014/main" val="2047569435"/>
                    </a:ext>
                  </a:extLst>
                </a:gridCol>
              </a:tblGrid>
              <a:tr h="1495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NUMERO UNICO 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1510</a:t>
                      </a:r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attivo dal 3 giugno al 30 ottobre 2026</a:t>
                      </a:r>
                      <a:b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 lunedì a venerdì dalle ore 9.00 alle 19.00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0910866"/>
                  </a:ext>
                </a:extLst>
              </a:tr>
              <a:tr h="89681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POSTA ELETTRONICA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censimentopermanente.istituzioni@istat.it </a:t>
                      </a:r>
                      <a:endParaRPr lang="it-IT" sz="18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426636"/>
                  </a:ext>
                </a:extLst>
              </a:tr>
              <a:tr h="512464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FORM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https://contact.istat.it</a:t>
                      </a:r>
                      <a:endParaRPr lang="it-IT" sz="18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110273"/>
                  </a:ext>
                </a:extLst>
              </a:tr>
              <a:tr h="1067631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PORTALE DEDICATO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https://www.istat.it/statistiche-per-temi/censimenti/istituzioni-pubbliche</a:t>
                      </a:r>
                      <a:endParaRPr lang="it-IT" sz="18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340683"/>
                  </a:ext>
                </a:extLst>
              </a:tr>
              <a:tr h="1065707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AREA NEWS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Bacheca di SGI </a:t>
                      </a:r>
                    </a:p>
                    <a:p>
                      <a:pPr algn="ctr" rtl="0" fontAlgn="ctr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Consultabile direttamente all'interno della piattaforma</a:t>
                      </a:r>
                      <a:endParaRPr lang="it-IT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181467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75A376-81D7-4FED-B1B0-1A73AD213AF7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8 luglio 2026</a:t>
            </a:r>
          </a:p>
        </p:txBody>
      </p:sp>
    </p:spTree>
    <p:extLst>
      <p:ext uri="{BB962C8B-B14F-4D97-AF65-F5344CB8AC3E}">
        <p14:creationId xmlns:p14="http://schemas.microsoft.com/office/powerpoint/2010/main" val="91011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8E6EDDA-37C3-A858-D166-AB2DF8CD26C0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DOCUMENTI E COMUNICAZIONI </a:t>
            </a:r>
          </a:p>
        </p:txBody>
      </p:sp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631379"/>
              </p:ext>
            </p:extLst>
          </p:nvPr>
        </p:nvGraphicFramePr>
        <p:xfrm>
          <a:off x="-23149" y="1004129"/>
          <a:ext cx="11849117" cy="4790882"/>
        </p:xfrm>
        <a:graphic>
          <a:graphicData uri="http://schemas.openxmlformats.org/drawingml/2006/table">
            <a:tbl>
              <a:tblPr/>
              <a:tblGrid>
                <a:gridCol w="4312060">
                  <a:extLst>
                    <a:ext uri="{9D8B030D-6E8A-4147-A177-3AD203B41FA5}">
                      <a16:colId xmlns:a16="http://schemas.microsoft.com/office/drawing/2014/main" val="1136683641"/>
                    </a:ext>
                  </a:extLst>
                </a:gridCol>
                <a:gridCol w="3284636">
                  <a:extLst>
                    <a:ext uri="{9D8B030D-6E8A-4147-A177-3AD203B41FA5}">
                      <a16:colId xmlns:a16="http://schemas.microsoft.com/office/drawing/2014/main" val="28759679"/>
                    </a:ext>
                  </a:extLst>
                </a:gridCol>
                <a:gridCol w="4252421">
                  <a:extLst>
                    <a:ext uri="{9D8B030D-6E8A-4147-A177-3AD203B41FA5}">
                      <a16:colId xmlns:a16="http://schemas.microsoft.com/office/drawing/2014/main" val="2662347927"/>
                    </a:ext>
                  </a:extLst>
                </a:gridCol>
              </a:tblGrid>
              <a:tr h="926356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Piano Generale di Censimento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Lettera Informativa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Circolare Tecnica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4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229156"/>
                  </a:ext>
                </a:extLst>
              </a:tr>
              <a:tr h="847439"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Approvato dal Consiglio dell'Istat n.9/2026 del 13/05/2026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Firmata dal Presidente Istat</a:t>
                      </a:r>
                    </a:p>
                    <a:p>
                      <a:pPr marL="108000" algn="l" rtl="0" fontAlgn="ctr"/>
                      <a:r>
                        <a:rPr lang="it-IT" sz="1600" b="0" i="0" u="none" strike="noStrike" dirty="0" err="1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Prot</a:t>
                      </a: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. n. 1997228/26 e 1997393/26 del 27/05/2026) rispettivamente italiana </a:t>
                      </a:r>
                      <a:r>
                        <a:rPr lang="it-IT" sz="1600" b="0" i="0" u="none" strike="noStrike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e bilingue</a:t>
                      </a:r>
                      <a:endParaRPr lang="it-IT" sz="16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Firmata dal Direttore Centrale Raccolta Dati</a:t>
                      </a:r>
                    </a:p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(prot. n.1994988/26 del 25/05/2026)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770267"/>
                  </a:ext>
                </a:extLst>
              </a:tr>
              <a:tr h="1371214"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È il documento ufficiale, programmatico e normativo che definisce linee guida, organizzazione e modalità tecniche per lo svolgimento del censimento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Annuncia l'avvio della rilevazione, ne chiarisce le finalità istituzionali.</a:t>
                      </a:r>
                    </a:p>
                    <a:p>
                      <a:pPr marL="108000" algn="l" rtl="0" fontAlgn="ctr"/>
                      <a:endParaRPr lang="it-IT" sz="16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 rtl="0" fontAlgn="ctr"/>
                      <a:r>
                        <a:rPr lang="it-IT" sz="1600" b="0" i="0" u="none" strike="noStrike" kern="1200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Contiene le istruzioni tecniche di dettaglio e le note organizzative per i rispondenti.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201730"/>
                  </a:ext>
                </a:extLst>
              </a:tr>
              <a:tr h="908999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Le comunicazioni PEC avvengono da:</a:t>
                      </a:r>
                      <a:b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censimentipermanenti.istat@postacert.it</a:t>
                      </a:r>
                      <a:b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</a:br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</a:rPr>
                        <a:t>Per le PEC non andate a buon fine viene organizzato un invio postale.</a:t>
                      </a:r>
                    </a:p>
                  </a:txBody>
                  <a:tcPr marL="4967" marR="4967" marT="4967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7570"/>
                  </a:ext>
                </a:extLst>
              </a:tr>
              <a:tr h="603986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https://www.istat.it/statistiche-per-temi/censimenti/istituzioni-pubbliche/</a:t>
                      </a:r>
                      <a:endParaRPr lang="it-IT" sz="16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67" marR="4967" marT="49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49055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DF047784-AF7B-408E-9FCF-1935030D0D34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8 luglio 2026</a:t>
            </a:r>
          </a:p>
        </p:txBody>
      </p:sp>
    </p:spTree>
    <p:extLst>
      <p:ext uri="{BB962C8B-B14F-4D97-AF65-F5344CB8AC3E}">
        <p14:creationId xmlns:p14="http://schemas.microsoft.com/office/powerpoint/2010/main" val="116921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03F92E-5057-1234-60E5-6258A1DD03F5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chemeClr val="accent2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Il PORTALE DEDICATO AL CENSIMENTO DELLE ISTITUZIONI PUBBLICHE</a:t>
            </a:r>
            <a:b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</a:br>
            <a:endParaRPr lang="it-IT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6" name="Gruppo 5"/>
          <p:cNvGrpSpPr/>
          <p:nvPr/>
        </p:nvGrpSpPr>
        <p:grpSpPr>
          <a:xfrm>
            <a:off x="1554280" y="924910"/>
            <a:ext cx="10063413" cy="4939299"/>
            <a:chOff x="187492" y="1037989"/>
            <a:chExt cx="10063413" cy="4939299"/>
          </a:xfrm>
        </p:grpSpPr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7492" y="1037989"/>
              <a:ext cx="4065886" cy="4939299"/>
            </a:xfrm>
            <a:prstGeom prst="rect">
              <a:avLst/>
            </a:prstGeom>
          </p:spPr>
        </p:pic>
        <p:sp>
          <p:nvSpPr>
            <p:cNvPr id="5" name="CasellaDiTesto 4"/>
            <p:cNvSpPr txBox="1"/>
            <p:nvPr/>
          </p:nvSpPr>
          <p:spPr>
            <a:xfrm>
              <a:off x="2971699" y="1809801"/>
              <a:ext cx="7279206" cy="1200329"/>
            </a:xfrm>
            <a:prstGeom prst="rect">
              <a:avLst/>
            </a:prstGeom>
            <a:solidFill>
              <a:srgbClr val="014981"/>
            </a:solidFill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chemeClr val="bg1"/>
                  </a:solidFill>
                </a:rPr>
                <a:t>Piano generale di Censimento, Circolare tecnica, Lettera informativa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Questionari facsimile in formato PDF editabile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Documenti di supporto tematico alla compilazione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Manuali non tematici su SGI e la compilazione dei questionari</a:t>
              </a:r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2949241" y="3084148"/>
              <a:ext cx="7301664" cy="923330"/>
            </a:xfrm>
            <a:prstGeom prst="rect">
              <a:avLst/>
            </a:prstGeom>
            <a:solidFill>
              <a:srgbClr val="014981"/>
            </a:solidFill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chemeClr val="bg1"/>
                  </a:solidFill>
                </a:rPr>
                <a:t>Riferimenti di legge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Obbligo di risposta e sanzioni</a:t>
              </a:r>
            </a:p>
            <a:p>
              <a:r>
                <a:rPr lang="it-IT" dirty="0">
                  <a:solidFill>
                    <a:schemeClr val="bg1"/>
                  </a:solidFill>
                </a:rPr>
                <a:t>Trattamento dei dati</a:t>
              </a:r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2949240" y="4120557"/>
              <a:ext cx="7301665" cy="923330"/>
            </a:xfrm>
            <a:prstGeom prst="rect">
              <a:avLst/>
            </a:prstGeom>
            <a:solidFill>
              <a:srgbClr val="014981"/>
            </a:solidFill>
          </p:spPr>
          <p:txBody>
            <a:bodyPr wrap="square" rtlCol="0">
              <a:spAutoFit/>
            </a:bodyPr>
            <a:lstStyle/>
            <a:p>
              <a:r>
                <a:rPr lang="it-IT" dirty="0" err="1">
                  <a:solidFill>
                    <a:schemeClr val="bg1"/>
                  </a:solidFill>
                </a:rPr>
                <a:t>Faq</a:t>
              </a:r>
              <a:r>
                <a:rPr lang="it-IT" dirty="0">
                  <a:solidFill>
                    <a:schemeClr val="bg1"/>
                  </a:solidFill>
                </a:rPr>
                <a:t> sul contenuto tematico</a:t>
              </a:r>
            </a:p>
            <a:p>
              <a:r>
                <a:rPr lang="it-IT" dirty="0" err="1">
                  <a:solidFill>
                    <a:schemeClr val="bg1"/>
                  </a:solidFill>
                </a:rPr>
                <a:t>Fag</a:t>
              </a:r>
              <a:r>
                <a:rPr lang="it-IT" dirty="0">
                  <a:solidFill>
                    <a:schemeClr val="bg1"/>
                  </a:solidFill>
                </a:rPr>
                <a:t> non tematiche: aspetti normativi, accesso e compilazione dei questionari, SGI, scadenze, invio, obbligo di risposta e sanzioni, … </a:t>
              </a:r>
            </a:p>
          </p:txBody>
        </p:sp>
      </p:grpSp>
      <p:sp>
        <p:nvSpPr>
          <p:cNvPr id="4" name="Rettangolo 3"/>
          <p:cNvSpPr/>
          <p:nvPr/>
        </p:nvSpPr>
        <p:spPr>
          <a:xfrm>
            <a:off x="2952452" y="1037989"/>
            <a:ext cx="8797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ctr"/>
            <a:r>
              <a:rPr lang="it-IT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https://www.istat.it/statistiche-per-temi/censimenti/istituzioni-pubbliche</a:t>
            </a:r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D492EFF-8379-406A-9BC5-BF62A8E7677E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8 luglio 2026</a:t>
            </a:r>
          </a:p>
        </p:txBody>
      </p:sp>
    </p:spTree>
    <p:extLst>
      <p:ext uri="{BB962C8B-B14F-4D97-AF65-F5344CB8AC3E}">
        <p14:creationId xmlns:p14="http://schemas.microsoft.com/office/powerpoint/2010/main" val="48026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75CDB300-58F1-90F0-844D-43C4C20C00E6}"/>
              </a:ext>
            </a:extLst>
          </p:cNvPr>
          <p:cNvSpPr/>
          <p:nvPr/>
        </p:nvSpPr>
        <p:spPr>
          <a:xfrm>
            <a:off x="461056" y="1163692"/>
            <a:ext cx="1105723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3713" indent="-485775">
              <a:lnSpc>
                <a:spcPts val="2133"/>
              </a:lnSpc>
              <a:spcAft>
                <a:spcPts val="1200"/>
              </a:spcAft>
              <a:buClr>
                <a:srgbClr val="01498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 manuali illustrati passo dopo passo per l'utilizzo del sistema SGI (Sistema di Gestione dell'Indagine) sono strutturati in moduli specifici e sequenziali.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3713" indent="-485775">
              <a:lnSpc>
                <a:spcPts val="2133"/>
              </a:lnSpc>
              <a:spcAft>
                <a:spcPts val="1200"/>
              </a:spcAft>
              <a:buClr>
                <a:srgbClr val="01498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Il sistema SGI centralizza l'intera conduzione del Censimento permanente delle Istituzioni Pubbliche. L'accesso avviene tramite autenticazione sicura sul portale </a:t>
            </a:r>
            <a:r>
              <a:rPr lang="it-IT" b="1" dirty="0">
                <a:solidFill>
                  <a:srgbClr val="0149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https://raccoltadati.istat.it/sgi/seleziona-rilevazione</a:t>
            </a:r>
            <a:endParaRPr lang="en-US" b="1" dirty="0">
              <a:solidFill>
                <a:srgbClr val="0149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3713" indent="-485775">
              <a:lnSpc>
                <a:spcPts val="2133"/>
              </a:lnSpc>
              <a:spcAft>
                <a:spcPts val="1200"/>
              </a:spcAft>
              <a:buClr>
                <a:srgbClr val="01498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 manuali d'uso sono suddivisi nelle seguenti guide operative: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128F22-7BDF-39AC-CB80-5A519D28821B}"/>
              </a:ext>
            </a:extLst>
          </p:cNvPr>
          <p:cNvSpPr txBox="1"/>
          <p:nvPr/>
        </p:nvSpPr>
        <p:spPr>
          <a:xfrm>
            <a:off x="0" y="0"/>
            <a:ext cx="11825968" cy="924910"/>
          </a:xfrm>
          <a:prstGeom prst="rect">
            <a:avLst/>
          </a:prstGeom>
          <a:solidFill>
            <a:srgbClr val="014981"/>
          </a:solidFill>
        </p:spPr>
        <p:txBody>
          <a:bodyPr wrap="square" lIns="288000" tIns="288000" rIns="288000" bIns="108000" rtlCol="0" anchor="b" anchorCtr="0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400" b="1" dirty="0">
                <a:solidFill>
                  <a:schemeClr val="bg1"/>
                </a:solidFill>
                <a:latin typeface="Arial"/>
                <a:cs typeface="Arial"/>
              </a:rPr>
              <a:t>SUPPORTO AI RISPONDENTI: IL SISTEMA E L’UTILIZZO DI SGI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CA0332C5-6700-468B-86A0-0B83D369B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797" y="3314356"/>
            <a:ext cx="9001125" cy="2200275"/>
          </a:xfrm>
          <a:prstGeom prst="rect">
            <a:avLst/>
          </a:prstGeom>
        </p:spPr>
      </p:pic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9996BA8E-E029-4DA9-A22E-3B4B2C7FAA56}"/>
              </a:ext>
            </a:extLst>
          </p:cNvPr>
          <p:cNvCxnSpPr/>
          <p:nvPr/>
        </p:nvCxnSpPr>
        <p:spPr>
          <a:xfrm>
            <a:off x="9459310" y="4582510"/>
            <a:ext cx="10930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90915D-3FC2-48D2-BB4B-6FCEA659D2E6}"/>
              </a:ext>
            </a:extLst>
          </p:cNvPr>
          <p:cNvSpPr txBox="1"/>
          <p:nvPr/>
        </p:nvSpPr>
        <p:spPr>
          <a:xfrm>
            <a:off x="10646979" y="4435513"/>
            <a:ext cx="14504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Fase facoltativa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ADB9BF9-CECB-47BE-8240-051713F29957}"/>
              </a:ext>
            </a:extLst>
          </p:cNvPr>
          <p:cNvSpPr txBox="1"/>
          <p:nvPr/>
        </p:nvSpPr>
        <p:spPr>
          <a:xfrm>
            <a:off x="3905725" y="6200775"/>
            <a:ext cx="4380551" cy="55399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Censimento permanente</a:t>
            </a:r>
          </a:p>
          <a:p>
            <a:pPr algn="ctr"/>
            <a:r>
              <a:rPr lang="it-IT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delle Istituzioni Pubbliche</a:t>
            </a:r>
          </a:p>
          <a:p>
            <a:pPr algn="ctr"/>
            <a:r>
              <a:rPr lang="it-IT" sz="12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8 </a:t>
            </a:r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luglio 2026</a:t>
            </a:r>
          </a:p>
        </p:txBody>
      </p:sp>
    </p:spTree>
    <p:extLst>
      <p:ext uri="{BB962C8B-B14F-4D97-AF65-F5344CB8AC3E}">
        <p14:creationId xmlns:p14="http://schemas.microsoft.com/office/powerpoint/2010/main" val="361878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i 1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01498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4- CP Istituzioni pubbliche</SottoCategoria>
    <Categoria xmlns="c58f2efd-82a8-4ecf-b395-8c25e928921d">5- Strumenti di comunicazione relativi ai Censimenti permanenti</Categoria>
    <Ordine xmlns="679261c3-551f-4e86-913f-177e0e52966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8" ma:contentTypeDescription="Creare un nuovo documento." ma:contentTypeScope="" ma:versionID="9a6f339d2a6cbf7873a4a36489f35537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7f42c28e798eb3bc104e98688fe0c891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  <xsd:element ref="ns4:Ordi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7- Sfondi virtuali" ma:format="Dropdown" ma:internalName="Categoria">
      <xsd:simpleType>
        <xsd:restriction base="dms:Choice">
          <xsd:enumeration value="0- Standard grafici Centenario Istat"/>
          <xsd:enumeration value="1- Marchio/Logo"/>
          <xsd:enumeration value="2- Carta intestata"/>
          <xsd:enumeration value="3- Standard presentazioni PowerPoint"/>
          <xsd:enumeration value="4- Fogli di stile per documenti Word"/>
          <xsd:enumeration value="Libri digitali e cartacei"/>
          <xsd:enumeration value="Tavole di dati online"/>
          <xsd:enumeration value="Grafici interattivi"/>
          <xsd:enumeration value="5- Strumenti di comunicazione relativi ai Censimenti permanenti"/>
          <xsd:enumeration value="6- Strumenti di comunicazione relativi al Censimento generale dell'Agricoltura 2020"/>
          <xsd:enumeration value="7- Sfondi virtuali"/>
          <xsd:enumeration value="8- Personalizzazione uffici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Immagini PNG/EPS"/>
          <xsd:enumeration value="Loghi"/>
          <xsd:enumeration value="Sfondo e PPT"/>
          <xsd:enumeration value="File .DOC"/>
          <xsd:enumeration value="Presentazione PPT e guide"/>
          <xsd:enumeration value="Fogli di stile"/>
          <xsd:enumeration value="0- CP Centenario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  <xsd:enumeration value="7- CP Agricoltura2020"/>
        </xsd:restriction>
      </xsd:simpleType>
    </xsd:element>
    <xsd:element name="Ordine" ma:index="13" nillable="true" ma:displayName="Ordine" ma:decimals="0" ma:internalName="Ordin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51DA61-27BF-4FA4-8D15-801C0768892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49D83E9-0B2F-466E-A1FA-72AA551DC09F}">
  <ds:schemaRefs>
    <ds:schemaRef ds:uri="http://purl.org/dc/terms/"/>
    <ds:schemaRef ds:uri="http://www.w3.org/XML/1998/namespace"/>
    <ds:schemaRef ds:uri="http://schemas.microsoft.com/office/2006/documentManagement/types"/>
    <ds:schemaRef ds:uri="c58f2efd-82a8-4ecf-b395-8c25e928921d"/>
    <ds:schemaRef ds:uri="459159c4-d20a-4ff3-9b11-fbd127bd52e5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679261c3-551f-4e86-913f-177e0e529669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134494-5FB7-418C-B1A0-25EFACD5278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6125C58-E9DA-4592-BCA4-9CA434E249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423</Words>
  <Application>Microsoft Office PowerPoint</Application>
  <PresentationFormat>Widescreen</PresentationFormat>
  <Paragraphs>59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istituzioni pubbliche | pptx</dc:title>
  <dc:subject/>
  <dc:creator>Microsoft Office User</dc:creator>
  <cp:keywords/>
  <dc:description/>
  <cp:lastModifiedBy>Girolamo D'Anneo</cp:lastModifiedBy>
  <cp:revision>129</cp:revision>
  <cp:lastPrinted>2026-07-07T16:45:11Z</cp:lastPrinted>
  <dcterms:created xsi:type="dcterms:W3CDTF">2022-06-10T07:15:23Z</dcterms:created>
  <dcterms:modified xsi:type="dcterms:W3CDTF">2026-07-09T11:44:36Z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fe77b338-5c2b-4720-aa54-49c6207605df</vt:lpwstr>
  </property>
  <property fmtid="{D5CDD505-2E9C-101B-9397-08002B2CF9AE}" pid="4" name="Order">
    <vt:r8>18000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