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3">
  <p:sldMasterIdLst>
    <p:sldMasterId id="2147483663" r:id="rId5"/>
  </p:sldMasterIdLst>
  <p:notesMasterIdLst>
    <p:notesMasterId r:id="rId25"/>
  </p:notesMasterIdLst>
  <p:handoutMasterIdLst>
    <p:handoutMasterId r:id="rId26"/>
  </p:handoutMasterIdLst>
  <p:sldIdLst>
    <p:sldId id="402" r:id="rId6"/>
    <p:sldId id="468" r:id="rId7"/>
    <p:sldId id="465" r:id="rId8"/>
    <p:sldId id="467" r:id="rId9"/>
    <p:sldId id="460" r:id="rId10"/>
    <p:sldId id="462" r:id="rId11"/>
    <p:sldId id="443" r:id="rId12"/>
    <p:sldId id="458" r:id="rId13"/>
    <p:sldId id="459" r:id="rId14"/>
    <p:sldId id="457" r:id="rId15"/>
    <p:sldId id="453" r:id="rId16"/>
    <p:sldId id="455" r:id="rId17"/>
    <p:sldId id="456" r:id="rId18"/>
    <p:sldId id="444" r:id="rId19"/>
    <p:sldId id="445" r:id="rId20"/>
    <p:sldId id="450" r:id="rId21"/>
    <p:sldId id="451" r:id="rId22"/>
    <p:sldId id="446" r:id="rId23"/>
    <p:sldId id="355" r:id="rId24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10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74"/>
    <a:srgbClr val="FF6600"/>
    <a:srgbClr val="FC2C5E"/>
    <a:srgbClr val="E92E16"/>
    <a:srgbClr val="FF9999"/>
    <a:srgbClr val="004A85"/>
    <a:srgbClr val="FF66CC"/>
    <a:srgbClr val="FF3300"/>
    <a:srgbClr val="F37406"/>
    <a:srgbClr val="D77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41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110" y="78"/>
      </p:cViewPr>
      <p:guideLst>
        <p:guide orient="horz" pos="2160"/>
        <p:guide pos="3795"/>
        <p:guide pos="189"/>
        <p:guide orient="horz" pos="4201"/>
        <p:guide pos="7469"/>
        <p:guide orient="horz" pos="3634"/>
        <p:guide orient="horz" pos="414"/>
        <p:guide pos="506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5" cy="4970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5913118-4EC9-AD4C-B9DA-CA0DB6FFC859}" type="datetime1">
              <a:rPr lang="it-IT" smtClean="0"/>
              <a:pPr/>
              <a:t>08/07/2026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9" y="9442153"/>
            <a:ext cx="2950475" cy="4970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E4E66C-E065-794B-B4DB-C562ECE2B6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34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877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1264E2-5233-8443-8A16-23A594158BA5}" type="datetime1">
              <a:rPr lang="it-IT" smtClean="0"/>
              <a:pPr/>
              <a:t>08/07/2026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877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55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35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0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70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74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0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13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2B92774-8BD0-D54F-8472-CCF507C1F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680C71-9AB4-094B-B98F-AC3C7971F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2B5055-39C9-324B-B2E5-15DB539AE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2B92774-8BD0-D54F-8472-CCF507C1F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DD0F90-2399-F142-95E8-B3CBBA8E7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3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1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96894" y="1897170"/>
            <a:ext cx="609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Corso di formazione Istat – Usci sul Censimento permanente delle Istituzioni Pubbliche</a:t>
            </a:r>
            <a:endParaRPr lang="it-IT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9AB924B-6574-0D4C-B888-4D4BC3FDC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91" y="3068003"/>
            <a:ext cx="7726166" cy="15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spc="50" dirty="0">
                <a:solidFill>
                  <a:schemeClr val="bg1"/>
                </a:solidFill>
                <a:cs typeface="Courier New" charset="0"/>
              </a:rPr>
              <a:t>Focus sulla sezione 5 </a:t>
            </a:r>
            <a:r>
              <a:rPr lang="it-IT" sz="2800" spc="50" dirty="0" smtClean="0">
                <a:solidFill>
                  <a:schemeClr val="bg1"/>
                </a:solidFill>
                <a:cs typeface="Courier New" charset="0"/>
              </a:rPr>
              <a:t>- servizi </a:t>
            </a:r>
            <a:r>
              <a:rPr lang="it-IT" sz="2800" spc="50" dirty="0">
                <a:solidFill>
                  <a:schemeClr val="bg1"/>
                </a:solidFill>
                <a:cs typeface="Courier New" charset="0"/>
              </a:rPr>
              <a:t>finali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BAE5D11-7306-9D4A-83BC-9E6BCEE7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382" y="5013394"/>
            <a:ext cx="6571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Arial"/>
                <a:cs typeface="Arial"/>
              </a:rPr>
              <a:t>Nevio Albo</a:t>
            </a:r>
            <a:endParaRPr lang="it-IT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Istat – Direzione Centrale per le Statistiche Economiche</a:t>
            </a:r>
          </a:p>
          <a:p>
            <a:pPr>
              <a:defRPr/>
            </a:pPr>
            <a:endParaRPr lang="it-IT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Segnaposto data 1">
            <a:extLst>
              <a:ext uri="{FF2B5EF4-FFF2-40B4-BE49-F238E27FC236}">
                <a16:creationId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2026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72319" t="76554" r="10043" b="14962"/>
          <a:stretch/>
        </p:blipFill>
        <p:spPr bwMode="auto">
          <a:xfrm>
            <a:off x="10078042" y="6158999"/>
            <a:ext cx="1847850" cy="541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5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9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4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61009" y="975405"/>
            <a:ext cx="11869980" cy="914400"/>
          </a:xfrm>
          <a:prstGeom prst="roundRect">
            <a:avLst/>
          </a:prstGeom>
          <a:solidFill>
            <a:srgbClr val="10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ndicatore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fisico di </a:t>
            </a:r>
            <a:r>
              <a:rPr lang="it-IT" sz="2000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servizi finali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istituzionali in gestione diretta delle IP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totale di utenti/beneficiari del servizio finale nell’anno di riferimento</a:t>
            </a:r>
            <a:endParaRPr lang="it-IT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009" y="2397636"/>
            <a:ext cx="11869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numero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complessivo di individui o imprese che nell'arco dell'anno solare 2025 abbiano concretamente usufruito, anche solo per brevi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periodi o anche solo per una singola prestazione,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del servizio finale erogato direttamente dalla istituzione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pubblica rispondente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61009" y="4021363"/>
            <a:ext cx="11869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non si dispone di un dato puntuale,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può stimare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numero, anche considerando il suo andamento negli anni precedenti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61009" y="5029537"/>
            <a:ext cx="11869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addove è possibile, nei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in cui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utente/beneficiario usufruisca più volte nell'anno solare dello stesso servizio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finale, deve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conteggiato una sola volta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all'interno del totale dei beneficiari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quel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074189" y="2119068"/>
            <a:ext cx="8043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Definizione</a:t>
            </a:r>
            <a:endParaRPr lang="it-IT" sz="2000" b="1" u="sng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10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4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02726" y="1097789"/>
            <a:ext cx="7780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Casistiche per Comuni, Unioni di comuni, Comunità montane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52064" y="2979735"/>
            <a:ext cx="299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rifiuti urbani e servizio idrico 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62436" y="2959763"/>
            <a:ext cx="886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utenze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civili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(domestiche e non domestiche non produttive) attive (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anche solo per un mese) nell’anno 2025  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73481" y="3822487"/>
            <a:ext cx="12192001" cy="41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P. e. di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sostegno al reddito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42295" y="3676887"/>
            <a:ext cx="9040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percettori nell'anno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2025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 almeno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una prestazione assistenziale 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denaro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(sussidi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economici per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famiglie in difficoltà) erogata direttamente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70307" y="4622824"/>
            <a:ext cx="306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Assistenza 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residenziale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31510" y="4352864"/>
            <a:ext cx="9149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ospiti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nell’anno 2025 di strutture residenziali di assistenza sociale 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socio-sanitaria (comunità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 case alloggio,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comunità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per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minori, case di 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riposo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residenze sanitarie assistenziali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 in gestione diretta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-73481" y="5522415"/>
            <a:ext cx="3352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Assistenza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non residenziale 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745437" y="5368527"/>
            <a:ext cx="8965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individui beneficiari nell’anno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2025 di almeno uno dei servizi di assistenza non residenziale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(SAD e SAISA) in gestione diretta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3205839" y="5485839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3185168" y="4550341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3180128" y="3798952"/>
            <a:ext cx="5446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3204980" y="3068608"/>
            <a:ext cx="5574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0" y="2995652"/>
            <a:ext cx="12192000" cy="6760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-7894" y="3753867"/>
            <a:ext cx="12169324" cy="552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-21384" y="4378538"/>
            <a:ext cx="12169326" cy="9704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0" y="5434808"/>
            <a:ext cx="12192000" cy="586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61009" y="1982097"/>
            <a:ext cx="1186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servizi finali principali di pertinenza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11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4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767" y="735280"/>
            <a:ext cx="313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Alloggio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 vitto per stranieri e richiedenti asilo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819708" y="3346631"/>
            <a:ext cx="886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individui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che abbiano ritirato nell’anno 2025 almeno un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farmaco o prodotto sanitario presso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una farmacia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pubblica in gestione diretta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767" y="1445121"/>
            <a:ext cx="3306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patrimonio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immobiliare di 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edilizia economico-popolare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4669" y="2718380"/>
            <a:ext cx="306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Assistenza 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scolastica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819708" y="4103412"/>
            <a:ext cx="870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iscritti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all’asilo nido o alla scuola dell’infanzia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 gestione diretta che abbiano frequentato almeno una giornata nell’anno solare 2025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-53001" y="3510692"/>
            <a:ext cx="3628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farmacie pubbliche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3331417" y="3472197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3322171" y="2676119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3326766" y="1706820"/>
            <a:ext cx="5446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3326766" y="807404"/>
            <a:ext cx="557456" cy="46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36540" y="757790"/>
            <a:ext cx="8385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stranieri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 richiedenti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asilo beneficiari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nell’anno 2025 di almeno uno dei servizi di vitto e alloggio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61769" y="1599249"/>
            <a:ext cx="8330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assegnatari residenti nell’anno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2025 negli alloggi di edilizia residenziale pubblica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-4669" y="787202"/>
            <a:ext cx="12186337" cy="639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3492" y="1507138"/>
            <a:ext cx="12188508" cy="9728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19762" y="2570886"/>
            <a:ext cx="12172238" cy="699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819708" y="2523062"/>
            <a:ext cx="8303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beneficiari nell’anno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2025 di almeno uno dei servizi di assistenza scolastica (mensa, trasporto, acquisto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sussidi didattici, borse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 studio)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9767" y="3365470"/>
            <a:ext cx="12139640" cy="6747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34428" y="4112412"/>
            <a:ext cx="3291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asili nido e scuole dell’infanzia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3329286" y="4272921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-1" y="4122390"/>
            <a:ext cx="12159408" cy="6747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55908" y="5060848"/>
            <a:ext cx="321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mercati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comunali</a:t>
            </a:r>
          </a:p>
        </p:txBody>
      </p:sp>
      <p:sp>
        <p:nvSpPr>
          <p:cNvPr id="30" name="Freccia a destra 29"/>
          <p:cNvSpPr/>
          <p:nvPr/>
        </p:nvSpPr>
        <p:spPr>
          <a:xfrm>
            <a:off x="3354429" y="4964244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3492" y="4878494"/>
            <a:ext cx="12188508" cy="6892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861767" y="4859819"/>
            <a:ext cx="8359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operatori di commercio titolari nell’anno 2025 di autorizzazioni per la vendita al dettaglio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sull’area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pubblica in gestione diretta</a:t>
            </a:r>
          </a:p>
        </p:txBody>
      </p:sp>
    </p:spTree>
    <p:extLst>
      <p:ext uri="{BB962C8B-B14F-4D97-AF65-F5344CB8AC3E}">
        <p14:creationId xmlns:p14="http://schemas.microsoft.com/office/powerpoint/2010/main" val="22400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12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4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</a:p>
        </p:txBody>
      </p:sp>
      <p:sp>
        <p:nvSpPr>
          <p:cNvPr id="7" name="Rettangolo 6"/>
          <p:cNvSpPr/>
          <p:nvPr/>
        </p:nvSpPr>
        <p:spPr>
          <a:xfrm>
            <a:off x="-32956" y="1016747"/>
            <a:ext cx="3210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Servizi 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culturali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641575" y="2549319"/>
            <a:ext cx="886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fruitori nell’anno 2025 di strade comunali in gestione diretta, in base 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ai transiti registrati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stimati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32956" y="1814660"/>
            <a:ext cx="3674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parchi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 aree </a:t>
            </a:r>
            <a:endParaRPr lang="it-IT" sz="2000" dirty="0" smtClean="0">
              <a:solidFill>
                <a:srgbClr val="103174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naturali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protette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641320" y="3361817"/>
            <a:ext cx="9040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frequentatori nell’anno 2025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infrastrutture per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lo sport (campi e 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centri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sportivi,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palestre, piscine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 in gestione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diretta, in base agli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accessi registrati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da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tornelli,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biglietterie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prenotazioni, ecc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32956" y="2703207"/>
            <a:ext cx="306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strade urbane 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-74787" y="3711854"/>
            <a:ext cx="3352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impianti </a:t>
            </a:r>
            <a:r>
              <a:rPr lang="it-IT" sz="2000" dirty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sportivi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679010" y="4513807"/>
            <a:ext cx="8965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visitatori nell’anno 2025 del cimitero in gestione diretta, in base ad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accessi registrati da varchi 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sistemi di conteggio delle persone,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oppure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 stime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3142195" y="2678033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3142195" y="1910109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3083864" y="985333"/>
            <a:ext cx="557456" cy="46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635166" y="695114"/>
            <a:ext cx="8879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otale frequentatori nell’anno 2025 di luoghi di cultura (musei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edifici storici, teatri, biblioteche) e/o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 eventi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culturali (festival, mostre, spettacoli, attività divulgative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 in gestione diretta, in base a registri presenze o biglietti venduti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0" y="753325"/>
            <a:ext cx="12192000" cy="9711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15498" y="1798108"/>
            <a:ext cx="12176502" cy="708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-17450" y="2591850"/>
            <a:ext cx="12193951" cy="69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651967" y="1736821"/>
            <a:ext cx="802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totale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visitatori nell’anno 2025 dell’area protetta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(parco naturale, riserva naturale, area marina protetta)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in gestione diretta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3141655" y="3653280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-32956" y="3363036"/>
            <a:ext cx="12224956" cy="1063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-44820" y="4817543"/>
            <a:ext cx="3352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Gestione cimiteri</a:t>
            </a:r>
            <a:endParaRPr lang="it-IT" sz="2000" dirty="0">
              <a:solidFill>
                <a:srgbClr val="103174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>
            <a:off x="3111192" y="4780966"/>
            <a:ext cx="539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-1" y="4513807"/>
            <a:ext cx="12176502" cy="1063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13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Esempio di compilazione della sezione 5 servizi finali delle UI (Comune)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-1" t="12861" r="797" b="1647"/>
          <a:stretch/>
        </p:blipFill>
        <p:spPr bwMode="auto">
          <a:xfrm>
            <a:off x="2061275" y="660144"/>
            <a:ext cx="7330698" cy="5385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46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14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Esempio di compilazione della sezione 5 servizi finali delle UI (Comune)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313" t="11010" r="1882" b="2036"/>
          <a:stretch/>
        </p:blipFill>
        <p:spPr bwMode="auto">
          <a:xfrm>
            <a:off x="1983783" y="790414"/>
            <a:ext cx="7392692" cy="5098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8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15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Esempio di compilazione della sezione 5 servizi finali delle UI (Comune)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t="12031" r="1141" b="2275"/>
          <a:stretch/>
        </p:blipFill>
        <p:spPr bwMode="auto">
          <a:xfrm>
            <a:off x="1983783" y="790414"/>
            <a:ext cx="7563173" cy="5098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36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16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Esempio di compilazione della sezione 5 servizi finali delle UI (Comune)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t="12030" r="640"/>
          <a:stretch/>
        </p:blipFill>
        <p:spPr bwMode="auto">
          <a:xfrm>
            <a:off x="2092271" y="912557"/>
            <a:ext cx="7043475" cy="4961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9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17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Documentazione per la compilazione della sezione 5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-2" y="785975"/>
            <a:ext cx="12192000" cy="516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1098652"/>
            <a:ext cx="121919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Faq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sezione 5 Servizi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 (n.38) 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" y="342473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Elenco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classi NCS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(58) di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IP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che svolgono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servizi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finali con numerosità IP (file pdf)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https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://www.istat.it/wp-content/uploads/2026/06/Allegato_Sezione-5-Quest_UI_Elenco-classi-NCS-con-IP-dei-servizi-finali-2025.pdf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5" y="2029734"/>
            <a:ext cx="1219200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Nuova classificazione strutturale delle IP (NCS)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(87 classi) con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variabili classificatorie e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numerosità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(file pdf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buClr>
                <a:srgbClr val="00B0F0"/>
              </a:buClr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https://www.istat.it/wp-content/uploads/2026/06/Nuova-classificazione-strutturale-delle-Istituzioni-pubbliche-2025.pdf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-5" y="4474692"/>
            <a:ext cx="1219199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Classificazione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servizi finali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(30 classi e 12 categorie) con codici IP erogatrici (file pdf)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>
            <a:extLst>
              <a:ext uri="{FF2B5EF4-FFF2-40B4-BE49-F238E27FC236}">
                <a16:creationId xmlns:a16="http://schemas.microsoft.com/office/drawing/2014/main" id="{947F8575-87F7-CD4E-AEC0-D3F774690DA8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234624" y="3812254"/>
            <a:ext cx="442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tabLst>
                <a:tab pos="266700" algn="l"/>
              </a:tabLst>
            </a:pPr>
            <a:r>
              <a:rPr lang="it-IT" b="1" i="1" dirty="0" smtClean="0">
                <a:solidFill>
                  <a:schemeClr val="bg1"/>
                </a:solidFill>
              </a:rPr>
              <a:t>Nevio Albo</a:t>
            </a:r>
            <a:endParaRPr lang="it-IT" b="1" i="1" dirty="0">
              <a:solidFill>
                <a:schemeClr val="bg1"/>
              </a:solidFill>
            </a:endParaRPr>
          </a:p>
          <a:p>
            <a:r>
              <a:rPr lang="it-IT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nalbo@istat.it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27354" y="2638352"/>
            <a:ext cx="781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</a:t>
            </a:r>
            <a:endParaRPr lang="it-IT" sz="4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72319" t="76554" r="10043" b="14962"/>
          <a:stretch/>
        </p:blipFill>
        <p:spPr bwMode="auto">
          <a:xfrm>
            <a:off x="10078042" y="6158999"/>
            <a:ext cx="1847850" cy="541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3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288" y="297972"/>
            <a:ext cx="4899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OBIETTIVI E CONTENUTI CENSIP 2026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Criticità e soluzioni relative alla diffusione di dati sui servizi delle IP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Segnaposto data 1">
            <a:extLst>
              <a:ext uri="{FF2B5EF4-FFF2-40B4-BE49-F238E27FC236}">
                <a16:creationId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2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9742" y="1118836"/>
            <a:ext cx="12112514" cy="20393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2517" y="1541570"/>
            <a:ext cx="12062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precedenti edizioni la qualità dei dati  sui servizi è risultata bassa (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incompleti e poco accurati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 conseguenti ricadute in termini di diffusione e necessità di riprogettazione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90463" y="3377876"/>
            <a:ext cx="11973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</a:t>
            </a:r>
          </a:p>
          <a:p>
            <a:pPr algn="ctr"/>
            <a:r>
              <a:rPr lang="it-IT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iprogettazione generale della sezione 5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 servizi delle UI per l’edizione censuaria 2026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2989" y="3606877"/>
            <a:ext cx="12112514" cy="20393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9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2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riprogettazione 2026 della sezione 5 sui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35348" y="719326"/>
            <a:ext cx="9695251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Diffusione </a:t>
            </a:r>
            <a:r>
              <a:rPr lang="it-IT" sz="2400" b="1" dirty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tempestiva e completa </a:t>
            </a:r>
            <a:r>
              <a:rPr lang="it-IT" sz="24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dati accurati e adeguati</a:t>
            </a:r>
            <a:endParaRPr lang="it-IT" sz="2400" b="1" dirty="0">
              <a:solidFill>
                <a:srgbClr val="10317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90929" y="4815151"/>
            <a:ext cx="10836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Predisposizione di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di input e output dei servizi finali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istituzionali gestiti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direttamente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dalle IP, quali misure univoche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loro quantificazione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 percentuale di personale dipendente prevalentemente dedicato in media annua &amp; </a:t>
            </a:r>
          </a:p>
          <a:p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Numero di utenti/beneficiari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90929" y="1877655"/>
            <a:ext cx="1081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Classificazione delle IP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più dimensioni giuridiche, territoriali, funzionali per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individuare gruppi maggiormente omogenei di unità istituzionali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classificazione strutturale delle IP  - NCS - 87 classi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90928" y="1212548"/>
            <a:ext cx="11184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Definizione di</a:t>
            </a:r>
            <a:r>
              <a:rPr lang="it-IT" sz="2000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 omogenei di prestazioni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IP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efinizioni di Servizi finali, Funzioni pubbliche, Servizi ausiliari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290929" y="2827451"/>
            <a:ext cx="1087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Classificazione dei servizi finali istituzionali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IP, associati semi-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deterministicamente a gruppi omogenei di IP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dei servizi finali delle IP – 30 classi e 12 categorie di servizi – per 58 classi</a:t>
            </a:r>
          </a:p>
          <a:p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UI </a:t>
            </a:r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NCS: 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10.337 </a:t>
            </a:r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UI, 80,1% del totale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0336" y="801676"/>
            <a:ext cx="126669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Obiettivo:</a:t>
            </a:r>
            <a:endParaRPr lang="it-IT" sz="1100" i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0929" y="4107533"/>
            <a:ext cx="1118409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Focalizzazione sui </a:t>
            </a:r>
            <a:r>
              <a:rPr lang="it-IT" sz="2000" b="1" dirty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finali erogati con modalità di gestione 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totale o parziale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gestione totalmente diretta &amp; mista per poter misurare i servizi finali erogati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5541" y="719326"/>
            <a:ext cx="2019807" cy="487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5541" y="1241428"/>
            <a:ext cx="1329165" cy="572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290929" y="4080010"/>
            <a:ext cx="10815934" cy="735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1318907" y="4858508"/>
            <a:ext cx="10815934" cy="1159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7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riprogettazione 2026 della sezione 5 sui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15541" y="719326"/>
            <a:ext cx="4133126" cy="63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intermedi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1" y="1413849"/>
            <a:ext cx="121920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Semplificazione della sezione 5 e riduzione del </a:t>
            </a:r>
            <a:r>
              <a:rPr lang="it-IT" sz="2000" b="1" i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burden</a:t>
            </a: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statistico per il rispondente</a:t>
            </a:r>
          </a:p>
          <a:p>
            <a:pPr lvl="0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endParaRPr lang="it-IT" sz="20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dell’elenco dei servizi finali delle UI da 43 a 30 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Personalizzazione della sezione con visualizzazione dei soli servizi finali di pertinenza per la classe NCS di UI a cui appartiene il rispondente (</a:t>
            </a:r>
            <a:r>
              <a:rPr lang="it-IT" sz="2000" i="1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1 servizio finale per IP monofunzione a max 17 servizi finali per Comuni, Unioni e Comunità montane</a:t>
            </a: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Eliminazione degli 11 servizi di funzionamento delle UI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Eliminazione dei quesiti su tipologia del soggetto affidatario (6 modalità di risposta) e sulla tipologia di affidamento (8 modalità di risposta)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865" y="4438634"/>
            <a:ext cx="121242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it-IT" sz="2000" b="1" dirty="0" smtClean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Adeguatezza dei contenuti da rilevare nella sezione 5</a:t>
            </a:r>
          </a:p>
          <a:p>
            <a:pPr lvl="0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endParaRPr lang="it-IT" sz="2000" dirty="0" smtClean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Concettualizzazione maggiormente rigorosa (es. nella distinzione dei servizi finali da altre prestazioni)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Disponibilità di sottopopolazioni maggiormente omogenee per diffusione e analisi dei dati (classi NCS)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 smtClean="0">
                <a:solidFill>
                  <a:srgbClr val="7F7F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 di indicatori per la misurazione dei servizi finali</a:t>
            </a:r>
            <a:endParaRPr lang="it-IT" sz="20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4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Attività 4 Focalizzazione sui servizi finali in gestione diretta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24602" y="1260055"/>
            <a:ext cx="3410490" cy="3063972"/>
          </a:xfrm>
          <a:prstGeom prst="roundRect">
            <a:avLst/>
          </a:prstGeom>
          <a:solidFill>
            <a:srgbClr val="10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odalità </a:t>
            </a:r>
            <a:r>
              <a:rPr lang="it-IT" sz="2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gestione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 diretta 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servizio finale 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erogato, ossia avvalendosi esclusivamente di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</a:t>
            </a:r>
            <a:r>
              <a:rPr lang="it-IT" sz="2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risorse proprie dell’IP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rispondente</a:t>
            </a:r>
            <a:endParaRPr lang="it-IT" sz="11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890076" y="912558"/>
            <a:ext cx="3936568" cy="4732532"/>
          </a:xfrm>
          <a:prstGeom prst="roundRect">
            <a:avLst/>
          </a:prstGeom>
          <a:solidFill>
            <a:srgbClr val="10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gestione mista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</a:t>
            </a:r>
            <a:r>
              <a:rPr lang="it-IT" sz="2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gestione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parzialmente diretta 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servizio finale 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erogato, ossia avvalendosi in parte di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</a:t>
            </a:r>
            <a:r>
              <a:rPr lang="it-IT" sz="2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risorse proprie dell’IP </a:t>
            </a:r>
            <a:r>
              <a:rPr lang="it-IT" sz="20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rispondente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odalità di gestione parzialmente indiretta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servizio finale erogato, ossia avvalendosi in parte di soggetti giuridici terzi </a:t>
            </a:r>
            <a:endParaRPr lang="it-IT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8041037" y="1337073"/>
            <a:ext cx="3459998" cy="3063972"/>
          </a:xfrm>
          <a:prstGeom prst="roundRect">
            <a:avLst/>
          </a:prstGeom>
          <a:solidFill>
            <a:srgbClr val="10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gestione totalmente indiretta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servizio finale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erogato, ossia avvalendosi esclusivamente di soggetti giuridici terzi</a:t>
            </a:r>
            <a:endParaRPr lang="it-IT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5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Attività 4 Focalizzazione sui servizi finali in gestione diretta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0480" y="912557"/>
            <a:ext cx="1180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it-IT" sz="2000" b="1" u="sng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modalità di gestione mista per i Comuni</a:t>
            </a:r>
            <a:endParaRPr lang="it-IT" sz="2000" b="1" u="sng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6717" y="1587706"/>
            <a:ext cx="115772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Comune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eroga la gestione degli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impianti sportivi in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modalità mista, in quanto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gestisce direttamente la piscina comunale,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mentre ha affidato in concessione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 associazioni sportive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gestione del palazzetto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omune eroga l’assistenza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residenziale per soggetti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fragili in modalità mista, in quanto gestisce direttamente all’interno di una casa di cura le attività di assistenza alla persona, mentre ha affidato a un operatore privato le attività di assistenza sanitaria e riabilitativa  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fini della compilazione del questionario UI, il servizio finale deve essere considerato separatamente per la componente erogata in gestione diretta e per quella erogata in gestione indiretta.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Il quesito 5.2 deve essere compilato </a:t>
            </a:r>
            <a:r>
              <a:rPr 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soltanto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con riferimento alla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componente del servizio erogata in gestione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diretta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(gestione della piscina comunale e attività di assistenza alla persona)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6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61006" y="910131"/>
            <a:ext cx="11869981" cy="1097992"/>
          </a:xfrm>
          <a:prstGeom prst="roundRect">
            <a:avLst/>
          </a:prstGeom>
          <a:solidFill>
            <a:srgbClr val="10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ndicatore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fisico di </a:t>
            </a:r>
            <a:r>
              <a:rPr lang="it-IT" sz="2000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servizi finali istituzionali 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gestione diretta delle IP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uota percentuale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personale dipendente prevalentemente dedicato in media annua </a:t>
            </a: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all’erogazione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servizio finale</a:t>
            </a:r>
            <a:endParaRPr lang="it-IT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50" y="4148616"/>
            <a:ext cx="12338506" cy="212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attività trasversali o di funzionamento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staff, pianificazione strategica, gestione patrimoniale, coordinamento e gestione del personale, controllo e audit interni, supporto giuridico, informatico, attività di informazione e comunicazione al pubblico, rappresentanza istituzionale, formazione interna, ecc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funzioni pubbliche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contestuali al servizio finale (adozione di atti autoritativi o certificativi verso individui o imprese)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endParaRPr lang="it-IT" sz="1100" u="sng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006" y="2828836"/>
            <a:ext cx="12030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percentuale del personale dipendente dell'istituzione pubblica rispondente che, mediamente durante l'anno 2025, è stato impiegato in modo prevalente nelle attività operative di erogazione del servizio finale a individui o imprese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233591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Definizione</a:t>
            </a:r>
            <a:endParaRPr lang="it-IT" sz="2000" b="1" u="sng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7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1582117"/>
            <a:ext cx="12192001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totale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mensile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 ciascun mese dell'anno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2025, delle unità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personale dipendente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coinvolte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una parte maggioritaria del proprio tempo di lavoro in attività dirette di erogazione del servizio finale </a:t>
            </a:r>
            <a:endParaRPr lang="it-IT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questo personale dipendente per l'anno 2025 (somma dei totali mensili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12 mensilità)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quota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percentuale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corrispondente alla media annua per il 2025 di questo personale dipendente (media annua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totale del personale dipendente dell'istituzione pubblica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31/12/2025 – sezione 2 questionario UI – moltiplicato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e arrotondato all’intero più vicino)</a:t>
            </a:r>
            <a:endParaRPr lang="it-IT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58320" y="1119903"/>
            <a:ext cx="2475358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u="sng" dirty="0">
                <a:solidFill>
                  <a:srgbClr val="10317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Modalità di calcolo</a:t>
            </a:r>
          </a:p>
        </p:txBody>
      </p:sp>
    </p:spTree>
    <p:extLst>
      <p:ext uri="{BB962C8B-B14F-4D97-AF65-F5344CB8AC3E}">
        <p14:creationId xmlns:p14="http://schemas.microsoft.com/office/powerpoint/2010/main" val="21825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8397962C-10BE-9C44-A641-ACE9812CBA69}"/>
              </a:ext>
            </a:extLst>
          </p:cNvPr>
          <p:cNvSpPr txBox="1">
            <a:spLocks/>
          </p:cNvSpPr>
          <p:nvPr/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8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462" y="6297613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08 luglio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004A85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Attività 5 Predisposizione di indicatori per misurare i servizi finali delle 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74928" y="768638"/>
            <a:ext cx="784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it-IT" sz="2000" b="1" u="sng" dirty="0" smtClean="0">
                <a:solidFill>
                  <a:srgbClr val="103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 per i Comuni</a:t>
            </a:r>
            <a:endParaRPr lang="it-IT" sz="2000" b="1" u="sng" dirty="0">
              <a:solidFill>
                <a:srgbClr val="103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982" y="1205525"/>
            <a:ext cx="1191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Comune ha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48 dipendenti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servizio al 31 dicembre 2025, come riportato nella sezione 2 del questionario UI. Eroga in gestione diretta i servizi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Gestione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nido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Servizi culturali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6528"/>
              </p:ext>
            </p:extLst>
          </p:nvPr>
        </p:nvGraphicFramePr>
        <p:xfrm>
          <a:off x="256771" y="1851856"/>
          <a:ext cx="5233783" cy="419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182">
                  <a:extLst>
                    <a:ext uri="{9D8B030D-6E8A-4147-A177-3AD203B41FA5}">
                      <a16:colId xmlns:a16="http://schemas.microsoft.com/office/drawing/2014/main" val="1903084146"/>
                    </a:ext>
                  </a:extLst>
                </a:gridCol>
                <a:gridCol w="2030073">
                  <a:extLst>
                    <a:ext uri="{9D8B030D-6E8A-4147-A177-3AD203B41FA5}">
                      <a16:colId xmlns:a16="http://schemas.microsoft.com/office/drawing/2014/main" val="2632306977"/>
                    </a:ext>
                  </a:extLst>
                </a:gridCol>
                <a:gridCol w="1838528">
                  <a:extLst>
                    <a:ext uri="{9D8B030D-6E8A-4147-A177-3AD203B41FA5}">
                      <a16:colId xmlns:a16="http://schemas.microsoft.com/office/drawing/2014/main" val="367450611"/>
                    </a:ext>
                  </a:extLst>
                </a:gridCol>
              </a:tblGrid>
              <a:tr h="33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Gestione asili nido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Servizi culturali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12794055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304579148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2518982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6037741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41556679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198441266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150828399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2646887677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217389207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4216684777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402636901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396098193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lang="it-IT" sz="9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400013731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900" i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3421753347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annua</a:t>
                      </a:r>
                      <a:endParaRPr lang="it-IT" sz="900" i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204/12 =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t-IT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127/12 =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10,58</a:t>
                      </a:r>
                      <a:endParaRPr lang="it-IT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77" marR="7477" marT="7477" marB="7477" anchor="ctr"/>
                </a:tc>
                <a:extLst>
                  <a:ext uri="{0D108BD9-81ED-4DB2-BD59-A6C34878D82A}">
                    <a16:rowId xmlns:a16="http://schemas.microsoft.com/office/drawing/2014/main" val="1390251326"/>
                  </a:ext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92179"/>
              </p:ext>
            </p:extLst>
          </p:nvPr>
        </p:nvGraphicFramePr>
        <p:xfrm>
          <a:off x="6299199" y="4330617"/>
          <a:ext cx="577397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697">
                  <a:extLst>
                    <a:ext uri="{9D8B030D-6E8A-4147-A177-3AD203B41FA5}">
                      <a16:colId xmlns:a16="http://schemas.microsoft.com/office/drawing/2014/main" val="131050188"/>
                    </a:ext>
                  </a:extLst>
                </a:gridCol>
                <a:gridCol w="2865282">
                  <a:extLst>
                    <a:ext uri="{9D8B030D-6E8A-4147-A177-3AD203B41FA5}">
                      <a16:colId xmlns:a16="http://schemas.microsoft.com/office/drawing/2014/main" val="576491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Quota percentuale </a:t>
                      </a:r>
                    </a:p>
                    <a:p>
                      <a:r>
                        <a:rPr lang="it-IT" dirty="0" smtClean="0"/>
                        <a:t>Gestione asili nido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Quota percentuale Servizi culturali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(17/48) X 100 = 35,4%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(10,58/48)</a:t>
                      </a:r>
                      <a:r>
                        <a:rPr lang="it-IT" baseline="0" dirty="0" smtClean="0"/>
                        <a:t> X 100 = 22,04%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8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Arrotondamento all’intero  = </a:t>
                      </a:r>
                      <a:r>
                        <a:rPr lang="it-IT" b="1" dirty="0" smtClean="0"/>
                        <a:t>35%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Arrotondamento all’intero  = </a:t>
                      </a:r>
                      <a:r>
                        <a:rPr lang="it-IT" b="1" dirty="0" smtClean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5555"/>
                  </a:ext>
                </a:extLst>
              </a:tr>
            </a:tbl>
          </a:graphicData>
        </a:graphic>
      </p:graphicFrame>
      <p:cxnSp>
        <p:nvCxnSpPr>
          <p:cNvPr id="21" name="Connettore 4 20"/>
          <p:cNvCxnSpPr/>
          <p:nvPr/>
        </p:nvCxnSpPr>
        <p:spPr>
          <a:xfrm flipV="1">
            <a:off x="5571138" y="5232417"/>
            <a:ext cx="654365" cy="604799"/>
          </a:xfrm>
          <a:prstGeom prst="bentConnector3">
            <a:avLst>
              <a:gd name="adj1" fmla="val 452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ti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691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4- CP Istituzioni pubbliche</SottoCategoria>
    <Categoria xmlns="c58f2efd-82a8-4ecf-b395-8c25e928921d">Censimenti permanenti</Categoria>
    <_dlc_DocId xmlns="459159c4-d20a-4ff3-9b11-fbd127bd52e5">INTRANET-14-120</_dlc_DocId>
    <_dlc_DocIdUrl xmlns="459159c4-d20a-4ff3-9b11-fbd127bd52e5">
      <Url>https://intranet.istat.it/Collaborativi/_layouts/15/DocIdRedir.aspx?ID=INTRANET-14-120</Url>
      <Description>INTRANET-14-120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70BBD-BDFE-4C29-9CA5-13E92BCD619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A6C087-33FE-4ED5-B54A-253BCC6A4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4B727-D6B0-4F98-B07D-2391E0C371ED}">
  <ds:schemaRefs>
    <ds:schemaRef ds:uri="http://purl.org/dc/terms/"/>
    <ds:schemaRef ds:uri="679261c3-551f-4e86-913f-177e0e529669"/>
    <ds:schemaRef ds:uri="http://schemas.microsoft.com/office/2006/metadata/properties"/>
    <ds:schemaRef ds:uri="c58f2efd-82a8-4ecf-b395-8c25e928921d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459159c4-d20a-4ff3-9b11-fbd127bd52e5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A0975085-2C56-496B-A36A-18C0852C0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21442</TotalTime>
  <Words>1962</Words>
  <Application>Microsoft Office PowerPoint</Application>
  <PresentationFormat>Widescreen</PresentationFormat>
  <Paragraphs>230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MS Mincho</vt:lpstr>
      <vt:lpstr>Times New Roman</vt:lpstr>
      <vt:lpstr>Wingdings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Nevio Albo</cp:lastModifiedBy>
  <cp:revision>938</cp:revision>
  <cp:lastPrinted>2026-05-21T11:54:28Z</cp:lastPrinted>
  <dcterms:created xsi:type="dcterms:W3CDTF">2018-02-02T13:22:46Z</dcterms:created>
  <dcterms:modified xsi:type="dcterms:W3CDTF">2026-07-08T11:35:05Z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b88e46f7-2fbb-4577-88f7-b7a167250764</vt:lpwstr>
  </property>
</Properties>
</file>