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5"/>
  </p:sldMasterIdLst>
  <p:notesMasterIdLst>
    <p:notesMasterId r:id="rId16"/>
  </p:notesMasterIdLst>
  <p:handoutMasterIdLst>
    <p:handoutMasterId r:id="rId17"/>
  </p:handoutMasterIdLst>
  <p:sldIdLst>
    <p:sldId id="265" r:id="rId6"/>
    <p:sldId id="280" r:id="rId7"/>
    <p:sldId id="267" r:id="rId8"/>
    <p:sldId id="276" r:id="rId9"/>
    <p:sldId id="277" r:id="rId10"/>
    <p:sldId id="261" r:id="rId11"/>
    <p:sldId id="269" r:id="rId12"/>
    <p:sldId id="278" r:id="rId13"/>
    <p:sldId id="259" r:id="rId14"/>
    <p:sldId id="266" r:id="rId15"/>
  </p:sldIdLst>
  <p:sldSz cx="12192000" cy="6858000"/>
  <p:notesSz cx="6797675" cy="99298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5DA"/>
    <a:srgbClr val="014981"/>
    <a:srgbClr val="024881"/>
    <a:srgbClr val="DC712B"/>
    <a:srgbClr val="D33B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489"/>
    <p:restoredTop sz="93979" autoAdjust="0"/>
  </p:normalViewPr>
  <p:slideViewPr>
    <p:cSldViewPr snapToGrid="0" snapToObjects="1">
      <p:cViewPr varScale="1">
        <p:scale>
          <a:sx n="102" d="100"/>
          <a:sy n="102" d="100"/>
        </p:scale>
        <p:origin x="1362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86" d="100"/>
          <a:sy n="86" d="100"/>
        </p:scale>
        <p:origin x="386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C535A700-FCA3-F80E-7F86-2B22F7325ED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32E5E37-A1EC-7FB0-B42E-8FF5CC080B2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780AF5-55F9-D241-B08D-60D2AA60CDBC}" type="datetimeFigureOut">
              <a:rPr lang="it-IT" smtClean="0"/>
              <a:t>07/07/2026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C011EF5-0044-E2FD-EBA0-7F6B42373DE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1D9EBAC-DF50-5BDA-B35B-1BE53534182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9B96BE-B4C2-E74F-B3D5-20705EB632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9928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60B7EF-4A8F-AE4A-A386-C2C8A6DA9785}" type="datetimeFigureOut">
              <a:rPr lang="it-IT" smtClean="0"/>
              <a:t>07/07/2026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8722"/>
            <a:ext cx="543814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AFD064-26BF-C04C-A0E4-0A6516624A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0327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AFD064-26BF-C04C-A0E4-0A6516624A07}" type="slidenum">
              <a:rPr lang="it-IT" smtClean="0"/>
              <a:t>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76579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AFD064-26BF-C04C-A0E4-0A6516624A07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25003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AFD064-26BF-C04C-A0E4-0A6516624A07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10391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AFD064-26BF-C04C-A0E4-0A6516624A07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98705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AFD064-26BF-C04C-A0E4-0A6516624A07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08097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AFD064-26BF-C04C-A0E4-0A6516624A07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91622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AFD064-26BF-C04C-A0E4-0A6516624A07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3674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AFD064-26BF-C04C-A0E4-0A6516624A07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50413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AFD064-26BF-C04C-A0E4-0A6516624A07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74281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AFD064-26BF-C04C-A0E4-0A6516624A07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7126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bg>
      <p:bgPr>
        <a:gradFill>
          <a:gsLst>
            <a:gs pos="0">
              <a:schemeClr val="accent3">
                <a:lumMod val="0"/>
                <a:lumOff val="100000"/>
              </a:schemeClr>
            </a:gs>
            <a:gs pos="83000">
              <a:schemeClr val="accent3">
                <a:lumMod val="30000"/>
                <a:lumOff val="70000"/>
              </a:schemeClr>
            </a:gs>
            <a:gs pos="99000">
              <a:schemeClr val="accent3">
                <a:lumMod val="30000"/>
                <a:lumOff val="7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6ECBE22F-25AF-B330-33A1-F1EDECE49C43}"/>
              </a:ext>
            </a:extLst>
          </p:cNvPr>
          <p:cNvSpPr/>
          <p:nvPr userDrawn="1"/>
        </p:nvSpPr>
        <p:spPr>
          <a:xfrm>
            <a:off x="11845158" y="0"/>
            <a:ext cx="346841" cy="925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08000" rtlCol="0" anchor="b" anchorCtr="0"/>
          <a:lstStyle/>
          <a:p>
            <a:pPr algn="ctr"/>
            <a:fld id="{1511F205-E581-EB4E-B66F-DC5877246755}" type="slidenum"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‹N›</a:t>
            </a:fld>
            <a:endParaRPr lang="it-IT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82851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5F6B26-FCA6-5648-482A-E7194FC4B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A20596A-7B2B-50BA-35B6-C1F540D110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14D01F2-4752-2E76-B343-7918DCB85D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665030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5A4F54-3990-0B91-A695-02C47EC48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3550268-9DA1-8CF3-85A7-E3C2EA5096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9594154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9A695934-769E-AC3F-CA36-844203B166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2E0E122-20F6-E132-56EE-A90189DF9A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702557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19FC3D7E-92EF-4CE1-DD3C-CC188F8FB0BA}"/>
              </a:ext>
            </a:extLst>
          </p:cNvPr>
          <p:cNvSpPr/>
          <p:nvPr userDrawn="1"/>
        </p:nvSpPr>
        <p:spPr>
          <a:xfrm>
            <a:off x="0" y="0"/>
            <a:ext cx="12192000" cy="601532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E0D6AE8F-F6F8-8A80-644D-F4E2FE08D90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21" r="21"/>
          <a:stretch/>
        </p:blipFill>
        <p:spPr>
          <a:xfrm>
            <a:off x="1038493" y="861544"/>
            <a:ext cx="3072130" cy="3073400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0C92F67A-A589-0E36-510D-8FDA613864D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808" r="808"/>
          <a:stretch/>
        </p:blipFill>
        <p:spPr>
          <a:xfrm>
            <a:off x="1037968" y="4125575"/>
            <a:ext cx="2983230" cy="148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4369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27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4C5A30-004B-75C1-7AEA-76B43E15F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431FE95-EF7F-2DB7-1DA6-F620AF618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2908" y="1856887"/>
            <a:ext cx="10515600" cy="395775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577581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E1E1D9-8462-3E99-2FDF-64702A5F0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E903A24-542C-5D72-D164-00D0F0F672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083021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5531370-9830-6B96-ACED-6D34ABBEF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220FF35-4CAC-8405-821C-1859DF5EA8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FABC422-2B62-AC3B-640F-A184BB8C1C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3310140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E5DE19-FDCF-BDE5-DF7F-396EE4BBA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F59F529-17F5-24AF-6671-17E1D38CBC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F712ACC-1EFA-A377-44BF-DBD3C5335E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CCDC233-8056-9C5C-7A8B-F98A70DF38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0A22BD71-10D5-CDBA-48E8-C2F44B4285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332964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581B9F-7189-514D-BC61-0B2AE383C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996555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83000">
              <a:schemeClr val="accent3">
                <a:lumMod val="30000"/>
                <a:lumOff val="70000"/>
              </a:schemeClr>
            </a:gs>
            <a:gs pos="99000">
              <a:schemeClr val="accent3">
                <a:lumMod val="30000"/>
                <a:lumOff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994421DE-0CF3-3DBA-A315-33715C2A2DD8}"/>
              </a:ext>
            </a:extLst>
          </p:cNvPr>
          <p:cNvSpPr txBox="1"/>
          <p:nvPr userDrawn="1"/>
        </p:nvSpPr>
        <p:spPr>
          <a:xfrm>
            <a:off x="3905725" y="6200775"/>
            <a:ext cx="4380551" cy="535531"/>
          </a:xfrm>
          <a:prstGeom prst="rect">
            <a:avLst/>
          </a:prstGeom>
          <a:noFill/>
        </p:spPr>
        <p:txBody>
          <a:bodyPr wrap="square" lIns="0" tIns="0" rIns="0" bIns="0" anchor="t" anchorCtr="0">
            <a:spAutoFit/>
          </a:bodyPr>
          <a:lstStyle/>
          <a:p>
            <a:pPr algn="ctr"/>
            <a:r>
              <a:rPr lang="it-IT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TITOLO EVENTO</a:t>
            </a:r>
          </a:p>
          <a:p>
            <a:pPr algn="ctr">
              <a:lnSpc>
                <a:spcPct val="90000"/>
              </a:lnSpc>
            </a:pPr>
            <a:r>
              <a:rPr lang="it-IT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SU DUE RIGHE</a:t>
            </a:r>
          </a:p>
          <a:p>
            <a:pPr algn="ctr"/>
            <a:r>
              <a:rPr lang="it-IT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Roma, 00 mese 2025</a:t>
            </a:r>
          </a:p>
        </p:txBody>
      </p:sp>
    </p:spTree>
    <p:extLst>
      <p:ext uri="{BB962C8B-B14F-4D97-AF65-F5344CB8AC3E}">
        <p14:creationId xmlns:p14="http://schemas.microsoft.com/office/powerpoint/2010/main" val="3178934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5FAC85-0A03-4CD9-A454-68FA19037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DFF2EA7-D2C4-33E8-AD5C-8BD7C8EBB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64FE9B3-C142-72E1-7319-918512E0F5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279282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chemeClr val="accent3">
                <a:lumMod val="0"/>
                <a:lumOff val="100000"/>
              </a:schemeClr>
            </a:gs>
            <a:gs pos="83000">
              <a:schemeClr val="accent3">
                <a:lumMod val="25000"/>
                <a:lumOff val="75000"/>
              </a:schemeClr>
            </a:gs>
            <a:gs pos="99000">
              <a:schemeClr val="accent3">
                <a:lumMod val="25000"/>
                <a:lumOff val="7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id="{0CC2116D-1BB9-611F-4C8C-AD1E7D51E6EC}"/>
              </a:ext>
            </a:extLst>
          </p:cNvPr>
          <p:cNvSpPr/>
          <p:nvPr userDrawn="1"/>
        </p:nvSpPr>
        <p:spPr>
          <a:xfrm>
            <a:off x="0" y="6019328"/>
            <a:ext cx="12192000" cy="8386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380BFCE-A401-5024-A62A-6BE48B6659CE}"/>
              </a:ext>
            </a:extLst>
          </p:cNvPr>
          <p:cNvCxnSpPr/>
          <p:nvPr userDrawn="1"/>
        </p:nvCxnSpPr>
        <p:spPr>
          <a:xfrm>
            <a:off x="0" y="6025662"/>
            <a:ext cx="12192000" cy="0"/>
          </a:xfrm>
          <a:prstGeom prst="line">
            <a:avLst/>
          </a:prstGeom>
          <a:ln w="222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ttangolo 2">
            <a:extLst>
              <a:ext uri="{FF2B5EF4-FFF2-40B4-BE49-F238E27FC236}">
                <a16:creationId xmlns:a16="http://schemas.microsoft.com/office/drawing/2014/main" id="{F577E949-983E-8EB6-DC6A-7691090946F4}"/>
              </a:ext>
            </a:extLst>
          </p:cNvPr>
          <p:cNvSpPr/>
          <p:nvPr userDrawn="1"/>
        </p:nvSpPr>
        <p:spPr>
          <a:xfrm>
            <a:off x="11845158" y="0"/>
            <a:ext cx="346841" cy="925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08000" rtlCol="0" anchor="b" anchorCtr="0"/>
          <a:lstStyle/>
          <a:p>
            <a:pPr algn="ctr"/>
            <a:fld id="{1511F205-E581-EB4E-B66F-DC5877246755}" type="slidenum"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‹N›</a:t>
            </a:fld>
            <a:endParaRPr lang="it-IT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EED05366-31C5-719D-0843-BCDE01CC33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/>
          <a:srcRect t="-223" b="29873"/>
          <a:stretch/>
        </p:blipFill>
        <p:spPr>
          <a:xfrm>
            <a:off x="236987" y="6144706"/>
            <a:ext cx="3033320" cy="642156"/>
          </a:xfrm>
          <a:prstGeom prst="rect">
            <a:avLst/>
          </a:prstGeom>
        </p:spPr>
      </p:pic>
      <p:pic>
        <p:nvPicPr>
          <p:cNvPr id="2" name="Immagine 1">
            <a:extLst>
              <a:ext uri="{FF2B5EF4-FFF2-40B4-BE49-F238E27FC236}">
                <a16:creationId xmlns:a16="http://schemas.microsoft.com/office/drawing/2014/main" id="{3558455C-3781-B861-DC71-CC21B2C2C75C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10006367" y="6390290"/>
            <a:ext cx="1925350" cy="341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7767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906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censimentopermanente.istituzioni@istat.it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istat.it/statistiche-per-temi/censimenti/istituzioni-pubbliche" TargetMode="External"/><Relationship Id="rId4" Type="http://schemas.openxmlformats.org/officeDocument/2006/relationships/hyperlink" Target="https://contact.istat.it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censimentipermanenti.istat@postacert.it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istat.it/statistiche-per-temi/censimenti/istituzioni-pubbliche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istat.it/statistiche-per-temi/censimenti/istituzioni-pubbliche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8FF95273-AEB5-E761-8B53-87BC86B55ACC}"/>
              </a:ext>
            </a:extLst>
          </p:cNvPr>
          <p:cNvSpPr txBox="1"/>
          <p:nvPr/>
        </p:nvSpPr>
        <p:spPr>
          <a:xfrm>
            <a:off x="5117078" y="1337781"/>
            <a:ext cx="5668218" cy="1949252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spAutoFit/>
          </a:bodyPr>
          <a:lstStyle/>
          <a:p>
            <a:pPr>
              <a:lnSpc>
                <a:spcPts val="3800"/>
              </a:lnSpc>
            </a:pPr>
            <a:r>
              <a:rPr lang="it-IT" sz="3600" b="1" dirty="0">
                <a:solidFill>
                  <a:schemeClr val="bg1"/>
                </a:solidFill>
                <a:latin typeface="Arial"/>
                <a:cs typeface="Arial"/>
              </a:rPr>
              <a:t>LA RACCOLTA DATI</a:t>
            </a:r>
          </a:p>
          <a:p>
            <a:pPr>
              <a:lnSpc>
                <a:spcPts val="3800"/>
              </a:lnSpc>
            </a:pPr>
            <a:r>
              <a:rPr lang="it-IT" sz="3600" b="1" dirty="0">
                <a:solidFill>
                  <a:schemeClr val="bg1"/>
                </a:solidFill>
                <a:latin typeface="Arial"/>
                <a:cs typeface="Arial"/>
              </a:rPr>
              <a:t>Censimento permanente</a:t>
            </a:r>
          </a:p>
          <a:p>
            <a:pPr>
              <a:lnSpc>
                <a:spcPts val="3800"/>
              </a:lnSpc>
            </a:pPr>
            <a:r>
              <a:rPr lang="it-IT" sz="3600" b="1" dirty="0">
                <a:solidFill>
                  <a:schemeClr val="bg1"/>
                </a:solidFill>
                <a:latin typeface="Arial"/>
                <a:cs typeface="Arial"/>
              </a:rPr>
              <a:t>delle Istituzioni Pubbliche</a:t>
            </a:r>
          </a:p>
          <a:p>
            <a:pPr>
              <a:lnSpc>
                <a:spcPts val="3800"/>
              </a:lnSpc>
            </a:pPr>
            <a:r>
              <a:rPr lang="it-IT" sz="3600" b="1" dirty="0">
                <a:solidFill>
                  <a:schemeClr val="bg1"/>
                </a:solidFill>
                <a:latin typeface="Arial"/>
                <a:cs typeface="Arial"/>
              </a:rPr>
              <a:t>Edizione 2026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6FBB2228-4504-5808-23DF-0FD59A5E555A}"/>
              </a:ext>
            </a:extLst>
          </p:cNvPr>
          <p:cNvSpPr txBox="1"/>
          <p:nvPr/>
        </p:nvSpPr>
        <p:spPr>
          <a:xfrm>
            <a:off x="5111536" y="4254053"/>
            <a:ext cx="5532911" cy="1615827"/>
          </a:xfrm>
          <a:prstGeom prst="rect">
            <a:avLst/>
          </a:prstGeom>
          <a:noFill/>
        </p:spPr>
        <p:txBody>
          <a:bodyPr wrap="square" lIns="0" tIns="0" rIns="0" bIns="0" anchor="t" anchorCtr="0">
            <a:spAutoFit/>
          </a:bodyPr>
          <a:lstStyle/>
          <a:p>
            <a:pPr>
              <a:lnSpc>
                <a:spcPts val="2700"/>
              </a:lnSpc>
            </a:pPr>
            <a:r>
              <a:rPr lang="it-IT" sz="2800" b="1" dirty="0">
                <a:solidFill>
                  <a:schemeClr val="bg1"/>
                </a:solidFill>
                <a:latin typeface="Arial"/>
                <a:cs typeface="Arial"/>
              </a:rPr>
              <a:t>Roberta Piergiovanni</a:t>
            </a:r>
          </a:p>
          <a:p>
            <a:pPr>
              <a:lnSpc>
                <a:spcPts val="2700"/>
              </a:lnSpc>
            </a:pPr>
            <a:r>
              <a:rPr lang="it-IT" sz="2000" dirty="0">
                <a:solidFill>
                  <a:schemeClr val="bg1"/>
                </a:solidFill>
                <a:latin typeface="Arial"/>
                <a:cs typeface="Arial"/>
              </a:rPr>
              <a:t>Istat – Primo Ricercatore</a:t>
            </a:r>
          </a:p>
          <a:p>
            <a:r>
              <a:rPr lang="it-IT" sz="2000" dirty="0">
                <a:solidFill>
                  <a:schemeClr val="bg1"/>
                </a:solidFill>
                <a:latin typeface="Arial"/>
                <a:cs typeface="Arial"/>
              </a:rPr>
              <a:t>Responsabile progettazione, organizzazione e conduzione dei Censimenti Permanenti delle Istituzioni Non Profit e Pubbliche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1F7CDE54-0E6A-4E6F-A0C6-DB0794A49663}"/>
              </a:ext>
            </a:extLst>
          </p:cNvPr>
          <p:cNvSpPr txBox="1"/>
          <p:nvPr/>
        </p:nvSpPr>
        <p:spPr>
          <a:xfrm>
            <a:off x="5117078" y="865565"/>
            <a:ext cx="213716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t-IT" sz="1800" b="1" dirty="0">
                <a:solidFill>
                  <a:srgbClr val="0248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8 luglio 2026</a:t>
            </a:r>
            <a:endParaRPr lang="it-IT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10D60809-FBCE-42C5-8161-97A74BB5D43C}"/>
              </a:ext>
            </a:extLst>
          </p:cNvPr>
          <p:cNvSpPr txBox="1"/>
          <p:nvPr/>
        </p:nvSpPr>
        <p:spPr>
          <a:xfrm>
            <a:off x="3051928" y="3246690"/>
            <a:ext cx="61038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536575" algn="l" rtl="0" fontAlgn="ctr"/>
            <a:r>
              <a:rPr lang="it-IT" sz="1800" b="0" i="1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• Titolo di studio</a:t>
            </a:r>
          </a:p>
        </p:txBody>
      </p:sp>
    </p:spTree>
    <p:extLst>
      <p:ext uri="{BB962C8B-B14F-4D97-AF65-F5344CB8AC3E}">
        <p14:creationId xmlns:p14="http://schemas.microsoft.com/office/powerpoint/2010/main" val="2076486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81D70E5A-0013-F1FD-F0A1-E5D6DAC67D1F}"/>
              </a:ext>
            </a:extLst>
          </p:cNvPr>
          <p:cNvSpPr txBox="1"/>
          <p:nvPr/>
        </p:nvSpPr>
        <p:spPr>
          <a:xfrm>
            <a:off x="5798512" y="1554906"/>
            <a:ext cx="4380551" cy="1415772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r>
              <a:rPr lang="it-IT" sz="6000" dirty="0">
                <a:solidFill>
                  <a:schemeClr val="bg1"/>
                </a:solidFill>
                <a:latin typeface="Arial"/>
                <a:cs typeface="Arial"/>
              </a:rPr>
              <a:t>GRAZIE</a:t>
            </a:r>
            <a:r>
              <a:rPr lang="it-IT" sz="54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br>
              <a:rPr lang="it-IT" sz="3600" dirty="0">
                <a:solidFill>
                  <a:schemeClr val="bg1"/>
                </a:solidFill>
                <a:latin typeface="Arial"/>
                <a:cs typeface="Arial"/>
              </a:rPr>
            </a:br>
            <a:r>
              <a:rPr lang="it-IT" sz="3200" dirty="0">
                <a:solidFill>
                  <a:schemeClr val="bg1"/>
                </a:solidFill>
                <a:latin typeface="Arial"/>
                <a:cs typeface="Arial"/>
              </a:rPr>
              <a:t>PER L’ATTENZIONE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9583A97F-8950-426D-9E9F-53B70D954A34}"/>
              </a:ext>
            </a:extLst>
          </p:cNvPr>
          <p:cNvSpPr txBox="1"/>
          <p:nvPr/>
        </p:nvSpPr>
        <p:spPr>
          <a:xfrm>
            <a:off x="3905725" y="6200775"/>
            <a:ext cx="4380551" cy="553998"/>
          </a:xfrm>
          <a:prstGeom prst="rect">
            <a:avLst/>
          </a:prstGeom>
          <a:noFill/>
        </p:spPr>
        <p:txBody>
          <a:bodyPr wrap="square" lIns="0" tIns="0" rIns="0" bIns="0" anchor="t" anchorCtr="0">
            <a:spAutoFit/>
          </a:bodyPr>
          <a:lstStyle/>
          <a:p>
            <a:pPr algn="ctr"/>
            <a:r>
              <a:rPr lang="it-IT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Censimento permanente</a:t>
            </a:r>
          </a:p>
          <a:p>
            <a:pPr algn="ctr"/>
            <a:r>
              <a:rPr lang="it-IT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delle Istituzioni Pubbliche</a:t>
            </a:r>
          </a:p>
          <a:p>
            <a:pPr algn="ctr"/>
            <a:r>
              <a:rPr lang="it-IT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7 luglio 2026</a:t>
            </a:r>
          </a:p>
        </p:txBody>
      </p:sp>
    </p:spTree>
    <p:extLst>
      <p:ext uri="{BB962C8B-B14F-4D97-AF65-F5344CB8AC3E}">
        <p14:creationId xmlns:p14="http://schemas.microsoft.com/office/powerpoint/2010/main" val="2848236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40128F22-7BDF-39AC-CB80-5A519D28821B}"/>
              </a:ext>
            </a:extLst>
          </p:cNvPr>
          <p:cNvSpPr txBox="1"/>
          <p:nvPr/>
        </p:nvSpPr>
        <p:spPr>
          <a:xfrm>
            <a:off x="0" y="0"/>
            <a:ext cx="11825968" cy="924910"/>
          </a:xfrm>
          <a:prstGeom prst="rect">
            <a:avLst/>
          </a:prstGeom>
          <a:solidFill>
            <a:srgbClr val="014981"/>
          </a:solidFill>
        </p:spPr>
        <p:txBody>
          <a:bodyPr wrap="square" lIns="288000" tIns="288000" rIns="288000" bIns="108000" rtlCol="0" anchor="b" anchorCtr="0">
            <a:noAutofit/>
          </a:bodyPr>
          <a:lstStyle/>
          <a:p>
            <a:pPr>
              <a:lnSpc>
                <a:spcPct val="90000"/>
              </a:lnSpc>
              <a:defRPr/>
            </a:pPr>
            <a:r>
              <a:rPr lang="it-IT" sz="2400" b="1" dirty="0">
                <a:solidFill>
                  <a:schemeClr val="bg1"/>
                </a:solidFill>
                <a:latin typeface="Arial"/>
                <a:cs typeface="Arial"/>
              </a:rPr>
              <a:t>DOMANDE DAI COMUNI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BABBDB5F-9F16-4FE9-A427-AB65DD3CE085}"/>
              </a:ext>
            </a:extLst>
          </p:cNvPr>
          <p:cNvSpPr txBox="1"/>
          <p:nvPr/>
        </p:nvSpPr>
        <p:spPr>
          <a:xfrm>
            <a:off x="3905725" y="6200775"/>
            <a:ext cx="4380551" cy="553998"/>
          </a:xfrm>
          <a:prstGeom prst="rect">
            <a:avLst/>
          </a:prstGeom>
          <a:noFill/>
        </p:spPr>
        <p:txBody>
          <a:bodyPr wrap="square" lIns="0" tIns="0" rIns="0" bIns="0" anchor="t" anchorCtr="0">
            <a:spAutoFit/>
          </a:bodyPr>
          <a:lstStyle/>
          <a:p>
            <a:pPr algn="ctr"/>
            <a:r>
              <a:rPr lang="it-IT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Censimento permanente</a:t>
            </a:r>
          </a:p>
          <a:p>
            <a:pPr algn="ctr"/>
            <a:r>
              <a:rPr lang="it-IT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delle Istituzioni Pubbliche</a:t>
            </a:r>
          </a:p>
          <a:p>
            <a:pPr algn="ctr"/>
            <a:r>
              <a:rPr lang="it-IT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7 luglio 2026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8E524B1-124F-4E39-A948-E57F98C7E01F}"/>
              </a:ext>
            </a:extLst>
          </p:cNvPr>
          <p:cNvSpPr txBox="1"/>
          <p:nvPr/>
        </p:nvSpPr>
        <p:spPr>
          <a:xfrm>
            <a:off x="1266055" y="1901869"/>
            <a:ext cx="9076580" cy="87203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95DA"/>
            </a:solidFill>
          </a:ln>
        </p:spPr>
        <p:txBody>
          <a:bodyPr wrap="square">
            <a:spAutoFit/>
          </a:bodyPr>
          <a:lstStyle/>
          <a:p>
            <a:pPr marL="720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it-IT" sz="1800" spc="15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Perché si è scelta la piattaforma di SGI piuttosto che quella di Gino? (la seconda sembrerebbe più funzionale al tipo di indagine)</a:t>
            </a: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B65B583E-6B45-437A-88B4-676E9EDD06FC}"/>
              </a:ext>
            </a:extLst>
          </p:cNvPr>
          <p:cNvSpPr txBox="1"/>
          <p:nvPr/>
        </p:nvSpPr>
        <p:spPr>
          <a:xfrm>
            <a:off x="1265478" y="3260668"/>
            <a:ext cx="9076580" cy="87203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95DA"/>
            </a:solidFill>
          </a:ln>
        </p:spPr>
        <p:txBody>
          <a:bodyPr wrap="square">
            <a:spAutoFit/>
          </a:bodyPr>
          <a:lstStyle/>
          <a:p>
            <a:pPr marL="720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it-IT" sz="1800" spc="15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Perché il personale di staff non ha le stesse autorizzazioni del Responsabile UCC come per il Censimento dell</a:t>
            </a:r>
            <a:r>
              <a:rPr lang="it-IT" spc="15" dirty="0">
                <a:solidFill>
                  <a:srgbClr val="1F1F1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 Popolazione</a:t>
            </a:r>
            <a:r>
              <a:rPr lang="it-IT" sz="1800" spc="15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?</a:t>
            </a: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383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DB627346-193E-033D-DF0A-0A9CFE943617}"/>
              </a:ext>
            </a:extLst>
          </p:cNvPr>
          <p:cNvSpPr/>
          <p:nvPr/>
        </p:nvSpPr>
        <p:spPr>
          <a:xfrm>
            <a:off x="448019" y="1528332"/>
            <a:ext cx="11450198" cy="10590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defRPr/>
            </a:pPr>
            <a:endParaRPr lang="it-IT" dirty="0">
              <a:solidFill>
                <a:srgbClr val="595959"/>
              </a:solidFill>
              <a:latin typeface="Arial"/>
              <a:cs typeface="Arial"/>
            </a:endParaRPr>
          </a:p>
          <a:p>
            <a:pPr>
              <a:lnSpc>
                <a:spcPct val="120000"/>
              </a:lnSpc>
              <a:defRPr/>
            </a:pPr>
            <a:endParaRPr lang="it-IT" dirty="0">
              <a:solidFill>
                <a:srgbClr val="595959"/>
              </a:solidFill>
              <a:latin typeface="Arial"/>
              <a:cs typeface="Arial"/>
            </a:endParaRPr>
          </a:p>
          <a:p>
            <a:pPr>
              <a:lnSpc>
                <a:spcPct val="120000"/>
              </a:lnSpc>
              <a:defRPr/>
            </a:pPr>
            <a:endParaRPr lang="it-IT" dirty="0">
              <a:solidFill>
                <a:srgbClr val="595959"/>
              </a:solidFill>
              <a:latin typeface="Arial"/>
              <a:cs typeface="Arial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60D4C69C-9692-978D-3D89-BCA7C94FDCE4}"/>
              </a:ext>
            </a:extLst>
          </p:cNvPr>
          <p:cNvSpPr txBox="1"/>
          <p:nvPr/>
        </p:nvSpPr>
        <p:spPr>
          <a:xfrm>
            <a:off x="0" y="0"/>
            <a:ext cx="11825968" cy="924910"/>
          </a:xfrm>
          <a:prstGeom prst="rect">
            <a:avLst/>
          </a:prstGeom>
          <a:solidFill>
            <a:schemeClr val="accent2"/>
          </a:solidFill>
        </p:spPr>
        <p:txBody>
          <a:bodyPr wrap="square" lIns="288000" tIns="288000" rIns="288000" bIns="108000" rtlCol="0" anchor="b" anchorCtr="0">
            <a:noAutofit/>
          </a:bodyPr>
          <a:lstStyle/>
          <a:p>
            <a:pPr>
              <a:lnSpc>
                <a:spcPct val="90000"/>
              </a:lnSpc>
              <a:defRPr/>
            </a:pPr>
            <a:r>
              <a:rPr lang="it-IT" sz="2400" b="1" dirty="0">
                <a:solidFill>
                  <a:schemeClr val="bg1"/>
                </a:solidFill>
                <a:latin typeface="Arial"/>
                <a:cs typeface="Arial"/>
              </a:rPr>
              <a:t>LA FASE PROPEDEUTICA DEL CENSIMENTO: LIMESURVEY</a:t>
            </a: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9379671"/>
              </p:ext>
            </p:extLst>
          </p:nvPr>
        </p:nvGraphicFramePr>
        <p:xfrm>
          <a:off x="44604" y="1204332"/>
          <a:ext cx="12147396" cy="4867827"/>
        </p:xfrm>
        <a:graphic>
          <a:graphicData uri="http://schemas.openxmlformats.org/drawingml/2006/table">
            <a:tbl>
              <a:tblPr firstRow="1" bandRow="1"/>
              <a:tblGrid>
                <a:gridCol w="6591866">
                  <a:extLst>
                    <a:ext uri="{9D8B030D-6E8A-4147-A177-3AD203B41FA5}">
                      <a16:colId xmlns:a16="http://schemas.microsoft.com/office/drawing/2014/main" val="4153035562"/>
                    </a:ext>
                  </a:extLst>
                </a:gridCol>
                <a:gridCol w="5555530">
                  <a:extLst>
                    <a:ext uri="{9D8B030D-6E8A-4147-A177-3AD203B41FA5}">
                      <a16:colId xmlns:a16="http://schemas.microsoft.com/office/drawing/2014/main" val="879462912"/>
                    </a:ext>
                  </a:extLst>
                </a:gridCol>
              </a:tblGrid>
              <a:tr h="1295317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LA RISPOSTA DEI COMUNI</a:t>
                      </a:r>
                    </a:p>
                    <a:p>
                      <a:pPr algn="ctr" rtl="0" fontAlgn="b"/>
                      <a:br>
                        <a:rPr lang="it-IT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it-IT" sz="20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498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Per chi non ha ancora provveduto:</a:t>
                      </a:r>
                    </a:p>
                    <a:p>
                      <a:pPr algn="ctr" rtl="0" fontAlgn="b"/>
                      <a:r>
                        <a:rPr lang="it-IT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censimentopermanente.istituzioni@istat.it </a:t>
                      </a:r>
                    </a:p>
                    <a:p>
                      <a:pPr algn="ctr" rtl="0" fontAlgn="b"/>
                      <a:endParaRPr lang="it-IT" sz="20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49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0502308"/>
                  </a:ext>
                </a:extLst>
              </a:tr>
              <a:tr h="3064810">
                <a:tc>
                  <a:txBody>
                    <a:bodyPr/>
                    <a:lstStyle/>
                    <a:p>
                      <a:pPr marL="263525" indent="442913" algn="l" rtl="0" fontAlgn="ctr"/>
                      <a:r>
                        <a:rPr lang="it-IT" sz="1800" b="1" i="0" u="none" strike="noStrike" dirty="0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</a:rPr>
                        <a:t>7.896 Comuni totali da censire</a:t>
                      </a:r>
                    </a:p>
                    <a:p>
                      <a:pPr marL="263525" indent="442913" algn="l" rtl="0" fontAlgn="ctr"/>
                      <a:endParaRPr lang="it-IT" sz="1800" b="1" i="0" u="none" strike="noStrike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263525" indent="442913" algn="l" rtl="0" fontAlgn="ctr"/>
                      <a:r>
                        <a:rPr lang="it-IT" sz="1800" b="1" i="0" u="none" strike="noStrike" dirty="0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</a:rPr>
                        <a:t>7.161 Responsabili d'ufficio già individuati (90,7%)</a:t>
                      </a:r>
                    </a:p>
                    <a:p>
                      <a:pPr marL="263525" indent="442913" algn="l" rtl="0" fontAlgn="ctr"/>
                      <a:endParaRPr lang="it-IT" sz="1800" b="1" i="0" u="none" strike="noStrike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263525" indent="442913" algn="l" rtl="0" fontAlgn="ctr"/>
                      <a:r>
                        <a:rPr lang="it-IT" sz="1800" b="1" i="0" u="none" strike="noStrike" dirty="0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</a:rPr>
                        <a:t>   735 Comuni che devono ancora provvedere (9,3%)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715963" indent="-179388" algn="l" rtl="0" fontAlgn="ctr"/>
                      <a:endParaRPr lang="it-IT" sz="1800" b="0" i="1" u="none" strike="noStrike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715963" indent="-179388" algn="l" rtl="0" fontAlgn="ctr"/>
                      <a:r>
                        <a:rPr lang="it-IT" sz="1800" b="0" i="1" u="none" strike="noStrike" dirty="0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</a:rPr>
                        <a:t>• Codice fiscale dell’incaricato</a:t>
                      </a:r>
                    </a:p>
                    <a:p>
                      <a:pPr marL="715963" indent="-179388" algn="l" rtl="0" fontAlgn="ctr"/>
                      <a:r>
                        <a:rPr lang="it-IT" sz="1800" b="0" i="1" u="none" strike="noStrike" dirty="0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</a:rPr>
                        <a:t>• Nome</a:t>
                      </a:r>
                    </a:p>
                    <a:p>
                      <a:pPr marL="715963" indent="-179388" algn="l" rtl="0" fontAlgn="ctr"/>
                      <a:r>
                        <a:rPr lang="it-IT" sz="1800" b="0" i="1" u="none" strike="noStrike" dirty="0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</a:rPr>
                        <a:t>• Cognome</a:t>
                      </a:r>
                    </a:p>
                    <a:p>
                      <a:pPr marL="715963" indent="-179388" algn="l" rtl="0" fontAlgn="ctr"/>
                      <a:r>
                        <a:rPr lang="it-IT" sz="1800" b="0" i="1" u="none" strike="noStrike" dirty="0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</a:rPr>
                        <a:t>• Data di nascita</a:t>
                      </a:r>
                    </a:p>
                    <a:p>
                      <a:pPr marL="715963" indent="-179388" algn="l" rtl="0" fontAlgn="ctr"/>
                      <a:r>
                        <a:rPr lang="it-IT" sz="1800" b="0" i="1" u="none" strike="noStrike" dirty="0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</a:rPr>
                        <a:t>• Sesso</a:t>
                      </a:r>
                    </a:p>
                    <a:p>
                      <a:pPr marL="715963" indent="-179388" algn="l" rtl="0" fontAlgn="ctr"/>
                      <a:r>
                        <a:rPr lang="it-IT" sz="1800" b="0" i="1" u="none" strike="noStrike" dirty="0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</a:rPr>
                        <a:t>• Indirizzo email</a:t>
                      </a:r>
                    </a:p>
                    <a:p>
                      <a:pPr marL="715963" indent="-179388" algn="l" rtl="0" fontAlgn="ctr"/>
                      <a:r>
                        <a:rPr lang="it-IT" sz="1800" b="0" i="1" u="none" strike="noStrike" dirty="0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</a:rPr>
                        <a:t>• Telefono</a:t>
                      </a:r>
                    </a:p>
                    <a:p>
                      <a:pPr marL="715963" indent="-179388" algn="l" rtl="0" fontAlgn="ctr"/>
                      <a:r>
                        <a:rPr lang="it-IT" sz="1800" b="0" i="1" u="none" strike="noStrike" dirty="0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</a:rPr>
                        <a:t>• Titolo di studio</a:t>
                      </a:r>
                    </a:p>
                    <a:p>
                      <a:pPr marL="715963" indent="-179388" algn="l" rtl="0" fontAlgn="ctr">
                        <a:buFont typeface="Arial" panose="020B0604020202020204" pitchFamily="34" charset="0"/>
                        <a:buChar char="•"/>
                      </a:pPr>
                      <a:r>
                        <a:rPr lang="it-IT" sz="1800" b="0" i="1" u="none" strike="noStrike" dirty="0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</a:rPr>
                        <a:t>Codice identificativo istituzione</a:t>
                      </a:r>
                    </a:p>
                    <a:p>
                      <a:pPr algn="l" rtl="0" fontAlgn="ctr"/>
                      <a:endParaRPr lang="it-IT" sz="1800" b="0" i="1" u="none" strike="noStrike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rtl="0" fontAlgn="ctr"/>
                      <a:endParaRPr lang="it-IT" sz="1800" b="0" i="1" u="none" strike="noStrike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rtl="0" fontAlgn="ctr"/>
                      <a:endParaRPr lang="it-IT" sz="1800" b="0" i="1" u="none" strike="noStrike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6037609"/>
                  </a:ext>
                </a:extLst>
              </a:tr>
            </a:tbl>
          </a:graphicData>
        </a:graphic>
      </p:graphicFrame>
      <p:sp>
        <p:nvSpPr>
          <p:cNvPr id="7" name="CasellaDiTesto 6">
            <a:extLst>
              <a:ext uri="{FF2B5EF4-FFF2-40B4-BE49-F238E27FC236}">
                <a16:creationId xmlns:a16="http://schemas.microsoft.com/office/drawing/2014/main" id="{FA800EE4-C606-449D-BF03-7A9D09C2ACC5}"/>
              </a:ext>
            </a:extLst>
          </p:cNvPr>
          <p:cNvSpPr txBox="1"/>
          <p:nvPr/>
        </p:nvSpPr>
        <p:spPr>
          <a:xfrm>
            <a:off x="3905725" y="6200775"/>
            <a:ext cx="4380551" cy="553998"/>
          </a:xfrm>
          <a:prstGeom prst="rect">
            <a:avLst/>
          </a:prstGeom>
          <a:noFill/>
        </p:spPr>
        <p:txBody>
          <a:bodyPr wrap="square" lIns="0" tIns="0" rIns="0" bIns="0" anchor="t" anchorCtr="0">
            <a:spAutoFit/>
          </a:bodyPr>
          <a:lstStyle/>
          <a:p>
            <a:pPr algn="ctr"/>
            <a:r>
              <a:rPr lang="it-IT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Censimento permanente</a:t>
            </a:r>
          </a:p>
          <a:p>
            <a:pPr algn="ctr"/>
            <a:r>
              <a:rPr lang="it-IT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delle Istituzioni Pubbliche</a:t>
            </a:r>
          </a:p>
          <a:p>
            <a:pPr algn="ctr"/>
            <a:r>
              <a:rPr lang="it-IT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7 luglio 2026</a:t>
            </a:r>
          </a:p>
        </p:txBody>
      </p:sp>
    </p:spTree>
    <p:extLst>
      <p:ext uri="{BB962C8B-B14F-4D97-AF65-F5344CB8AC3E}">
        <p14:creationId xmlns:p14="http://schemas.microsoft.com/office/powerpoint/2010/main" val="1674299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40128F22-7BDF-39AC-CB80-5A519D28821B}"/>
              </a:ext>
            </a:extLst>
          </p:cNvPr>
          <p:cNvSpPr txBox="1"/>
          <p:nvPr/>
        </p:nvSpPr>
        <p:spPr>
          <a:xfrm>
            <a:off x="0" y="0"/>
            <a:ext cx="11825968" cy="924910"/>
          </a:xfrm>
          <a:prstGeom prst="rect">
            <a:avLst/>
          </a:prstGeom>
          <a:solidFill>
            <a:srgbClr val="014981"/>
          </a:solidFill>
        </p:spPr>
        <p:txBody>
          <a:bodyPr wrap="square" lIns="288000" tIns="288000" rIns="288000" bIns="108000" rtlCol="0" anchor="b" anchorCtr="0">
            <a:noAutofit/>
          </a:bodyPr>
          <a:lstStyle/>
          <a:p>
            <a:pPr>
              <a:lnSpc>
                <a:spcPct val="90000"/>
              </a:lnSpc>
              <a:defRPr/>
            </a:pPr>
            <a:r>
              <a:rPr lang="it-IT" sz="2400" b="1" dirty="0">
                <a:solidFill>
                  <a:schemeClr val="bg1"/>
                </a:solidFill>
                <a:latin typeface="Arial"/>
                <a:cs typeface="Arial"/>
              </a:rPr>
              <a:t>ABILITAZIONE AL SISTEMA SGI</a:t>
            </a:r>
          </a:p>
        </p:txBody>
      </p:sp>
      <p:graphicFrame>
        <p:nvGraphicFramePr>
          <p:cNvPr id="12" name="Tabella 11">
            <a:extLst>
              <a:ext uri="{FF2B5EF4-FFF2-40B4-BE49-F238E27FC236}">
                <a16:creationId xmlns:a16="http://schemas.microsoft.com/office/drawing/2014/main" id="{15ED762C-8CF6-45AF-AFEC-4F6172427F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2025551"/>
              </p:ext>
            </p:extLst>
          </p:nvPr>
        </p:nvGraphicFramePr>
        <p:xfrm>
          <a:off x="0" y="1229699"/>
          <a:ext cx="12192000" cy="4603942"/>
        </p:xfrm>
        <a:graphic>
          <a:graphicData uri="http://schemas.openxmlformats.org/drawingml/2006/table">
            <a:tbl>
              <a:tblPr/>
              <a:tblGrid>
                <a:gridCol w="5672792">
                  <a:extLst>
                    <a:ext uri="{9D8B030D-6E8A-4147-A177-3AD203B41FA5}">
                      <a16:colId xmlns:a16="http://schemas.microsoft.com/office/drawing/2014/main" val="4065701970"/>
                    </a:ext>
                  </a:extLst>
                </a:gridCol>
                <a:gridCol w="6519208">
                  <a:extLst>
                    <a:ext uri="{9D8B030D-6E8A-4147-A177-3AD203B41FA5}">
                      <a16:colId xmlns:a16="http://schemas.microsoft.com/office/drawing/2014/main" val="3848424530"/>
                    </a:ext>
                  </a:extLst>
                </a:gridCol>
              </a:tblGrid>
              <a:tr h="1451129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INCARICATO AL COORDINAMENTO DELLA RILEVAZIONE</a:t>
                      </a:r>
                      <a:br>
                        <a:rPr lang="it-IT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it-IT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(Facoltativo: delegato all'unità locale)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498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1568533"/>
                  </a:ext>
                </a:extLst>
              </a:tr>
              <a:tr h="1649485">
                <a:tc gridSpan="2">
                  <a:txBody>
                    <a:bodyPr/>
                    <a:lstStyle/>
                    <a:p>
                      <a:pPr marL="72000" algn="l" fontAlgn="t">
                        <a:spcBef>
                          <a:spcPts val="600"/>
                        </a:spcBef>
                      </a:pP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72000" algn="l" fontAlgn="t">
                        <a:spcBef>
                          <a:spcPts val="600"/>
                        </a:spcBef>
                      </a:pP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Sulla base dei dati raccolti tramite </a:t>
                      </a:r>
                      <a:r>
                        <a:rPr lang="it-IT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LimeSurvey</a:t>
                      </a: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(o trasmessi al nostro contact center), l'Istat provvederà ad abilitare l'incaricato sul sistema SGI alla rilevazione 'Censimento delle Istituzioni Pubbliche' con il profilo di 'Responsabile </a:t>
                      </a:r>
                      <a:r>
                        <a:rPr lang="it-IT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ufficio'</a:t>
                      </a: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. Il referente riceverà quindi un'e-mail automatica da no-reply@istat.it con oggetto: Istat - Abilitazione al sistema RACCOLTA DATI.</a:t>
                      </a:r>
                      <a:b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stessa procedura si applica al delegato dell'unità locale, che riceverà l'e-mail di notifica da no-reply@istat.it non appena l'incaricato lo avrà inserito nel sistema SGI.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137813"/>
                  </a:ext>
                </a:extLst>
              </a:tr>
              <a:tr h="1503328">
                <a:tc>
                  <a:txBody>
                    <a:bodyPr/>
                    <a:lstStyle/>
                    <a:p>
                      <a:pPr marL="72000" algn="l" rtl="0" fontAlgn="ctr"/>
                      <a:r>
                        <a:rPr lang="it-IT" sz="1600" b="0" i="0" u="none" strike="noStrike" dirty="0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</a:rPr>
                        <a:t>CASO A - L’incaricato non ha mai operato sul sistema SGI, al primo accesso, è necessario modificare la password temporanea ricevuta da no-reply@istat.it per personalizzarla.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rtl="0" fontAlgn="ctr"/>
                      <a:r>
                        <a:rPr lang="it-IT" sz="1600" b="0" i="0" u="none" strike="noStrike" dirty="0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</a:rPr>
                        <a:t>CASO B - Utente già registrato su SGI, se l'incaricato ha già operato nel sistema per altre indagini, potrà accedere con le sue credenziali personali. Il messaggio ricevuto da no-reply@istat.it servirà unicamente ad avvisarlo dell'abilitazione alla nuova indagine.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6409683"/>
                  </a:ext>
                </a:extLst>
              </a:tr>
            </a:tbl>
          </a:graphicData>
        </a:graphic>
      </p:graphicFrame>
      <p:sp>
        <p:nvSpPr>
          <p:cNvPr id="5" name="CasellaDiTesto 4">
            <a:extLst>
              <a:ext uri="{FF2B5EF4-FFF2-40B4-BE49-F238E27FC236}">
                <a16:creationId xmlns:a16="http://schemas.microsoft.com/office/drawing/2014/main" id="{C2D13B32-58D3-4626-8DC1-FD7EE863A3FB}"/>
              </a:ext>
            </a:extLst>
          </p:cNvPr>
          <p:cNvSpPr txBox="1"/>
          <p:nvPr/>
        </p:nvSpPr>
        <p:spPr>
          <a:xfrm>
            <a:off x="3905725" y="6200775"/>
            <a:ext cx="4380551" cy="553998"/>
          </a:xfrm>
          <a:prstGeom prst="rect">
            <a:avLst/>
          </a:prstGeom>
          <a:noFill/>
        </p:spPr>
        <p:txBody>
          <a:bodyPr wrap="square" lIns="0" tIns="0" rIns="0" bIns="0" anchor="t" anchorCtr="0">
            <a:spAutoFit/>
          </a:bodyPr>
          <a:lstStyle/>
          <a:p>
            <a:pPr algn="ctr"/>
            <a:r>
              <a:rPr lang="it-IT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Censimento permanente</a:t>
            </a:r>
          </a:p>
          <a:p>
            <a:pPr algn="ctr"/>
            <a:r>
              <a:rPr lang="it-IT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delle Istituzioni Pubbliche</a:t>
            </a:r>
          </a:p>
          <a:p>
            <a:pPr algn="ctr"/>
            <a:r>
              <a:rPr lang="it-IT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7 luglio 2026</a:t>
            </a:r>
          </a:p>
        </p:txBody>
      </p:sp>
    </p:spTree>
    <p:extLst>
      <p:ext uri="{BB962C8B-B14F-4D97-AF65-F5344CB8AC3E}">
        <p14:creationId xmlns:p14="http://schemas.microsoft.com/office/powerpoint/2010/main" val="2539031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40128F22-7BDF-39AC-CB80-5A519D28821B}"/>
              </a:ext>
            </a:extLst>
          </p:cNvPr>
          <p:cNvSpPr txBox="1"/>
          <p:nvPr/>
        </p:nvSpPr>
        <p:spPr>
          <a:xfrm>
            <a:off x="0" y="0"/>
            <a:ext cx="11825968" cy="924910"/>
          </a:xfrm>
          <a:prstGeom prst="rect">
            <a:avLst/>
          </a:prstGeom>
          <a:solidFill>
            <a:srgbClr val="014981"/>
          </a:solidFill>
        </p:spPr>
        <p:txBody>
          <a:bodyPr wrap="square" lIns="288000" tIns="288000" rIns="288000" bIns="108000" rtlCol="0" anchor="b" anchorCtr="0">
            <a:noAutofit/>
          </a:bodyPr>
          <a:lstStyle/>
          <a:p>
            <a:pPr>
              <a:lnSpc>
                <a:spcPct val="90000"/>
              </a:lnSpc>
              <a:defRPr/>
            </a:pPr>
            <a:r>
              <a:rPr lang="it-IT" sz="2400" b="1" dirty="0">
                <a:solidFill>
                  <a:schemeClr val="bg1"/>
                </a:solidFill>
                <a:latin typeface="Arial"/>
                <a:cs typeface="Arial"/>
              </a:rPr>
              <a:t>GESTIONE CREDENZIALI: RIPRISTINO PASSWORD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8E524B1-124F-4E39-A948-E57F98C7E01F}"/>
              </a:ext>
            </a:extLst>
          </p:cNvPr>
          <p:cNvSpPr txBox="1"/>
          <p:nvPr/>
        </p:nvSpPr>
        <p:spPr>
          <a:xfrm>
            <a:off x="312516" y="1862233"/>
            <a:ext cx="11513451" cy="3000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20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it-IT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 caso di password smarrita o dimenticata: </a:t>
            </a:r>
            <a:br>
              <a:rPr lang="it-IT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1) selezionare l'opzione "Ripristino password"</a:t>
            </a:r>
            <a:br>
              <a:rPr lang="it-IT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2) inserire il proprio Codice Fiscale nel campo USERNAME (codice utente)</a:t>
            </a:r>
            <a:br>
              <a:rPr lang="it-IT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⚠️  </a:t>
            </a:r>
            <a:r>
              <a:rPr lang="it-IT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ATTENZIONE: se viene inserito l'indirizzo e-mail al posto del Codice Fiscale, il sistema restituirà un "ERRORE GENERICO".</a:t>
            </a:r>
            <a:br>
              <a:rPr lang="it-IT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3) cliccare su "Invia email". Il sistema invierà un messaggio automatico alla casella di posta elettronica comunicata all'Istat, contenente il link per generare una nuova password.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8655316-3265-47D4-97BC-A8656C457B59}"/>
              </a:ext>
            </a:extLst>
          </p:cNvPr>
          <p:cNvSpPr txBox="1"/>
          <p:nvPr/>
        </p:nvSpPr>
        <p:spPr>
          <a:xfrm>
            <a:off x="3905725" y="6200775"/>
            <a:ext cx="4380551" cy="553998"/>
          </a:xfrm>
          <a:prstGeom prst="rect">
            <a:avLst/>
          </a:prstGeom>
          <a:noFill/>
        </p:spPr>
        <p:txBody>
          <a:bodyPr wrap="square" lIns="0" tIns="0" rIns="0" bIns="0" anchor="t" anchorCtr="0">
            <a:spAutoFit/>
          </a:bodyPr>
          <a:lstStyle/>
          <a:p>
            <a:pPr algn="ctr"/>
            <a:r>
              <a:rPr lang="it-IT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Censimento permanente</a:t>
            </a:r>
          </a:p>
          <a:p>
            <a:pPr algn="ctr"/>
            <a:r>
              <a:rPr lang="it-IT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delle Istituzioni Pubbliche</a:t>
            </a:r>
          </a:p>
          <a:p>
            <a:pPr algn="ctr"/>
            <a:r>
              <a:rPr lang="it-IT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7 luglio 2026</a:t>
            </a:r>
          </a:p>
        </p:txBody>
      </p:sp>
    </p:spTree>
    <p:extLst>
      <p:ext uri="{BB962C8B-B14F-4D97-AF65-F5344CB8AC3E}">
        <p14:creationId xmlns:p14="http://schemas.microsoft.com/office/powerpoint/2010/main" val="2909745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7303F92E-5057-1234-60E5-6258A1DD03F5}"/>
              </a:ext>
            </a:extLst>
          </p:cNvPr>
          <p:cNvSpPr txBox="1"/>
          <p:nvPr/>
        </p:nvSpPr>
        <p:spPr>
          <a:xfrm>
            <a:off x="0" y="0"/>
            <a:ext cx="11825968" cy="924910"/>
          </a:xfrm>
          <a:prstGeom prst="rect">
            <a:avLst/>
          </a:prstGeom>
          <a:solidFill>
            <a:schemeClr val="accent2"/>
          </a:solidFill>
        </p:spPr>
        <p:txBody>
          <a:bodyPr wrap="square" lIns="288000" tIns="288000" rIns="288000" bIns="108000" rtlCol="0" anchor="b" anchorCtr="0">
            <a:noAutofit/>
          </a:bodyPr>
          <a:lstStyle/>
          <a:p>
            <a:pPr>
              <a:lnSpc>
                <a:spcPct val="90000"/>
              </a:lnSpc>
              <a:defRPr/>
            </a:pPr>
            <a:r>
              <a:rPr lang="it-IT" sz="2400" b="1" dirty="0">
                <a:solidFill>
                  <a:schemeClr val="bg1"/>
                </a:solidFill>
                <a:latin typeface="Arial"/>
                <a:cs typeface="Arial"/>
              </a:rPr>
              <a:t>SUPPORTO AI RISPONDENTI</a:t>
            </a:r>
            <a:br>
              <a:rPr lang="it-IT" sz="2400" b="1" dirty="0">
                <a:solidFill>
                  <a:schemeClr val="bg1"/>
                </a:solidFill>
                <a:latin typeface="Arial"/>
                <a:cs typeface="Arial"/>
              </a:rPr>
            </a:br>
            <a:endParaRPr lang="it-IT"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aphicFrame>
        <p:nvGraphicFramePr>
          <p:cNvPr id="11" name="Tabella 10">
            <a:extLst>
              <a:ext uri="{FF2B5EF4-FFF2-40B4-BE49-F238E27FC236}">
                <a16:creationId xmlns:a16="http://schemas.microsoft.com/office/drawing/2014/main" id="{5BE5531A-541D-4097-9ED1-DD2DD7A774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516723"/>
              </p:ext>
            </p:extLst>
          </p:nvPr>
        </p:nvGraphicFramePr>
        <p:xfrm>
          <a:off x="12324" y="911228"/>
          <a:ext cx="11813644" cy="5072141"/>
        </p:xfrm>
        <a:graphic>
          <a:graphicData uri="http://schemas.openxmlformats.org/drawingml/2006/table">
            <a:tbl>
              <a:tblPr firstRow="1" bandRow="1"/>
              <a:tblGrid>
                <a:gridCol w="3137506">
                  <a:extLst>
                    <a:ext uri="{9D8B030D-6E8A-4147-A177-3AD203B41FA5}">
                      <a16:colId xmlns:a16="http://schemas.microsoft.com/office/drawing/2014/main" val="1962600675"/>
                    </a:ext>
                  </a:extLst>
                </a:gridCol>
                <a:gridCol w="8676138">
                  <a:extLst>
                    <a:ext uri="{9D8B030D-6E8A-4147-A177-3AD203B41FA5}">
                      <a16:colId xmlns:a16="http://schemas.microsoft.com/office/drawing/2014/main" val="2047569435"/>
                    </a:ext>
                  </a:extLst>
                </a:gridCol>
              </a:tblGrid>
              <a:tr h="1495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NUMERO UNICO </a:t>
                      </a:r>
                    </a:p>
                  </a:txBody>
                  <a:tcPr marL="5529" marR="5529" marT="5529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498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br>
                        <a:rPr lang="it-IT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it-IT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1510</a:t>
                      </a:r>
                      <a:br>
                        <a:rPr lang="it-IT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br>
                        <a:rPr lang="it-IT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it-IT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attivo dal 3 giugno al 30 ottobre 2026</a:t>
                      </a:r>
                      <a:br>
                        <a:rPr lang="it-IT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it-IT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da lunedì a venerdì dalle ore 9.00 alle 19.00</a:t>
                      </a:r>
                    </a:p>
                  </a:txBody>
                  <a:tcPr marL="5529" marR="5529" marT="5529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0910866"/>
                  </a:ext>
                </a:extLst>
              </a:tr>
              <a:tr h="896810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POSTA ELETTRONICA</a:t>
                      </a:r>
                    </a:p>
                  </a:txBody>
                  <a:tcPr marL="5529" marR="5529" marT="5529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498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8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censimentopermanente.istituzioni@istat.it </a:t>
                      </a:r>
                      <a:endParaRPr lang="it-IT" sz="1800" b="0" i="0" u="none" strike="noStrike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29" marR="5529" marT="5529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4426636"/>
                  </a:ext>
                </a:extLst>
              </a:tr>
              <a:tr h="512464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FORM</a:t>
                      </a:r>
                    </a:p>
                  </a:txBody>
                  <a:tcPr marL="5529" marR="5529" marT="5529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498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8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https://contact.istat.it</a:t>
                      </a:r>
                      <a:endParaRPr lang="it-IT" sz="1800" b="0" i="0" u="none" strike="noStrike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29" marR="5529" marT="5529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7110273"/>
                  </a:ext>
                </a:extLst>
              </a:tr>
              <a:tr h="1067631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PORTALE DEDICATO</a:t>
                      </a:r>
                    </a:p>
                  </a:txBody>
                  <a:tcPr marL="5529" marR="5529" marT="5529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498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8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https://www.istat.it/statistiche-per-temi/censimenti/istituzioni-pubbliche</a:t>
                      </a:r>
                      <a:endParaRPr lang="it-IT" sz="1800" b="0" i="0" u="none" strike="noStrike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29" marR="5529" marT="5529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8340683"/>
                  </a:ext>
                </a:extLst>
              </a:tr>
              <a:tr h="1065707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AREA NEWS</a:t>
                      </a:r>
                    </a:p>
                  </a:txBody>
                  <a:tcPr marL="5529" marR="5529" marT="5529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498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Bacheca di SGI </a:t>
                      </a:r>
                    </a:p>
                    <a:p>
                      <a:pPr algn="ctr" rtl="0" fontAlgn="ctr"/>
                      <a:r>
                        <a:rPr lang="it-IT" dirty="0">
                          <a:solidFill>
                            <a:schemeClr val="tx1"/>
                          </a:solidFill>
                        </a:rPr>
                        <a:t>Consultabile direttamente all'interno della piattaforma</a:t>
                      </a:r>
                      <a:endParaRPr lang="it-IT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29" marR="5529" marT="5529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0181467"/>
                  </a:ext>
                </a:extLst>
              </a:tr>
            </a:tbl>
          </a:graphicData>
        </a:graphic>
      </p:graphicFrame>
      <p:sp>
        <p:nvSpPr>
          <p:cNvPr id="5" name="CasellaDiTesto 4">
            <a:extLst>
              <a:ext uri="{FF2B5EF4-FFF2-40B4-BE49-F238E27FC236}">
                <a16:creationId xmlns:a16="http://schemas.microsoft.com/office/drawing/2014/main" id="{0375A376-81D7-4FED-B1B0-1A73AD213AF7}"/>
              </a:ext>
            </a:extLst>
          </p:cNvPr>
          <p:cNvSpPr txBox="1"/>
          <p:nvPr/>
        </p:nvSpPr>
        <p:spPr>
          <a:xfrm>
            <a:off x="3905725" y="6200775"/>
            <a:ext cx="4380551" cy="553998"/>
          </a:xfrm>
          <a:prstGeom prst="rect">
            <a:avLst/>
          </a:prstGeom>
          <a:noFill/>
        </p:spPr>
        <p:txBody>
          <a:bodyPr wrap="square" lIns="0" tIns="0" rIns="0" bIns="0" anchor="t" anchorCtr="0">
            <a:spAutoFit/>
          </a:bodyPr>
          <a:lstStyle/>
          <a:p>
            <a:pPr algn="ctr"/>
            <a:r>
              <a:rPr lang="it-IT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Censimento permanente</a:t>
            </a:r>
          </a:p>
          <a:p>
            <a:pPr algn="ctr"/>
            <a:r>
              <a:rPr lang="it-IT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delle Istituzioni Pubbliche</a:t>
            </a:r>
          </a:p>
          <a:p>
            <a:pPr algn="ctr"/>
            <a:r>
              <a:rPr lang="it-IT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7 luglio 2026</a:t>
            </a:r>
          </a:p>
        </p:txBody>
      </p:sp>
    </p:spTree>
    <p:extLst>
      <p:ext uri="{BB962C8B-B14F-4D97-AF65-F5344CB8AC3E}">
        <p14:creationId xmlns:p14="http://schemas.microsoft.com/office/powerpoint/2010/main" val="910119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38E6EDDA-37C3-A858-D166-AB2DF8CD26C0}"/>
              </a:ext>
            </a:extLst>
          </p:cNvPr>
          <p:cNvSpPr txBox="1"/>
          <p:nvPr/>
        </p:nvSpPr>
        <p:spPr>
          <a:xfrm>
            <a:off x="0" y="0"/>
            <a:ext cx="11825968" cy="924910"/>
          </a:xfrm>
          <a:prstGeom prst="rect">
            <a:avLst/>
          </a:prstGeom>
          <a:solidFill>
            <a:schemeClr val="accent2"/>
          </a:solidFill>
        </p:spPr>
        <p:txBody>
          <a:bodyPr wrap="square" lIns="288000" tIns="288000" rIns="288000" bIns="108000" rtlCol="0" anchor="b" anchorCtr="0">
            <a:noAutofit/>
          </a:bodyPr>
          <a:lstStyle/>
          <a:p>
            <a:pPr>
              <a:lnSpc>
                <a:spcPct val="90000"/>
              </a:lnSpc>
              <a:defRPr/>
            </a:pPr>
            <a:r>
              <a:rPr lang="it-IT" sz="2400" b="1" dirty="0">
                <a:solidFill>
                  <a:schemeClr val="bg1"/>
                </a:solidFill>
                <a:latin typeface="Arial"/>
                <a:cs typeface="Arial"/>
              </a:rPr>
              <a:t>DOCUMENTI E COMUNICAZIONI </a:t>
            </a:r>
          </a:p>
        </p:txBody>
      </p:sp>
      <p:graphicFrame>
        <p:nvGraphicFramePr>
          <p:cNvPr id="17" name="Tabel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0631379"/>
              </p:ext>
            </p:extLst>
          </p:nvPr>
        </p:nvGraphicFramePr>
        <p:xfrm>
          <a:off x="-23149" y="1004129"/>
          <a:ext cx="11849117" cy="4790882"/>
        </p:xfrm>
        <a:graphic>
          <a:graphicData uri="http://schemas.openxmlformats.org/drawingml/2006/table">
            <a:tbl>
              <a:tblPr/>
              <a:tblGrid>
                <a:gridCol w="4312060">
                  <a:extLst>
                    <a:ext uri="{9D8B030D-6E8A-4147-A177-3AD203B41FA5}">
                      <a16:colId xmlns:a16="http://schemas.microsoft.com/office/drawing/2014/main" val="1136683641"/>
                    </a:ext>
                  </a:extLst>
                </a:gridCol>
                <a:gridCol w="3284636">
                  <a:extLst>
                    <a:ext uri="{9D8B030D-6E8A-4147-A177-3AD203B41FA5}">
                      <a16:colId xmlns:a16="http://schemas.microsoft.com/office/drawing/2014/main" val="28759679"/>
                    </a:ext>
                  </a:extLst>
                </a:gridCol>
                <a:gridCol w="4252421">
                  <a:extLst>
                    <a:ext uri="{9D8B030D-6E8A-4147-A177-3AD203B41FA5}">
                      <a16:colId xmlns:a16="http://schemas.microsoft.com/office/drawing/2014/main" val="2662347927"/>
                    </a:ext>
                  </a:extLst>
                </a:gridCol>
              </a:tblGrid>
              <a:tr h="926356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Piano Generale di Censimento</a:t>
                      </a:r>
                    </a:p>
                  </a:txBody>
                  <a:tcPr marL="4967" marR="4967" marT="4967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498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Lettera Informativa</a:t>
                      </a:r>
                    </a:p>
                  </a:txBody>
                  <a:tcPr marL="4967" marR="4967" marT="4967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498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Circolare Tecnica</a:t>
                      </a:r>
                    </a:p>
                  </a:txBody>
                  <a:tcPr marL="4967" marR="4967" marT="4967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49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6229156"/>
                  </a:ext>
                </a:extLst>
              </a:tr>
              <a:tr h="847439">
                <a:tc>
                  <a:txBody>
                    <a:bodyPr/>
                    <a:lstStyle/>
                    <a:p>
                      <a:pPr marL="108000" algn="l" rtl="0" fontAlgn="ctr"/>
                      <a:r>
                        <a:rPr lang="it-IT" sz="1600" b="0" i="0" u="none" strike="noStrike" dirty="0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</a:rPr>
                        <a:t>Approvato dal Consiglio dell'Istat n.9/2026 del 13/05/2026</a:t>
                      </a:r>
                    </a:p>
                  </a:txBody>
                  <a:tcPr marL="4967" marR="4967" marT="4967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algn="l" rtl="0" fontAlgn="ctr"/>
                      <a:r>
                        <a:rPr lang="it-IT" sz="1600" b="0" i="0" u="none" strike="noStrike" dirty="0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</a:rPr>
                        <a:t>Firmata dal Presidente Istat</a:t>
                      </a:r>
                    </a:p>
                    <a:p>
                      <a:pPr marL="108000" algn="l" rtl="0" fontAlgn="ctr"/>
                      <a:r>
                        <a:rPr lang="it-IT" sz="1600" b="0" i="0" u="none" strike="noStrike" dirty="0" err="1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</a:rPr>
                        <a:t>Prot</a:t>
                      </a:r>
                      <a:r>
                        <a:rPr lang="it-IT" sz="1600" b="0" i="0" u="none" strike="noStrike" dirty="0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</a:rPr>
                        <a:t>. n. 1997228/26 e 1997393/26 del 27/05/2026) rispettivamente italiana </a:t>
                      </a:r>
                      <a:r>
                        <a:rPr lang="it-IT" sz="1600" b="0" i="0" u="none" strike="noStrike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</a:rPr>
                        <a:t>e bilingue</a:t>
                      </a:r>
                      <a:endParaRPr lang="it-IT" sz="1600" b="0" i="0" u="none" strike="noStrike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67" marR="4967" marT="4967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algn="l" rtl="0" fontAlgn="ctr"/>
                      <a:r>
                        <a:rPr lang="it-IT" sz="1600" b="0" i="0" u="none" strike="noStrike" dirty="0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</a:rPr>
                        <a:t>Firmata dal Direttore Centrale Raccolta Dati</a:t>
                      </a:r>
                    </a:p>
                    <a:p>
                      <a:pPr marL="108000" algn="l" rtl="0" fontAlgn="ctr"/>
                      <a:r>
                        <a:rPr lang="it-IT" sz="1600" b="0" i="0" u="none" strike="noStrike" dirty="0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</a:rPr>
                        <a:t>(prot. n.1994988/26 del 25/05/2026)</a:t>
                      </a:r>
                    </a:p>
                  </a:txBody>
                  <a:tcPr marL="4967" marR="4967" marT="4967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6770267"/>
                  </a:ext>
                </a:extLst>
              </a:tr>
              <a:tr h="1371214">
                <a:tc>
                  <a:txBody>
                    <a:bodyPr/>
                    <a:lstStyle/>
                    <a:p>
                      <a:pPr marL="108000" algn="l" rtl="0" fontAlgn="ctr"/>
                      <a:r>
                        <a:rPr lang="it-IT" sz="1600" b="0" i="0" u="none" strike="noStrike" dirty="0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</a:rPr>
                        <a:t>È il documento ufficiale, programmatico e normativo che definisce linee guida, organizzazione e modalità tecniche per lo svolgimento del censimento</a:t>
                      </a:r>
                    </a:p>
                  </a:txBody>
                  <a:tcPr marL="4967" marR="4967" marT="4967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0800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0" i="0" u="none" strike="noStrike" dirty="0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</a:rPr>
                        <a:t>Annuncia l'avvio della rilevazione, ne chiarisce le finalità istituzionali.</a:t>
                      </a:r>
                    </a:p>
                    <a:p>
                      <a:pPr marL="108000" algn="l" rtl="0" fontAlgn="ctr"/>
                      <a:endParaRPr lang="it-IT" sz="1600" b="0" i="0" u="none" strike="noStrike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67" marR="4967" marT="4967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08000" algn="l" rtl="0" fontAlgn="ctr"/>
                      <a:r>
                        <a:rPr lang="it-IT" sz="1600" b="0" i="0" u="none" strike="noStrike" kern="1200" dirty="0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Contiene le istruzioni tecniche di dettaglio e le note organizzative per i rispondenti.</a:t>
                      </a:r>
                    </a:p>
                  </a:txBody>
                  <a:tcPr marL="4967" marR="4967" marT="4967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5201730"/>
                  </a:ext>
                </a:extLst>
              </a:tr>
              <a:tr h="908999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 dirty="0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967" marR="4967" marT="4967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 dirty="0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</a:rPr>
                        <a:t>Le comunicazioni PEC avvengono da:</a:t>
                      </a:r>
                      <a:br>
                        <a:rPr lang="it-IT" sz="1600" b="0" i="0" u="none" strike="noStrike" dirty="0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it-IT" sz="1600" b="0" i="0" u="none" strike="noStrike" dirty="0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  <a:hlinkClick r:id="rId3"/>
                        </a:rPr>
                        <a:t>censimentipermanenti.istat@postacert.it</a:t>
                      </a:r>
                      <a:br>
                        <a:rPr lang="it-IT" sz="1600" b="0" i="0" u="none" strike="noStrike" dirty="0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  <a:hlinkClick r:id="rId3"/>
                        </a:rPr>
                      </a:br>
                      <a:r>
                        <a:rPr lang="it-IT" sz="1600" b="0" i="0" u="none" strike="noStrike" dirty="0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</a:rPr>
                        <a:t>Per le PEC non andate a buon fine viene organizzato un invio postale.</a:t>
                      </a:r>
                    </a:p>
                  </a:txBody>
                  <a:tcPr marL="4967" marR="4967" marT="4967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9917570"/>
                  </a:ext>
                </a:extLst>
              </a:tr>
              <a:tr h="603986"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 dirty="0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  <a:hlinkClick r:id="rId4"/>
                        </a:rPr>
                        <a:t>https://www.istat.it/statistiche-per-temi/censimenti/istituzioni-pubbliche/</a:t>
                      </a:r>
                      <a:endParaRPr lang="it-IT" sz="1600" b="0" i="0" u="none" strike="noStrike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67" marR="4967" marT="496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0549055"/>
                  </a:ext>
                </a:extLst>
              </a:tr>
            </a:tbl>
          </a:graphicData>
        </a:graphic>
      </p:graphicFrame>
      <p:sp>
        <p:nvSpPr>
          <p:cNvPr id="5" name="CasellaDiTesto 4">
            <a:extLst>
              <a:ext uri="{FF2B5EF4-FFF2-40B4-BE49-F238E27FC236}">
                <a16:creationId xmlns:a16="http://schemas.microsoft.com/office/drawing/2014/main" id="{DF047784-AF7B-408E-9FCF-1935030D0D34}"/>
              </a:ext>
            </a:extLst>
          </p:cNvPr>
          <p:cNvSpPr txBox="1"/>
          <p:nvPr/>
        </p:nvSpPr>
        <p:spPr>
          <a:xfrm>
            <a:off x="3905725" y="6200775"/>
            <a:ext cx="4380551" cy="553998"/>
          </a:xfrm>
          <a:prstGeom prst="rect">
            <a:avLst/>
          </a:prstGeom>
          <a:noFill/>
        </p:spPr>
        <p:txBody>
          <a:bodyPr wrap="square" lIns="0" tIns="0" rIns="0" bIns="0" anchor="t" anchorCtr="0">
            <a:spAutoFit/>
          </a:bodyPr>
          <a:lstStyle/>
          <a:p>
            <a:pPr algn="ctr"/>
            <a:r>
              <a:rPr lang="it-IT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Censimento permanente</a:t>
            </a:r>
          </a:p>
          <a:p>
            <a:pPr algn="ctr"/>
            <a:r>
              <a:rPr lang="it-IT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delle Istituzioni Pubbliche</a:t>
            </a:r>
          </a:p>
          <a:p>
            <a:pPr algn="ctr"/>
            <a:r>
              <a:rPr lang="it-IT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7 luglio 2026</a:t>
            </a:r>
          </a:p>
        </p:txBody>
      </p:sp>
    </p:spTree>
    <p:extLst>
      <p:ext uri="{BB962C8B-B14F-4D97-AF65-F5344CB8AC3E}">
        <p14:creationId xmlns:p14="http://schemas.microsoft.com/office/powerpoint/2010/main" val="1169214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7303F92E-5057-1234-60E5-6258A1DD03F5}"/>
              </a:ext>
            </a:extLst>
          </p:cNvPr>
          <p:cNvSpPr txBox="1"/>
          <p:nvPr/>
        </p:nvSpPr>
        <p:spPr>
          <a:xfrm>
            <a:off x="0" y="0"/>
            <a:ext cx="11825968" cy="924910"/>
          </a:xfrm>
          <a:prstGeom prst="rect">
            <a:avLst/>
          </a:prstGeom>
          <a:solidFill>
            <a:schemeClr val="accent2"/>
          </a:solidFill>
        </p:spPr>
        <p:txBody>
          <a:bodyPr wrap="square" lIns="288000" tIns="288000" rIns="288000" bIns="108000" rtlCol="0" anchor="b" anchorCtr="0">
            <a:noAutofit/>
          </a:bodyPr>
          <a:lstStyle/>
          <a:p>
            <a:pPr>
              <a:lnSpc>
                <a:spcPct val="90000"/>
              </a:lnSpc>
              <a:defRPr/>
            </a:pPr>
            <a:r>
              <a:rPr lang="it-IT" sz="2400" b="1" dirty="0">
                <a:solidFill>
                  <a:schemeClr val="bg1"/>
                </a:solidFill>
                <a:latin typeface="Arial"/>
                <a:cs typeface="Arial"/>
              </a:rPr>
              <a:t>Il PORTALE DEDICATO AL CENSIMENTO DELLE ISTITUZIONI PUBBLICHE</a:t>
            </a:r>
            <a:br>
              <a:rPr lang="it-IT" sz="2400" b="1" dirty="0">
                <a:solidFill>
                  <a:schemeClr val="bg1"/>
                </a:solidFill>
                <a:latin typeface="Arial"/>
                <a:cs typeface="Arial"/>
              </a:rPr>
            </a:br>
            <a:endParaRPr lang="it-IT"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6" name="Gruppo 5"/>
          <p:cNvGrpSpPr/>
          <p:nvPr/>
        </p:nvGrpSpPr>
        <p:grpSpPr>
          <a:xfrm>
            <a:off x="1554280" y="924910"/>
            <a:ext cx="10063413" cy="4939299"/>
            <a:chOff x="187492" y="1037989"/>
            <a:chExt cx="10063413" cy="4939299"/>
          </a:xfrm>
        </p:grpSpPr>
        <p:pic>
          <p:nvPicPr>
            <p:cNvPr id="3" name="Immagin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87492" y="1037989"/>
              <a:ext cx="4065886" cy="4939299"/>
            </a:xfrm>
            <a:prstGeom prst="rect">
              <a:avLst/>
            </a:prstGeom>
          </p:spPr>
        </p:pic>
        <p:sp>
          <p:nvSpPr>
            <p:cNvPr id="5" name="CasellaDiTesto 4"/>
            <p:cNvSpPr txBox="1"/>
            <p:nvPr/>
          </p:nvSpPr>
          <p:spPr>
            <a:xfrm>
              <a:off x="2971699" y="1809801"/>
              <a:ext cx="7279206" cy="1200329"/>
            </a:xfrm>
            <a:prstGeom prst="rect">
              <a:avLst/>
            </a:prstGeom>
            <a:solidFill>
              <a:srgbClr val="014981"/>
            </a:solidFill>
          </p:spPr>
          <p:txBody>
            <a:bodyPr wrap="square" rtlCol="0">
              <a:spAutoFit/>
            </a:bodyPr>
            <a:lstStyle/>
            <a:p>
              <a:r>
                <a:rPr lang="it-IT" dirty="0">
                  <a:solidFill>
                    <a:schemeClr val="bg1"/>
                  </a:solidFill>
                </a:rPr>
                <a:t>Piano generale di Censimento, Circolare tecnica, Lettera informativa</a:t>
              </a:r>
            </a:p>
            <a:p>
              <a:r>
                <a:rPr lang="it-IT" dirty="0">
                  <a:solidFill>
                    <a:schemeClr val="bg1"/>
                  </a:solidFill>
                </a:rPr>
                <a:t>Questionari facsimile in formato PDF editabile</a:t>
              </a:r>
            </a:p>
            <a:p>
              <a:r>
                <a:rPr lang="it-IT" dirty="0">
                  <a:solidFill>
                    <a:schemeClr val="bg1"/>
                  </a:solidFill>
                </a:rPr>
                <a:t>Documenti di supporto tematico alla compilazione</a:t>
              </a:r>
            </a:p>
            <a:p>
              <a:r>
                <a:rPr lang="it-IT" dirty="0">
                  <a:solidFill>
                    <a:schemeClr val="bg1"/>
                  </a:solidFill>
                </a:rPr>
                <a:t>Manuali non tematici su SGI e la compilazione dei questionari</a:t>
              </a:r>
            </a:p>
          </p:txBody>
        </p:sp>
        <p:sp>
          <p:nvSpPr>
            <p:cNvPr id="8" name="CasellaDiTesto 7"/>
            <p:cNvSpPr txBox="1"/>
            <p:nvPr/>
          </p:nvSpPr>
          <p:spPr>
            <a:xfrm>
              <a:off x="2949241" y="3084148"/>
              <a:ext cx="7301664" cy="923330"/>
            </a:xfrm>
            <a:prstGeom prst="rect">
              <a:avLst/>
            </a:prstGeom>
            <a:solidFill>
              <a:srgbClr val="014981"/>
            </a:solidFill>
          </p:spPr>
          <p:txBody>
            <a:bodyPr wrap="square" rtlCol="0">
              <a:spAutoFit/>
            </a:bodyPr>
            <a:lstStyle/>
            <a:p>
              <a:r>
                <a:rPr lang="it-IT" dirty="0">
                  <a:solidFill>
                    <a:schemeClr val="bg1"/>
                  </a:solidFill>
                </a:rPr>
                <a:t>Riferimenti di legge</a:t>
              </a:r>
            </a:p>
            <a:p>
              <a:r>
                <a:rPr lang="it-IT" dirty="0">
                  <a:solidFill>
                    <a:schemeClr val="bg1"/>
                  </a:solidFill>
                </a:rPr>
                <a:t>Obbligo di risposta e sanzioni</a:t>
              </a:r>
            </a:p>
            <a:p>
              <a:r>
                <a:rPr lang="it-IT" dirty="0">
                  <a:solidFill>
                    <a:schemeClr val="bg1"/>
                  </a:solidFill>
                </a:rPr>
                <a:t>Trattamento dei dati</a:t>
              </a:r>
            </a:p>
          </p:txBody>
        </p:sp>
        <p:sp>
          <p:nvSpPr>
            <p:cNvPr id="9" name="CasellaDiTesto 8"/>
            <p:cNvSpPr txBox="1"/>
            <p:nvPr/>
          </p:nvSpPr>
          <p:spPr>
            <a:xfrm>
              <a:off x="2949240" y="4120557"/>
              <a:ext cx="7301665" cy="923330"/>
            </a:xfrm>
            <a:prstGeom prst="rect">
              <a:avLst/>
            </a:prstGeom>
            <a:solidFill>
              <a:srgbClr val="014981"/>
            </a:solidFill>
          </p:spPr>
          <p:txBody>
            <a:bodyPr wrap="square" rtlCol="0">
              <a:spAutoFit/>
            </a:bodyPr>
            <a:lstStyle/>
            <a:p>
              <a:r>
                <a:rPr lang="it-IT" dirty="0" err="1">
                  <a:solidFill>
                    <a:schemeClr val="bg1"/>
                  </a:solidFill>
                </a:rPr>
                <a:t>Faq</a:t>
              </a:r>
              <a:r>
                <a:rPr lang="it-IT" dirty="0">
                  <a:solidFill>
                    <a:schemeClr val="bg1"/>
                  </a:solidFill>
                </a:rPr>
                <a:t> sul contenuto tematico</a:t>
              </a:r>
            </a:p>
            <a:p>
              <a:r>
                <a:rPr lang="it-IT" dirty="0" err="1">
                  <a:solidFill>
                    <a:schemeClr val="bg1"/>
                  </a:solidFill>
                </a:rPr>
                <a:t>Fag</a:t>
              </a:r>
              <a:r>
                <a:rPr lang="it-IT" dirty="0">
                  <a:solidFill>
                    <a:schemeClr val="bg1"/>
                  </a:solidFill>
                </a:rPr>
                <a:t> non tematiche: aspetti normativi, accesso e compilazione dei questionari, SGI, scadenze, invio, obbligo di risposta e sanzioni, … </a:t>
              </a:r>
            </a:p>
          </p:txBody>
        </p:sp>
      </p:grpSp>
      <p:sp>
        <p:nvSpPr>
          <p:cNvPr id="4" name="Rettangolo 3"/>
          <p:cNvSpPr/>
          <p:nvPr/>
        </p:nvSpPr>
        <p:spPr>
          <a:xfrm>
            <a:off x="2952452" y="1037989"/>
            <a:ext cx="87974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ctr"/>
            <a:r>
              <a:rPr lang="it-IT" dirty="0">
                <a:latin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https://www.istat.it/statistiche-per-temi/censimenti/istituzioni-pubbliche</a:t>
            </a:r>
            <a:endParaRPr lang="it-IT" dirty="0">
              <a:latin typeface="Arial" panose="020B0604020202020204" pitchFamily="34" charset="0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CD492EFF-8379-406A-9BC5-BF62A8E7677E}"/>
              </a:ext>
            </a:extLst>
          </p:cNvPr>
          <p:cNvSpPr txBox="1"/>
          <p:nvPr/>
        </p:nvSpPr>
        <p:spPr>
          <a:xfrm>
            <a:off x="3905725" y="6200775"/>
            <a:ext cx="4380551" cy="553998"/>
          </a:xfrm>
          <a:prstGeom prst="rect">
            <a:avLst/>
          </a:prstGeom>
          <a:noFill/>
        </p:spPr>
        <p:txBody>
          <a:bodyPr wrap="square" lIns="0" tIns="0" rIns="0" bIns="0" anchor="t" anchorCtr="0">
            <a:spAutoFit/>
          </a:bodyPr>
          <a:lstStyle/>
          <a:p>
            <a:pPr algn="ctr"/>
            <a:r>
              <a:rPr lang="it-IT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Censimento permanente</a:t>
            </a:r>
          </a:p>
          <a:p>
            <a:pPr algn="ctr"/>
            <a:r>
              <a:rPr lang="it-IT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delle Istituzioni Pubbliche</a:t>
            </a:r>
          </a:p>
          <a:p>
            <a:pPr algn="ctr"/>
            <a:r>
              <a:rPr lang="it-IT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7 luglio 2026</a:t>
            </a:r>
          </a:p>
        </p:txBody>
      </p:sp>
    </p:spTree>
    <p:extLst>
      <p:ext uri="{BB962C8B-B14F-4D97-AF65-F5344CB8AC3E}">
        <p14:creationId xmlns:p14="http://schemas.microsoft.com/office/powerpoint/2010/main" val="480267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>
            <a:extLst>
              <a:ext uri="{FF2B5EF4-FFF2-40B4-BE49-F238E27FC236}">
                <a16:creationId xmlns:a16="http://schemas.microsoft.com/office/drawing/2014/main" id="{75CDB300-58F1-90F0-844D-43C4C20C00E6}"/>
              </a:ext>
            </a:extLst>
          </p:cNvPr>
          <p:cNvSpPr/>
          <p:nvPr/>
        </p:nvSpPr>
        <p:spPr>
          <a:xfrm>
            <a:off x="461056" y="1163692"/>
            <a:ext cx="11057232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93713" indent="-485775">
              <a:lnSpc>
                <a:spcPts val="2133"/>
              </a:lnSpc>
              <a:spcAft>
                <a:spcPts val="1200"/>
              </a:spcAft>
              <a:buClr>
                <a:srgbClr val="014981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I manuali illustrati passo dopo passo per l'utilizzo del sistema SGI (Sistema di Gestione dell'Indagine) sono strutturati in moduli specifici e sequenziali.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93713" indent="-485775">
              <a:lnSpc>
                <a:spcPts val="2133"/>
              </a:lnSpc>
              <a:spcAft>
                <a:spcPts val="1200"/>
              </a:spcAft>
              <a:buClr>
                <a:srgbClr val="014981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Il sistema SGI centralizza l'intera conduzione del Censimento permanente delle Istituzioni Pubbliche. L'accesso avviene tramite autenticazione sicura sul portale </a:t>
            </a:r>
            <a:r>
              <a:rPr lang="it-IT" b="1" dirty="0">
                <a:solidFill>
                  <a:srgbClr val="0149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https://raccoltadati.istat.it/sgi/seleziona-rilevazione</a:t>
            </a:r>
            <a:endParaRPr lang="en-US" b="1" dirty="0">
              <a:solidFill>
                <a:srgbClr val="0149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93713" indent="-485775">
              <a:lnSpc>
                <a:spcPts val="2133"/>
              </a:lnSpc>
              <a:spcAft>
                <a:spcPts val="1200"/>
              </a:spcAft>
              <a:buClr>
                <a:srgbClr val="014981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I manuali d'uso sono suddivisi nelle seguenti guide operative: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0128F22-7BDF-39AC-CB80-5A519D28821B}"/>
              </a:ext>
            </a:extLst>
          </p:cNvPr>
          <p:cNvSpPr txBox="1"/>
          <p:nvPr/>
        </p:nvSpPr>
        <p:spPr>
          <a:xfrm>
            <a:off x="0" y="0"/>
            <a:ext cx="11825968" cy="924910"/>
          </a:xfrm>
          <a:prstGeom prst="rect">
            <a:avLst/>
          </a:prstGeom>
          <a:solidFill>
            <a:srgbClr val="014981"/>
          </a:solidFill>
        </p:spPr>
        <p:txBody>
          <a:bodyPr wrap="square" lIns="288000" tIns="288000" rIns="288000" bIns="108000" rtlCol="0" anchor="b" anchorCtr="0">
            <a:noAutofit/>
          </a:bodyPr>
          <a:lstStyle/>
          <a:p>
            <a:pPr>
              <a:lnSpc>
                <a:spcPct val="90000"/>
              </a:lnSpc>
              <a:defRPr/>
            </a:pPr>
            <a:r>
              <a:rPr lang="it-IT" sz="2400" b="1" dirty="0">
                <a:solidFill>
                  <a:schemeClr val="bg1"/>
                </a:solidFill>
                <a:latin typeface="Arial"/>
                <a:cs typeface="Arial"/>
              </a:rPr>
              <a:t>SUPPORTO AI RISPONDENTI: IL SISTEMA E L’UTILIZZO DI SGI</a:t>
            </a:r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CA0332C5-6700-468B-86A0-0B83D369B2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6797" y="3314356"/>
            <a:ext cx="9001125" cy="2200275"/>
          </a:xfrm>
          <a:prstGeom prst="rect">
            <a:avLst/>
          </a:prstGeom>
        </p:spPr>
      </p:pic>
      <p:cxnSp>
        <p:nvCxnSpPr>
          <p:cNvPr id="15" name="Connettore 2 14">
            <a:extLst>
              <a:ext uri="{FF2B5EF4-FFF2-40B4-BE49-F238E27FC236}">
                <a16:creationId xmlns:a16="http://schemas.microsoft.com/office/drawing/2014/main" id="{9996BA8E-E029-4DA9-A22E-3B4B2C7FAA56}"/>
              </a:ext>
            </a:extLst>
          </p:cNvPr>
          <p:cNvCxnSpPr/>
          <p:nvPr/>
        </p:nvCxnSpPr>
        <p:spPr>
          <a:xfrm>
            <a:off x="9459310" y="4582510"/>
            <a:ext cx="109307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6F90915D-3FC2-48D2-BB4B-6FCEA659D2E6}"/>
              </a:ext>
            </a:extLst>
          </p:cNvPr>
          <p:cNvSpPr txBox="1"/>
          <p:nvPr/>
        </p:nvSpPr>
        <p:spPr>
          <a:xfrm>
            <a:off x="10646979" y="4435513"/>
            <a:ext cx="14504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Fase facoltativa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4ADB9BF9-CECB-47BE-8240-051713F29957}"/>
              </a:ext>
            </a:extLst>
          </p:cNvPr>
          <p:cNvSpPr txBox="1"/>
          <p:nvPr/>
        </p:nvSpPr>
        <p:spPr>
          <a:xfrm>
            <a:off x="3905725" y="6200775"/>
            <a:ext cx="4380551" cy="553998"/>
          </a:xfrm>
          <a:prstGeom prst="rect">
            <a:avLst/>
          </a:prstGeom>
          <a:noFill/>
        </p:spPr>
        <p:txBody>
          <a:bodyPr wrap="square" lIns="0" tIns="0" rIns="0" bIns="0" anchor="t" anchorCtr="0">
            <a:spAutoFit/>
          </a:bodyPr>
          <a:lstStyle/>
          <a:p>
            <a:pPr algn="ctr"/>
            <a:r>
              <a:rPr lang="it-IT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Censimento permanente</a:t>
            </a:r>
          </a:p>
          <a:p>
            <a:pPr algn="ctr"/>
            <a:r>
              <a:rPr lang="it-IT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delle Istituzioni Pubbliche</a:t>
            </a:r>
          </a:p>
          <a:p>
            <a:pPr algn="ctr"/>
            <a:r>
              <a:rPr lang="it-IT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7 luglio 2026</a:t>
            </a:r>
          </a:p>
        </p:txBody>
      </p:sp>
    </p:spTree>
    <p:extLst>
      <p:ext uri="{BB962C8B-B14F-4D97-AF65-F5344CB8AC3E}">
        <p14:creationId xmlns:p14="http://schemas.microsoft.com/office/powerpoint/2010/main" val="3618781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Personalizzati 10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01498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61A2BE3120D674DA36C11D6006822D4" ma:contentTypeVersion="8" ma:contentTypeDescription="Creare un nuovo documento." ma:contentTypeScope="" ma:versionID="9a6f339d2a6cbf7873a4a36489f35537">
  <xsd:schema xmlns:xsd="http://www.w3.org/2001/XMLSchema" xmlns:xs="http://www.w3.org/2001/XMLSchema" xmlns:p="http://schemas.microsoft.com/office/2006/metadata/properties" xmlns:ns2="c58f2efd-82a8-4ecf-b395-8c25e928921d" xmlns:ns3="459159c4-d20a-4ff3-9b11-fbd127bd52e5" xmlns:ns4="679261c3-551f-4e86-913f-177e0e529669" targetNamespace="http://schemas.microsoft.com/office/2006/metadata/properties" ma:root="true" ma:fieldsID="7f42c28e798eb3bc104e98688fe0c891" ns2:_="" ns3:_="" ns4:_="">
    <xsd:import namespace="c58f2efd-82a8-4ecf-b395-8c25e928921d"/>
    <xsd:import namespace="459159c4-d20a-4ff3-9b11-fbd127bd52e5"/>
    <xsd:import namespace="679261c3-551f-4e86-913f-177e0e529669"/>
    <xsd:element name="properties">
      <xsd:complexType>
        <xsd:sequence>
          <xsd:element name="documentManagement">
            <xsd:complexType>
              <xsd:all>
                <xsd:element ref="ns2:Categoria"/>
                <xsd:element ref="ns3:_dlc_DocId" minOccurs="0"/>
                <xsd:element ref="ns3:_dlc_DocIdUrl" minOccurs="0"/>
                <xsd:element ref="ns3:_dlc_DocIdPersistId" minOccurs="0"/>
                <xsd:element ref="ns4:SottoCategoria" minOccurs="0"/>
                <xsd:element ref="ns4:Ordin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8f2efd-82a8-4ecf-b395-8c25e928921d" elementFormDefault="qualified">
    <xsd:import namespace="http://schemas.microsoft.com/office/2006/documentManagement/types"/>
    <xsd:import namespace="http://schemas.microsoft.com/office/infopath/2007/PartnerControls"/>
    <xsd:element name="Categoria" ma:index="8" ma:displayName="Categoria" ma:default="7- Sfondi virtuali" ma:format="Dropdown" ma:internalName="Categoria">
      <xsd:simpleType>
        <xsd:restriction base="dms:Choice">
          <xsd:enumeration value="0- Standard grafici Centenario Istat"/>
          <xsd:enumeration value="1- Marchio/Logo"/>
          <xsd:enumeration value="2- Carta intestata"/>
          <xsd:enumeration value="3- Standard presentazioni PowerPoint"/>
          <xsd:enumeration value="4- Fogli di stile per documenti Word"/>
          <xsd:enumeration value="Libri digitali e cartacei"/>
          <xsd:enumeration value="Tavole di dati online"/>
          <xsd:enumeration value="Grafici interattivi"/>
          <xsd:enumeration value="5- Strumenti di comunicazione relativi ai Censimenti permanenti"/>
          <xsd:enumeration value="6- Strumenti di comunicazione relativi al Censimento generale dell'Agricoltura 2020"/>
          <xsd:enumeration value="7- Sfondi virtuali"/>
          <xsd:enumeration value="8- Personalizzazione ufficio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9159c4-d20a-4ff3-9b11-fbd127bd52e5" elementFormDefault="qualified">
    <xsd:import namespace="http://schemas.microsoft.com/office/2006/documentManagement/types"/>
    <xsd:import namespace="http://schemas.microsoft.com/office/infopath/2007/PartnerControls"/>
    <xsd:element name="_dlc_DocId" ma:index="9" nillable="true" ma:displayName="Valore ID documento" ma:description="Valore dell'ID documento assegnato all'elemento." ma:internalName="_dlc_DocId" ma:readOnly="true">
      <xsd:simpleType>
        <xsd:restriction base="dms:Text"/>
      </xsd:simpleType>
    </xsd:element>
    <xsd:element name="_dlc_DocIdUrl" ma:index="10" nillable="true" ma:displayName="ID documento" ma:description="Collegamento permanente al documento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1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261c3-551f-4e86-913f-177e0e529669" elementFormDefault="qualified">
    <xsd:import namespace="http://schemas.microsoft.com/office/2006/documentManagement/types"/>
    <xsd:import namespace="http://schemas.microsoft.com/office/infopath/2007/PartnerControls"/>
    <xsd:element name="SottoCategoria" ma:index="12" nillable="true" ma:displayName="Sottocategoria" ma:default="-" ma:format="Dropdown" ma:internalName="SottoCategoria">
      <xsd:simpleType>
        <xsd:restriction base="dms:Choice">
          <xsd:enumeration value="-"/>
          <xsd:enumeration value="Immagini PNG/EPS"/>
          <xsd:enumeration value="Loghi"/>
          <xsd:enumeration value="Sfondo e PPT"/>
          <xsd:enumeration value="File .DOC"/>
          <xsd:enumeration value="Presentazione PPT e guide"/>
          <xsd:enumeration value="Fogli di stile"/>
          <xsd:enumeration value="0- CP Centenario"/>
          <xsd:enumeration value="1- CP Generico"/>
          <xsd:enumeration value="2- CP Popolazione"/>
          <xsd:enumeration value="3- CP Imprese"/>
          <xsd:enumeration value="4- CP Istituzioni pubbliche"/>
          <xsd:enumeration value="5- CP Istituzioni non profit"/>
          <xsd:enumeration value="6- CP Agricoltura"/>
          <xsd:enumeration value="7- CP Agricoltura2020"/>
        </xsd:restriction>
      </xsd:simpleType>
    </xsd:element>
    <xsd:element name="Ordine" ma:index="13" nillable="true" ma:displayName="Ordine" ma:decimals="0" ma:internalName="Ordine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ottoCategoria xmlns="679261c3-551f-4e86-913f-177e0e529669">4- CP Istituzioni pubbliche</SottoCategoria>
    <Categoria xmlns="c58f2efd-82a8-4ecf-b395-8c25e928921d">5- Strumenti di comunicazione relativi ai Censimenti permanenti</Categoria>
    <Ordine xmlns="679261c3-551f-4e86-913f-177e0e529669" xsi:nil="true"/>
  </documentManagement>
</p:properties>
</file>

<file path=customXml/itemProps1.xml><?xml version="1.0" encoding="utf-8"?>
<ds:datastoreItem xmlns:ds="http://schemas.openxmlformats.org/officeDocument/2006/customXml" ds:itemID="{0151DA61-27BF-4FA4-8D15-801C07688921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96125C58-E9DA-4592-BCA4-9CA434E249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8f2efd-82a8-4ecf-b395-8c25e928921d"/>
    <ds:schemaRef ds:uri="459159c4-d20a-4ff3-9b11-fbd127bd52e5"/>
    <ds:schemaRef ds:uri="679261c3-551f-4e86-913f-177e0e52966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B134494-5FB7-418C-B1A0-25EFACD5278D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849D83E9-0B2F-466E-A1FA-72AA551DC09F}">
  <ds:schemaRefs>
    <ds:schemaRef ds:uri="http://schemas.microsoft.com/office/2006/metadata/properties"/>
    <ds:schemaRef ds:uri="459159c4-d20a-4ff3-9b11-fbd127bd52e5"/>
    <ds:schemaRef ds:uri="http://schemas.microsoft.com/office/2006/documentManagement/types"/>
    <ds:schemaRef ds:uri="679261c3-551f-4e86-913f-177e0e529669"/>
    <ds:schemaRef ds:uri="http://schemas.openxmlformats.org/package/2006/metadata/core-properties"/>
    <ds:schemaRef ds:uri="c58f2efd-82a8-4ecf-b395-8c25e928921d"/>
    <ds:schemaRef ds:uri="http://purl.org/dc/dcmitype/"/>
    <ds:schemaRef ds:uri="http://www.w3.org/XML/1998/namespace"/>
    <ds:schemaRef ds:uri="http://purl.org/dc/terms/"/>
    <ds:schemaRef ds:uri="http://schemas.microsoft.com/office/infopath/2007/PartnerControl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2185</TotalTime>
  <Words>914</Words>
  <Application>Microsoft Office PowerPoint</Application>
  <PresentationFormat>Widescreen</PresentationFormat>
  <Paragraphs>126</Paragraphs>
  <Slides>10</Slides>
  <Notes>10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istituzioni pubbliche | pptx</dc:title>
  <dc:subject/>
  <dc:creator>Microsoft Office User</dc:creator>
  <cp:keywords/>
  <dc:description/>
  <cp:lastModifiedBy>Roberta Piergiovanni</cp:lastModifiedBy>
  <cp:revision>128</cp:revision>
  <cp:lastPrinted>2026-07-07T16:45:11Z</cp:lastPrinted>
  <dcterms:created xsi:type="dcterms:W3CDTF">2022-06-10T07:15:23Z</dcterms:created>
  <dcterms:modified xsi:type="dcterms:W3CDTF">2026-07-07T17:08:17Z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0x010100661A2BE3120D674DA36C11D6006822D4</vt:lpwstr>
  </property>
  <property fmtid="{D5CDD505-2E9C-101B-9397-08002B2CF9AE}" pid="3" name="_dlc_DocIdItemGuid">
    <vt:lpwstr>fe77b338-5c2b-4720-aa54-49c6207605df</vt:lpwstr>
  </property>
  <property fmtid="{D5CDD505-2E9C-101B-9397-08002B2CF9AE}" pid="4" name="Order">
    <vt:r8>18000</vt:r8>
  </property>
  <property fmtid="{D5CDD505-2E9C-101B-9397-08002B2CF9AE}" pid="5" name="TemplateUrl">
    <vt:lpwstr/>
  </property>
  <property fmtid="{D5CDD505-2E9C-101B-9397-08002B2CF9AE}" pid="6" name="xd_Signature">
    <vt:bool>false</vt:bool>
  </property>
  <property fmtid="{D5CDD505-2E9C-101B-9397-08002B2CF9AE}" pid="7" name="xd_ProgID">
    <vt:lpwstr/>
  </property>
  <property fmtid="{D5CDD505-2E9C-101B-9397-08002B2CF9AE}" pid="8" name="_SourceUrl">
    <vt:lpwstr/>
  </property>
  <property fmtid="{D5CDD505-2E9C-101B-9397-08002B2CF9AE}" pid="9" name="_SharedFileIndex">
    <vt:lpwstr/>
  </property>
</Properties>
</file>