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notesSlides/notesSlide8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2.xml" ContentType="application/vnd.openxmlformats-officedocument.drawingml.chartshapes+xml"/>
  <Override PartName="/ppt/notesSlides/notesSlide9.xml" ContentType="application/vnd.openxmlformats-officedocument.presentationml.notesSlide+xml"/>
  <Override PartName="/ppt/charts/chart6.xml" ContentType="application/vnd.openxmlformats-officedocument.drawingml.chart+xml"/>
  <Override PartName="/ppt/notesSlides/notesSlide10.xml" ContentType="application/vnd.openxmlformats-officedocument.presentationml.notes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handoutMasterIdLst>
    <p:handoutMasterId r:id="rId18"/>
  </p:handoutMasterIdLst>
  <p:sldIdLst>
    <p:sldId id="256" r:id="rId2"/>
    <p:sldId id="478" r:id="rId3"/>
    <p:sldId id="480" r:id="rId4"/>
    <p:sldId id="482" r:id="rId5"/>
    <p:sldId id="481" r:id="rId6"/>
    <p:sldId id="483" r:id="rId7"/>
    <p:sldId id="484" r:id="rId8"/>
    <p:sldId id="485" r:id="rId9"/>
    <p:sldId id="490" r:id="rId10"/>
    <p:sldId id="491" r:id="rId11"/>
    <p:sldId id="479" r:id="rId12"/>
    <p:sldId id="492" r:id="rId13"/>
    <p:sldId id="476" r:id="rId14"/>
    <p:sldId id="489" r:id="rId15"/>
    <p:sldId id="475" r:id="rId16"/>
  </p:sldIdLst>
  <p:sldSz cx="9144000" cy="6858000" type="screen4x3"/>
  <p:notesSz cx="6734175" cy="9853613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47" autoAdjust="0"/>
    <p:restoredTop sz="75393" autoAdjust="0"/>
  </p:normalViewPr>
  <p:slideViewPr>
    <p:cSldViewPr>
      <p:cViewPr>
        <p:scale>
          <a:sx n="69" d="100"/>
          <a:sy n="69" d="100"/>
        </p:scale>
        <p:origin x="-132" y="-6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61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-780" y="-96"/>
      </p:cViewPr>
      <p:guideLst>
        <p:guide orient="horz" pos="3103"/>
        <p:guide pos="212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Excel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Foglio_di_lavoro_di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Excel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Foglio_di_lavoro_di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indirizzi</c:v>
                </c:pt>
              </c:strCache>
            </c:strRef>
          </c:tx>
          <c:dLbls>
            <c:numFmt formatCode="0.0%" sourceLinked="0"/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Foglio1!$A$2:$A$3</c:f>
              <c:strCache>
                <c:ptCount val="2"/>
                <c:pt idx="0">
                  <c:v>validati</c:v>
                </c:pt>
                <c:pt idx="1">
                  <c:v>non validati</c:v>
                </c:pt>
              </c:strCache>
            </c:strRef>
          </c:cat>
          <c:val>
            <c:numRef>
              <c:f>Foglio1!$B$2:$B$3</c:f>
              <c:numCache>
                <c:formatCode>General</c:formatCode>
                <c:ptCount val="2"/>
                <c:pt idx="0">
                  <c:v>658</c:v>
                </c:pt>
                <c:pt idx="1">
                  <c:v>14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it-IT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famiglie</c:v>
                </c:pt>
              </c:strCache>
            </c:strRef>
          </c:tx>
          <c:dLbls>
            <c:numFmt formatCode="0.0%" sourceLinked="0"/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Foglio1!$A$2:$A$3</c:f>
              <c:strCache>
                <c:ptCount val="2"/>
                <c:pt idx="0">
                  <c:v>rilevate</c:v>
                </c:pt>
                <c:pt idx="1">
                  <c:v>non rilevate</c:v>
                </c:pt>
              </c:strCache>
            </c:strRef>
          </c:cat>
          <c:val>
            <c:numRef>
              <c:f>Foglio1!$B$2:$B$3</c:f>
              <c:numCache>
                <c:formatCode>General</c:formatCode>
                <c:ptCount val="2"/>
                <c:pt idx="0">
                  <c:v>1701</c:v>
                </c:pt>
                <c:pt idx="1">
                  <c:v>1531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it-IT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famiglie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alpha val="70000"/>
                </a:schemeClr>
              </a:solidFill>
            </c:spPr>
          </c:dPt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dLbls>
            <c:numFmt formatCode="0.0%" sourceLinked="0"/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Foglio1!$A$2:$A$3</c:f>
              <c:strCache>
                <c:ptCount val="2"/>
                <c:pt idx="0">
                  <c:v>rilevate</c:v>
                </c:pt>
                <c:pt idx="1">
                  <c:v>non rilevate</c:v>
                </c:pt>
              </c:strCache>
            </c:strRef>
          </c:cat>
          <c:val>
            <c:numRef>
              <c:f>Foglio1!$B$2:$B$3</c:f>
              <c:numCache>
                <c:formatCode>General</c:formatCode>
                <c:ptCount val="2"/>
                <c:pt idx="0">
                  <c:v>43.1</c:v>
                </c:pt>
                <c:pt idx="1">
                  <c:v>56.9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it-IT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Colonna1</c:v>
                </c:pt>
              </c:strCache>
            </c:strRef>
          </c:tx>
          <c:dLbls>
            <c:dLbl>
              <c:idx val="0"/>
              <c:layout>
                <c:manualLayout>
                  <c:x val="2.6763078237208617E-2"/>
                  <c:y val="8.799422122674946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3.9677968386026326E-3"/>
                  <c:y val="-3.24833631166562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numFmt formatCode="0.0%" sourceLinked="0"/>
            <c:txPr>
              <a:bodyPr/>
              <a:lstStyle/>
              <a:p>
                <a:pPr>
                  <a:defRPr sz="1400"/>
                </a:pPr>
                <a:endParaRPr lang="it-IT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Foglio1!$A$2:$A$3</c:f>
              <c:strCache>
                <c:ptCount val="2"/>
                <c:pt idx="0">
                  <c:v>Intervistate</c:v>
                </c:pt>
                <c:pt idx="1">
                  <c:v>non intervistate</c:v>
                </c:pt>
              </c:strCache>
            </c:strRef>
          </c:cat>
          <c:val>
            <c:numRef>
              <c:f>Foglio1!$B$2:$B$3</c:f>
              <c:numCache>
                <c:formatCode>General</c:formatCode>
                <c:ptCount val="2"/>
                <c:pt idx="0">
                  <c:v>63.3</c:v>
                </c:pt>
                <c:pt idx="1">
                  <c:v>36.700000000000003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it-IT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famiglie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alpha val="70000"/>
                </a:schemeClr>
              </a:solidFill>
            </c:spPr>
          </c:dPt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dLbls>
            <c:dLbl>
              <c:idx val="0"/>
              <c:layout>
                <c:manualLayout>
                  <c:x val="2.6222832620587763E-2"/>
                  <c:y val="1.824084110774478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1.4075343203988943E-2"/>
                  <c:y val="-5.782315478460351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numFmt formatCode="0.0%" sourceLinked="0"/>
            <c:txPr>
              <a:bodyPr/>
              <a:lstStyle/>
              <a:p>
                <a:pPr>
                  <a:defRPr sz="1400"/>
                </a:pPr>
                <a:endParaRPr lang="it-IT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Foglio1!$A$2:$A$3</c:f>
              <c:strCache>
                <c:ptCount val="2"/>
                <c:pt idx="0">
                  <c:v>Intervistate</c:v>
                </c:pt>
                <c:pt idx="1">
                  <c:v>non intervistate</c:v>
                </c:pt>
              </c:strCache>
            </c:strRef>
          </c:cat>
          <c:val>
            <c:numRef>
              <c:f>Foglio1!$B$2:$B$3</c:f>
              <c:numCache>
                <c:formatCode>General</c:formatCode>
                <c:ptCount val="2"/>
                <c:pt idx="0">
                  <c:v>33.4</c:v>
                </c:pt>
                <c:pt idx="1">
                  <c:v>66.599999999999994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it-IT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Colonna1</c:v>
                </c:pt>
              </c:strCache>
            </c:strRef>
          </c:tx>
          <c:dPt>
            <c:idx val="4"/>
            <c:bubble3D val="0"/>
            <c:spPr>
              <a:noFill/>
            </c:spPr>
          </c:dPt>
          <c:dLbls>
            <c:dLbl>
              <c:idx val="0"/>
              <c:layout>
                <c:manualLayout>
                  <c:x val="2.6763078237208617E-2"/>
                  <c:y val="8.799422122674946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3.2885234973891793E-2"/>
                  <c:y val="-9.8717663849315889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0.21621664756983874"/>
                  <c:y val="-2.713373727705468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delete val="1"/>
            </c:dLbl>
            <c:dLbl>
              <c:idx val="4"/>
              <c:delete val="1"/>
            </c:dLbl>
            <c:numFmt formatCode="0.0%" sourceLinked="0"/>
            <c:txPr>
              <a:bodyPr/>
              <a:lstStyle/>
              <a:p>
                <a:pPr>
                  <a:defRPr sz="1400"/>
                </a:pPr>
                <a:endParaRPr lang="it-IT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Foglio1!$A$2:$A$6</c:f>
              <c:strCache>
                <c:ptCount val="4"/>
                <c:pt idx="0">
                  <c:v>CAWI</c:v>
                </c:pt>
                <c:pt idx="1">
                  <c:v>CATI</c:v>
                </c:pt>
                <c:pt idx="2">
                  <c:v>CAPI</c:v>
                </c:pt>
                <c:pt idx="3">
                  <c:v>Altro canale</c:v>
                </c:pt>
              </c:strCache>
            </c:strRef>
          </c:cat>
          <c:val>
            <c:numRef>
              <c:f>Foglio1!$B$2:$B$6</c:f>
              <c:numCache>
                <c:formatCode>0.0%</c:formatCode>
                <c:ptCount val="5"/>
                <c:pt idx="0">
                  <c:v>0.23523523523523523</c:v>
                </c:pt>
                <c:pt idx="1">
                  <c:v>9.4094094094094097E-2</c:v>
                </c:pt>
                <c:pt idx="2">
                  <c:v>0.30230230230230232</c:v>
                </c:pt>
                <c:pt idx="3">
                  <c:v>1.001001001001001E-3</c:v>
                </c:pt>
                <c:pt idx="4">
                  <c:v>0.36699999999999999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it-IT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Colonna1</c:v>
                </c:pt>
              </c:strCache>
            </c:strRef>
          </c:tx>
          <c:dPt>
            <c:idx val="4"/>
            <c:bubble3D val="0"/>
            <c:spPr>
              <a:noFill/>
            </c:spPr>
          </c:dPt>
          <c:dLbls>
            <c:dLbl>
              <c:idx val="0"/>
              <c:layout>
                <c:manualLayout>
                  <c:x val="2.6763078237208617E-2"/>
                  <c:y val="8.799422122674946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0.10395942739363952"/>
                  <c:y val="-5.3494768387558076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1.5432572168598207E-2"/>
                  <c:y val="-1.808915818470312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delete val="1"/>
            </c:dLbl>
            <c:dLbl>
              <c:idx val="4"/>
              <c:delete val="1"/>
            </c:dLbl>
            <c:numFmt formatCode="0.0%" sourceLinked="0"/>
            <c:txPr>
              <a:bodyPr/>
              <a:lstStyle/>
              <a:p>
                <a:pPr>
                  <a:defRPr sz="1400"/>
                </a:pPr>
                <a:endParaRPr lang="it-IT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Foglio1!$A$2:$A$6</c:f>
              <c:strCache>
                <c:ptCount val="4"/>
                <c:pt idx="0">
                  <c:v>CAWI</c:v>
                </c:pt>
                <c:pt idx="1">
                  <c:v>CATI</c:v>
                </c:pt>
                <c:pt idx="2">
                  <c:v>CAPI</c:v>
                </c:pt>
                <c:pt idx="3">
                  <c:v>Altro canale</c:v>
                </c:pt>
              </c:strCache>
            </c:strRef>
          </c:cat>
          <c:val>
            <c:numRef>
              <c:f>Foglio1!$B$2:$B$6</c:f>
              <c:numCache>
                <c:formatCode>0.0%</c:formatCode>
                <c:ptCount val="5"/>
                <c:pt idx="0">
                  <c:v>0.31050228310502281</c:v>
                </c:pt>
                <c:pt idx="1">
                  <c:v>0.34703196347031962</c:v>
                </c:pt>
                <c:pt idx="2">
                  <c:v>0.11415525114155251</c:v>
                </c:pt>
                <c:pt idx="3">
                  <c:v>4.5662100456621002E-3</c:v>
                </c:pt>
                <c:pt idx="4">
                  <c:v>0.22374429223744308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it-IT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Colonna1</c:v>
                </c:pt>
              </c:strCache>
            </c:strRef>
          </c:tx>
          <c:dPt>
            <c:idx val="4"/>
            <c:bubble3D val="0"/>
            <c:spPr>
              <a:noFill/>
            </c:spPr>
          </c:dPt>
          <c:dLbls>
            <c:dLbl>
              <c:idx val="0"/>
              <c:layout>
                <c:manualLayout>
                  <c:x val="2.6763078237208617E-2"/>
                  <c:y val="8.799422122674946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2.2355517711962352E-2"/>
                  <c:y val="-4.1527793208162057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6.0906375245204925E-2"/>
                  <c:y val="-4.974518500793358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delete val="1"/>
            </c:dLbl>
            <c:dLbl>
              <c:idx val="4"/>
              <c:delete val="1"/>
            </c:dLbl>
            <c:numFmt formatCode="0.0%" sourceLinked="0"/>
            <c:txPr>
              <a:bodyPr/>
              <a:lstStyle/>
              <a:p>
                <a:pPr>
                  <a:defRPr sz="1400"/>
                </a:pPr>
                <a:endParaRPr lang="it-IT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Foglio1!$A$2:$A$6</c:f>
              <c:strCache>
                <c:ptCount val="4"/>
                <c:pt idx="0">
                  <c:v>CAWI</c:v>
                </c:pt>
                <c:pt idx="1">
                  <c:v>CATI</c:v>
                </c:pt>
                <c:pt idx="2">
                  <c:v>CAPI</c:v>
                </c:pt>
                <c:pt idx="3">
                  <c:v>Altro canale</c:v>
                </c:pt>
              </c:strCache>
            </c:strRef>
          </c:cat>
          <c:val>
            <c:numRef>
              <c:f>Foglio1!$B$2:$B$6</c:f>
              <c:numCache>
                <c:formatCode>0.0%</c:formatCode>
                <c:ptCount val="5"/>
                <c:pt idx="0">
                  <c:v>0.21410256410256409</c:v>
                </c:pt>
                <c:pt idx="1">
                  <c:v>2.3076923076923078E-2</c:v>
                </c:pt>
                <c:pt idx="2">
                  <c:v>0.35512820512820514</c:v>
                </c:pt>
                <c:pt idx="3">
                  <c:v>0</c:v>
                </c:pt>
                <c:pt idx="4">
                  <c:v>0.40769230769230769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it-IT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0.00757</cdr:x>
      <cdr:y>0.11022</cdr:y>
    </cdr:from>
    <cdr:to>
      <cdr:x>0.30608</cdr:x>
      <cdr:y>0.33065</cdr:y>
    </cdr:to>
    <cdr:sp macro="" textlink="">
      <cdr:nvSpPr>
        <cdr:cNvPr id="2" name="CasellaDiTesto 1"/>
        <cdr:cNvSpPr txBox="1"/>
      </cdr:nvSpPr>
      <cdr:spPr>
        <a:xfrm xmlns:a="http://schemas.openxmlformats.org/drawingml/2006/main">
          <a:off x="36512" y="216024"/>
          <a:ext cx="1440160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it-IT" sz="2400" dirty="0" smtClean="0">
              <a:solidFill>
                <a:srgbClr val="C00000"/>
              </a:solidFill>
            </a:rPr>
            <a:t>Nel 2015:</a:t>
          </a:r>
          <a:endParaRPr lang="it-IT" sz="2400" dirty="0">
            <a:solidFill>
              <a:srgbClr val="C00000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0.00757</cdr:x>
      <cdr:y>0.11022</cdr:y>
    </cdr:from>
    <cdr:to>
      <cdr:x>0.30608</cdr:x>
      <cdr:y>0.33065</cdr:y>
    </cdr:to>
    <cdr:sp macro="" textlink="">
      <cdr:nvSpPr>
        <cdr:cNvPr id="2" name="CasellaDiTesto 1"/>
        <cdr:cNvSpPr txBox="1"/>
      </cdr:nvSpPr>
      <cdr:spPr>
        <a:xfrm xmlns:a="http://schemas.openxmlformats.org/drawingml/2006/main">
          <a:off x="36512" y="216024"/>
          <a:ext cx="1440160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it-IT" sz="2400" dirty="0" smtClean="0">
              <a:solidFill>
                <a:srgbClr val="C00000"/>
              </a:solidFill>
            </a:rPr>
            <a:t>Nel 2015:</a:t>
          </a:r>
          <a:endParaRPr lang="it-IT" sz="2400" dirty="0">
            <a:solidFill>
              <a:srgbClr val="C00000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7780" cy="492519"/>
          </a:xfrm>
          <a:prstGeom prst="rect">
            <a:avLst/>
          </a:prstGeom>
        </p:spPr>
        <p:txBody>
          <a:bodyPr vert="horz" lIns="94348" tIns="47174" rIns="94348" bIns="4717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14842" y="0"/>
            <a:ext cx="2917780" cy="492519"/>
          </a:xfrm>
          <a:prstGeom prst="rect">
            <a:avLst/>
          </a:prstGeom>
        </p:spPr>
        <p:txBody>
          <a:bodyPr vert="horz" lIns="94348" tIns="47174" rIns="94348" bIns="4717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BDE1477-EEAA-4A33-BD12-42D0908FAFC2}" type="datetimeFigureOut">
              <a:rPr lang="it-IT"/>
              <a:pPr>
                <a:defRPr/>
              </a:pPr>
              <a:t>16/10/2017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359470"/>
            <a:ext cx="2917780" cy="492519"/>
          </a:xfrm>
          <a:prstGeom prst="rect">
            <a:avLst/>
          </a:prstGeom>
        </p:spPr>
        <p:txBody>
          <a:bodyPr vert="horz" lIns="94348" tIns="47174" rIns="94348" bIns="4717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14842" y="9359470"/>
            <a:ext cx="2917780" cy="492519"/>
          </a:xfrm>
          <a:prstGeom prst="rect">
            <a:avLst/>
          </a:prstGeom>
        </p:spPr>
        <p:txBody>
          <a:bodyPr vert="horz" lIns="94348" tIns="47174" rIns="94348" bIns="4717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D258B82-27F5-4EDE-AE97-FFC8020ACD5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08975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7780" cy="492519"/>
          </a:xfrm>
          <a:prstGeom prst="rect">
            <a:avLst/>
          </a:prstGeom>
        </p:spPr>
        <p:txBody>
          <a:bodyPr vert="horz" lIns="94348" tIns="47174" rIns="94348" bIns="4717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14842" y="0"/>
            <a:ext cx="2917780" cy="492519"/>
          </a:xfrm>
          <a:prstGeom prst="rect">
            <a:avLst/>
          </a:prstGeom>
        </p:spPr>
        <p:txBody>
          <a:bodyPr vert="horz" lIns="94348" tIns="47174" rIns="94348" bIns="4717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9583D22-8909-48F7-934D-030DD44234F1}" type="datetimeFigureOut">
              <a:rPr lang="it-IT"/>
              <a:pPr>
                <a:defRPr/>
              </a:pPr>
              <a:t>16/10/2017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206847" y="534318"/>
            <a:ext cx="4320000" cy="3240694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348" tIns="47174" rIns="94348" bIns="47174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3573" y="3846686"/>
            <a:ext cx="5387030" cy="5267337"/>
          </a:xfrm>
          <a:prstGeom prst="rect">
            <a:avLst/>
          </a:prstGeom>
        </p:spPr>
        <p:txBody>
          <a:bodyPr vert="horz" lIns="94348" tIns="47174" rIns="94348" bIns="47174" rtlCol="0">
            <a:normAutofit/>
          </a:bodyPr>
          <a:lstStyle/>
          <a:p>
            <a:pPr lvl="0"/>
            <a:r>
              <a:rPr lang="it-IT" noProof="0" dirty="0" smtClean="0"/>
              <a:t>Fare clic per modificare stili del testo dello schema</a:t>
            </a:r>
          </a:p>
          <a:p>
            <a:pPr lvl="1"/>
            <a:r>
              <a:rPr lang="it-IT" noProof="0" dirty="0" smtClean="0"/>
              <a:t>Secondo livello</a:t>
            </a:r>
          </a:p>
          <a:p>
            <a:pPr lvl="2"/>
            <a:r>
              <a:rPr lang="it-IT" noProof="0" dirty="0" smtClean="0"/>
              <a:t>Terzo livello</a:t>
            </a:r>
          </a:p>
          <a:p>
            <a:pPr lvl="3"/>
            <a:r>
              <a:rPr lang="it-IT" noProof="0" dirty="0" smtClean="0"/>
              <a:t>Quarto livello</a:t>
            </a:r>
          </a:p>
          <a:p>
            <a:pPr lvl="4"/>
            <a:r>
              <a:rPr lang="it-IT" noProof="0" dirty="0" smtClean="0"/>
              <a:t>Quinto livello</a:t>
            </a:r>
            <a:endParaRPr lang="it-IT" noProof="0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359470"/>
            <a:ext cx="2917780" cy="492519"/>
          </a:xfrm>
          <a:prstGeom prst="rect">
            <a:avLst/>
          </a:prstGeom>
        </p:spPr>
        <p:txBody>
          <a:bodyPr vert="horz" lIns="94348" tIns="47174" rIns="94348" bIns="4717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14842" y="9359470"/>
            <a:ext cx="2917780" cy="492519"/>
          </a:xfrm>
          <a:prstGeom prst="rect">
            <a:avLst/>
          </a:prstGeom>
        </p:spPr>
        <p:txBody>
          <a:bodyPr vert="horz" lIns="94348" tIns="47174" rIns="94348" bIns="4717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5E5D0A9-8CBA-4866-9B4C-088A98A8C0A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34461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206500" y="534988"/>
            <a:ext cx="4319588" cy="32400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endParaRPr lang="it-IT" sz="140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8EA7694-0C93-4E57-AFE3-26FDF07049C0}" type="slidenum">
              <a:rPr lang="it-IT" smtClean="0"/>
              <a:pPr>
                <a:defRPr/>
              </a:pPr>
              <a:t>1</a:t>
            </a:fld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206500" y="534988"/>
            <a:ext cx="4319588" cy="32400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sz="1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E5D0A9-8CBA-4866-9B4C-088A98A8C0A3}" type="slidenum">
              <a:rPr lang="it-IT" smtClean="0"/>
              <a:pPr>
                <a:defRPr/>
              </a:pPr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34296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sz="1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E5D0A9-8CBA-4866-9B4C-088A98A8C0A3}" type="slidenum">
              <a:rPr lang="it-IT" smtClean="0"/>
              <a:pPr>
                <a:defRPr/>
              </a:pPr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26538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>
          <a:xfrm>
            <a:off x="270743" y="3846686"/>
            <a:ext cx="6336704" cy="5760640"/>
          </a:xfrm>
        </p:spPr>
        <p:txBody>
          <a:bodyPr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it-IT" sz="1400" dirty="0" smtClean="0"/>
          </a:p>
          <a:p>
            <a:endParaRPr lang="it-IT" sz="1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E5D0A9-8CBA-4866-9B4C-088A98A8C0A3}" type="slidenum">
              <a:rPr lang="it-IT" smtClean="0"/>
              <a:pPr>
                <a:defRPr/>
              </a:pPr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53801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206500" y="534988"/>
            <a:ext cx="4319588" cy="32400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>
          <a:xfrm>
            <a:off x="342751" y="3846686"/>
            <a:ext cx="6120680" cy="5267337"/>
          </a:xfrm>
        </p:spPr>
        <p:txBody>
          <a:bodyPr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it-IT" sz="1400" b="1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E5D0A9-8CBA-4866-9B4C-088A98A8C0A3}" type="slidenum">
              <a:rPr lang="it-IT" smtClean="0"/>
              <a:pPr>
                <a:defRPr/>
              </a:pPr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63895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206500" y="534988"/>
            <a:ext cx="4319588" cy="32400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>
          <a:xfrm>
            <a:off x="198735" y="3846686"/>
            <a:ext cx="6408712" cy="5760640"/>
          </a:xfrm>
        </p:spPr>
        <p:txBody>
          <a:bodyPr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it-IT" sz="140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E5D0A9-8CBA-4866-9B4C-088A98A8C0A3}" type="slidenum">
              <a:rPr lang="it-IT" smtClean="0"/>
              <a:pPr>
                <a:defRPr/>
              </a:pPr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63895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206500" y="534988"/>
            <a:ext cx="4319588" cy="32400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endParaRPr lang="it-IT" sz="140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8EA7694-0C93-4E57-AFE3-26FDF07049C0}" type="slidenum">
              <a:rPr lang="it-IT" smtClean="0"/>
              <a:pPr>
                <a:defRPr/>
              </a:pPr>
              <a:t>15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sz="1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E5D0A9-8CBA-4866-9B4C-088A98A8C0A3}" type="slidenum">
              <a:rPr lang="it-IT" smtClean="0"/>
              <a:pPr>
                <a:defRPr/>
              </a:pPr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14045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E5D0A9-8CBA-4866-9B4C-088A98A8C0A3}" type="slidenum">
              <a:rPr lang="it-IT" smtClean="0"/>
              <a:pPr>
                <a:defRPr/>
              </a:pPr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07033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it-IT" sz="1400" dirty="0" smtClean="0"/>
          </a:p>
          <a:p>
            <a:endParaRPr lang="it-IT" sz="1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E5D0A9-8CBA-4866-9B4C-088A98A8C0A3}" type="slidenum">
              <a:rPr lang="it-IT" smtClean="0"/>
              <a:pPr>
                <a:defRPr/>
              </a:pPr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36923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206500" y="534988"/>
            <a:ext cx="4319588" cy="32400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sz="1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E5D0A9-8CBA-4866-9B4C-088A98A8C0A3}" type="slidenum">
              <a:rPr lang="it-IT" smtClean="0"/>
              <a:pPr>
                <a:defRPr/>
              </a:pPr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48053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206500" y="534988"/>
            <a:ext cx="4319588" cy="32400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sz="1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E5D0A9-8CBA-4866-9B4C-088A98A8C0A3}" type="slidenum">
              <a:rPr lang="it-IT" smtClean="0"/>
              <a:pPr>
                <a:defRPr/>
              </a:pPr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48053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206500" y="534988"/>
            <a:ext cx="4319588" cy="32400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sz="1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E5D0A9-8CBA-4866-9B4C-088A98A8C0A3}" type="slidenum">
              <a:rPr lang="it-IT" smtClean="0"/>
              <a:pPr>
                <a:defRPr/>
              </a:pPr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72037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206500" y="534988"/>
            <a:ext cx="4319588" cy="32400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sz="1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E5D0A9-8CBA-4866-9B4C-088A98A8C0A3}" type="slidenum">
              <a:rPr lang="it-IT" smtClean="0"/>
              <a:pPr>
                <a:defRPr/>
              </a:pPr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09205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206500" y="534988"/>
            <a:ext cx="4319588" cy="32400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5E5D0A9-8CBA-4866-9B4C-088A98A8C0A3}" type="slidenum">
              <a:rPr lang="it-IT" smtClean="0"/>
              <a:pPr>
                <a:defRPr/>
              </a:pPr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54137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ttangolo 4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ttangolo 5"/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7" name="Segnaposto data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A3786B9-94B2-4E6A-AB3B-E0B06164C2C0}" type="datetimeFigureOut">
              <a:rPr lang="it-IT"/>
              <a:pPr>
                <a:defRPr/>
              </a:pPr>
              <a:t>16/10/2017</a:t>
            </a:fld>
            <a:endParaRPr lang="it-IT"/>
          </a:p>
        </p:txBody>
      </p:sp>
      <p:sp>
        <p:nvSpPr>
          <p:cNvPr id="10" name="Segnaposto piè di pagina 16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1" name="Segnaposto numero diapositiva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97E1EE88-2ACF-407B-82DC-B00517DF3CD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70888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2AFF9-EF43-41CF-864A-567B4C06343A}" type="datetimeFigureOut">
              <a:rPr lang="it-IT"/>
              <a:pPr>
                <a:defRPr/>
              </a:pPr>
              <a:t>16/10/2017</a:t>
            </a:fld>
            <a:endParaRPr lang="it-IT"/>
          </a:p>
        </p:txBody>
      </p:sp>
      <p:sp>
        <p:nvSpPr>
          <p:cNvPr id="5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B8FEEA-8679-4DB4-BD63-37DCD610236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0383230"/>
      </p:ext>
    </p:extLst>
  </p:cSld>
  <p:clrMapOvr>
    <a:masterClrMapping/>
  </p:clrMapOvr>
  <p:transition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ttangolo 4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ttangolo 5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694046-EAC3-4829-AA79-5D5042E45944}" type="datetimeFigureOut">
              <a:rPr lang="it-IT"/>
              <a:pPr>
                <a:defRPr/>
              </a:pPr>
              <a:t>16/10/2017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773802-BEF5-4D61-B466-F42F5E52D30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88733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0516D-3E06-4168-8B28-CA9C82FBBB04}" type="datetimeFigureOut">
              <a:rPr lang="it-IT"/>
              <a:pPr>
                <a:defRPr/>
              </a:pPr>
              <a:t>16/10/2017</a:t>
            </a:fld>
            <a:endParaRPr lang="it-IT"/>
          </a:p>
        </p:txBody>
      </p:sp>
      <p:sp>
        <p:nvSpPr>
          <p:cNvPr id="5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A2003F-CA2E-4129-BB35-93F6EC8F824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6615793"/>
      </p:ext>
    </p:extLst>
  </p:cSld>
  <p:clrMapOvr>
    <a:masterClrMapping/>
  </p:clrMapOvr>
  <p:transition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ttangolo 4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ttangolo 5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7" name="Segnaposto data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B3A678-F603-4320-85B2-9F8DD9ED5434}" type="datetimeFigureOut">
              <a:rPr lang="it-IT"/>
              <a:pPr>
                <a:defRPr/>
              </a:pPr>
              <a:t>16/10/2017</a:t>
            </a:fld>
            <a:endParaRPr lang="it-IT"/>
          </a:p>
        </p:txBody>
      </p:sp>
      <p:sp>
        <p:nvSpPr>
          <p:cNvPr id="8" name="Segnaposto numero diapositiva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E0DB40A-6678-4DD4-8A8E-491E2F91797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9" name="Segnaposto piè di pagina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77874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9" name="Segnaposto contenuto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6501856-FDA5-4208-8217-ABB56A928DD4}" type="datetimeFigureOut">
              <a:rPr lang="it-IT"/>
              <a:pPr>
                <a:defRPr/>
              </a:pPr>
              <a:t>16/10/2017</a:t>
            </a:fld>
            <a:endParaRPr lang="it-IT"/>
          </a:p>
        </p:txBody>
      </p:sp>
      <p:sp>
        <p:nvSpPr>
          <p:cNvPr id="6" name="Segnaposto numero diapositiva 9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F7C5C01-0A7E-44C6-89EB-B5D147410E2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7" name="Segnaposto piè di pagina 11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636589"/>
      </p:ext>
    </p:extLst>
  </p:cSld>
  <p:clrMapOvr>
    <a:masterClrMapping/>
  </p:clrMapOvr>
  <p:transition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16" name="Segnaposto testo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5" name="Segnaposto testo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7" name="Segnaposto data 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4C0A5651-BB47-438C-A974-2ACA8E92F706}" type="datetimeFigureOut">
              <a:rPr lang="it-IT"/>
              <a:pPr>
                <a:defRPr/>
              </a:pPr>
              <a:t>16/10/2017</a:t>
            </a:fld>
            <a:endParaRPr lang="it-IT"/>
          </a:p>
        </p:txBody>
      </p:sp>
      <p:sp>
        <p:nvSpPr>
          <p:cNvPr id="8" name="Segnaposto numero diapositiva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D0D2A79-1067-4DF2-87B0-7445C0EB50F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9" name="Segnaposto piè di pagina 13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3463520"/>
      </p:ext>
    </p:extLst>
  </p:cSld>
  <p:clrMapOvr>
    <a:masterClrMapping/>
  </p:clrMapOvr>
  <p:transition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D849B1-9C2B-4A73-A926-41A6D55599DB}" type="datetimeFigureOut">
              <a:rPr lang="it-IT"/>
              <a:pPr>
                <a:defRPr/>
              </a:pPr>
              <a:t>16/10/2017</a:t>
            </a:fld>
            <a:endParaRPr lang="it-IT"/>
          </a:p>
        </p:txBody>
      </p:sp>
      <p:sp>
        <p:nvSpPr>
          <p:cNvPr id="4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E3F61-303B-40E5-A541-28BC96090FD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7548117"/>
      </p:ext>
    </p:extLst>
  </p:cSld>
  <p:clrMapOvr>
    <a:masterClrMapping/>
  </p:clrMapOvr>
  <p:transition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1864CF-A3D0-4417-AD0E-F62AAF8D1018}" type="datetimeFigureOut">
              <a:rPr lang="it-IT"/>
              <a:pPr>
                <a:defRPr/>
              </a:pPr>
              <a:t>16/10/2017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E2BF5082-3583-4FA6-BA55-0C0FFEF7A9C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2410707"/>
      </p:ext>
    </p:extLst>
  </p:cSld>
  <p:clrMapOvr>
    <a:masterClrMapping/>
  </p:clrMapOvr>
  <p:transition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9" name="Segnaposto contenuto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374A8B-8273-4F91-9656-ECCEFB41C540}" type="datetimeFigureOut">
              <a:rPr lang="it-IT"/>
              <a:pPr>
                <a:defRPr/>
              </a:pPr>
              <a:t>16/10/2017</a:t>
            </a:fld>
            <a:endParaRPr lang="it-IT"/>
          </a:p>
        </p:txBody>
      </p:sp>
      <p:sp>
        <p:nvSpPr>
          <p:cNvPr id="6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3914BE-D9DC-45A8-8BCA-6821E71B169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1700305"/>
      </p:ext>
    </p:extLst>
  </p:cSld>
  <p:clrMapOvr>
    <a:masterClrMapping/>
  </p:clrMapOvr>
  <p:transition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ttangolo 5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ttangolo 6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ttangolo 7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it-IT" noProof="0" smtClean="0"/>
              <a:t>Fare clic sull'icona per inserire un'immagine</a:t>
            </a:r>
            <a:endParaRPr lang="en-US" noProof="0" dirty="0"/>
          </a:p>
        </p:txBody>
      </p:sp>
      <p:sp>
        <p:nvSpPr>
          <p:cNvPr id="9" name="Segnaposto data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C5FED45-2F65-4B5B-B652-988521A4F0B2}" type="datetimeFigureOut">
              <a:rPr lang="it-IT"/>
              <a:pPr>
                <a:defRPr/>
              </a:pPr>
              <a:t>16/10/2017</a:t>
            </a:fld>
            <a:endParaRPr lang="it-IT"/>
          </a:p>
        </p:txBody>
      </p:sp>
      <p:sp>
        <p:nvSpPr>
          <p:cNvPr id="10" name="Segnaposto numero diapositiva 12"/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 rtlCol="0"/>
          <a:lstStyle>
            <a:lvl1pPr>
              <a:defRPr sz="2800"/>
            </a:lvl1pPr>
          </a:lstStyle>
          <a:p>
            <a:pPr>
              <a:defRPr/>
            </a:pPr>
            <a:fld id="{226E4C6F-29BB-4788-854F-8D77B19E577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11" name="Segnaposto piè di pagina 13"/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41576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  <a:endParaRPr lang="en-US" smtClean="0"/>
          </a:p>
        </p:txBody>
      </p:sp>
      <p:sp>
        <p:nvSpPr>
          <p:cNvPr id="1027" name="Segnaposto testo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smtClean="0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EC745EE0-75FF-48C0-8073-F89472F99B0C}" type="datetimeFigureOut">
              <a:rPr lang="it-IT"/>
              <a:pPr>
                <a:defRPr/>
              </a:pPr>
              <a:t>16/10/2017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ttangolo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ttangolo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ttangolo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4B2B04BE-5AB4-4AB6-86E4-355CC46D689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1" r:id="rId2"/>
    <p:sldLayoutId id="2147483756" r:id="rId3"/>
    <p:sldLayoutId id="2147483757" r:id="rId4"/>
    <p:sldLayoutId id="2147483758" r:id="rId5"/>
    <p:sldLayoutId id="2147483752" r:id="rId6"/>
    <p:sldLayoutId id="2147483759" r:id="rId7"/>
    <p:sldLayoutId id="2147483753" r:id="rId8"/>
    <p:sldLayoutId id="2147483760" r:id="rId9"/>
    <p:sldLayoutId id="2147483754" r:id="rId10"/>
    <p:sldLayoutId id="2147483761" r:id="rId11"/>
  </p:sldLayoutIdLst>
  <p:transition>
    <p:newsflash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A5AB81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hart" Target="../charts/chart8.xml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chart" Target="../charts/char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2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10" Type="http://schemas.openxmlformats.org/officeDocument/2006/relationships/image" Target="../media/image16.png"/><Relationship Id="rId4" Type="http://schemas.openxmlformats.org/officeDocument/2006/relationships/image" Target="../media/image8.png"/><Relationship Id="rId9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7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10" Type="http://schemas.openxmlformats.org/officeDocument/2006/relationships/image" Target="../media/image21.png"/><Relationship Id="rId4" Type="http://schemas.openxmlformats.org/officeDocument/2006/relationships/image" Target="../media/image8.png"/><Relationship Id="rId9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0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7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chart" Target="../charts/char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Sottotitolo 2"/>
          <p:cNvSpPr>
            <a:spLocks noGrp="1"/>
          </p:cNvSpPr>
          <p:nvPr>
            <p:ph type="subTitle" idx="1"/>
          </p:nvPr>
        </p:nvSpPr>
        <p:spPr>
          <a:xfrm>
            <a:off x="2362200" y="6049963"/>
            <a:ext cx="6705600" cy="685800"/>
          </a:xfrm>
        </p:spPr>
        <p:txBody>
          <a:bodyPr/>
          <a:lstStyle/>
          <a:p>
            <a:pPr eaLnBrk="1" hangingPunct="1"/>
            <a:r>
              <a:rPr lang="it-IT" dirty="0" smtClean="0">
                <a:cs typeface="Calibri" pitchFamily="34" charset="0"/>
              </a:rPr>
              <a:t>Girolamo D’Anneo, Comune di Palermo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79512" y="4840560"/>
            <a:ext cx="8879666" cy="118072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sz="2800" b="1" dirty="0" smtClean="0">
                <a:solidFill>
                  <a:srgbClr val="C00000"/>
                </a:solidFill>
                <a:cs typeface="Calibri" pitchFamily="34" charset="0"/>
              </a:rPr>
              <a:t>LE RILEVAZIONI SPERIMENTALI 2017:</a:t>
            </a:r>
            <a:br>
              <a:rPr lang="it-IT" sz="2800" b="1" dirty="0" smtClean="0">
                <a:solidFill>
                  <a:srgbClr val="C00000"/>
                </a:solidFill>
                <a:cs typeface="Calibri" pitchFamily="34" charset="0"/>
              </a:rPr>
            </a:br>
            <a:r>
              <a:rPr lang="it-IT" sz="2800" b="1" dirty="0" smtClean="0">
                <a:solidFill>
                  <a:srgbClr val="C00000"/>
                </a:solidFill>
                <a:cs typeface="Calibri" pitchFamily="34" charset="0"/>
              </a:rPr>
              <a:t>L’ESPERIENZA DEL COMUNE DI PALERMO</a:t>
            </a:r>
            <a:endParaRPr lang="it-IT" sz="1800" b="1" dirty="0">
              <a:solidFill>
                <a:srgbClr val="C00000"/>
              </a:solidFill>
              <a:cs typeface="Calibri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72008" y="1340768"/>
            <a:ext cx="896448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b="1" dirty="0" smtClean="0">
                <a:solidFill>
                  <a:srgbClr val="C00000"/>
                </a:solidFill>
                <a:latin typeface="+mj-lt"/>
                <a:cs typeface="Calibri" pitchFamily="34" charset="0"/>
              </a:rPr>
              <a:t>Dati e indicatori statistici per il governo del territorio</a:t>
            </a:r>
            <a:r>
              <a:rPr lang="it-IT" sz="2000" b="1" dirty="0" smtClean="0">
                <a:solidFill>
                  <a:srgbClr val="C00000"/>
                </a:solidFill>
                <a:latin typeface="+mj-lt"/>
                <a:cs typeface="Calibri" pitchFamily="34" charset="0"/>
              </a:rPr>
              <a:t> </a:t>
            </a:r>
            <a:endParaRPr lang="it-IT" sz="2000" dirty="0">
              <a:solidFill>
                <a:srgbClr val="C00000"/>
              </a:solidFill>
              <a:latin typeface="+mj-lt"/>
              <a:cs typeface="Calibri" pitchFamily="34" charset="0"/>
            </a:endParaRPr>
          </a:p>
          <a:p>
            <a:pPr algn="ctr">
              <a:spcAft>
                <a:spcPts val="1200"/>
              </a:spcAft>
            </a:pPr>
            <a:r>
              <a:rPr lang="it-IT" sz="2000" b="1" dirty="0" smtClean="0">
                <a:solidFill>
                  <a:srgbClr val="C00000"/>
                </a:solidFill>
                <a:latin typeface="+mj-lt"/>
                <a:cs typeface="Calibri" pitchFamily="34" charset="0"/>
              </a:rPr>
              <a:t>Il Censimento permanente e l’integrazione degli archivi amministrativi</a:t>
            </a:r>
            <a:endParaRPr lang="it-IT" sz="2000" dirty="0">
              <a:solidFill>
                <a:srgbClr val="C00000"/>
              </a:solidFill>
              <a:latin typeface="+mj-lt"/>
              <a:cs typeface="Calibri" pitchFamily="34" charset="0"/>
            </a:endParaRPr>
          </a:p>
          <a:p>
            <a:pPr algn="ctr"/>
            <a:r>
              <a:rPr lang="it-IT" sz="1600" i="1" dirty="0" smtClean="0">
                <a:solidFill>
                  <a:schemeClr val="bg1"/>
                </a:solidFill>
                <a:latin typeface="+mj-lt"/>
                <a:cs typeface="Calibri" pitchFamily="34" charset="0"/>
              </a:rPr>
              <a:t>Reggio Calabria, 18 ottobre 2017</a:t>
            </a:r>
            <a:endParaRPr lang="it-IT" sz="1600" dirty="0">
              <a:solidFill>
                <a:schemeClr val="bg1"/>
              </a:solidFill>
              <a:latin typeface="+mj-lt"/>
              <a:cs typeface="Calibri" pitchFamily="34" charset="0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0"/>
            <a:ext cx="1620000" cy="1075873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195" y="341552"/>
            <a:ext cx="1800000" cy="512307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0" y="3140968"/>
            <a:ext cx="7200000" cy="13403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dirty="0" smtClean="0"/>
              <a:t>I principali risultati</a:t>
            </a:r>
          </a:p>
          <a:p>
            <a:pPr lvl="1"/>
            <a:r>
              <a:rPr lang="it-IT" dirty="0" smtClean="0"/>
              <a:t>La restituzione per canale</a:t>
            </a:r>
            <a:endParaRPr lang="it-IT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7895413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Grafico 4"/>
          <p:cNvGraphicFramePr/>
          <p:nvPr>
            <p:extLst>
              <p:ext uri="{D42A27DB-BD31-4B8C-83A1-F6EECF244321}">
                <p14:modId xmlns:p14="http://schemas.microsoft.com/office/powerpoint/2010/main" val="2365169186"/>
              </p:ext>
            </p:extLst>
          </p:nvPr>
        </p:nvGraphicFramePr>
        <p:xfrm>
          <a:off x="0" y="2564904"/>
          <a:ext cx="4824536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Immagin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6390000"/>
            <a:ext cx="704695" cy="468000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090" y="6490243"/>
            <a:ext cx="885406" cy="252000"/>
          </a:xfrm>
          <a:prstGeom prst="rect">
            <a:avLst/>
          </a:prstGeom>
        </p:spPr>
      </p:pic>
      <p:pic>
        <p:nvPicPr>
          <p:cNvPr id="9" name="Picture 31" descr="gialla fondo rosso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4600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Box 50"/>
          <p:cNvSpPr txBox="1">
            <a:spLocks noChangeArrowheads="1"/>
          </p:cNvSpPr>
          <p:nvPr/>
        </p:nvSpPr>
        <p:spPr bwMode="auto">
          <a:xfrm>
            <a:off x="533400" y="6400800"/>
            <a:ext cx="634285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it-IT" sz="1050" dirty="0" smtClean="0"/>
              <a:t>Girolamo D’Anneo, Comune </a:t>
            </a:r>
            <a:r>
              <a:rPr lang="it-IT" sz="1050" dirty="0"/>
              <a:t>di </a:t>
            </a:r>
            <a:r>
              <a:rPr lang="it-IT" sz="1050" dirty="0" smtClean="0"/>
              <a:t>Palermo: </a:t>
            </a:r>
            <a:r>
              <a:rPr lang="it-IT" sz="1100" dirty="0" smtClean="0"/>
              <a:t>Le rilevazioni sperimentali 2017:</a:t>
            </a:r>
          </a:p>
          <a:p>
            <a:pPr>
              <a:spcBef>
                <a:spcPts val="0"/>
              </a:spcBef>
            </a:pPr>
            <a:r>
              <a:rPr lang="it-IT" sz="1100" dirty="0" smtClean="0"/>
              <a:t>l’esperienza del Comune di Palermo</a:t>
            </a:r>
            <a:endParaRPr lang="it-IT" sz="1100" dirty="0"/>
          </a:p>
        </p:txBody>
      </p:sp>
      <p:graphicFrame>
        <p:nvGraphicFramePr>
          <p:cNvPr id="11" name="Grafico 10"/>
          <p:cNvGraphicFramePr/>
          <p:nvPr>
            <p:extLst>
              <p:ext uri="{D42A27DB-BD31-4B8C-83A1-F6EECF244321}">
                <p14:modId xmlns:p14="http://schemas.microsoft.com/office/powerpoint/2010/main" val="627280884"/>
              </p:ext>
            </p:extLst>
          </p:nvPr>
        </p:nvGraphicFramePr>
        <p:xfrm>
          <a:off x="4338611" y="2564904"/>
          <a:ext cx="4824536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1986430" y="3820398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smtClean="0"/>
              <a:t>77,6%</a:t>
            </a:r>
            <a:endParaRPr lang="it-IT" sz="2000" b="1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6325469" y="3815270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smtClean="0"/>
              <a:t>59,2%</a:t>
            </a:r>
            <a:endParaRPr lang="it-IT" sz="2000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406915" y="5627559"/>
            <a:ext cx="40254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 smtClean="0"/>
              <a:t>Campione famiglie con numero di telefono</a:t>
            </a:r>
            <a:endParaRPr lang="it-IT" sz="1600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4659948" y="5627559"/>
            <a:ext cx="42418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 smtClean="0"/>
              <a:t>Campione famiglie senza numero di telefono</a:t>
            </a: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2636357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14" y="1556792"/>
            <a:ext cx="2321768" cy="2321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punto di vista dei </a:t>
            </a:r>
            <a:r>
              <a:rPr lang="it-IT" dirty="0" smtClean="0"/>
              <a:t>rilevatori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2771800" y="1556792"/>
            <a:ext cx="5850232" cy="3243064"/>
          </a:xfrm>
        </p:spPr>
        <p:txBody>
          <a:bodyPr/>
          <a:lstStyle/>
          <a:p>
            <a:r>
              <a:rPr lang="it-IT" dirty="0" smtClean="0"/>
              <a:t>Tablet</a:t>
            </a:r>
          </a:p>
          <a:p>
            <a:pPr lvl="1"/>
            <a:r>
              <a:rPr lang="it-IT" dirty="0" smtClean="0"/>
              <a:t>Praticità</a:t>
            </a:r>
          </a:p>
          <a:p>
            <a:pPr lvl="1"/>
            <a:r>
              <a:rPr lang="it-IT" dirty="0" smtClean="0"/>
              <a:t>Rilevazione </a:t>
            </a:r>
            <a:r>
              <a:rPr lang="it-IT" dirty="0" err="1" smtClean="0"/>
              <a:t>paperless</a:t>
            </a:r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Questionario</a:t>
            </a:r>
          </a:p>
          <a:p>
            <a:pPr lvl="1"/>
            <a:r>
              <a:rPr lang="it-IT" dirty="0" smtClean="0"/>
              <a:t>Struttura</a:t>
            </a:r>
          </a:p>
          <a:p>
            <a:pPr lvl="1"/>
            <a:r>
              <a:rPr lang="it-IT" dirty="0" smtClean="0"/>
              <a:t>Lunghezza</a:t>
            </a:r>
          </a:p>
          <a:p>
            <a:pPr lvl="1"/>
            <a:r>
              <a:rPr lang="it-IT" dirty="0" smtClean="0"/>
              <a:t>Comprensibilità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6390000"/>
            <a:ext cx="704695" cy="468000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090" y="6490243"/>
            <a:ext cx="885406" cy="252000"/>
          </a:xfrm>
          <a:prstGeom prst="rect">
            <a:avLst/>
          </a:prstGeom>
        </p:spPr>
      </p:pic>
      <p:pic>
        <p:nvPicPr>
          <p:cNvPr id="8" name="Picture 31" descr="gialla fondo ross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4600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50"/>
          <p:cNvSpPr txBox="1">
            <a:spLocks noChangeArrowheads="1"/>
          </p:cNvSpPr>
          <p:nvPr/>
        </p:nvSpPr>
        <p:spPr bwMode="auto">
          <a:xfrm>
            <a:off x="533400" y="6400800"/>
            <a:ext cx="634285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it-IT" sz="1050" dirty="0" smtClean="0"/>
              <a:t>Girolamo D’Anneo, Comune </a:t>
            </a:r>
            <a:r>
              <a:rPr lang="it-IT" sz="1050" dirty="0"/>
              <a:t>di </a:t>
            </a:r>
            <a:r>
              <a:rPr lang="it-IT" sz="1050" dirty="0" smtClean="0"/>
              <a:t>Palermo: </a:t>
            </a:r>
            <a:r>
              <a:rPr lang="it-IT" sz="1100" dirty="0" smtClean="0"/>
              <a:t>Le rilevazioni sperimentali 2017:</a:t>
            </a:r>
          </a:p>
          <a:p>
            <a:pPr>
              <a:spcBef>
                <a:spcPts val="0"/>
              </a:spcBef>
            </a:pPr>
            <a:r>
              <a:rPr lang="it-IT" sz="1100" dirty="0" smtClean="0"/>
              <a:t>l’esperienza del Comune di Palermo</a:t>
            </a:r>
            <a:endParaRPr lang="it-IT" sz="1100" dirty="0"/>
          </a:p>
        </p:txBody>
      </p:sp>
      <p:pic>
        <p:nvPicPr>
          <p:cNvPr id="10" name="Picture 6" descr="Dettagli prodott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556792"/>
            <a:ext cx="1440000" cy="115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7429" y="3717032"/>
            <a:ext cx="2462963" cy="18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519517"/>
            <a:ext cx="2880000" cy="18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7876" y="2276872"/>
            <a:ext cx="1928567" cy="10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4864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943" y="1741668"/>
            <a:ext cx="1654509" cy="1670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punto di vista dei </a:t>
            </a:r>
            <a:r>
              <a:rPr lang="it-IT" dirty="0" smtClean="0"/>
              <a:t>rilevatori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2771800" y="1556792"/>
            <a:ext cx="5994248" cy="4539208"/>
          </a:xfrm>
        </p:spPr>
        <p:txBody>
          <a:bodyPr/>
          <a:lstStyle/>
          <a:p>
            <a:r>
              <a:rPr lang="it-IT" dirty="0" smtClean="0"/>
              <a:t>Contatto con le famiglie</a:t>
            </a:r>
          </a:p>
          <a:p>
            <a:pPr lvl="1"/>
            <a:r>
              <a:rPr lang="it-IT" dirty="0" smtClean="0"/>
              <a:t>Locandine</a:t>
            </a:r>
          </a:p>
          <a:p>
            <a:pPr lvl="1"/>
            <a:r>
              <a:rPr lang="it-IT" dirty="0" smtClean="0"/>
              <a:t>Lettere informative</a:t>
            </a:r>
          </a:p>
          <a:p>
            <a:endParaRPr lang="it-IT" dirty="0" smtClean="0"/>
          </a:p>
          <a:p>
            <a:r>
              <a:rPr lang="it-IT" dirty="0" smtClean="0"/>
              <a:t>Qualità della connessione</a:t>
            </a:r>
          </a:p>
          <a:p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Software</a:t>
            </a: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6390000"/>
            <a:ext cx="704695" cy="468000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090" y="6490243"/>
            <a:ext cx="885406" cy="252000"/>
          </a:xfrm>
          <a:prstGeom prst="rect">
            <a:avLst/>
          </a:prstGeom>
        </p:spPr>
      </p:pic>
      <p:pic>
        <p:nvPicPr>
          <p:cNvPr id="10" name="Picture 31" descr="gialla fondo ross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4600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50"/>
          <p:cNvSpPr txBox="1">
            <a:spLocks noChangeArrowheads="1"/>
          </p:cNvSpPr>
          <p:nvPr/>
        </p:nvSpPr>
        <p:spPr bwMode="auto">
          <a:xfrm>
            <a:off x="533400" y="6400800"/>
            <a:ext cx="634285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it-IT" sz="1050" dirty="0" smtClean="0"/>
              <a:t>Girolamo D’Anneo, Comune </a:t>
            </a:r>
            <a:r>
              <a:rPr lang="it-IT" sz="1050" dirty="0"/>
              <a:t>di </a:t>
            </a:r>
            <a:r>
              <a:rPr lang="it-IT" sz="1050" dirty="0" smtClean="0"/>
              <a:t>Palermo: </a:t>
            </a:r>
            <a:r>
              <a:rPr lang="it-IT" sz="1100" dirty="0" smtClean="0"/>
              <a:t>Le rilevazioni sperimentali 2017:</a:t>
            </a:r>
          </a:p>
          <a:p>
            <a:pPr>
              <a:spcBef>
                <a:spcPts val="0"/>
              </a:spcBef>
            </a:pPr>
            <a:r>
              <a:rPr lang="it-IT" sz="1100" dirty="0" smtClean="0"/>
              <a:t>l’esperienza del Comune di Palermo</a:t>
            </a:r>
            <a:endParaRPr lang="it-IT" sz="11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722844"/>
            <a:ext cx="1266807" cy="18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utoShape 6" descr="Risultati immagini per connessione di rete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1240" y="3717032"/>
            <a:ext cx="1800000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4797152"/>
            <a:ext cx="2447032" cy="1440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3476" y="2313008"/>
            <a:ext cx="2141012" cy="11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7751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Conclusioni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dirty="0" smtClean="0"/>
              <a:t>Passaggio dal Censimento tradizionale al Censimento permanente</a:t>
            </a:r>
          </a:p>
          <a:p>
            <a:r>
              <a:rPr lang="it-IT" dirty="0" smtClean="0"/>
              <a:t>Livello di dettaglio territoriale delle informazioni</a:t>
            </a:r>
          </a:p>
          <a:p>
            <a:pPr lvl="1"/>
            <a:r>
              <a:rPr lang="it-IT" dirty="0"/>
              <a:t>Disponibilità di dati a livello </a:t>
            </a:r>
            <a:r>
              <a:rPr lang="it-IT" dirty="0" err="1"/>
              <a:t>subcomunale</a:t>
            </a:r>
            <a:endParaRPr lang="it-IT" dirty="0"/>
          </a:p>
          <a:p>
            <a:pPr marL="366713" lvl="1" indent="0">
              <a:buNone/>
            </a:pPr>
            <a:endParaRPr lang="it-IT" dirty="0" smtClean="0"/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3573016"/>
            <a:ext cx="3527734" cy="2772000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6390000"/>
            <a:ext cx="704695" cy="468000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090" y="6490243"/>
            <a:ext cx="885406" cy="252000"/>
          </a:xfrm>
          <a:prstGeom prst="rect">
            <a:avLst/>
          </a:prstGeom>
        </p:spPr>
      </p:pic>
      <p:pic>
        <p:nvPicPr>
          <p:cNvPr id="12" name="Picture 31" descr="gialla fondo ross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4600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 Box 50"/>
          <p:cNvSpPr txBox="1">
            <a:spLocks noChangeArrowheads="1"/>
          </p:cNvSpPr>
          <p:nvPr/>
        </p:nvSpPr>
        <p:spPr bwMode="auto">
          <a:xfrm>
            <a:off x="533400" y="6400800"/>
            <a:ext cx="634285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it-IT" sz="1050" dirty="0" smtClean="0"/>
              <a:t>Girolamo D’Anneo, Comune </a:t>
            </a:r>
            <a:r>
              <a:rPr lang="it-IT" sz="1050" dirty="0"/>
              <a:t>di </a:t>
            </a:r>
            <a:r>
              <a:rPr lang="it-IT" sz="1050" dirty="0" smtClean="0"/>
              <a:t>Palermo: </a:t>
            </a:r>
            <a:r>
              <a:rPr lang="it-IT" sz="1100" dirty="0" smtClean="0"/>
              <a:t>Le rilevazioni sperimentali 2017:</a:t>
            </a:r>
          </a:p>
          <a:p>
            <a:pPr>
              <a:spcBef>
                <a:spcPts val="0"/>
              </a:spcBef>
            </a:pPr>
            <a:r>
              <a:rPr lang="it-IT" sz="1100" dirty="0" smtClean="0"/>
              <a:t>l’esperienza del Comune di Palermo</a:t>
            </a:r>
            <a:endParaRPr lang="it-IT" sz="1100" dirty="0"/>
          </a:p>
        </p:txBody>
      </p:sp>
    </p:spTree>
    <p:extLst>
      <p:ext uri="{BB962C8B-B14F-4D97-AF65-F5344CB8AC3E}">
        <p14:creationId xmlns:p14="http://schemas.microsoft.com/office/powerpoint/2010/main" val="1692082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Conclusioni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dirty="0" smtClean="0"/>
              <a:t>Rilevazione porta a porta</a:t>
            </a:r>
          </a:p>
          <a:p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Riforma </a:t>
            </a:r>
            <a:r>
              <a:rPr lang="it-IT" dirty="0"/>
              <a:t>del Sistan</a:t>
            </a:r>
          </a:p>
          <a:p>
            <a:pPr lvl="1"/>
            <a:r>
              <a:rPr lang="it-IT" dirty="0"/>
              <a:t>Rafforzamento degli Uffici comunali di statistica</a:t>
            </a:r>
          </a:p>
          <a:p>
            <a:endParaRPr lang="it-IT" dirty="0"/>
          </a:p>
          <a:p>
            <a:endParaRPr lang="it-IT" dirty="0" smtClean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924" y="4221088"/>
            <a:ext cx="3874736" cy="540000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6390000"/>
            <a:ext cx="704695" cy="468000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090" y="6490243"/>
            <a:ext cx="885406" cy="252000"/>
          </a:xfrm>
          <a:prstGeom prst="rect">
            <a:avLst/>
          </a:prstGeom>
        </p:spPr>
      </p:pic>
      <p:pic>
        <p:nvPicPr>
          <p:cNvPr id="11" name="Picture 31" descr="gialla fondo ross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4600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50"/>
          <p:cNvSpPr txBox="1">
            <a:spLocks noChangeArrowheads="1"/>
          </p:cNvSpPr>
          <p:nvPr/>
        </p:nvSpPr>
        <p:spPr bwMode="auto">
          <a:xfrm>
            <a:off x="533400" y="6400800"/>
            <a:ext cx="634285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it-IT" sz="1050" dirty="0" smtClean="0"/>
              <a:t>Girolamo D’Anneo, Comune </a:t>
            </a:r>
            <a:r>
              <a:rPr lang="it-IT" sz="1050" dirty="0"/>
              <a:t>di </a:t>
            </a:r>
            <a:r>
              <a:rPr lang="it-IT" sz="1050" dirty="0" smtClean="0"/>
              <a:t>Palermo: </a:t>
            </a:r>
            <a:r>
              <a:rPr lang="it-IT" sz="1100" dirty="0" smtClean="0"/>
              <a:t>Le rilevazioni sperimentali 2017:</a:t>
            </a:r>
          </a:p>
          <a:p>
            <a:pPr>
              <a:spcBef>
                <a:spcPts val="0"/>
              </a:spcBef>
            </a:pPr>
            <a:r>
              <a:rPr lang="it-IT" sz="1100" dirty="0" smtClean="0"/>
              <a:t>l’esperienza del Comune di Palermo</a:t>
            </a:r>
            <a:endParaRPr lang="it-IT" sz="11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6" y="1772816"/>
            <a:ext cx="3085715" cy="16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0631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Sottotitolo 2"/>
          <p:cNvSpPr>
            <a:spLocks noGrp="1"/>
          </p:cNvSpPr>
          <p:nvPr>
            <p:ph type="subTitle" idx="1"/>
          </p:nvPr>
        </p:nvSpPr>
        <p:spPr>
          <a:xfrm>
            <a:off x="2362200" y="6049963"/>
            <a:ext cx="6705600" cy="685800"/>
          </a:xfrm>
        </p:spPr>
        <p:txBody>
          <a:bodyPr/>
          <a:lstStyle/>
          <a:p>
            <a:pPr eaLnBrk="1" hangingPunct="1"/>
            <a:r>
              <a:rPr lang="it-IT" dirty="0" smtClean="0">
                <a:cs typeface="Calibri" pitchFamily="34" charset="0"/>
              </a:rPr>
              <a:t>Girolamo D’Anneo, Comune di Palermo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79512" y="4840560"/>
            <a:ext cx="8879666" cy="118072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sz="2800" b="1" dirty="0" smtClean="0">
                <a:solidFill>
                  <a:srgbClr val="C00000"/>
                </a:solidFill>
                <a:cs typeface="Calibri" pitchFamily="34" charset="0"/>
              </a:rPr>
              <a:t>LE RILEVAZIONI SPERIMENTALI 2017:</a:t>
            </a:r>
            <a:br>
              <a:rPr lang="it-IT" sz="2800" b="1" dirty="0" smtClean="0">
                <a:solidFill>
                  <a:srgbClr val="C00000"/>
                </a:solidFill>
                <a:cs typeface="Calibri" pitchFamily="34" charset="0"/>
              </a:rPr>
            </a:br>
            <a:r>
              <a:rPr lang="it-IT" sz="2800" b="1" dirty="0" smtClean="0">
                <a:solidFill>
                  <a:srgbClr val="C00000"/>
                </a:solidFill>
                <a:cs typeface="Calibri" pitchFamily="34" charset="0"/>
              </a:rPr>
              <a:t>L’ESPERIENZA DEL COMUNE DI PALERMO</a:t>
            </a:r>
            <a:endParaRPr lang="it-IT" sz="1800" b="1" dirty="0">
              <a:solidFill>
                <a:srgbClr val="C00000"/>
              </a:solidFill>
              <a:cs typeface="Calibri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72008" y="1340768"/>
            <a:ext cx="896448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b="1" dirty="0" smtClean="0">
                <a:solidFill>
                  <a:srgbClr val="C00000"/>
                </a:solidFill>
                <a:latin typeface="+mj-lt"/>
                <a:cs typeface="Calibri" pitchFamily="34" charset="0"/>
              </a:rPr>
              <a:t>Dati e indicatori statistici per il governo del territorio</a:t>
            </a:r>
            <a:r>
              <a:rPr lang="it-IT" sz="2000" b="1" dirty="0" smtClean="0">
                <a:solidFill>
                  <a:srgbClr val="C00000"/>
                </a:solidFill>
                <a:latin typeface="+mj-lt"/>
                <a:cs typeface="Calibri" pitchFamily="34" charset="0"/>
              </a:rPr>
              <a:t> </a:t>
            </a:r>
            <a:endParaRPr lang="it-IT" sz="2000" dirty="0">
              <a:solidFill>
                <a:srgbClr val="C00000"/>
              </a:solidFill>
              <a:latin typeface="+mj-lt"/>
              <a:cs typeface="Calibri" pitchFamily="34" charset="0"/>
            </a:endParaRPr>
          </a:p>
          <a:p>
            <a:pPr algn="ctr">
              <a:spcAft>
                <a:spcPts val="1200"/>
              </a:spcAft>
            </a:pPr>
            <a:r>
              <a:rPr lang="it-IT" sz="2000" b="1" dirty="0" smtClean="0">
                <a:solidFill>
                  <a:srgbClr val="C00000"/>
                </a:solidFill>
                <a:latin typeface="+mj-lt"/>
                <a:cs typeface="Calibri" pitchFamily="34" charset="0"/>
              </a:rPr>
              <a:t>Il Censimento permanente e l’integrazione degli archivi amministrativi</a:t>
            </a:r>
            <a:endParaRPr lang="it-IT" sz="2000" dirty="0">
              <a:solidFill>
                <a:srgbClr val="C00000"/>
              </a:solidFill>
              <a:latin typeface="+mj-lt"/>
              <a:cs typeface="Calibri" pitchFamily="34" charset="0"/>
            </a:endParaRPr>
          </a:p>
          <a:p>
            <a:pPr algn="ctr"/>
            <a:r>
              <a:rPr lang="it-IT" sz="1600" i="1" dirty="0" smtClean="0">
                <a:solidFill>
                  <a:schemeClr val="bg1"/>
                </a:solidFill>
                <a:latin typeface="+mj-lt"/>
                <a:cs typeface="Calibri" pitchFamily="34" charset="0"/>
              </a:rPr>
              <a:t>Reggio Calabria, 18 ottobre 2017</a:t>
            </a:r>
            <a:endParaRPr lang="it-IT" sz="1600" dirty="0">
              <a:solidFill>
                <a:schemeClr val="bg1"/>
              </a:solidFill>
              <a:latin typeface="+mj-lt"/>
              <a:cs typeface="Calibri" pitchFamily="34" charset="0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0"/>
            <a:ext cx="1620000" cy="1075873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195" y="341552"/>
            <a:ext cx="1800000" cy="512307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0" y="3140968"/>
            <a:ext cx="7200000" cy="1340300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506739" y="3379065"/>
            <a:ext cx="8130522" cy="769441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400" b="1" i="1" dirty="0" smtClean="0">
                <a:solidFill>
                  <a:srgbClr val="FF0000"/>
                </a:solidFill>
              </a:rPr>
              <a:t>Grazie per l’attenzione!</a:t>
            </a:r>
          </a:p>
        </p:txBody>
      </p:sp>
    </p:spTree>
    <p:extLst>
      <p:ext uri="{BB962C8B-B14F-4D97-AF65-F5344CB8AC3E}">
        <p14:creationId xmlns:p14="http://schemas.microsoft.com/office/powerpoint/2010/main" val="4006634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Le due rilevazioni sperimentali</a:t>
            </a:r>
            <a:endParaRPr lang="it-IT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000" y="2876932"/>
            <a:ext cx="7200000" cy="1488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000" y="4631925"/>
            <a:ext cx="7200000" cy="525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6390000"/>
            <a:ext cx="704695" cy="468000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090" y="6490243"/>
            <a:ext cx="885406" cy="252000"/>
          </a:xfrm>
          <a:prstGeom prst="rect">
            <a:avLst/>
          </a:prstGeom>
        </p:spPr>
      </p:pic>
      <p:pic>
        <p:nvPicPr>
          <p:cNvPr id="7" name="Picture 31" descr="gialla fondo rosso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4600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50"/>
          <p:cNvSpPr txBox="1">
            <a:spLocks noChangeArrowheads="1"/>
          </p:cNvSpPr>
          <p:nvPr/>
        </p:nvSpPr>
        <p:spPr bwMode="auto">
          <a:xfrm>
            <a:off x="533400" y="6400800"/>
            <a:ext cx="634285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it-IT" sz="1050" dirty="0" smtClean="0"/>
              <a:t>Girolamo D’Anneo, Comune </a:t>
            </a:r>
            <a:r>
              <a:rPr lang="it-IT" sz="1050" dirty="0"/>
              <a:t>di </a:t>
            </a:r>
            <a:r>
              <a:rPr lang="it-IT" sz="1050" dirty="0" smtClean="0"/>
              <a:t>Palermo: </a:t>
            </a:r>
            <a:r>
              <a:rPr lang="it-IT" sz="1100" dirty="0" smtClean="0"/>
              <a:t>Le rilevazioni sperimentali 2017:</a:t>
            </a:r>
          </a:p>
          <a:p>
            <a:pPr>
              <a:spcBef>
                <a:spcPts val="0"/>
              </a:spcBef>
            </a:pPr>
            <a:r>
              <a:rPr lang="it-IT" sz="1100" dirty="0" smtClean="0"/>
              <a:t>l’esperienza del Comune di Palermo</a:t>
            </a:r>
            <a:endParaRPr lang="it-IT" sz="1100" dirty="0"/>
          </a:p>
        </p:txBody>
      </p:sp>
    </p:spTree>
    <p:extLst>
      <p:ext uri="{BB962C8B-B14F-4D97-AF65-F5344CB8AC3E}">
        <p14:creationId xmlns:p14="http://schemas.microsoft.com/office/powerpoint/2010/main" val="124742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dirty="0" smtClean="0"/>
              <a:t>Rilevazione </a:t>
            </a:r>
            <a:r>
              <a:rPr lang="it-IT" dirty="0"/>
              <a:t>di tipo tradizionale areale condotta con la sola modalità CAPI (</a:t>
            </a:r>
            <a:r>
              <a:rPr lang="it-IT" dirty="0" smtClean="0"/>
              <a:t>computer </a:t>
            </a:r>
            <a:r>
              <a:rPr lang="it-IT" dirty="0" err="1" smtClean="0"/>
              <a:t>assisted</a:t>
            </a:r>
            <a:r>
              <a:rPr lang="it-IT" dirty="0" smtClean="0"/>
              <a:t> </a:t>
            </a:r>
            <a:r>
              <a:rPr lang="it-IT" dirty="0"/>
              <a:t>personal </a:t>
            </a:r>
            <a:r>
              <a:rPr lang="it-IT" dirty="0" err="1"/>
              <a:t>interview</a:t>
            </a:r>
            <a:r>
              <a:rPr lang="it-IT" dirty="0"/>
              <a:t>) presso un campione di indirizzi avente come popolazione‐obiettivo le </a:t>
            </a:r>
            <a:r>
              <a:rPr lang="it-IT" dirty="0" smtClean="0"/>
              <a:t>famiglie e gli alloggi</a:t>
            </a:r>
          </a:p>
          <a:p>
            <a:r>
              <a:rPr lang="it-IT" dirty="0" smtClean="0"/>
              <a:t>Quattro fasi:</a:t>
            </a:r>
          </a:p>
          <a:p>
            <a:pPr lvl="1"/>
            <a:r>
              <a:rPr lang="it-IT" dirty="0" smtClean="0"/>
              <a:t>Ricognizione preliminare</a:t>
            </a:r>
          </a:p>
          <a:p>
            <a:pPr lvl="1"/>
            <a:r>
              <a:rPr lang="it-IT" dirty="0" smtClean="0"/>
              <a:t>Rilevazione porta a porta</a:t>
            </a:r>
          </a:p>
          <a:p>
            <a:pPr lvl="1"/>
            <a:r>
              <a:rPr lang="it-IT" dirty="0" smtClean="0"/>
              <a:t>Estrazione della lista di controllo</a:t>
            </a:r>
          </a:p>
          <a:p>
            <a:pPr lvl="1"/>
            <a:r>
              <a:rPr lang="it-IT" dirty="0" smtClean="0"/>
              <a:t>Verifica della lista di controllo degli individui non trovati</a:t>
            </a:r>
            <a:endParaRPr lang="it-IT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84815"/>
            <a:ext cx="8054400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6390000"/>
            <a:ext cx="704695" cy="468000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090" y="6490243"/>
            <a:ext cx="885406" cy="252000"/>
          </a:xfrm>
          <a:prstGeom prst="rect">
            <a:avLst/>
          </a:prstGeom>
        </p:spPr>
      </p:pic>
      <p:pic>
        <p:nvPicPr>
          <p:cNvPr id="7" name="Picture 31" descr="gialla fondo ross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4600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50"/>
          <p:cNvSpPr txBox="1">
            <a:spLocks noChangeArrowheads="1"/>
          </p:cNvSpPr>
          <p:nvPr/>
        </p:nvSpPr>
        <p:spPr bwMode="auto">
          <a:xfrm>
            <a:off x="533400" y="6400800"/>
            <a:ext cx="634285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it-IT" sz="1050" dirty="0" smtClean="0"/>
              <a:t>Girolamo D’Anneo, Comune </a:t>
            </a:r>
            <a:r>
              <a:rPr lang="it-IT" sz="1050" dirty="0"/>
              <a:t>di </a:t>
            </a:r>
            <a:r>
              <a:rPr lang="it-IT" sz="1050" dirty="0" smtClean="0"/>
              <a:t>Palermo: </a:t>
            </a:r>
            <a:r>
              <a:rPr lang="it-IT" sz="1100" dirty="0" smtClean="0"/>
              <a:t>Le rilevazioni sperimentali 2017:</a:t>
            </a:r>
          </a:p>
          <a:p>
            <a:pPr>
              <a:spcBef>
                <a:spcPts val="0"/>
              </a:spcBef>
            </a:pPr>
            <a:r>
              <a:rPr lang="it-IT" sz="1100" dirty="0" smtClean="0"/>
              <a:t>l’esperienza del Comune di Palermo</a:t>
            </a:r>
            <a:endParaRPr lang="it-IT" sz="1100" dirty="0"/>
          </a:p>
        </p:txBody>
      </p:sp>
    </p:spTree>
    <p:extLst>
      <p:ext uri="{BB962C8B-B14F-4D97-AF65-F5344CB8AC3E}">
        <p14:creationId xmlns:p14="http://schemas.microsoft.com/office/powerpoint/2010/main" val="897226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dirty="0" smtClean="0"/>
              <a:t>Il calendario di rilevazione:</a:t>
            </a:r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A Palermo:</a:t>
            </a:r>
          </a:p>
          <a:p>
            <a:pPr lvl="1"/>
            <a:r>
              <a:rPr lang="it-IT" dirty="0" smtClean="0"/>
              <a:t>672 indirizzi (in 96 sezioni di censimento)</a:t>
            </a:r>
          </a:p>
          <a:p>
            <a:pPr lvl="1"/>
            <a:r>
              <a:rPr lang="it-IT" dirty="0" smtClean="0"/>
              <a:t>3.232 famiglie attese</a:t>
            </a:r>
          </a:p>
          <a:p>
            <a:pPr lvl="1"/>
            <a:r>
              <a:rPr lang="it-IT" dirty="0" smtClean="0"/>
              <a:t>20 rilevatori (effettivi 18 rilevatori)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84815"/>
            <a:ext cx="8054400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2760884"/>
              </p:ext>
            </p:extLst>
          </p:nvPr>
        </p:nvGraphicFramePr>
        <p:xfrm>
          <a:off x="1067780" y="2132856"/>
          <a:ext cx="7598180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60404"/>
                <a:gridCol w="2437776"/>
              </a:tblGrid>
              <a:tr h="139040">
                <a:tc>
                  <a:txBody>
                    <a:bodyPr/>
                    <a:lstStyle/>
                    <a:p>
                      <a:r>
                        <a:rPr lang="it-IT" dirty="0" smtClean="0"/>
                        <a:t>Operazione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Date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Ricognizione della sezione di censimento (verifica indirizzi, locandine, lettere informative)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19-25 maggio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Rilevazione porta</a:t>
                      </a:r>
                      <a:r>
                        <a:rPr lang="it-IT" baseline="0" dirty="0" smtClean="0"/>
                        <a:t> a porta e verifica della lista di controllo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26</a:t>
                      </a:r>
                      <a:r>
                        <a:rPr lang="it-IT" baseline="0" dirty="0" smtClean="0"/>
                        <a:t> maggio - 26 giugno</a:t>
                      </a:r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Immagin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6390000"/>
            <a:ext cx="704695" cy="468000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090" y="6490243"/>
            <a:ext cx="885406" cy="252000"/>
          </a:xfrm>
          <a:prstGeom prst="rect">
            <a:avLst/>
          </a:prstGeom>
        </p:spPr>
      </p:pic>
      <p:pic>
        <p:nvPicPr>
          <p:cNvPr id="8" name="Picture 31" descr="gialla fondo ross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4600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50"/>
          <p:cNvSpPr txBox="1">
            <a:spLocks noChangeArrowheads="1"/>
          </p:cNvSpPr>
          <p:nvPr/>
        </p:nvSpPr>
        <p:spPr bwMode="auto">
          <a:xfrm>
            <a:off x="533400" y="6400800"/>
            <a:ext cx="634285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it-IT" sz="1050" dirty="0" smtClean="0"/>
              <a:t>Girolamo D’Anneo, Comune </a:t>
            </a:r>
            <a:r>
              <a:rPr lang="it-IT" sz="1050" dirty="0"/>
              <a:t>di </a:t>
            </a:r>
            <a:r>
              <a:rPr lang="it-IT" sz="1050" dirty="0" smtClean="0"/>
              <a:t>Palermo: </a:t>
            </a:r>
            <a:r>
              <a:rPr lang="it-IT" sz="1100" dirty="0" smtClean="0"/>
              <a:t>Le rilevazioni sperimentali 2017:</a:t>
            </a:r>
          </a:p>
          <a:p>
            <a:pPr>
              <a:spcBef>
                <a:spcPts val="0"/>
              </a:spcBef>
            </a:pPr>
            <a:r>
              <a:rPr lang="it-IT" sz="1100" dirty="0" smtClean="0"/>
              <a:t>l’esperienza del Comune di Palermo</a:t>
            </a:r>
            <a:endParaRPr lang="it-IT" sz="11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7886" y="5392866"/>
            <a:ext cx="1804188" cy="9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5264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dirty="0" smtClean="0"/>
              <a:t>Rilevazione </a:t>
            </a:r>
            <a:r>
              <a:rPr lang="it-IT" dirty="0"/>
              <a:t>che interessa le famiglie, e i relativi alloggi, presenti in una </a:t>
            </a:r>
            <a:r>
              <a:rPr lang="it-IT" dirty="0" smtClean="0"/>
              <a:t>lista campionaria </a:t>
            </a:r>
            <a:r>
              <a:rPr lang="it-IT" dirty="0"/>
              <a:t>estratta dalle Liste Anagrafiche </a:t>
            </a:r>
            <a:r>
              <a:rPr lang="it-IT" dirty="0" smtClean="0"/>
              <a:t>Comunali</a:t>
            </a:r>
          </a:p>
          <a:p>
            <a:r>
              <a:rPr lang="it-IT" dirty="0" smtClean="0"/>
              <a:t>Tecnica </a:t>
            </a:r>
            <a:r>
              <a:rPr lang="it-IT" dirty="0"/>
              <a:t>di rilevazione </a:t>
            </a:r>
            <a:r>
              <a:rPr lang="it-IT" dirty="0" smtClean="0"/>
              <a:t>multicanale (contenimento del numero dei rilevatori):</a:t>
            </a:r>
            <a:endParaRPr lang="it-IT" dirty="0"/>
          </a:p>
          <a:p>
            <a:pPr lvl="1"/>
            <a:r>
              <a:rPr lang="it-IT" dirty="0"/>
              <a:t>1. Computer </a:t>
            </a:r>
            <a:r>
              <a:rPr lang="it-IT" dirty="0" err="1"/>
              <a:t>Assisted</a:t>
            </a:r>
            <a:r>
              <a:rPr lang="it-IT" dirty="0"/>
              <a:t> Web </a:t>
            </a:r>
            <a:r>
              <a:rPr lang="it-IT" dirty="0" err="1"/>
              <a:t>Interviewing</a:t>
            </a:r>
            <a:r>
              <a:rPr lang="it-IT" dirty="0"/>
              <a:t> (CAWI</a:t>
            </a:r>
            <a:r>
              <a:rPr lang="it-IT" dirty="0" smtClean="0"/>
              <a:t>) </a:t>
            </a:r>
          </a:p>
          <a:p>
            <a:pPr lvl="1"/>
            <a:endParaRPr lang="it-IT" dirty="0" smtClean="0"/>
          </a:p>
          <a:p>
            <a:pPr lvl="1"/>
            <a:r>
              <a:rPr lang="it-IT" dirty="0" smtClean="0"/>
              <a:t>2</a:t>
            </a:r>
            <a:r>
              <a:rPr lang="it-IT" dirty="0"/>
              <a:t>. Interviste telefoniche effettuate dal </a:t>
            </a:r>
            <a:r>
              <a:rPr lang="it-IT" dirty="0" smtClean="0"/>
              <a:t>Comune (CATI)</a:t>
            </a:r>
          </a:p>
          <a:p>
            <a:pPr lvl="1"/>
            <a:r>
              <a:rPr lang="it-IT" dirty="0" smtClean="0"/>
              <a:t>3</a:t>
            </a:r>
            <a:r>
              <a:rPr lang="it-IT" dirty="0"/>
              <a:t>. Computer </a:t>
            </a:r>
            <a:r>
              <a:rPr lang="it-IT" dirty="0" err="1"/>
              <a:t>Assisted</a:t>
            </a:r>
            <a:r>
              <a:rPr lang="it-IT" dirty="0"/>
              <a:t> Personal </a:t>
            </a:r>
            <a:r>
              <a:rPr lang="it-IT" dirty="0" err="1"/>
              <a:t>Interviewing</a:t>
            </a:r>
            <a:r>
              <a:rPr lang="it-IT" dirty="0"/>
              <a:t> (</a:t>
            </a:r>
            <a:r>
              <a:rPr lang="it-IT" dirty="0" smtClean="0"/>
              <a:t>CAPI)</a:t>
            </a:r>
          </a:p>
          <a:p>
            <a:pPr lvl="1"/>
            <a:r>
              <a:rPr lang="it-IT" dirty="0" smtClean="0"/>
              <a:t>4</a:t>
            </a:r>
            <a:r>
              <a:rPr lang="it-IT" dirty="0"/>
              <a:t>. Altro </a:t>
            </a:r>
            <a:r>
              <a:rPr lang="it-IT" dirty="0" smtClean="0"/>
              <a:t>canale</a:t>
            </a:r>
            <a:endParaRPr lang="it-IT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7895413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6390000"/>
            <a:ext cx="704695" cy="468000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090" y="6490243"/>
            <a:ext cx="885406" cy="252000"/>
          </a:xfrm>
          <a:prstGeom prst="rect">
            <a:avLst/>
          </a:prstGeom>
        </p:spPr>
      </p:pic>
      <p:pic>
        <p:nvPicPr>
          <p:cNvPr id="7" name="Picture 31" descr="gialla fondo ross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4600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50"/>
          <p:cNvSpPr txBox="1">
            <a:spLocks noChangeArrowheads="1"/>
          </p:cNvSpPr>
          <p:nvPr/>
        </p:nvSpPr>
        <p:spPr bwMode="auto">
          <a:xfrm>
            <a:off x="533400" y="6400800"/>
            <a:ext cx="634285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it-IT" sz="1050" dirty="0" smtClean="0"/>
              <a:t>Girolamo D’Anneo, Comune </a:t>
            </a:r>
            <a:r>
              <a:rPr lang="it-IT" sz="1050" dirty="0"/>
              <a:t>di </a:t>
            </a:r>
            <a:r>
              <a:rPr lang="it-IT" sz="1050" dirty="0" smtClean="0"/>
              <a:t>Palermo: </a:t>
            </a:r>
            <a:r>
              <a:rPr lang="it-IT" sz="1100" dirty="0" smtClean="0"/>
              <a:t>Le rilevazioni sperimentali 2017:</a:t>
            </a:r>
          </a:p>
          <a:p>
            <a:pPr>
              <a:spcBef>
                <a:spcPts val="0"/>
              </a:spcBef>
            </a:pPr>
            <a:r>
              <a:rPr lang="it-IT" sz="1100" dirty="0" smtClean="0"/>
              <a:t>l’esperienza del Comune di Palermo</a:t>
            </a:r>
            <a:endParaRPr lang="it-IT" sz="1100" dirty="0"/>
          </a:p>
        </p:txBody>
      </p:sp>
    </p:spTree>
    <p:extLst>
      <p:ext uri="{BB962C8B-B14F-4D97-AF65-F5344CB8AC3E}">
        <p14:creationId xmlns:p14="http://schemas.microsoft.com/office/powerpoint/2010/main" val="3089648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dirty="0" smtClean="0"/>
              <a:t>Il calendario di rilevazione:</a:t>
            </a:r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r>
              <a:rPr lang="it-IT" dirty="0" smtClean="0"/>
              <a:t>A Palermo:</a:t>
            </a:r>
          </a:p>
          <a:p>
            <a:pPr lvl="1"/>
            <a:r>
              <a:rPr lang="it-IT" dirty="0" smtClean="0"/>
              <a:t>999 famiglie campione (di cui 214 con numero di telefono)</a:t>
            </a:r>
          </a:p>
          <a:p>
            <a:pPr lvl="1"/>
            <a:r>
              <a:rPr lang="it-IT" dirty="0" smtClean="0"/>
              <a:t>12 rilevatori (effettivi 14 rilevatori)</a:t>
            </a:r>
            <a:endParaRPr lang="it-IT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7895413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5346411"/>
              </p:ext>
            </p:extLst>
          </p:nvPr>
        </p:nvGraphicFramePr>
        <p:xfrm>
          <a:off x="1029849" y="2132856"/>
          <a:ext cx="7477124" cy="184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16125"/>
                <a:gridCol w="2260999"/>
              </a:tblGrid>
              <a:tr h="139040">
                <a:tc>
                  <a:txBody>
                    <a:bodyPr/>
                    <a:lstStyle/>
                    <a:p>
                      <a:r>
                        <a:rPr lang="it-IT" dirty="0" smtClean="0"/>
                        <a:t>Operazione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Date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Restituzione spontanea (CAWI)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8 maggio - 3 giugno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it-IT" i="1" dirty="0" smtClean="0"/>
                        <a:t>Primo sollecito</a:t>
                      </a:r>
                      <a:endParaRPr lang="it-IT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17 maggio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it-IT" i="1" dirty="0" smtClean="0"/>
                        <a:t>Secondo sollecito</a:t>
                      </a:r>
                      <a:endParaRPr lang="it-IT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27 maggio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Recupero delle mancate risposte (CAWI, CATI, CAPI)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4 giugno</a:t>
                      </a:r>
                      <a:r>
                        <a:rPr lang="it-IT" baseline="0" dirty="0" smtClean="0"/>
                        <a:t> - 4 luglio</a:t>
                      </a:r>
                      <a:endParaRPr lang="it-IT" dirty="0" smtClean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Immagin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6390000"/>
            <a:ext cx="704695" cy="468000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090" y="6490243"/>
            <a:ext cx="885406" cy="252000"/>
          </a:xfrm>
          <a:prstGeom prst="rect">
            <a:avLst/>
          </a:prstGeom>
        </p:spPr>
      </p:pic>
      <p:pic>
        <p:nvPicPr>
          <p:cNvPr id="9" name="Picture 31" descr="gialla fondo ross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4600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Box 50"/>
          <p:cNvSpPr txBox="1">
            <a:spLocks noChangeArrowheads="1"/>
          </p:cNvSpPr>
          <p:nvPr/>
        </p:nvSpPr>
        <p:spPr bwMode="auto">
          <a:xfrm>
            <a:off x="533400" y="6400800"/>
            <a:ext cx="634285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it-IT" sz="1050" dirty="0" smtClean="0"/>
              <a:t>Girolamo D’Anneo, Comune </a:t>
            </a:r>
            <a:r>
              <a:rPr lang="it-IT" sz="1050" dirty="0"/>
              <a:t>di </a:t>
            </a:r>
            <a:r>
              <a:rPr lang="it-IT" sz="1050" dirty="0" smtClean="0"/>
              <a:t>Palermo: </a:t>
            </a:r>
            <a:r>
              <a:rPr lang="it-IT" sz="1100" dirty="0" smtClean="0"/>
              <a:t>Le rilevazioni sperimentali 2017:</a:t>
            </a:r>
          </a:p>
          <a:p>
            <a:pPr>
              <a:spcBef>
                <a:spcPts val="0"/>
              </a:spcBef>
            </a:pPr>
            <a:r>
              <a:rPr lang="it-IT" sz="1100" dirty="0" smtClean="0"/>
              <a:t>l’esperienza del Comune di Palermo</a:t>
            </a:r>
            <a:endParaRPr lang="it-IT" sz="1100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7886" y="5392866"/>
            <a:ext cx="1804188" cy="9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4058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dirty="0" smtClean="0"/>
              <a:t>I principali risultati</a:t>
            </a:r>
          </a:p>
          <a:p>
            <a:pPr lvl="1"/>
            <a:r>
              <a:rPr lang="it-IT" dirty="0" smtClean="0"/>
              <a:t>Ricognizione del territorio: validati 658 indirizzi su 672</a:t>
            </a:r>
          </a:p>
          <a:p>
            <a:pPr lvl="1"/>
            <a:endParaRPr lang="it-IT" dirty="0"/>
          </a:p>
          <a:p>
            <a:pPr lvl="1"/>
            <a:endParaRPr lang="it-IT" dirty="0" smtClean="0"/>
          </a:p>
          <a:p>
            <a:pPr lvl="1"/>
            <a:endParaRPr lang="it-IT" dirty="0"/>
          </a:p>
          <a:p>
            <a:pPr lvl="1"/>
            <a:endParaRPr lang="it-IT" dirty="0" smtClean="0"/>
          </a:p>
          <a:p>
            <a:pPr lvl="1"/>
            <a:r>
              <a:rPr lang="it-IT" dirty="0" smtClean="0"/>
              <a:t>Rilevazione porta a porta: rilevate 1.701 famiglie</a:t>
            </a:r>
          </a:p>
          <a:p>
            <a:pPr lvl="1"/>
            <a:endParaRPr lang="it-IT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84815"/>
            <a:ext cx="8054400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Grafico 4"/>
          <p:cNvGraphicFramePr/>
          <p:nvPr>
            <p:extLst>
              <p:ext uri="{D42A27DB-BD31-4B8C-83A1-F6EECF244321}">
                <p14:modId xmlns:p14="http://schemas.microsoft.com/office/powerpoint/2010/main" val="2071231240"/>
              </p:ext>
            </p:extLst>
          </p:nvPr>
        </p:nvGraphicFramePr>
        <p:xfrm>
          <a:off x="467544" y="2492896"/>
          <a:ext cx="4680520" cy="1872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Grafico 5"/>
          <p:cNvGraphicFramePr/>
          <p:nvPr>
            <p:extLst>
              <p:ext uri="{D42A27DB-BD31-4B8C-83A1-F6EECF244321}">
                <p14:modId xmlns:p14="http://schemas.microsoft.com/office/powerpoint/2010/main" val="2752395758"/>
              </p:ext>
            </p:extLst>
          </p:nvPr>
        </p:nvGraphicFramePr>
        <p:xfrm>
          <a:off x="467544" y="4797152"/>
          <a:ext cx="4824536" cy="19599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" name="Grafico 6"/>
          <p:cNvGraphicFramePr/>
          <p:nvPr>
            <p:extLst>
              <p:ext uri="{D42A27DB-BD31-4B8C-83A1-F6EECF244321}">
                <p14:modId xmlns:p14="http://schemas.microsoft.com/office/powerpoint/2010/main" val="225849435"/>
              </p:ext>
            </p:extLst>
          </p:nvPr>
        </p:nvGraphicFramePr>
        <p:xfrm>
          <a:off x="4319464" y="4797152"/>
          <a:ext cx="4824536" cy="19599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8" name="Immagin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6390000"/>
            <a:ext cx="704695" cy="468000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090" y="6490243"/>
            <a:ext cx="885406" cy="252000"/>
          </a:xfrm>
          <a:prstGeom prst="rect">
            <a:avLst/>
          </a:prstGeom>
        </p:spPr>
      </p:pic>
      <p:pic>
        <p:nvPicPr>
          <p:cNvPr id="10" name="Picture 31" descr="gialla fondo rosso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4600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50"/>
          <p:cNvSpPr txBox="1">
            <a:spLocks noChangeArrowheads="1"/>
          </p:cNvSpPr>
          <p:nvPr/>
        </p:nvSpPr>
        <p:spPr bwMode="auto">
          <a:xfrm>
            <a:off x="533400" y="6400800"/>
            <a:ext cx="634285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it-IT" sz="1050" dirty="0" smtClean="0"/>
              <a:t>Girolamo D’Anneo, Comune </a:t>
            </a:r>
            <a:r>
              <a:rPr lang="it-IT" sz="1050" dirty="0"/>
              <a:t>di </a:t>
            </a:r>
            <a:r>
              <a:rPr lang="it-IT" sz="1050" dirty="0" smtClean="0"/>
              <a:t>Palermo: </a:t>
            </a:r>
            <a:r>
              <a:rPr lang="it-IT" sz="1100" dirty="0" smtClean="0"/>
              <a:t>Le rilevazioni sperimentali 2017:</a:t>
            </a:r>
          </a:p>
          <a:p>
            <a:pPr>
              <a:spcBef>
                <a:spcPts val="0"/>
              </a:spcBef>
            </a:pPr>
            <a:r>
              <a:rPr lang="it-IT" sz="1100" dirty="0" smtClean="0"/>
              <a:t>l’esperienza del Comune di Palermo</a:t>
            </a:r>
            <a:endParaRPr lang="it-IT" sz="1100" dirty="0"/>
          </a:p>
        </p:txBody>
      </p:sp>
    </p:spTree>
    <p:extLst>
      <p:ext uri="{BB962C8B-B14F-4D97-AF65-F5344CB8AC3E}">
        <p14:creationId xmlns:p14="http://schemas.microsoft.com/office/powerpoint/2010/main" val="3264301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dirty="0" smtClean="0"/>
              <a:t>I principali risultati</a:t>
            </a:r>
          </a:p>
          <a:p>
            <a:pPr lvl="1"/>
            <a:r>
              <a:rPr lang="it-IT" dirty="0" smtClean="0"/>
              <a:t>Le famiglie intervistate</a:t>
            </a:r>
            <a:endParaRPr lang="it-IT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7895413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Grafico 4"/>
          <p:cNvGraphicFramePr/>
          <p:nvPr>
            <p:extLst>
              <p:ext uri="{D42A27DB-BD31-4B8C-83A1-F6EECF244321}">
                <p14:modId xmlns:p14="http://schemas.microsoft.com/office/powerpoint/2010/main" val="3098817504"/>
              </p:ext>
            </p:extLst>
          </p:nvPr>
        </p:nvGraphicFramePr>
        <p:xfrm>
          <a:off x="0" y="2564904"/>
          <a:ext cx="4824536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Grafico 5"/>
          <p:cNvGraphicFramePr/>
          <p:nvPr>
            <p:extLst>
              <p:ext uri="{D42A27DB-BD31-4B8C-83A1-F6EECF244321}">
                <p14:modId xmlns:p14="http://schemas.microsoft.com/office/powerpoint/2010/main" val="1113135848"/>
              </p:ext>
            </p:extLst>
          </p:nvPr>
        </p:nvGraphicFramePr>
        <p:xfrm>
          <a:off x="4319464" y="2708920"/>
          <a:ext cx="4824536" cy="2664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7" name="Immagin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6390000"/>
            <a:ext cx="704695" cy="468000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090" y="6490243"/>
            <a:ext cx="885406" cy="252000"/>
          </a:xfrm>
          <a:prstGeom prst="rect">
            <a:avLst/>
          </a:prstGeom>
        </p:spPr>
      </p:pic>
      <p:pic>
        <p:nvPicPr>
          <p:cNvPr id="9" name="Picture 31" descr="gialla fondo rosso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4600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Box 50"/>
          <p:cNvSpPr txBox="1">
            <a:spLocks noChangeArrowheads="1"/>
          </p:cNvSpPr>
          <p:nvPr/>
        </p:nvSpPr>
        <p:spPr bwMode="auto">
          <a:xfrm>
            <a:off x="533400" y="6400800"/>
            <a:ext cx="634285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it-IT" sz="1050" dirty="0" smtClean="0"/>
              <a:t>Girolamo D’Anneo, Comune </a:t>
            </a:r>
            <a:r>
              <a:rPr lang="it-IT" sz="1050" dirty="0"/>
              <a:t>di </a:t>
            </a:r>
            <a:r>
              <a:rPr lang="it-IT" sz="1050" dirty="0" smtClean="0"/>
              <a:t>Palermo: </a:t>
            </a:r>
            <a:r>
              <a:rPr lang="it-IT" sz="1100" dirty="0" smtClean="0"/>
              <a:t>Le rilevazioni sperimentali 2017:</a:t>
            </a:r>
          </a:p>
          <a:p>
            <a:pPr>
              <a:spcBef>
                <a:spcPts val="0"/>
              </a:spcBef>
            </a:pPr>
            <a:r>
              <a:rPr lang="it-IT" sz="1100" dirty="0" smtClean="0"/>
              <a:t>l’esperienza del Comune di Palermo</a:t>
            </a:r>
            <a:endParaRPr lang="it-IT" sz="1100" dirty="0"/>
          </a:p>
        </p:txBody>
      </p:sp>
    </p:spTree>
    <p:extLst>
      <p:ext uri="{BB962C8B-B14F-4D97-AF65-F5344CB8AC3E}">
        <p14:creationId xmlns:p14="http://schemas.microsoft.com/office/powerpoint/2010/main" val="3306930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dirty="0" smtClean="0"/>
              <a:t>I principali risultati</a:t>
            </a:r>
          </a:p>
          <a:p>
            <a:pPr lvl="1"/>
            <a:r>
              <a:rPr lang="it-IT" dirty="0" smtClean="0"/>
              <a:t>La restituzione per canale</a:t>
            </a:r>
            <a:endParaRPr lang="it-IT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7895413" cy="5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Grafico 4"/>
          <p:cNvGraphicFramePr/>
          <p:nvPr>
            <p:extLst>
              <p:ext uri="{D42A27DB-BD31-4B8C-83A1-F6EECF244321}">
                <p14:modId xmlns:p14="http://schemas.microsoft.com/office/powerpoint/2010/main" val="985157381"/>
              </p:ext>
            </p:extLst>
          </p:nvPr>
        </p:nvGraphicFramePr>
        <p:xfrm>
          <a:off x="0" y="2564904"/>
          <a:ext cx="4824536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Immagin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6390000"/>
            <a:ext cx="704695" cy="468000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090" y="6490243"/>
            <a:ext cx="885406" cy="252000"/>
          </a:xfrm>
          <a:prstGeom prst="rect">
            <a:avLst/>
          </a:prstGeom>
        </p:spPr>
      </p:pic>
      <p:pic>
        <p:nvPicPr>
          <p:cNvPr id="9" name="Picture 31" descr="gialla fondo rosso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4600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Box 50"/>
          <p:cNvSpPr txBox="1">
            <a:spLocks noChangeArrowheads="1"/>
          </p:cNvSpPr>
          <p:nvPr/>
        </p:nvSpPr>
        <p:spPr bwMode="auto">
          <a:xfrm>
            <a:off x="533400" y="6400800"/>
            <a:ext cx="634285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it-IT" sz="1050" dirty="0" smtClean="0"/>
              <a:t>Girolamo D’Anneo, Comune </a:t>
            </a:r>
            <a:r>
              <a:rPr lang="it-IT" sz="1050" dirty="0"/>
              <a:t>di </a:t>
            </a:r>
            <a:r>
              <a:rPr lang="it-IT" sz="1050" dirty="0" smtClean="0"/>
              <a:t>Palermo: </a:t>
            </a:r>
            <a:r>
              <a:rPr lang="it-IT" sz="1100" dirty="0" smtClean="0"/>
              <a:t>Le rilevazioni sperimentali 2017:</a:t>
            </a:r>
          </a:p>
          <a:p>
            <a:pPr>
              <a:spcBef>
                <a:spcPts val="0"/>
              </a:spcBef>
            </a:pPr>
            <a:r>
              <a:rPr lang="it-IT" sz="1100" dirty="0" smtClean="0"/>
              <a:t>l’esperienza del Comune di Palermo</a:t>
            </a:r>
            <a:endParaRPr lang="it-IT" sz="1100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1986430" y="3820398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smtClean="0"/>
              <a:t>63,3%</a:t>
            </a:r>
            <a:endParaRPr lang="it-IT" sz="2000" b="1" dirty="0"/>
          </a:p>
        </p:txBody>
      </p:sp>
    </p:spTree>
    <p:extLst>
      <p:ext uri="{BB962C8B-B14F-4D97-AF65-F5344CB8AC3E}">
        <p14:creationId xmlns:p14="http://schemas.microsoft.com/office/powerpoint/2010/main" val="1069241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una">
  <a:themeElements>
    <a:clrScheme name="Luna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Luna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Luna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Luna">
    <a:dk1>
      <a:sysClr val="windowText" lastClr="000000"/>
    </a:dk1>
    <a:lt1>
      <a:sysClr val="window" lastClr="FFFFFF"/>
    </a:lt1>
    <a:dk2>
      <a:srgbClr val="775F55"/>
    </a:dk2>
    <a:lt2>
      <a:srgbClr val="EBDDC3"/>
    </a:lt2>
    <a:accent1>
      <a:srgbClr val="94B6D2"/>
    </a:accent1>
    <a:accent2>
      <a:srgbClr val="DD8047"/>
    </a:accent2>
    <a:accent3>
      <a:srgbClr val="A5AB81"/>
    </a:accent3>
    <a:accent4>
      <a:srgbClr val="D8B25C"/>
    </a:accent4>
    <a:accent5>
      <a:srgbClr val="7BA79D"/>
    </a:accent5>
    <a:accent6>
      <a:srgbClr val="968C8C"/>
    </a:accent6>
    <a:hlink>
      <a:srgbClr val="F7B615"/>
    </a:hlink>
    <a:folHlink>
      <a:srgbClr val="70440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14565</TotalTime>
  <Words>696</Words>
  <Application>Microsoft Office PowerPoint</Application>
  <PresentationFormat>Presentazione su schermo (4:3)</PresentationFormat>
  <Paragraphs>160</Paragraphs>
  <Slides>15</Slides>
  <Notes>15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6" baseType="lpstr">
      <vt:lpstr>Luna</vt:lpstr>
      <vt:lpstr>LE RILEVAZIONI SPERIMENTALI 2017: L’ESPERIENZA DEL COMUNE DI PALERMO</vt:lpstr>
      <vt:lpstr>Le due rilevazioni sperimentali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Il punto di vista dei rilevatori</vt:lpstr>
      <vt:lpstr>Il punto di vista dei rilevatori</vt:lpstr>
      <vt:lpstr>Conclusioni</vt:lpstr>
      <vt:lpstr>Conclusioni</vt:lpstr>
      <vt:lpstr>LE RILEVAZIONI SPERIMENTALI 2017: L’ESPERIENZA DEL COMUNE DI PALERMO</vt:lpstr>
    </vt:vector>
  </TitlesOfParts>
  <Company>Sispi S.p.A.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Dalla Rilevazione Pilota al Censimento</dc:title>
  <dc:creator>01117383</dc:creator>
  <cp:lastModifiedBy>01117383</cp:lastModifiedBy>
  <cp:revision>459</cp:revision>
  <cp:lastPrinted>2017-10-12T09:34:23Z</cp:lastPrinted>
  <dcterms:created xsi:type="dcterms:W3CDTF">2010-03-02T12:04:18Z</dcterms:created>
  <dcterms:modified xsi:type="dcterms:W3CDTF">2017-10-16T09:10:35Z</dcterms:modified>
</cp:coreProperties>
</file>