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80" r:id="rId2"/>
    <p:sldId id="258" r:id="rId3"/>
    <p:sldId id="272" r:id="rId4"/>
    <p:sldId id="281" r:id="rId5"/>
    <p:sldId id="271" r:id="rId6"/>
    <p:sldId id="268" r:id="rId7"/>
    <p:sldId id="285" r:id="rId8"/>
    <p:sldId id="284" r:id="rId9"/>
    <p:sldId id="282" r:id="rId10"/>
    <p:sldId id="283" r:id="rId11"/>
    <p:sldId id="286" r:id="rId12"/>
    <p:sldId id="277" r:id="rId13"/>
  </p:sldIdLst>
  <p:sldSz cx="9144000" cy="6858000" type="screen4x3"/>
  <p:notesSz cx="6724650" cy="987425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4" d="100"/>
          <a:sy n="104" d="100"/>
        </p:scale>
        <p:origin x="-90" y="-7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D6A29-CA54-415E-B47D-CDB27E2E885B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5F744-B2A2-4D8A-A310-E9E426B01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3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F65F2-425E-4852-B679-137DA2107517}" type="datetime1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6AF7D-14D2-4068-927C-8347453043C3}" type="datetime1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751A9-114A-4422-BBCF-A6DBB4EB3E7D}" type="datetime1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3D7D85-C96B-41F5-B4E8-DDF1E74D63C3}" type="datetime1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B7BB6-0776-48F3-91BC-F99EA451D9CB}" type="datetime1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D8453-259F-4D0A-931D-59320A5C5AA1}" type="datetime1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579F05-0024-4090-8406-CC614B46B273}" type="datetime1">
              <a:rPr lang="it-IT" smtClean="0"/>
              <a:t>13/06/2017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B1A73-9C2B-4933-9F51-930F048243FD}" type="datetime1">
              <a:rPr lang="it-IT" smtClean="0"/>
              <a:t>13/06/2017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A23C8-03BB-4D06-BFA8-3FADA8FFF65D}" type="datetime1">
              <a:rPr lang="it-IT" smtClean="0"/>
              <a:t>13/06/2017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F73E-9CC6-4445-9762-9F7C54E1A338}" type="datetime1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672CC-F7E7-4306-8467-82F2876A716D}" type="datetime1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0663" y="849455"/>
            <a:ext cx="48125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endParaRPr lang="it-IT" sz="2800" dirty="0"/>
          </a:p>
          <a:p>
            <a:r>
              <a:rPr lang="it-IT" sz="2800" b="1" dirty="0"/>
              <a:t>I percorsi evolutivi dei territori </a:t>
            </a:r>
            <a:r>
              <a:rPr lang="it-IT" sz="2800" b="1" dirty="0" smtClean="0"/>
              <a:t>italiani</a:t>
            </a:r>
          </a:p>
          <a:p>
            <a:endParaRPr lang="it-IT" sz="2800" b="1" dirty="0" smtClean="0"/>
          </a:p>
          <a:p>
            <a:r>
              <a:rPr lang="it-IT" sz="2000" b="1" dirty="0" smtClean="0"/>
              <a:t>60 </a:t>
            </a:r>
            <a:r>
              <a:rPr lang="it-IT" sz="2000" b="1" dirty="0"/>
              <a:t>anni di storia socio-demografica attraverso i dati censuari</a:t>
            </a:r>
            <a:endParaRPr lang="it-IT" sz="2000" dirty="0" smtClean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Luca Calzola</a:t>
            </a:r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14 giugno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1375" r="43525" b="13093"/>
          <a:stretch/>
        </p:blipFill>
        <p:spPr bwMode="auto">
          <a:xfrm>
            <a:off x="5934456" y="1831180"/>
            <a:ext cx="2176272" cy="302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Esempi di lettura territoriale </a:t>
            </a:r>
            <a:r>
              <a:rPr lang="it-IT" sz="2400" b="1" dirty="0">
                <a:solidFill>
                  <a:srgbClr val="FF0000"/>
                </a:solidFill>
              </a:rPr>
              <a:t>(cluster </a:t>
            </a:r>
            <a:r>
              <a:rPr lang="it-IT" sz="2400" b="1" dirty="0" err="1">
                <a:solidFill>
                  <a:srgbClr val="FF0000"/>
                </a:solidFill>
              </a:rPr>
              <a:t>analisys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7977" y="1581912"/>
            <a:ext cx="696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F142A"/>
                </a:solidFill>
              </a:rPr>
              <a:t>Alcuni risultati riferiti alla </a:t>
            </a:r>
            <a:r>
              <a:rPr lang="it-IT" i="1" dirty="0" smtClean="0">
                <a:solidFill>
                  <a:srgbClr val="7F142A"/>
                </a:solidFill>
              </a:rPr>
              <a:t>cluster </a:t>
            </a:r>
            <a:r>
              <a:rPr lang="it-IT" i="1" dirty="0" err="1" smtClean="0">
                <a:solidFill>
                  <a:srgbClr val="7F142A"/>
                </a:solidFill>
              </a:rPr>
              <a:t>analisys</a:t>
            </a:r>
            <a:r>
              <a:rPr lang="it-IT" dirty="0">
                <a:solidFill>
                  <a:srgbClr val="7F142A"/>
                </a:solidFill>
              </a:rPr>
              <a:t> </a:t>
            </a:r>
            <a:r>
              <a:rPr lang="it-IT" dirty="0" smtClean="0">
                <a:solidFill>
                  <a:srgbClr val="7F142A"/>
                </a:solidFill>
              </a:rPr>
              <a:t>del tema «Equilibrio demografico e territoriale»</a:t>
            </a:r>
            <a:r>
              <a:rPr lang="it-IT" dirty="0" smtClean="0"/>
              <a:t>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6274" y="2384736"/>
            <a:ext cx="6787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Variazione % 1991-2001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dei comuni secondo il profilo demografico-territoriale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74" y="2758080"/>
            <a:ext cx="53467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L’indice di vulnerabilità sociale e materiale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7977" y="1184407"/>
            <a:ext cx="696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F142A"/>
                </a:solidFill>
              </a:rPr>
              <a:t>Indice composito che fornisce uno strumento di valutazione a livello comunale delle condizioni di vulnerabilità della popolazione (bassa istruzione, fragilità familiare, invecchiamento, sovraffollamento, disoccupazione) </a:t>
            </a:r>
            <a:endParaRPr lang="it-IT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1178" y="2538624"/>
            <a:ext cx="5270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Indice di vulnerabilità 1991-2011 (sintesi per regione e Italia)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889504"/>
            <a:ext cx="5748337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95463" y="2942298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3865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pubblicazione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7976" y="1169015"/>
            <a:ext cx="68289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volume analizza i principali ambiti relativi ai temi demografico, territoriale e socio-economico ricavabili dalle fonti censuarie.</a:t>
            </a:r>
          </a:p>
          <a:p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L’analisi presenta un quadro sintetico nazionale e  approfondimenti relativi alle seguenti regioni.</a:t>
            </a:r>
          </a:p>
          <a:p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Lombardia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Emilia Romagna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Toscana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Umbria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Puglia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Calabria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Sardegna</a:t>
            </a:r>
          </a:p>
          <a:p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sette regioni proposte costituiscono una porzione rappresentativa delle cinque ripartizioni del Pese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3090036"/>
            <a:ext cx="2566988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7286" y="516743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Fonte dei dati: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Banca dati 8milacensus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86" y="1170432"/>
            <a:ext cx="860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accesso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un ampio insieme di indicatori costruiti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serie storica e territoriale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utilizzando i dati censuari della popolazione e delle abitazioni.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37678" y="2101584"/>
            <a:ext cx="44183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99"/>
                </a:solidFill>
              </a:rPr>
              <a:t>I</a:t>
            </a:r>
            <a:r>
              <a:rPr lang="it-IT" sz="1200" b="1" dirty="0" smtClean="0">
                <a:solidFill>
                  <a:srgbClr val="000099"/>
                </a:solidFill>
              </a:rPr>
              <a:t> </a:t>
            </a:r>
            <a:r>
              <a:rPr lang="it-IT" sz="1400" b="1" dirty="0" smtClean="0">
                <a:solidFill>
                  <a:srgbClr val="000099"/>
                </a:solidFill>
              </a:rPr>
              <a:t>profili </a:t>
            </a:r>
            <a:r>
              <a:rPr lang="it-IT" sz="1400" b="1" dirty="0">
                <a:solidFill>
                  <a:srgbClr val="000099"/>
                </a:solidFill>
              </a:rPr>
              <a:t>tematici </a:t>
            </a:r>
            <a:r>
              <a:rPr lang="it-IT" sz="1400" b="1" dirty="0" smtClean="0">
                <a:solidFill>
                  <a:srgbClr val="000099"/>
                </a:solidFill>
              </a:rPr>
              <a:t>contenuti nella banca dati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it-IT" sz="1400" b="1" dirty="0" smtClean="0"/>
          </a:p>
          <a:p>
            <a:pPr algn="ctr"/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Dinamica demografica					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della popolazione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degli stranieri				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familiare	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delle famiglie giovani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delle famiglie anziane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 abitativo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 abitative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generale di istruzione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Istruzione per classi di età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della popolazione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Disoccupazione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Spostamenti quotidiani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Potenziali difficoltà materiali e sociali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7" y="2048871"/>
            <a:ext cx="3512015" cy="410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26898" y="1927490"/>
            <a:ext cx="60807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indent="-357188">
              <a:buFont typeface="+mj-lt"/>
              <a:buAutoNum type="arabicPeriod"/>
            </a:pPr>
            <a:r>
              <a:rPr lang="it-IT" b="1" dirty="0" smtClean="0">
                <a:solidFill>
                  <a:srgbClr val="7F142A"/>
                </a:solidFill>
              </a:rPr>
              <a:t>Equilibrio demografico e territoriale</a:t>
            </a:r>
          </a:p>
          <a:p>
            <a:pPr>
              <a:tabLst>
                <a:tab pos="357188" algn="l"/>
              </a:tabLst>
            </a:pPr>
            <a:r>
              <a:rPr lang="it-IT" dirty="0"/>
              <a:t>	</a:t>
            </a:r>
            <a:r>
              <a:rPr lang="it-IT" dirty="0" smtClean="0"/>
              <a:t>Evoluzione </a:t>
            </a:r>
            <a:r>
              <a:rPr lang="it-IT" dirty="0"/>
              <a:t>delle componenti strutturali della </a:t>
            </a:r>
            <a:r>
              <a:rPr lang="it-IT" dirty="0" smtClean="0"/>
              <a:t>	</a:t>
            </a:r>
            <a:r>
              <a:rPr lang="it-IT" b="1" dirty="0" smtClean="0"/>
              <a:t>popolazione </a:t>
            </a:r>
            <a:r>
              <a:rPr lang="it-IT" dirty="0"/>
              <a:t>e dell’</a:t>
            </a:r>
            <a:r>
              <a:rPr lang="it-IT" b="1" dirty="0"/>
              <a:t>assetto insediativo e </a:t>
            </a:r>
            <a:r>
              <a:rPr lang="it-IT" b="1" dirty="0" smtClean="0"/>
              <a:t>abitativo</a:t>
            </a:r>
          </a:p>
          <a:p>
            <a:pPr marL="342900" indent="-342900">
              <a:buFont typeface="+mj-lt"/>
              <a:buAutoNum type="arabicPeriod"/>
              <a:tabLst>
                <a:tab pos="357188" algn="l"/>
              </a:tabLst>
            </a:pPr>
            <a:endParaRPr lang="it-IT" dirty="0"/>
          </a:p>
          <a:p>
            <a:pPr marL="342900" indent="-342900">
              <a:buFont typeface="+mj-lt"/>
              <a:buAutoNum type="arabicPeriod" startAt="2"/>
              <a:tabLst>
                <a:tab pos="357188" algn="l"/>
              </a:tabLst>
            </a:pPr>
            <a:r>
              <a:rPr lang="it-IT" b="1" dirty="0" smtClean="0">
                <a:solidFill>
                  <a:srgbClr val="7F142A"/>
                </a:solidFill>
              </a:rPr>
              <a:t>Capitale </a:t>
            </a:r>
            <a:r>
              <a:rPr lang="it-IT" b="1" dirty="0">
                <a:solidFill>
                  <a:srgbClr val="7F142A"/>
                </a:solidFill>
              </a:rPr>
              <a:t>umano e </a:t>
            </a:r>
            <a:r>
              <a:rPr lang="it-IT" b="1" dirty="0" smtClean="0">
                <a:solidFill>
                  <a:srgbClr val="7F142A"/>
                </a:solidFill>
              </a:rPr>
              <a:t>lavoro</a:t>
            </a:r>
          </a:p>
          <a:p>
            <a:pPr>
              <a:tabLst>
                <a:tab pos="357188" algn="l"/>
              </a:tabLst>
            </a:pPr>
            <a:r>
              <a:rPr lang="it-IT" b="1" dirty="0" smtClean="0">
                <a:solidFill>
                  <a:srgbClr val="7F142A"/>
                </a:solidFill>
              </a:rPr>
              <a:t>	</a:t>
            </a:r>
            <a:r>
              <a:rPr lang="it-IT" dirty="0" smtClean="0"/>
              <a:t>Trasformazioni </a:t>
            </a:r>
            <a:r>
              <a:rPr lang="it-IT" dirty="0"/>
              <a:t>avvenute nel </a:t>
            </a:r>
            <a:r>
              <a:rPr lang="it-IT" b="1" dirty="0"/>
              <a:t>livello d’istruzione </a:t>
            </a:r>
            <a:r>
              <a:rPr lang="it-IT" dirty="0"/>
              <a:t>e nel </a:t>
            </a:r>
            <a:r>
              <a:rPr lang="it-IT" dirty="0" smtClean="0"/>
              <a:t>	</a:t>
            </a:r>
            <a:r>
              <a:rPr lang="it-IT" b="1" dirty="0" smtClean="0"/>
              <a:t>mercato </a:t>
            </a:r>
            <a:r>
              <a:rPr lang="it-IT" b="1" dirty="0"/>
              <a:t>del lavoro 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b="1" dirty="0">
              <a:solidFill>
                <a:srgbClr val="7F142A"/>
              </a:solidFill>
            </a:endParaRPr>
          </a:p>
          <a:p>
            <a:pPr marL="342900" indent="-342900" defTabSz="357188">
              <a:buFont typeface="+mj-lt"/>
              <a:buAutoNum type="arabicPeriod" startAt="3"/>
            </a:pPr>
            <a:r>
              <a:rPr lang="it-IT" b="1" dirty="0" smtClean="0">
                <a:solidFill>
                  <a:srgbClr val="7F142A"/>
                </a:solidFill>
              </a:rPr>
              <a:t> Vulnerabilità sociale</a:t>
            </a:r>
          </a:p>
          <a:p>
            <a:pPr defTabSz="357188">
              <a:tabLst>
                <a:tab pos="357188" algn="l"/>
              </a:tabLst>
            </a:pPr>
            <a:r>
              <a:rPr lang="it-IT" b="1" dirty="0" smtClean="0">
                <a:solidFill>
                  <a:srgbClr val="7F142A"/>
                </a:solidFill>
              </a:rPr>
              <a:t>		</a:t>
            </a:r>
            <a:r>
              <a:rPr lang="it-IT" dirty="0" smtClean="0"/>
              <a:t>Analisi di indicatori di potenziale </a:t>
            </a:r>
            <a:r>
              <a:rPr lang="it-IT" b="1" dirty="0" smtClean="0"/>
              <a:t>disagio socio-	economico</a:t>
            </a:r>
            <a:endParaRPr lang="it-IT" b="1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r>
              <a:rPr lang="it-IT" dirty="0" smtClean="0"/>
              <a:t>. </a:t>
            </a:r>
            <a:endParaRPr lang="it-IT" dirty="0"/>
          </a:p>
          <a:p>
            <a:endParaRPr lang="it-IT" b="1" dirty="0">
              <a:solidFill>
                <a:srgbClr val="505150"/>
              </a:solidFill>
            </a:endParaRPr>
          </a:p>
          <a:p>
            <a:endParaRPr lang="it-IT" b="1" dirty="0" smtClean="0">
              <a:solidFill>
                <a:srgbClr val="505150"/>
              </a:solidFill>
            </a:endParaRPr>
          </a:p>
          <a:p>
            <a:endParaRPr lang="it-IT" dirty="0"/>
          </a:p>
          <a:p>
            <a:endParaRPr lang="it-IT" b="1" dirty="0">
              <a:solidFill>
                <a:srgbClr val="505150"/>
              </a:solidFill>
            </a:endParaRPr>
          </a:p>
          <a:p>
            <a:endParaRPr lang="it-IT" b="1" dirty="0" smtClean="0">
              <a:solidFill>
                <a:srgbClr val="50515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Temi analizzati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8408" y="1927489"/>
            <a:ext cx="608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  <a:tabLst>
                <a:tab pos="357188" algn="l"/>
              </a:tabLst>
            </a:pPr>
            <a:r>
              <a:rPr lang="it-IT" b="1" dirty="0" smtClean="0">
                <a:solidFill>
                  <a:srgbClr val="7F142A"/>
                </a:solidFill>
              </a:rPr>
              <a:t>Prospettiva temporale</a:t>
            </a:r>
          </a:p>
          <a:p>
            <a:pPr>
              <a:tabLst>
                <a:tab pos="265113" algn="l"/>
              </a:tabLst>
            </a:pPr>
            <a:r>
              <a:rPr lang="it-IT" b="1" dirty="0" smtClean="0">
                <a:solidFill>
                  <a:srgbClr val="505150"/>
                </a:solidFill>
              </a:rPr>
              <a:t>	Ricostruzione della serie storica censuaria 1951-	2011</a:t>
            </a:r>
          </a:p>
          <a:p>
            <a:endParaRPr lang="it-IT" b="1" dirty="0">
              <a:solidFill>
                <a:srgbClr val="505150"/>
              </a:solidFill>
            </a:endParaRPr>
          </a:p>
          <a:p>
            <a:endParaRPr lang="it-IT" b="1" dirty="0" smtClean="0">
              <a:solidFill>
                <a:srgbClr val="505150"/>
              </a:solidFill>
            </a:endParaRPr>
          </a:p>
          <a:p>
            <a:pPr marL="285750" indent="-285750">
              <a:buFont typeface="Wingdings" pitchFamily="2" charset="2"/>
              <a:buChar char="q"/>
              <a:tabLst>
                <a:tab pos="357188" algn="l"/>
              </a:tabLst>
            </a:pPr>
            <a:r>
              <a:rPr lang="it-IT" b="1" dirty="0" smtClean="0">
                <a:solidFill>
                  <a:srgbClr val="7F142A"/>
                </a:solidFill>
              </a:rPr>
              <a:t> Prospettiva spaziale</a:t>
            </a:r>
          </a:p>
          <a:p>
            <a:pPr>
              <a:tabLst>
                <a:tab pos="357188" algn="l"/>
              </a:tabLst>
            </a:pPr>
            <a:r>
              <a:rPr lang="it-IT" b="1" dirty="0" smtClean="0">
                <a:solidFill>
                  <a:srgbClr val="505150"/>
                </a:solidFill>
              </a:rPr>
              <a:t>	Lettura dei dati per diversi livelli territoriali (da 	quello regionale a quello sub-comunale)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Chiavi di lettura proposte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Esempio di analisi temporale: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Il processo di urbanizzazione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07608" y="1223273"/>
            <a:ext cx="2788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/>
              <a:t>Tra </a:t>
            </a:r>
            <a:r>
              <a:rPr lang="it-IT" sz="1600" dirty="0"/>
              <a:t>il 1951 e il 1971, in tutte le regioni analizzate, </a:t>
            </a:r>
            <a:r>
              <a:rPr lang="it-IT" sz="1600" dirty="0" smtClean="0"/>
              <a:t>si verifica una </a:t>
            </a:r>
            <a:r>
              <a:rPr lang="it-IT" sz="1600" dirty="0"/>
              <a:t>crescita consistente della quota di popolazione che risiede nei comuni con oltre 50 mila </a:t>
            </a:r>
            <a:r>
              <a:rPr lang="it-IT" sz="1600" dirty="0" smtClean="0"/>
              <a:t>abitanti.</a:t>
            </a:r>
          </a:p>
          <a:p>
            <a:pPr marL="285750" indent="-285750">
              <a:buFont typeface="Courier New" pitchFamily="49" charset="0"/>
              <a:buChar char="o"/>
            </a:pPr>
            <a:endParaRPr lang="it-IT" sz="16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/>
              <a:t>Questa </a:t>
            </a:r>
            <a:r>
              <a:rPr lang="it-IT" sz="1600" dirty="0"/>
              <a:t>fase di intensa </a:t>
            </a:r>
            <a:r>
              <a:rPr lang="it-IT" sz="1600" dirty="0" smtClean="0"/>
              <a:t>urbanizzazione </a:t>
            </a:r>
            <a:r>
              <a:rPr lang="it-IT" sz="1600" dirty="0"/>
              <a:t>si arresta a partire dagli anni </a:t>
            </a:r>
            <a:r>
              <a:rPr lang="it-IT" sz="1600" dirty="0" smtClean="0"/>
              <a:t>ottanta. </a:t>
            </a:r>
          </a:p>
          <a:p>
            <a:pPr marL="285750" indent="-285750">
              <a:buFont typeface="Courier New" pitchFamily="49" charset="0"/>
              <a:buChar char="o"/>
            </a:pPr>
            <a:endParaRPr lang="it-IT" sz="16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it-IT" sz="1600" dirty="0" smtClean="0"/>
              <a:t>Dopo il 1981, nelle </a:t>
            </a:r>
            <a:r>
              <a:rPr lang="it-IT" sz="1600" dirty="0"/>
              <a:t>regioni del Mezzogiorno </a:t>
            </a:r>
            <a:r>
              <a:rPr lang="it-IT" sz="1600" dirty="0" smtClean="0"/>
              <a:t>i </a:t>
            </a:r>
            <a:r>
              <a:rPr lang="it-IT" sz="1600" dirty="0"/>
              <a:t>comuni </a:t>
            </a:r>
            <a:r>
              <a:rPr lang="it-IT" sz="1600" dirty="0" smtClean="0"/>
              <a:t>più grandi non perdono </a:t>
            </a:r>
            <a:r>
              <a:rPr lang="it-IT" sz="1600" dirty="0"/>
              <a:t>il peso demografico acquisito nei decenni </a:t>
            </a:r>
            <a:r>
              <a:rPr lang="it-IT" sz="1600" dirty="0" smtClean="0"/>
              <a:t>precedenti</a:t>
            </a:r>
            <a:endParaRPr lang="it-I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7" y="2854011"/>
            <a:ext cx="4276578" cy="33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672477" y="19306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Popolazione </a:t>
            </a:r>
            <a:r>
              <a:rPr lang="it-IT" b="1" dirty="0"/>
              <a:t>residente </a:t>
            </a:r>
            <a:r>
              <a:rPr lang="it-IT" b="1" dirty="0" smtClean="0"/>
              <a:t>nei comuni con oltre 50 mila abitanti </a:t>
            </a:r>
            <a:r>
              <a:rPr lang="it-IT" dirty="0"/>
              <a:t>(incidenze percentuali)</a:t>
            </a:r>
            <a:r>
              <a:rPr lang="it-IT" b="1" dirty="0"/>
              <a:t> – Anni 1951-2011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483597"/>
            <a:ext cx="783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Esempi di analisi temporale: L’evoluzione </a:t>
            </a:r>
            <a:r>
              <a:rPr lang="it-IT" sz="2200" b="1" dirty="0">
                <a:solidFill>
                  <a:srgbClr val="FF0000"/>
                </a:solidFill>
              </a:rPr>
              <a:t>della struttura demografica e abitativa</a:t>
            </a:r>
            <a:endParaRPr lang="it-IT" sz="2200" b="1" dirty="0" smtClean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26480" y="1167708"/>
            <a:ext cx="29443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Percorsi comuni si accompagnano a marcate differenze tra i territori.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accent6">
                    <a:lumMod val="75000"/>
                  </a:schemeClr>
                </a:solidFill>
              </a:rPr>
              <a:t>L'incidenza </a:t>
            </a:r>
            <a:r>
              <a:rPr lang="it-IT" sz="1300" dirty="0">
                <a:solidFill>
                  <a:schemeClr val="accent6">
                    <a:lumMod val="75000"/>
                  </a:schemeClr>
                </a:solidFill>
              </a:rPr>
              <a:t>della popolazione che vive nei nuclei abitati e nelle case sparse </a:t>
            </a:r>
            <a:r>
              <a:rPr lang="it-IT" sz="1300" dirty="0" smtClean="0">
                <a:solidFill>
                  <a:schemeClr val="accent6">
                    <a:lumMod val="75000"/>
                  </a:schemeClr>
                </a:solidFill>
              </a:rPr>
              <a:t>è maggiore </a:t>
            </a:r>
            <a:r>
              <a:rPr lang="it-IT" sz="1300" dirty="0">
                <a:solidFill>
                  <a:schemeClr val="accent6">
                    <a:lumMod val="75000"/>
                  </a:schemeClr>
                </a:solidFill>
              </a:rPr>
              <a:t>nelle regioni più rappresentative delle aree ex-mezzadrili (Emilia-Romagna, Toscana e Umbria</a:t>
            </a:r>
            <a:r>
              <a:rPr lang="it-IT" sz="1300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rgbClr val="C00000"/>
                </a:solidFill>
              </a:rPr>
              <a:t>L'indice </a:t>
            </a:r>
            <a:r>
              <a:rPr lang="it-IT" sz="1300" dirty="0">
                <a:solidFill>
                  <a:srgbClr val="C00000"/>
                </a:solidFill>
              </a:rPr>
              <a:t>di vecchiaia è più alto nelle regioni del Nord e del </a:t>
            </a:r>
            <a:r>
              <a:rPr lang="it-IT" sz="1300" dirty="0" smtClean="0">
                <a:solidFill>
                  <a:srgbClr val="C00000"/>
                </a:solidFill>
              </a:rPr>
              <a:t>Centro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rgbClr val="00B050"/>
                </a:solidFill>
              </a:rPr>
              <a:t>L'ampiezza </a:t>
            </a:r>
            <a:r>
              <a:rPr lang="it-IT" sz="1300" dirty="0">
                <a:solidFill>
                  <a:srgbClr val="00B050"/>
                </a:solidFill>
              </a:rPr>
              <a:t>media della famiglia è maggiore in Umbria </a:t>
            </a:r>
            <a:r>
              <a:rPr lang="it-IT" sz="1300" dirty="0" smtClean="0">
                <a:solidFill>
                  <a:srgbClr val="00B050"/>
                </a:solidFill>
              </a:rPr>
              <a:t>e </a:t>
            </a:r>
            <a:r>
              <a:rPr lang="it-IT" sz="1300" dirty="0">
                <a:solidFill>
                  <a:srgbClr val="00B050"/>
                </a:solidFill>
              </a:rPr>
              <a:t>nelle regioni meridionali. </a:t>
            </a:r>
            <a:endParaRPr lang="it-IT" sz="1300" dirty="0" smtClean="0">
              <a:solidFill>
                <a:srgbClr val="00B05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rgbClr val="0070C0"/>
                </a:solidFill>
              </a:rPr>
              <a:t>Nel 1951 nel  </a:t>
            </a:r>
            <a:r>
              <a:rPr lang="it-IT" sz="1300" dirty="0">
                <a:solidFill>
                  <a:srgbClr val="0070C0"/>
                </a:solidFill>
              </a:rPr>
              <a:t>Mezzogiorno e in Umbria è più elevata la quota di famiglie che vivono in case di </a:t>
            </a:r>
            <a:r>
              <a:rPr lang="it-IT" sz="1300" dirty="0" smtClean="0">
                <a:solidFill>
                  <a:srgbClr val="0070C0"/>
                </a:solidFill>
              </a:rPr>
              <a:t>proprietà.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rgbClr val="0070C0"/>
                </a:solidFill>
              </a:rPr>
              <a:t>Sempre </a:t>
            </a:r>
            <a:r>
              <a:rPr lang="it-IT" sz="1300" dirty="0">
                <a:solidFill>
                  <a:srgbClr val="0070C0"/>
                </a:solidFill>
              </a:rPr>
              <a:t>nel 1951, in Lombardia, Toscana ed Emilia-Romagna le abitazioni erano più confortevoli e disponevano di maggiori servizi. </a:t>
            </a:r>
            <a:endParaRPr lang="it-IT" sz="1300" dirty="0" smtClean="0">
              <a:solidFill>
                <a:srgbClr val="0070C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300" dirty="0" smtClean="0">
                <a:solidFill>
                  <a:srgbClr val="000099"/>
                </a:solidFill>
              </a:rPr>
              <a:t>Tra il 1991 e il </a:t>
            </a:r>
            <a:r>
              <a:rPr lang="it-IT" sz="1300" dirty="0">
                <a:solidFill>
                  <a:srgbClr val="000099"/>
                </a:solidFill>
              </a:rPr>
              <a:t>2011 </a:t>
            </a:r>
            <a:r>
              <a:rPr lang="it-IT" sz="1300" dirty="0" smtClean="0">
                <a:solidFill>
                  <a:srgbClr val="000099"/>
                </a:solidFill>
              </a:rPr>
              <a:t>si attenuano le </a:t>
            </a:r>
            <a:r>
              <a:rPr lang="it-IT" sz="1300" dirty="0">
                <a:solidFill>
                  <a:srgbClr val="000099"/>
                </a:solidFill>
              </a:rPr>
              <a:t>differenze regionali </a:t>
            </a:r>
            <a:r>
              <a:rPr lang="it-IT" sz="1300" dirty="0" smtClean="0">
                <a:solidFill>
                  <a:srgbClr val="000099"/>
                </a:solidFill>
              </a:rPr>
              <a:t>(rispetto alle </a:t>
            </a:r>
            <a:r>
              <a:rPr lang="it-IT" sz="1300" dirty="0">
                <a:solidFill>
                  <a:srgbClr val="000099"/>
                </a:solidFill>
              </a:rPr>
              <a:t>caratteristiche delle abitazioni si </a:t>
            </a:r>
            <a:r>
              <a:rPr lang="it-IT" sz="1300" dirty="0" smtClean="0">
                <a:solidFill>
                  <a:srgbClr val="000099"/>
                </a:solidFill>
              </a:rPr>
              <a:t>annullano quasi </a:t>
            </a:r>
            <a:r>
              <a:rPr lang="it-IT" sz="1300" dirty="0">
                <a:solidFill>
                  <a:srgbClr val="000099"/>
                </a:solidFill>
              </a:rPr>
              <a:t>del </a:t>
            </a:r>
            <a:r>
              <a:rPr lang="it-IT" sz="1300" dirty="0" smtClean="0">
                <a:solidFill>
                  <a:srgbClr val="000099"/>
                </a:solidFill>
              </a:rPr>
              <a:t>tutto).</a:t>
            </a:r>
            <a:endParaRPr lang="it-IT" sz="1300" dirty="0">
              <a:solidFill>
                <a:srgbClr val="000099"/>
              </a:solidFill>
            </a:endParaRPr>
          </a:p>
          <a:p>
            <a:endParaRPr lang="it-IT" sz="13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8058"/>
              </p:ext>
            </p:extLst>
          </p:nvPr>
        </p:nvGraphicFramePr>
        <p:xfrm>
          <a:off x="287381" y="1661952"/>
          <a:ext cx="5541194" cy="3961608"/>
        </p:xfrm>
        <a:graphic>
          <a:graphicData uri="http://schemas.openxmlformats.org/drawingml/2006/table">
            <a:tbl>
              <a:tblPr/>
              <a:tblGrid>
                <a:gridCol w="757488"/>
                <a:gridCol w="364361"/>
                <a:gridCol w="364361"/>
                <a:gridCol w="108443"/>
                <a:gridCol w="355213"/>
                <a:gridCol w="265066"/>
                <a:gridCol w="143428"/>
                <a:gridCol w="115444"/>
                <a:gridCol w="417375"/>
                <a:gridCol w="416836"/>
                <a:gridCol w="44450"/>
                <a:gridCol w="126097"/>
                <a:gridCol w="470657"/>
                <a:gridCol w="453161"/>
                <a:gridCol w="44450"/>
                <a:gridCol w="89771"/>
                <a:gridCol w="488417"/>
                <a:gridCol w="471726"/>
                <a:gridCol w="44450"/>
              </a:tblGrid>
              <a:tr h="180876">
                <a:tc gridSpan="19"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Tavola 1 - Indicatori su evoluzione demografica e abitativa in alcune regioni italiane - 1951-2011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616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4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Incidenza della popolazione residente nei nuclei e case sparse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Indice di vecchiaia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Ampiezza media delle famiglie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Incidenza delle abitazioni in proprietà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Indice di disponibilità dei servizi nell'abitazione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08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47"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 dirty="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Lombardia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Emilia-Romagna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Toscana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Puglia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Sardegna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7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353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000" dirty="0"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4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Coefficiente di variazione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6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2916936" y="4078224"/>
            <a:ext cx="740664" cy="77724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895344" y="4078224"/>
            <a:ext cx="448056" cy="77724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925568" y="3364992"/>
            <a:ext cx="448056" cy="7132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944624" y="3429000"/>
            <a:ext cx="740664" cy="8503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87381" y="5102352"/>
            <a:ext cx="5541194" cy="521208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09472" y="3721608"/>
            <a:ext cx="740664" cy="55778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Esempi di lettura </a:t>
            </a:r>
            <a:r>
              <a:rPr lang="it-IT" sz="2400" b="1" dirty="0">
                <a:solidFill>
                  <a:srgbClr val="FF0000"/>
                </a:solidFill>
              </a:rPr>
              <a:t>territoriale: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Autocorrelazione </a:t>
            </a:r>
            <a:r>
              <a:rPr lang="it-IT" sz="2400" b="1" dirty="0">
                <a:solidFill>
                  <a:srgbClr val="FF0000"/>
                </a:solidFill>
              </a:rPr>
              <a:t>spaziale (cluster-</a:t>
            </a:r>
            <a:r>
              <a:rPr lang="it-IT" sz="2400" b="1" dirty="0" err="1">
                <a:solidFill>
                  <a:srgbClr val="FF0000"/>
                </a:solidFill>
              </a:rPr>
              <a:t>map</a:t>
            </a:r>
            <a:r>
              <a:rPr lang="it-IT" sz="2400" b="1" dirty="0">
                <a:solidFill>
                  <a:srgbClr val="FF0000"/>
                </a:solidFill>
              </a:rPr>
              <a:t> LISA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05256" y="1598057"/>
            <a:ext cx="7717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identificazione di aree comunali contigue (per ciascuna regione) che mostrano livelli simili di uno specifico indicatore.</a:t>
            </a:r>
          </a:p>
          <a:p>
            <a:pPr marL="342900" indent="-342900">
              <a:buFont typeface="Courier New" pitchFamily="49" charset="0"/>
              <a:buChar char="o"/>
            </a:pPr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Le aree così definite rappresentano gruppi di comuni tra loro confinanti in cui si ha una presenza alta (o bassa) del fenomeno esaminato.</a:t>
            </a:r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3849"/>
              </p:ext>
            </p:extLst>
          </p:nvPr>
        </p:nvGraphicFramePr>
        <p:xfrm>
          <a:off x="1444752" y="3867912"/>
          <a:ext cx="6175248" cy="218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416"/>
                <a:gridCol w="2058416"/>
                <a:gridCol w="2058416"/>
              </a:tblGrid>
              <a:tr h="218541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Immagine 13" descr="G:\Documenti Utente\BRUNO\8mila Census\1 Neodemos\File immagine ebook\AR_Figura1_5\Test lisa img\03_Lomb_F1_5_b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8" y="4036565"/>
            <a:ext cx="1931186" cy="168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G:\Documenti Utente\BRUNO\8mila Census\1 Neodemos\File immagine ebook\AR_Figura1_5\Test lisa img\09_Tosc_F1_5_b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8" y="4063104"/>
            <a:ext cx="1975866" cy="174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G:\Documenti Utente\BRUNO\8mila Census\1 Neodemos\File immagine ebook\AR_Figura1_5\Test lisa img\20_Sard_F1_5_b_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36" y="3992499"/>
            <a:ext cx="1959864" cy="2060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1420991" y="349858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Esempio: Comuni con elevato consumo di suolo (in alcune regioni)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Esempi di lettura territoriale: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Analisi </a:t>
            </a:r>
            <a:r>
              <a:rPr lang="it-IT" sz="2400" b="1" dirty="0">
                <a:solidFill>
                  <a:srgbClr val="FF0000"/>
                </a:solidFill>
              </a:rPr>
              <a:t>di raggruppamento (cluster </a:t>
            </a:r>
            <a:r>
              <a:rPr lang="it-IT" sz="2400" b="1" dirty="0" err="1">
                <a:solidFill>
                  <a:srgbClr val="FF0000"/>
                </a:solidFill>
              </a:rPr>
              <a:t>analisys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7121" y="1793654"/>
            <a:ext cx="69661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Selezione di indicatori che compongono i domini dei due temi: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it-IT" dirty="0" smtClean="0"/>
              <a:t>21 indicatori per il </a:t>
            </a:r>
            <a:r>
              <a:rPr lang="it-IT" dirty="0"/>
              <a:t>tema «Equilibrio demografico e territoriale» </a:t>
            </a:r>
            <a:endParaRPr lang="it-IT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it-IT" dirty="0"/>
              <a:t>1</a:t>
            </a:r>
            <a:r>
              <a:rPr lang="it-IT" dirty="0" smtClean="0"/>
              <a:t>9 indicatori per il </a:t>
            </a:r>
            <a:r>
              <a:rPr lang="it-IT" dirty="0"/>
              <a:t>tema «Capitale umano e </a:t>
            </a:r>
            <a:r>
              <a:rPr lang="it-IT" dirty="0" smtClean="0"/>
              <a:t>lavoro»</a:t>
            </a:r>
          </a:p>
          <a:p>
            <a:pPr marL="342900" indent="-342900">
              <a:buFont typeface="Courier New" pitchFamily="49" charset="0"/>
              <a:buChar char="o"/>
            </a:pPr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Definizione di indici sintetici capaci di condensare gli indicatori in 4/5 profili riassuntivi</a:t>
            </a:r>
          </a:p>
          <a:p>
            <a:pPr marL="342900" indent="-342900">
              <a:buFont typeface="Courier New" pitchFamily="49" charset="0"/>
              <a:buChar char="o"/>
            </a:pPr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Individuazione di gruppi di comuni omogenei rispetto ai profili sopra individuati.</a:t>
            </a:r>
          </a:p>
          <a:p>
            <a:pPr marL="342900" indent="-342900">
              <a:buFont typeface="Courier New" pitchFamily="49" charset="0"/>
              <a:buChar char="o"/>
            </a:pPr>
            <a:endParaRPr lang="it-IT" dirty="0"/>
          </a:p>
          <a:p>
            <a:pPr marL="342900" indent="-342900">
              <a:buFont typeface="Courier New" pitchFamily="49" charset="0"/>
              <a:buChar char="o"/>
            </a:pPr>
            <a:r>
              <a:rPr lang="it-IT" dirty="0" smtClean="0"/>
              <a:t>Mutamenti nel tempo (1991-2011) dei gruppi di comuni identificati</a:t>
            </a:r>
          </a:p>
          <a:p>
            <a:pPr marL="342900" indent="-342900">
              <a:buFont typeface="Courier New" pitchFamily="49" charset="0"/>
              <a:buChar char="o"/>
            </a:pPr>
            <a:endParaRPr lang="it-IT" dirty="0"/>
          </a:p>
          <a:p>
            <a:pPr marL="342900" indent="-342900">
              <a:buFont typeface="Courier New" pitchFamily="49" charset="0"/>
              <a:buChar char="o"/>
            </a:pPr>
            <a:endParaRPr lang="it-IT" dirty="0" smtClean="0"/>
          </a:p>
          <a:p>
            <a:pPr marL="342900" indent="-342900">
              <a:buFont typeface="Courier New" pitchFamily="49" charset="0"/>
              <a:buChar char="o"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77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65000"/>
                  </a:schemeClr>
                </a:solidFill>
              </a:rPr>
              <a:t>I percorsi evolutivi dei territori italiani </a:t>
            </a:r>
            <a:r>
              <a:rPr lang="it-IT" sz="1000" b="1" dirty="0" smtClean="0">
                <a:solidFill>
                  <a:schemeClr val="bg1">
                    <a:lumMod val="65000"/>
                  </a:schemeClr>
                </a:solidFill>
              </a:rPr>
              <a:t>– Luca Calzola, Perugia 14 giugno 2017</a:t>
            </a:r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886</Words>
  <Application>Microsoft Office PowerPoint</Application>
  <PresentationFormat>Presentazione su schermo (4:3)</PresentationFormat>
  <Paragraphs>263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Luca  Calzola</cp:lastModifiedBy>
  <cp:revision>130</cp:revision>
  <cp:lastPrinted>2017-05-29T07:35:13Z</cp:lastPrinted>
  <dcterms:created xsi:type="dcterms:W3CDTF">2012-12-11T11:00:35Z</dcterms:created>
  <dcterms:modified xsi:type="dcterms:W3CDTF">2017-06-13T13:01:54Z</dcterms:modified>
</cp:coreProperties>
</file>