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22"/>
  </p:notesMasterIdLst>
  <p:handoutMasterIdLst>
    <p:handoutMasterId r:id="rId23"/>
  </p:handoutMasterIdLst>
  <p:sldIdLst>
    <p:sldId id="256" r:id="rId2"/>
    <p:sldId id="306" r:id="rId3"/>
    <p:sldId id="332" r:id="rId4"/>
    <p:sldId id="354" r:id="rId5"/>
    <p:sldId id="368" r:id="rId6"/>
    <p:sldId id="353" r:id="rId7"/>
    <p:sldId id="350" r:id="rId8"/>
    <p:sldId id="362" r:id="rId9"/>
    <p:sldId id="357" r:id="rId10"/>
    <p:sldId id="358" r:id="rId11"/>
    <p:sldId id="369" r:id="rId12"/>
    <p:sldId id="370" r:id="rId13"/>
    <p:sldId id="363" r:id="rId14"/>
    <p:sldId id="366" r:id="rId15"/>
    <p:sldId id="365" r:id="rId16"/>
    <p:sldId id="367" r:id="rId17"/>
    <p:sldId id="352" r:id="rId18"/>
    <p:sldId id="355" r:id="rId19"/>
    <p:sldId id="325" r:id="rId20"/>
    <p:sldId id="320" r:id="rId21"/>
  </p:sldIdLst>
  <p:sldSz cx="9144000" cy="6858000" type="screen4x3"/>
  <p:notesSz cx="6888163" cy="10020300"/>
  <p:defaultTextStyle>
    <a:defPPr>
      <a:defRPr lang="en-GB"/>
    </a:defPPr>
    <a:lvl1pPr algn="l" defTabSz="449263" rtl="0" fontAlgn="base">
      <a:spcBef>
        <a:spcPct val="0"/>
      </a:spcBef>
      <a:spcAft>
        <a:spcPct val="0"/>
      </a:spcAft>
      <a:buClr>
        <a:srgbClr val="000000"/>
      </a:buClr>
      <a:buSzPct val="100000"/>
      <a:buFont typeface="Times New Roman" pitchFamily="18" charset="0"/>
      <a:defRPr kern="1200">
        <a:solidFill>
          <a:schemeClr val="bg1"/>
        </a:solidFill>
        <a:latin typeface="Arial" charset="0"/>
        <a:ea typeface="+mn-ea"/>
        <a:cs typeface="Arial" charset="0"/>
      </a:defRPr>
    </a:lvl1pPr>
    <a:lvl2pPr marL="742950" indent="-285750" algn="l" defTabSz="449263" rtl="0" fontAlgn="base">
      <a:spcBef>
        <a:spcPct val="0"/>
      </a:spcBef>
      <a:spcAft>
        <a:spcPct val="0"/>
      </a:spcAft>
      <a:buClr>
        <a:srgbClr val="000000"/>
      </a:buClr>
      <a:buSzPct val="100000"/>
      <a:buFont typeface="Times New Roman" pitchFamily="18" charset="0"/>
      <a:defRPr kern="1200">
        <a:solidFill>
          <a:schemeClr val="bg1"/>
        </a:solidFill>
        <a:latin typeface="Arial" charset="0"/>
        <a:ea typeface="+mn-ea"/>
        <a:cs typeface="Arial" charset="0"/>
      </a:defRPr>
    </a:lvl2pPr>
    <a:lvl3pPr marL="1143000" indent="-228600" algn="l" defTabSz="449263" rtl="0" fontAlgn="base">
      <a:spcBef>
        <a:spcPct val="0"/>
      </a:spcBef>
      <a:spcAft>
        <a:spcPct val="0"/>
      </a:spcAft>
      <a:buClr>
        <a:srgbClr val="000000"/>
      </a:buClr>
      <a:buSzPct val="100000"/>
      <a:buFont typeface="Times New Roman" pitchFamily="18" charset="0"/>
      <a:defRPr kern="1200">
        <a:solidFill>
          <a:schemeClr val="bg1"/>
        </a:solidFill>
        <a:latin typeface="Arial" charset="0"/>
        <a:ea typeface="+mn-ea"/>
        <a:cs typeface="Arial" charset="0"/>
      </a:defRPr>
    </a:lvl3pPr>
    <a:lvl4pPr marL="1600200" indent="-228600" algn="l" defTabSz="449263" rtl="0" fontAlgn="base">
      <a:spcBef>
        <a:spcPct val="0"/>
      </a:spcBef>
      <a:spcAft>
        <a:spcPct val="0"/>
      </a:spcAft>
      <a:buClr>
        <a:srgbClr val="000000"/>
      </a:buClr>
      <a:buSzPct val="100000"/>
      <a:buFont typeface="Times New Roman" pitchFamily="18" charset="0"/>
      <a:defRPr kern="1200">
        <a:solidFill>
          <a:schemeClr val="bg1"/>
        </a:solidFill>
        <a:latin typeface="Arial" charset="0"/>
        <a:ea typeface="+mn-ea"/>
        <a:cs typeface="Arial" charset="0"/>
      </a:defRPr>
    </a:lvl4pPr>
    <a:lvl5pPr marL="2057400" indent="-228600" algn="l" defTabSz="449263" rtl="0" fontAlgn="base">
      <a:spcBef>
        <a:spcPct val="0"/>
      </a:spcBef>
      <a:spcAft>
        <a:spcPct val="0"/>
      </a:spcAft>
      <a:buClr>
        <a:srgbClr val="000000"/>
      </a:buClr>
      <a:buSzPct val="100000"/>
      <a:buFont typeface="Times New Roman" pitchFamily="18" charset="0"/>
      <a:defRPr kern="1200">
        <a:solidFill>
          <a:schemeClr val="bg1"/>
        </a:solidFill>
        <a:latin typeface="Arial" charset="0"/>
        <a:ea typeface="+mn-ea"/>
        <a:cs typeface="Arial" charset="0"/>
      </a:defRPr>
    </a:lvl5pPr>
    <a:lvl6pPr marL="2286000" algn="l" defTabSz="914400" rtl="0" eaLnBrk="1" latinLnBrk="0" hangingPunct="1">
      <a:defRPr kern="1200">
        <a:solidFill>
          <a:schemeClr val="bg1"/>
        </a:solidFill>
        <a:latin typeface="Arial" charset="0"/>
        <a:ea typeface="+mn-ea"/>
        <a:cs typeface="Arial" charset="0"/>
      </a:defRPr>
    </a:lvl6pPr>
    <a:lvl7pPr marL="2743200" algn="l" defTabSz="914400" rtl="0" eaLnBrk="1" latinLnBrk="0" hangingPunct="1">
      <a:defRPr kern="1200">
        <a:solidFill>
          <a:schemeClr val="bg1"/>
        </a:solidFill>
        <a:latin typeface="Arial" charset="0"/>
        <a:ea typeface="+mn-ea"/>
        <a:cs typeface="Arial" charset="0"/>
      </a:defRPr>
    </a:lvl7pPr>
    <a:lvl8pPr marL="3200400" algn="l" defTabSz="914400" rtl="0" eaLnBrk="1" latinLnBrk="0" hangingPunct="1">
      <a:defRPr kern="1200">
        <a:solidFill>
          <a:schemeClr val="bg1"/>
        </a:solidFill>
        <a:latin typeface="Arial" charset="0"/>
        <a:ea typeface="+mn-ea"/>
        <a:cs typeface="Arial" charset="0"/>
      </a:defRPr>
    </a:lvl8pPr>
    <a:lvl9pPr marL="3657600" algn="l" defTabSz="914400" rtl="0" eaLnBrk="1" latinLnBrk="0" hangingPunct="1">
      <a:defRPr kern="1200">
        <a:solidFill>
          <a:schemeClr val="bg1"/>
        </a:solidFill>
        <a:latin typeface="Arial" charset="0"/>
        <a:ea typeface="+mn-ea"/>
        <a:cs typeface="Arial" charset="0"/>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Paola" initials="P" lastIdx="2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88" autoAdjust="0"/>
    <p:restoredTop sz="86522" autoAdjust="0"/>
  </p:normalViewPr>
  <p:slideViewPr>
    <p:cSldViewPr>
      <p:cViewPr>
        <p:scale>
          <a:sx n="80" d="100"/>
          <a:sy n="80" d="100"/>
        </p:scale>
        <p:origin x="-1378" y="-221"/>
      </p:cViewPr>
      <p:guideLst>
        <p:guide orient="horz" pos="2160"/>
        <p:guide pos="2880"/>
      </p:guideLst>
    </p:cSldViewPr>
  </p:slideViewPr>
  <p:outlineViewPr>
    <p:cViewPr varScale="1">
      <p:scale>
        <a:sx n="170" d="200"/>
        <a:sy n="170" d="200"/>
      </p:scale>
      <p:origin x="0" y="1134"/>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61" d="100"/>
          <a:sy n="61" d="100"/>
        </p:scale>
        <p:origin x="-3240" y="-86"/>
      </p:cViewPr>
      <p:guideLst>
        <p:guide orient="horz" pos="3156"/>
        <p:guide pos="217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1"/>
            <a:ext cx="2984500" cy="501650"/>
          </a:xfrm>
          <a:prstGeom prst="rect">
            <a:avLst/>
          </a:prstGeom>
        </p:spPr>
        <p:txBody>
          <a:bodyPr vert="horz" lIns="96608" tIns="48302" rIns="96608" bIns="48302" rtlCol="0"/>
          <a:lstStyle>
            <a:lvl1pPr algn="l">
              <a:defRPr sz="1300"/>
            </a:lvl1pPr>
          </a:lstStyle>
          <a:p>
            <a:pPr>
              <a:defRPr/>
            </a:pPr>
            <a:endParaRPr lang="it-IT"/>
          </a:p>
        </p:txBody>
      </p:sp>
      <p:sp>
        <p:nvSpPr>
          <p:cNvPr id="3" name="Segnaposto data 2"/>
          <p:cNvSpPr>
            <a:spLocks noGrp="1"/>
          </p:cNvSpPr>
          <p:nvPr>
            <p:ph type="dt" sz="quarter" idx="1"/>
          </p:nvPr>
        </p:nvSpPr>
        <p:spPr>
          <a:xfrm>
            <a:off x="3902075" y="1"/>
            <a:ext cx="2984500" cy="501650"/>
          </a:xfrm>
          <a:prstGeom prst="rect">
            <a:avLst/>
          </a:prstGeom>
        </p:spPr>
        <p:txBody>
          <a:bodyPr vert="horz" lIns="96608" tIns="48302" rIns="96608" bIns="48302" rtlCol="0"/>
          <a:lstStyle>
            <a:lvl1pPr algn="r">
              <a:defRPr sz="1300"/>
            </a:lvl1pPr>
          </a:lstStyle>
          <a:p>
            <a:pPr>
              <a:defRPr/>
            </a:pPr>
            <a:fld id="{93932739-1723-4D8B-920D-03786E03823A}" type="datetimeFigureOut">
              <a:rPr lang="it-IT"/>
              <a:pPr>
                <a:defRPr/>
              </a:pPr>
              <a:t>31/10/2015</a:t>
            </a:fld>
            <a:endParaRPr lang="it-IT"/>
          </a:p>
        </p:txBody>
      </p:sp>
      <p:sp>
        <p:nvSpPr>
          <p:cNvPr id="4" name="Segnaposto piè di pagina 3"/>
          <p:cNvSpPr>
            <a:spLocks noGrp="1"/>
          </p:cNvSpPr>
          <p:nvPr>
            <p:ph type="ftr" sz="quarter" idx="2"/>
          </p:nvPr>
        </p:nvSpPr>
        <p:spPr>
          <a:xfrm>
            <a:off x="0" y="9517063"/>
            <a:ext cx="2984500" cy="501650"/>
          </a:xfrm>
          <a:prstGeom prst="rect">
            <a:avLst/>
          </a:prstGeom>
        </p:spPr>
        <p:txBody>
          <a:bodyPr vert="horz" lIns="96608" tIns="48302" rIns="96608" bIns="48302" rtlCol="0" anchor="b"/>
          <a:lstStyle>
            <a:lvl1pPr algn="l">
              <a:defRPr sz="1300"/>
            </a:lvl1pPr>
          </a:lstStyle>
          <a:p>
            <a:pPr>
              <a:defRPr/>
            </a:pPr>
            <a:endParaRPr lang="it-IT"/>
          </a:p>
        </p:txBody>
      </p:sp>
      <p:sp>
        <p:nvSpPr>
          <p:cNvPr id="5" name="Segnaposto numero diapositiva 4"/>
          <p:cNvSpPr>
            <a:spLocks noGrp="1"/>
          </p:cNvSpPr>
          <p:nvPr>
            <p:ph type="sldNum" sz="quarter" idx="3"/>
          </p:nvPr>
        </p:nvSpPr>
        <p:spPr>
          <a:xfrm>
            <a:off x="3902075" y="9517063"/>
            <a:ext cx="2984500" cy="501650"/>
          </a:xfrm>
          <a:prstGeom prst="rect">
            <a:avLst/>
          </a:prstGeom>
        </p:spPr>
        <p:txBody>
          <a:bodyPr vert="horz" lIns="96608" tIns="48302" rIns="96608" bIns="48302" rtlCol="0" anchor="b"/>
          <a:lstStyle>
            <a:lvl1pPr algn="r">
              <a:defRPr sz="1300"/>
            </a:lvl1pPr>
          </a:lstStyle>
          <a:p>
            <a:pPr>
              <a:defRPr/>
            </a:pPr>
            <a:fld id="{317AA425-CFD7-4E0A-ADF2-993DBF73EB2B}" type="slidenum">
              <a:rPr lang="it-IT"/>
              <a:pPr>
                <a:defRPr/>
              </a:pPr>
              <a:t>‹N›</a:t>
            </a:fld>
            <a:endParaRPr lang="it-IT"/>
          </a:p>
        </p:txBody>
      </p:sp>
    </p:spTree>
    <p:extLst>
      <p:ext uri="{BB962C8B-B14F-4D97-AF65-F5344CB8AC3E}">
        <p14:creationId xmlns:p14="http://schemas.microsoft.com/office/powerpoint/2010/main" val="40301159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0"/>
            <a:ext cx="6888163" cy="10020300"/>
          </a:xfrm>
          <a:prstGeom prst="roundRect">
            <a:avLst>
              <a:gd name="adj" fmla="val 23"/>
            </a:avLst>
          </a:prstGeom>
          <a:solidFill>
            <a:srgbClr val="FFFFFF"/>
          </a:solidFill>
          <a:ln w="9360">
            <a:noFill/>
            <a:miter lim="800000"/>
            <a:headEnd/>
            <a:tailEnd/>
          </a:ln>
          <a:effectLst/>
        </p:spPr>
        <p:txBody>
          <a:bodyPr wrap="none" lIns="96608" tIns="48302" rIns="96608" bIns="48302" anchor="ctr"/>
          <a:lstStyle/>
          <a:p>
            <a:pPr>
              <a:buFont typeface="Times New Roman" pitchFamily="16" charset="0"/>
              <a:buNone/>
              <a:defRPr/>
            </a:pPr>
            <a:endParaRPr lang="it-IT"/>
          </a:p>
        </p:txBody>
      </p:sp>
      <p:sp>
        <p:nvSpPr>
          <p:cNvPr id="2050" name="AutoShape 2"/>
          <p:cNvSpPr>
            <a:spLocks noChangeArrowheads="1"/>
          </p:cNvSpPr>
          <p:nvPr/>
        </p:nvSpPr>
        <p:spPr bwMode="auto">
          <a:xfrm>
            <a:off x="0" y="0"/>
            <a:ext cx="6888163" cy="10020300"/>
          </a:xfrm>
          <a:prstGeom prst="roundRect">
            <a:avLst>
              <a:gd name="adj" fmla="val 23"/>
            </a:avLst>
          </a:prstGeom>
          <a:solidFill>
            <a:srgbClr val="FFFFFF"/>
          </a:solidFill>
          <a:ln w="9525">
            <a:noFill/>
            <a:round/>
            <a:headEnd/>
            <a:tailEnd/>
          </a:ln>
          <a:effectLst/>
        </p:spPr>
        <p:txBody>
          <a:bodyPr wrap="none" lIns="96608" tIns="48302" rIns="96608" bIns="48302" anchor="ctr"/>
          <a:lstStyle/>
          <a:p>
            <a:pPr>
              <a:buFont typeface="Times New Roman" pitchFamily="16" charset="0"/>
              <a:buNone/>
              <a:defRPr/>
            </a:pPr>
            <a:endParaRPr lang="it-IT"/>
          </a:p>
        </p:txBody>
      </p:sp>
      <p:sp>
        <p:nvSpPr>
          <p:cNvPr id="2051" name="Rectangle 3"/>
          <p:cNvSpPr>
            <a:spLocks noGrp="1" noChangeArrowheads="1"/>
          </p:cNvSpPr>
          <p:nvPr>
            <p:ph type="hdr"/>
          </p:nvPr>
        </p:nvSpPr>
        <p:spPr bwMode="auto">
          <a:xfrm>
            <a:off x="1" y="0"/>
            <a:ext cx="2981325" cy="496888"/>
          </a:xfrm>
          <a:prstGeom prst="rect">
            <a:avLst/>
          </a:prstGeom>
          <a:noFill/>
          <a:ln w="9525">
            <a:noFill/>
            <a:round/>
            <a:headEnd/>
            <a:tailEnd/>
          </a:ln>
          <a:effectLst/>
        </p:spPr>
        <p:txBody>
          <a:bodyPr vert="horz" wrap="square" lIns="95086" tIns="49445" rIns="95086" bIns="49445" numCol="1" anchor="t" anchorCtr="0" compatLnSpc="1">
            <a:prstTxWarp prst="textNoShape">
              <a:avLst/>
            </a:prstTxWarp>
          </a:bodyPr>
          <a:lstStyle>
            <a:lvl1pPr>
              <a:buFont typeface="Times New Roman" pitchFamily="16" charset="0"/>
              <a:buNone/>
              <a:tabLst>
                <a:tab pos="0" algn="l"/>
                <a:tab pos="472971" algn="l"/>
                <a:tab pos="947620" algn="l"/>
                <a:tab pos="1422267" algn="l"/>
                <a:tab pos="1896916" algn="l"/>
                <a:tab pos="2371563" algn="l"/>
                <a:tab pos="2846214" algn="l"/>
                <a:tab pos="3320860" algn="l"/>
                <a:tab pos="3795509" algn="l"/>
                <a:tab pos="4270156" algn="l"/>
                <a:tab pos="4744805" algn="l"/>
                <a:tab pos="5219453" algn="l"/>
                <a:tab pos="5694101" algn="l"/>
                <a:tab pos="6168749" algn="l"/>
                <a:tab pos="6643398" algn="l"/>
                <a:tab pos="7118046" algn="l"/>
                <a:tab pos="7592693" algn="l"/>
                <a:tab pos="8067341" algn="l"/>
                <a:tab pos="8541990" algn="l"/>
                <a:tab pos="9016637" algn="l"/>
                <a:tab pos="9491286" algn="l"/>
              </a:tabLst>
              <a:defRPr sz="1300">
                <a:solidFill>
                  <a:srgbClr val="000000"/>
                </a:solidFill>
              </a:defRPr>
            </a:lvl1pPr>
          </a:lstStyle>
          <a:p>
            <a:pPr>
              <a:defRPr/>
            </a:pPr>
            <a:endParaRPr lang="it-IT"/>
          </a:p>
        </p:txBody>
      </p:sp>
      <p:sp>
        <p:nvSpPr>
          <p:cNvPr id="2052" name="Rectangle 4"/>
          <p:cNvSpPr>
            <a:spLocks noGrp="1" noChangeArrowheads="1"/>
          </p:cNvSpPr>
          <p:nvPr>
            <p:ph type="dt"/>
          </p:nvPr>
        </p:nvSpPr>
        <p:spPr bwMode="auto">
          <a:xfrm>
            <a:off x="3902076" y="0"/>
            <a:ext cx="2981325" cy="496888"/>
          </a:xfrm>
          <a:prstGeom prst="rect">
            <a:avLst/>
          </a:prstGeom>
          <a:noFill/>
          <a:ln w="9525">
            <a:noFill/>
            <a:round/>
            <a:headEnd/>
            <a:tailEnd/>
          </a:ln>
          <a:effectLst/>
        </p:spPr>
        <p:txBody>
          <a:bodyPr vert="horz" wrap="square" lIns="95086" tIns="49445" rIns="95086" bIns="49445" numCol="1" anchor="t" anchorCtr="0" compatLnSpc="1">
            <a:prstTxWarp prst="textNoShape">
              <a:avLst/>
            </a:prstTxWarp>
          </a:bodyPr>
          <a:lstStyle>
            <a:lvl1pPr algn="r">
              <a:buFont typeface="Times New Roman" pitchFamily="16" charset="0"/>
              <a:buNone/>
              <a:tabLst>
                <a:tab pos="0" algn="l"/>
                <a:tab pos="472971" algn="l"/>
                <a:tab pos="947620" algn="l"/>
                <a:tab pos="1422267" algn="l"/>
                <a:tab pos="1896916" algn="l"/>
                <a:tab pos="2371563" algn="l"/>
                <a:tab pos="2846214" algn="l"/>
                <a:tab pos="3320860" algn="l"/>
                <a:tab pos="3795509" algn="l"/>
                <a:tab pos="4270156" algn="l"/>
                <a:tab pos="4744805" algn="l"/>
                <a:tab pos="5219453" algn="l"/>
                <a:tab pos="5694101" algn="l"/>
                <a:tab pos="6168749" algn="l"/>
                <a:tab pos="6643398" algn="l"/>
                <a:tab pos="7118046" algn="l"/>
                <a:tab pos="7592693" algn="l"/>
                <a:tab pos="8067341" algn="l"/>
                <a:tab pos="8541990" algn="l"/>
                <a:tab pos="9016637" algn="l"/>
                <a:tab pos="9491286" algn="l"/>
              </a:tabLst>
              <a:defRPr sz="1300">
                <a:solidFill>
                  <a:srgbClr val="000000"/>
                </a:solidFill>
              </a:defRPr>
            </a:lvl1pPr>
          </a:lstStyle>
          <a:p>
            <a:pPr>
              <a:defRPr/>
            </a:pPr>
            <a:endParaRPr lang="it-IT"/>
          </a:p>
        </p:txBody>
      </p:sp>
      <p:sp>
        <p:nvSpPr>
          <p:cNvPr id="19462" name="Rectangle 5"/>
          <p:cNvSpPr>
            <a:spLocks noGrp="1" noRot="1" noChangeAspect="1" noChangeArrowheads="1"/>
          </p:cNvSpPr>
          <p:nvPr>
            <p:ph type="sldImg"/>
          </p:nvPr>
        </p:nvSpPr>
        <p:spPr bwMode="auto">
          <a:xfrm>
            <a:off x="939800" y="750888"/>
            <a:ext cx="5005388" cy="3754437"/>
          </a:xfrm>
          <a:prstGeom prst="rect">
            <a:avLst/>
          </a:prstGeom>
          <a:solidFill>
            <a:srgbClr val="FFFFFF"/>
          </a:solidFill>
          <a:ln w="9360">
            <a:solidFill>
              <a:srgbClr val="000000"/>
            </a:solidFill>
            <a:miter lim="800000"/>
            <a:headEnd/>
            <a:tailEnd/>
          </a:ln>
        </p:spPr>
      </p:sp>
      <p:sp>
        <p:nvSpPr>
          <p:cNvPr id="2054" name="Rectangle 6"/>
          <p:cNvSpPr>
            <a:spLocks noGrp="1" noChangeArrowheads="1"/>
          </p:cNvSpPr>
          <p:nvPr>
            <p:ph type="body"/>
          </p:nvPr>
        </p:nvSpPr>
        <p:spPr bwMode="auto">
          <a:xfrm>
            <a:off x="688975" y="4759326"/>
            <a:ext cx="5507038" cy="4505325"/>
          </a:xfrm>
          <a:prstGeom prst="rect">
            <a:avLst/>
          </a:prstGeom>
          <a:noFill/>
          <a:ln w="9525">
            <a:noFill/>
            <a:round/>
            <a:headEnd/>
            <a:tailEnd/>
          </a:ln>
          <a:effectLst/>
        </p:spPr>
        <p:txBody>
          <a:bodyPr vert="horz" wrap="square" lIns="95086" tIns="49445" rIns="95086" bIns="49445" numCol="1" anchor="t" anchorCtr="0" compatLnSpc="1">
            <a:prstTxWarp prst="textNoShape">
              <a:avLst/>
            </a:prstTxWarp>
          </a:bodyPr>
          <a:lstStyle/>
          <a:p>
            <a:pPr lvl="0"/>
            <a:endParaRPr lang="it-IT" noProof="0" smtClean="0"/>
          </a:p>
        </p:txBody>
      </p:sp>
      <p:sp>
        <p:nvSpPr>
          <p:cNvPr id="2055" name="Rectangle 7"/>
          <p:cNvSpPr>
            <a:spLocks noGrp="1" noChangeArrowheads="1"/>
          </p:cNvSpPr>
          <p:nvPr>
            <p:ph type="ftr"/>
          </p:nvPr>
        </p:nvSpPr>
        <p:spPr bwMode="auto">
          <a:xfrm>
            <a:off x="1" y="9517064"/>
            <a:ext cx="2981325" cy="498475"/>
          </a:xfrm>
          <a:prstGeom prst="rect">
            <a:avLst/>
          </a:prstGeom>
          <a:noFill/>
          <a:ln w="9525">
            <a:noFill/>
            <a:round/>
            <a:headEnd/>
            <a:tailEnd/>
          </a:ln>
          <a:effectLst/>
        </p:spPr>
        <p:txBody>
          <a:bodyPr vert="horz" wrap="square" lIns="95086" tIns="49445" rIns="95086" bIns="49445" numCol="1" anchor="b" anchorCtr="0" compatLnSpc="1">
            <a:prstTxWarp prst="textNoShape">
              <a:avLst/>
            </a:prstTxWarp>
          </a:bodyPr>
          <a:lstStyle>
            <a:lvl1pPr>
              <a:buFont typeface="Times New Roman" pitchFamily="16" charset="0"/>
              <a:buNone/>
              <a:tabLst>
                <a:tab pos="0" algn="l"/>
                <a:tab pos="472971" algn="l"/>
                <a:tab pos="947620" algn="l"/>
                <a:tab pos="1422267" algn="l"/>
                <a:tab pos="1896916" algn="l"/>
                <a:tab pos="2371563" algn="l"/>
                <a:tab pos="2846214" algn="l"/>
                <a:tab pos="3320860" algn="l"/>
                <a:tab pos="3795509" algn="l"/>
                <a:tab pos="4270156" algn="l"/>
                <a:tab pos="4744805" algn="l"/>
                <a:tab pos="5219453" algn="l"/>
                <a:tab pos="5694101" algn="l"/>
                <a:tab pos="6168749" algn="l"/>
                <a:tab pos="6643398" algn="l"/>
                <a:tab pos="7118046" algn="l"/>
                <a:tab pos="7592693" algn="l"/>
                <a:tab pos="8067341" algn="l"/>
                <a:tab pos="8541990" algn="l"/>
                <a:tab pos="9016637" algn="l"/>
                <a:tab pos="9491286" algn="l"/>
              </a:tabLst>
              <a:defRPr sz="1300">
                <a:solidFill>
                  <a:srgbClr val="000000"/>
                </a:solidFill>
              </a:defRPr>
            </a:lvl1pPr>
          </a:lstStyle>
          <a:p>
            <a:pPr>
              <a:defRPr/>
            </a:pPr>
            <a:endParaRPr lang="it-IT"/>
          </a:p>
        </p:txBody>
      </p:sp>
      <p:sp>
        <p:nvSpPr>
          <p:cNvPr id="2056" name="Rectangle 8"/>
          <p:cNvSpPr>
            <a:spLocks noGrp="1" noChangeArrowheads="1"/>
          </p:cNvSpPr>
          <p:nvPr>
            <p:ph type="sldNum"/>
          </p:nvPr>
        </p:nvSpPr>
        <p:spPr bwMode="auto">
          <a:xfrm>
            <a:off x="3902076" y="9517064"/>
            <a:ext cx="2981325" cy="498475"/>
          </a:xfrm>
          <a:prstGeom prst="rect">
            <a:avLst/>
          </a:prstGeom>
          <a:noFill/>
          <a:ln w="9525">
            <a:noFill/>
            <a:round/>
            <a:headEnd/>
            <a:tailEnd/>
          </a:ln>
          <a:effectLst/>
        </p:spPr>
        <p:txBody>
          <a:bodyPr vert="horz" wrap="square" lIns="95086" tIns="49445" rIns="95086" bIns="49445" numCol="1" anchor="b" anchorCtr="0" compatLnSpc="1">
            <a:prstTxWarp prst="textNoShape">
              <a:avLst/>
            </a:prstTxWarp>
          </a:bodyPr>
          <a:lstStyle>
            <a:lvl1pPr algn="r">
              <a:buFont typeface="Times New Roman" pitchFamily="16" charset="0"/>
              <a:buNone/>
              <a:tabLst>
                <a:tab pos="0" algn="l"/>
                <a:tab pos="472971" algn="l"/>
                <a:tab pos="947620" algn="l"/>
                <a:tab pos="1422267" algn="l"/>
                <a:tab pos="1896916" algn="l"/>
                <a:tab pos="2371563" algn="l"/>
                <a:tab pos="2846214" algn="l"/>
                <a:tab pos="3320860" algn="l"/>
                <a:tab pos="3795509" algn="l"/>
                <a:tab pos="4270156" algn="l"/>
                <a:tab pos="4744805" algn="l"/>
                <a:tab pos="5219453" algn="l"/>
                <a:tab pos="5694101" algn="l"/>
                <a:tab pos="6168749" algn="l"/>
                <a:tab pos="6643398" algn="l"/>
                <a:tab pos="7118046" algn="l"/>
                <a:tab pos="7592693" algn="l"/>
                <a:tab pos="8067341" algn="l"/>
                <a:tab pos="8541990" algn="l"/>
                <a:tab pos="9016637" algn="l"/>
                <a:tab pos="9491286" algn="l"/>
              </a:tabLst>
              <a:defRPr sz="1300">
                <a:solidFill>
                  <a:srgbClr val="000000"/>
                </a:solidFill>
              </a:defRPr>
            </a:lvl1pPr>
          </a:lstStyle>
          <a:p>
            <a:pPr>
              <a:defRPr/>
            </a:pPr>
            <a:fld id="{654D2315-371C-415C-9234-D999A4AF5C26}" type="slidenum">
              <a:rPr lang="it-IT"/>
              <a:pPr>
                <a:defRPr/>
              </a:pPr>
              <a:t>‹N›</a:t>
            </a:fld>
            <a:endParaRPr lang="it-IT"/>
          </a:p>
        </p:txBody>
      </p:sp>
    </p:spTree>
    <p:extLst>
      <p:ext uri="{BB962C8B-B14F-4D97-AF65-F5344CB8AC3E}">
        <p14:creationId xmlns:p14="http://schemas.microsoft.com/office/powerpoint/2010/main" val="107976482"/>
      </p:ext>
    </p:extLst>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82" name="Rectangle 8"/>
          <p:cNvSpPr>
            <a:spLocks noGrp="1" noChangeArrowheads="1"/>
          </p:cNvSpPr>
          <p:nvPr>
            <p:ph type="sldNum" sz="quarter"/>
          </p:nvPr>
        </p:nvSpPr>
        <p:spPr>
          <a:noFill/>
        </p:spPr>
        <p:txBody>
          <a:bodyPr/>
          <a:lstStyle/>
          <a:p>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fld id="{CEE1C52B-2049-47FC-8BCD-F406676E9F90}" type="slidenum">
              <a:rPr lang="it-IT" smtClean="0"/>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t>1</a:t>
            </a:fld>
            <a:endParaRPr lang="it-IT" dirty="0" smtClean="0"/>
          </a:p>
        </p:txBody>
      </p:sp>
      <p:sp>
        <p:nvSpPr>
          <p:cNvPr id="20483" name="Text Box 1"/>
          <p:cNvSpPr txBox="1">
            <a:spLocks noChangeArrowheads="1"/>
          </p:cNvSpPr>
          <p:nvPr/>
        </p:nvSpPr>
        <p:spPr bwMode="auto">
          <a:xfrm>
            <a:off x="1147764" y="750888"/>
            <a:ext cx="4592637" cy="3757612"/>
          </a:xfrm>
          <a:prstGeom prst="rect">
            <a:avLst/>
          </a:prstGeom>
          <a:solidFill>
            <a:srgbClr val="FFFFFF"/>
          </a:solidFill>
          <a:ln w="9360">
            <a:solidFill>
              <a:srgbClr val="000000"/>
            </a:solidFill>
            <a:miter lim="800000"/>
            <a:headEnd/>
            <a:tailEnd/>
          </a:ln>
        </p:spPr>
        <p:txBody>
          <a:bodyPr wrap="none" lIns="96608" tIns="48302" rIns="96608" bIns="48302" anchor="ctr"/>
          <a:lstStyle/>
          <a:p>
            <a:endParaRPr lang="it-IT"/>
          </a:p>
        </p:txBody>
      </p:sp>
      <p:sp>
        <p:nvSpPr>
          <p:cNvPr id="20484" name="Rectangle 2"/>
          <p:cNvSpPr>
            <a:spLocks noGrp="1" noChangeArrowheads="1"/>
          </p:cNvSpPr>
          <p:nvPr>
            <p:ph type="body"/>
          </p:nvPr>
        </p:nvSpPr>
        <p:spPr>
          <a:xfrm>
            <a:off x="688976" y="4759325"/>
            <a:ext cx="5508625" cy="4611688"/>
          </a:xfrm>
          <a:noFill/>
          <a:ln/>
        </p:spPr>
        <p:txBody>
          <a:bodyPr wrap="none" anchor="ctr"/>
          <a:lstStyle/>
          <a:p>
            <a:r>
              <a:rPr lang="it-IT" dirty="0" smtClean="0">
                <a:latin typeface="Times New Roman" pitchFamily="18" charset="0"/>
              </a:rPr>
              <a:t>Paola	19/04/2015</a:t>
            </a:r>
          </a:p>
          <a:p>
            <a:r>
              <a:rPr lang="it-IT" dirty="0" smtClean="0">
                <a:latin typeface="Times New Roman" pitchFamily="18" charset="0"/>
              </a:rPr>
              <a:t>Più che di 'gradi di libertà' si parlerà di 'disposizioni e comportamenti</a:t>
            </a:r>
          </a:p>
          <a:p>
            <a:r>
              <a:rPr lang="it-IT" dirty="0" smtClean="0">
                <a:latin typeface="Times New Roman" pitchFamily="18" charset="0"/>
              </a:rPr>
              <a:t> che rendono possibile' l'uso statistico  dei dati amministrativi</a:t>
            </a:r>
          </a:p>
          <a:p>
            <a:r>
              <a:rPr lang="it-IT" dirty="0" smtClean="0">
                <a:latin typeface="Times New Roman" pitchFamily="18" charset="0"/>
              </a:rPr>
              <a:t> e l'integrazione delle fonti.</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egnaposto immagine diapositiva 1"/>
          <p:cNvSpPr>
            <a:spLocks noGrp="1" noRot="1" noChangeAspect="1" noTextEdit="1"/>
          </p:cNvSpPr>
          <p:nvPr>
            <p:ph type="sldImg"/>
          </p:nvPr>
        </p:nvSpPr>
        <p:spPr>
          <a:ln/>
        </p:spPr>
      </p:sp>
      <p:sp>
        <p:nvSpPr>
          <p:cNvPr id="23555" name="Segnaposto note 2"/>
          <p:cNvSpPr>
            <a:spLocks noGrp="1"/>
          </p:cNvSpPr>
          <p:nvPr>
            <p:ph type="body" idx="1"/>
          </p:nvPr>
        </p:nvSpPr>
        <p:spPr>
          <a:noFill/>
          <a:ln/>
        </p:spPr>
        <p:txBody>
          <a:bodyPr/>
          <a:lstStyle/>
          <a:p>
            <a:endParaRPr lang="it-IT" dirty="0" smtClean="0">
              <a:latin typeface="Times New Roman" pitchFamily="18" charset="0"/>
            </a:endParaRPr>
          </a:p>
        </p:txBody>
      </p:sp>
      <p:sp>
        <p:nvSpPr>
          <p:cNvPr id="23556" name="Segnaposto numero diapositiva 3"/>
          <p:cNvSpPr>
            <a:spLocks noGrp="1"/>
          </p:cNvSpPr>
          <p:nvPr>
            <p:ph type="sldNum" sz="quarter"/>
          </p:nvPr>
        </p:nvSpPr>
        <p:spPr>
          <a:noFill/>
        </p:spPr>
        <p:txBody>
          <a:bodyPr/>
          <a:lstStyle/>
          <a:p>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fld id="{F5B49175-6D2C-4462-A56E-461FB573E252}" type="slidenum">
              <a:rPr lang="it-IT" smtClean="0"/>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t>10</a:t>
            </a:fld>
            <a:endParaRPr lang="it-IT" dirty="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egnaposto immagine diapositiva 1"/>
          <p:cNvSpPr>
            <a:spLocks noGrp="1" noRot="1" noChangeAspect="1" noTextEdit="1"/>
          </p:cNvSpPr>
          <p:nvPr>
            <p:ph type="sldImg"/>
          </p:nvPr>
        </p:nvSpPr>
        <p:spPr>
          <a:ln/>
        </p:spPr>
      </p:sp>
      <p:sp>
        <p:nvSpPr>
          <p:cNvPr id="23555" name="Segnaposto note 2"/>
          <p:cNvSpPr>
            <a:spLocks noGrp="1"/>
          </p:cNvSpPr>
          <p:nvPr>
            <p:ph type="body" idx="1"/>
          </p:nvPr>
        </p:nvSpPr>
        <p:spPr>
          <a:noFill/>
          <a:ln/>
        </p:spPr>
        <p:txBody>
          <a:bodyPr/>
          <a:lstStyle/>
          <a:p>
            <a:r>
              <a:rPr lang="it-IT" sz="1200" b="0" i="0" kern="1200" dirty="0" smtClean="0">
                <a:solidFill>
                  <a:schemeClr val="tx1"/>
                </a:solidFill>
                <a:effectLst/>
                <a:latin typeface="Times New Roman" pitchFamily="16" charset="0"/>
                <a:ea typeface="+mn-ea"/>
                <a:cs typeface="+mn-cs"/>
              </a:rPr>
              <a:t>Il </a:t>
            </a:r>
            <a:r>
              <a:rPr lang="it-IT" sz="1200" b="0" i="0" u="none" strike="noStrike" kern="1200" dirty="0" smtClean="0">
                <a:solidFill>
                  <a:schemeClr val="tx1"/>
                </a:solidFill>
                <a:effectLst/>
                <a:latin typeface="Times New Roman" pitchFamily="16" charset="0"/>
                <a:ea typeface="+mn-ea"/>
                <a:cs typeface="+mn-cs"/>
              </a:rPr>
              <a:t>decreto di approvazione</a:t>
            </a:r>
            <a:r>
              <a:rPr lang="it-IT" sz="1200" b="0" i="0" u="none" strike="noStrike" kern="1200" baseline="0" dirty="0" smtClean="0">
                <a:solidFill>
                  <a:schemeClr val="tx1"/>
                </a:solidFill>
                <a:effectLst/>
                <a:latin typeface="Times New Roman" pitchFamily="16" charset="0"/>
                <a:ea typeface="+mn-ea"/>
                <a:cs typeface="+mn-cs"/>
              </a:rPr>
              <a:t> </a:t>
            </a:r>
            <a:r>
              <a:rPr lang="it-IT" sz="1200" b="0" i="0" kern="1200" dirty="0" smtClean="0">
                <a:solidFill>
                  <a:schemeClr val="tx1"/>
                </a:solidFill>
                <a:effectLst/>
                <a:latin typeface="Times New Roman" pitchFamily="16" charset="0"/>
                <a:ea typeface="+mn-ea"/>
                <a:cs typeface="+mn-cs"/>
              </a:rPr>
              <a:t>del Programma 2014-2016 </a:t>
            </a:r>
            <a:r>
              <a:rPr lang="it-IT" sz="1200" b="0" i="0" kern="1200" smtClean="0">
                <a:solidFill>
                  <a:schemeClr val="tx1"/>
                </a:solidFill>
                <a:effectLst/>
                <a:latin typeface="Times New Roman" pitchFamily="16" charset="0"/>
                <a:ea typeface="+mn-ea"/>
                <a:cs typeface="+mn-cs"/>
              </a:rPr>
              <a:t>e dell’Aggiornamento 2015-2016 e </a:t>
            </a:r>
            <a:r>
              <a:rPr lang="it-IT" sz="1200" b="0" i="0" kern="1200" dirty="0" smtClean="0">
                <a:solidFill>
                  <a:schemeClr val="tx1"/>
                </a:solidFill>
                <a:effectLst/>
                <a:latin typeface="Times New Roman" pitchFamily="16" charset="0"/>
                <a:ea typeface="+mn-ea"/>
                <a:cs typeface="+mn-cs"/>
              </a:rPr>
              <a:t>dei relativi elenchi è stato firmato dal Presidente della Repubblica il 24 settembre 2015 e registrato dalla Corte dei Conti. </a:t>
            </a:r>
            <a:r>
              <a:rPr lang="it-IT" sz="1200" b="0" i="0" kern="1200" dirty="0" smtClean="0">
                <a:solidFill>
                  <a:srgbClr val="000000"/>
                </a:solidFill>
                <a:effectLst/>
                <a:latin typeface="Times New Roman" pitchFamily="16" charset="0"/>
                <a:ea typeface="+mn-ea"/>
                <a:cs typeface="+mn-cs"/>
              </a:rPr>
              <a:t>Il </a:t>
            </a:r>
            <a:r>
              <a:rPr lang="it-IT" sz="1200" b="0" i="0" kern="1200" dirty="0" err="1" smtClean="0">
                <a:solidFill>
                  <a:srgbClr val="000000"/>
                </a:solidFill>
                <a:effectLst/>
                <a:latin typeface="Times New Roman" pitchFamily="16" charset="0"/>
                <a:ea typeface="+mn-ea"/>
                <a:cs typeface="+mn-cs"/>
              </a:rPr>
              <a:t>Psn</a:t>
            </a:r>
            <a:r>
              <a:rPr lang="it-IT" sz="1200" b="0" i="0" kern="1200" dirty="0" smtClean="0">
                <a:solidFill>
                  <a:srgbClr val="000000"/>
                </a:solidFill>
                <a:effectLst/>
                <a:latin typeface="Times New Roman" pitchFamily="16" charset="0"/>
                <a:ea typeface="+mn-ea"/>
                <a:cs typeface="+mn-cs"/>
              </a:rPr>
              <a:t> entrerà in vigore con la pubblicazione sulla Gazzetta Ufficiale.</a:t>
            </a:r>
            <a:endParaRPr lang="it-IT" b="0" i="0" dirty="0" smtClean="0">
              <a:solidFill>
                <a:schemeClr val="tx1"/>
              </a:solidFill>
              <a:latin typeface="Times New Roman" pitchFamily="18" charset="0"/>
            </a:endParaRPr>
          </a:p>
        </p:txBody>
      </p:sp>
      <p:sp>
        <p:nvSpPr>
          <p:cNvPr id="23556" name="Segnaposto numero diapositiva 3"/>
          <p:cNvSpPr>
            <a:spLocks noGrp="1"/>
          </p:cNvSpPr>
          <p:nvPr>
            <p:ph type="sldNum" sz="quarter"/>
          </p:nvPr>
        </p:nvSpPr>
        <p:spPr>
          <a:noFill/>
        </p:spPr>
        <p:txBody>
          <a:bodyPr/>
          <a:lstStyle/>
          <a:p>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fld id="{F5B49175-6D2C-4462-A56E-461FB573E252}" type="slidenum">
              <a:rPr lang="it-IT" smtClean="0"/>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t>11</a:t>
            </a:fld>
            <a:endParaRPr lang="it-IT" dirty="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egnaposto immagine diapositiva 1"/>
          <p:cNvSpPr>
            <a:spLocks noGrp="1" noRot="1" noChangeAspect="1" noTextEdit="1"/>
          </p:cNvSpPr>
          <p:nvPr>
            <p:ph type="sldImg"/>
          </p:nvPr>
        </p:nvSpPr>
        <p:spPr>
          <a:ln/>
        </p:spPr>
      </p:sp>
      <p:sp>
        <p:nvSpPr>
          <p:cNvPr id="23555" name="Segnaposto note 2"/>
          <p:cNvSpPr>
            <a:spLocks noGrp="1"/>
          </p:cNvSpPr>
          <p:nvPr>
            <p:ph type="body" idx="1"/>
          </p:nvPr>
        </p:nvSpPr>
        <p:spPr>
          <a:noFill/>
          <a:ln/>
        </p:spPr>
        <p:txBody>
          <a:bodyPr/>
          <a:lstStyle/>
          <a:p>
            <a:endParaRPr lang="it-IT" dirty="0" smtClean="0">
              <a:latin typeface="Times New Roman" pitchFamily="18" charset="0"/>
            </a:endParaRPr>
          </a:p>
        </p:txBody>
      </p:sp>
      <p:sp>
        <p:nvSpPr>
          <p:cNvPr id="23556" name="Segnaposto numero diapositiva 3"/>
          <p:cNvSpPr>
            <a:spLocks noGrp="1"/>
          </p:cNvSpPr>
          <p:nvPr>
            <p:ph type="sldNum" sz="quarter"/>
          </p:nvPr>
        </p:nvSpPr>
        <p:spPr>
          <a:noFill/>
        </p:spPr>
        <p:txBody>
          <a:bodyPr/>
          <a:lstStyle/>
          <a:p>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fld id="{F5B49175-6D2C-4462-A56E-461FB573E252}" type="slidenum">
              <a:rPr lang="it-IT" smtClean="0"/>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t>12</a:t>
            </a:fld>
            <a:endParaRPr lang="it-IT" dirty="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egnaposto immagine diapositiva 1"/>
          <p:cNvSpPr>
            <a:spLocks noGrp="1" noRot="1" noChangeAspect="1" noTextEdit="1"/>
          </p:cNvSpPr>
          <p:nvPr>
            <p:ph type="sldImg"/>
          </p:nvPr>
        </p:nvSpPr>
        <p:spPr>
          <a:ln/>
        </p:spPr>
      </p:sp>
      <p:sp>
        <p:nvSpPr>
          <p:cNvPr id="23555" name="Segnaposto note 2"/>
          <p:cNvSpPr>
            <a:spLocks noGrp="1"/>
          </p:cNvSpPr>
          <p:nvPr>
            <p:ph type="body" idx="1"/>
          </p:nvPr>
        </p:nvSpPr>
        <p:spPr>
          <a:noFill/>
          <a:ln/>
        </p:spPr>
        <p:txBody>
          <a:bodyPr/>
          <a:lstStyle/>
          <a:p>
            <a:endParaRPr lang="it-IT" dirty="0" smtClean="0"/>
          </a:p>
        </p:txBody>
      </p:sp>
      <p:sp>
        <p:nvSpPr>
          <p:cNvPr id="23556" name="Segnaposto numero diapositiva 3"/>
          <p:cNvSpPr>
            <a:spLocks noGrp="1"/>
          </p:cNvSpPr>
          <p:nvPr>
            <p:ph type="sldNum" sz="quarter"/>
          </p:nvPr>
        </p:nvSpPr>
        <p:spPr>
          <a:noFill/>
        </p:spPr>
        <p:txBody>
          <a:bodyPr/>
          <a:lstStyle/>
          <a:p>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fld id="{F5B49175-6D2C-4462-A56E-461FB573E252}" type="slidenum">
              <a:rPr lang="it-IT" smtClean="0"/>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t>13</a:t>
            </a:fld>
            <a:endParaRPr lang="it-IT" dirty="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egnaposto immagine diapositiva 1"/>
          <p:cNvSpPr>
            <a:spLocks noGrp="1" noRot="1" noChangeAspect="1" noTextEdit="1"/>
          </p:cNvSpPr>
          <p:nvPr>
            <p:ph type="sldImg"/>
          </p:nvPr>
        </p:nvSpPr>
        <p:spPr>
          <a:ln/>
        </p:spPr>
      </p:sp>
      <p:sp>
        <p:nvSpPr>
          <p:cNvPr id="23555" name="Segnaposto note 2"/>
          <p:cNvSpPr>
            <a:spLocks noGrp="1"/>
          </p:cNvSpPr>
          <p:nvPr>
            <p:ph type="body" idx="1"/>
          </p:nvPr>
        </p:nvSpPr>
        <p:spPr>
          <a:noFill/>
          <a:ln/>
        </p:spPr>
        <p:txBody>
          <a:bodyPr/>
          <a:lstStyle/>
          <a:p>
            <a:endParaRPr lang="it-IT" dirty="0" smtClean="0"/>
          </a:p>
        </p:txBody>
      </p:sp>
      <p:sp>
        <p:nvSpPr>
          <p:cNvPr id="23556" name="Segnaposto numero diapositiva 3"/>
          <p:cNvSpPr>
            <a:spLocks noGrp="1"/>
          </p:cNvSpPr>
          <p:nvPr>
            <p:ph type="sldNum" sz="quarter"/>
          </p:nvPr>
        </p:nvSpPr>
        <p:spPr>
          <a:noFill/>
        </p:spPr>
        <p:txBody>
          <a:bodyPr/>
          <a:lstStyle/>
          <a:p>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fld id="{F5B49175-6D2C-4462-A56E-461FB573E252}" type="slidenum">
              <a:rPr lang="it-IT" smtClean="0"/>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t>14</a:t>
            </a:fld>
            <a:endParaRPr lang="it-IT" dirty="0"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egnaposto immagine diapositiva 1"/>
          <p:cNvSpPr>
            <a:spLocks noGrp="1" noRot="1" noChangeAspect="1" noTextEdit="1"/>
          </p:cNvSpPr>
          <p:nvPr>
            <p:ph type="sldImg"/>
          </p:nvPr>
        </p:nvSpPr>
        <p:spPr>
          <a:ln/>
        </p:spPr>
      </p:sp>
      <p:sp>
        <p:nvSpPr>
          <p:cNvPr id="23555" name="Segnaposto note 2"/>
          <p:cNvSpPr>
            <a:spLocks noGrp="1"/>
          </p:cNvSpPr>
          <p:nvPr>
            <p:ph type="body" idx="1"/>
          </p:nvPr>
        </p:nvSpPr>
        <p:spPr>
          <a:noFill/>
          <a:ln/>
        </p:spPr>
        <p:txBody>
          <a:bodyPr/>
          <a:lstStyle/>
          <a:p>
            <a:endParaRPr lang="it-IT" dirty="0" smtClean="0"/>
          </a:p>
        </p:txBody>
      </p:sp>
      <p:sp>
        <p:nvSpPr>
          <p:cNvPr id="23556" name="Segnaposto numero diapositiva 3"/>
          <p:cNvSpPr>
            <a:spLocks noGrp="1"/>
          </p:cNvSpPr>
          <p:nvPr>
            <p:ph type="sldNum" sz="quarter"/>
          </p:nvPr>
        </p:nvSpPr>
        <p:spPr>
          <a:noFill/>
        </p:spPr>
        <p:txBody>
          <a:bodyPr/>
          <a:lstStyle/>
          <a:p>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fld id="{F5B49175-6D2C-4462-A56E-461FB573E252}" type="slidenum">
              <a:rPr lang="it-IT" smtClean="0"/>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t>15</a:t>
            </a:fld>
            <a:endParaRPr lang="it-IT" dirty="0"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egnaposto immagine diapositiva 1"/>
          <p:cNvSpPr>
            <a:spLocks noGrp="1" noRot="1" noChangeAspect="1" noTextEdit="1"/>
          </p:cNvSpPr>
          <p:nvPr>
            <p:ph type="sldImg"/>
          </p:nvPr>
        </p:nvSpPr>
        <p:spPr>
          <a:ln/>
        </p:spPr>
      </p:sp>
      <p:sp>
        <p:nvSpPr>
          <p:cNvPr id="23555" name="Segnaposto note 2"/>
          <p:cNvSpPr>
            <a:spLocks noGrp="1"/>
          </p:cNvSpPr>
          <p:nvPr>
            <p:ph type="body" idx="1"/>
          </p:nvPr>
        </p:nvSpPr>
        <p:spPr>
          <a:noFill/>
          <a:ln/>
        </p:spPr>
        <p:txBody>
          <a:bodyPr/>
          <a:lstStyle/>
          <a:p>
            <a:endParaRPr lang="it-IT" dirty="0" smtClean="0"/>
          </a:p>
        </p:txBody>
      </p:sp>
      <p:sp>
        <p:nvSpPr>
          <p:cNvPr id="23556" name="Segnaposto numero diapositiva 3"/>
          <p:cNvSpPr>
            <a:spLocks noGrp="1"/>
          </p:cNvSpPr>
          <p:nvPr>
            <p:ph type="sldNum" sz="quarter"/>
          </p:nvPr>
        </p:nvSpPr>
        <p:spPr>
          <a:noFill/>
        </p:spPr>
        <p:txBody>
          <a:bodyPr/>
          <a:lstStyle/>
          <a:p>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fld id="{F5B49175-6D2C-4462-A56E-461FB573E252}" type="slidenum">
              <a:rPr lang="it-IT" smtClean="0"/>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t>16</a:t>
            </a:fld>
            <a:endParaRPr lang="it-IT" dirty="0"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egnaposto immagine diapositiva 1"/>
          <p:cNvSpPr>
            <a:spLocks noGrp="1" noRot="1" noChangeAspect="1" noTextEdit="1"/>
          </p:cNvSpPr>
          <p:nvPr>
            <p:ph type="sldImg"/>
          </p:nvPr>
        </p:nvSpPr>
        <p:spPr>
          <a:ln/>
        </p:spPr>
      </p:sp>
      <p:sp>
        <p:nvSpPr>
          <p:cNvPr id="23555" name="Segnaposto note 2"/>
          <p:cNvSpPr>
            <a:spLocks noGrp="1"/>
          </p:cNvSpPr>
          <p:nvPr>
            <p:ph type="body" idx="1"/>
          </p:nvPr>
        </p:nvSpPr>
        <p:spPr>
          <a:noFill/>
          <a:ln/>
        </p:spPr>
        <p:txBody>
          <a:bodyPr/>
          <a:lstStyle/>
          <a:p>
            <a:r>
              <a:rPr lang="it-IT" dirty="0" smtClean="0"/>
              <a:t>Lo stesso vale per i dati raccolti originariamente per fini statistici, per i quali si deve informare della possibilità di "ulteriore trattamento statistico da parte di soggetti Sistan".</a:t>
            </a:r>
          </a:p>
        </p:txBody>
      </p:sp>
      <p:sp>
        <p:nvSpPr>
          <p:cNvPr id="23556" name="Segnaposto numero diapositiva 3"/>
          <p:cNvSpPr>
            <a:spLocks noGrp="1"/>
          </p:cNvSpPr>
          <p:nvPr>
            <p:ph type="sldNum" sz="quarter"/>
          </p:nvPr>
        </p:nvSpPr>
        <p:spPr>
          <a:noFill/>
        </p:spPr>
        <p:txBody>
          <a:bodyPr/>
          <a:lstStyle/>
          <a:p>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fld id="{F5B49175-6D2C-4462-A56E-461FB573E252}" type="slidenum">
              <a:rPr lang="it-IT" smtClean="0"/>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t>17</a:t>
            </a:fld>
            <a:endParaRPr lang="it-IT" dirty="0"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egnaposto immagine diapositiva 1"/>
          <p:cNvSpPr>
            <a:spLocks noGrp="1" noRot="1" noChangeAspect="1" noTextEdit="1"/>
          </p:cNvSpPr>
          <p:nvPr>
            <p:ph type="sldImg"/>
          </p:nvPr>
        </p:nvSpPr>
        <p:spPr>
          <a:ln/>
        </p:spPr>
      </p:sp>
      <p:sp>
        <p:nvSpPr>
          <p:cNvPr id="23555" name="Segnaposto note 2"/>
          <p:cNvSpPr>
            <a:spLocks noGrp="1"/>
          </p:cNvSpPr>
          <p:nvPr>
            <p:ph type="body" idx="1"/>
          </p:nvPr>
        </p:nvSpPr>
        <p:spPr>
          <a:noFill/>
          <a:ln/>
        </p:spPr>
        <p:txBody>
          <a:bodyPr/>
          <a:lstStyle/>
          <a:p>
            <a:r>
              <a:rPr lang="it-IT" dirty="0" smtClean="0"/>
              <a:t>L'informativa integrativa è possibile quando si acquisiscono dati da soggetti terzi,</a:t>
            </a:r>
            <a:r>
              <a:rPr lang="it-IT" baseline="0" dirty="0" smtClean="0"/>
              <a:t> </a:t>
            </a:r>
            <a:r>
              <a:rPr lang="it-IT" dirty="0" smtClean="0"/>
              <a:t>che non l'avevano data al momento della raccolta dei dati. Ritengo sia possibile anche per i dati precedentemente raccolti dallo stesso ente, ferma restando la necessità di modificare per il futuro le informative iniziali.</a:t>
            </a:r>
          </a:p>
        </p:txBody>
      </p:sp>
      <p:sp>
        <p:nvSpPr>
          <p:cNvPr id="23556" name="Segnaposto numero diapositiva 3"/>
          <p:cNvSpPr>
            <a:spLocks noGrp="1"/>
          </p:cNvSpPr>
          <p:nvPr>
            <p:ph type="sldNum" sz="quarter"/>
          </p:nvPr>
        </p:nvSpPr>
        <p:spPr>
          <a:noFill/>
        </p:spPr>
        <p:txBody>
          <a:bodyPr/>
          <a:lstStyle/>
          <a:p>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fld id="{F5B49175-6D2C-4462-A56E-461FB573E252}" type="slidenum">
              <a:rPr lang="it-IT" smtClean="0"/>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t>18</a:t>
            </a:fld>
            <a:endParaRPr lang="it-IT" dirty="0"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egnaposto immagine diapositiva 1"/>
          <p:cNvSpPr>
            <a:spLocks noGrp="1" noRot="1" noChangeAspect="1" noTextEdit="1"/>
          </p:cNvSpPr>
          <p:nvPr>
            <p:ph type="sldImg"/>
          </p:nvPr>
        </p:nvSpPr>
        <p:spPr>
          <a:ln/>
        </p:spPr>
      </p:sp>
      <p:sp>
        <p:nvSpPr>
          <p:cNvPr id="23555" name="Segnaposto note 2"/>
          <p:cNvSpPr>
            <a:spLocks noGrp="1"/>
          </p:cNvSpPr>
          <p:nvPr>
            <p:ph type="body" idx="1"/>
          </p:nvPr>
        </p:nvSpPr>
        <p:spPr>
          <a:noFill/>
          <a:ln/>
        </p:spPr>
        <p:txBody>
          <a:bodyPr/>
          <a:lstStyle/>
          <a:p>
            <a:pPr marL="0" marR="0" indent="0" algn="l" defTabSz="449263" rtl="0" eaLnBrk="0" fontAlgn="base" latinLnBrk="0" hangingPunct="0">
              <a:lnSpc>
                <a:spcPct val="100000"/>
              </a:lnSpc>
              <a:spcBef>
                <a:spcPct val="30000"/>
              </a:spcBef>
              <a:spcAft>
                <a:spcPct val="0"/>
              </a:spcAft>
              <a:buClr>
                <a:srgbClr val="000000"/>
              </a:buClr>
              <a:buSzPct val="100000"/>
              <a:buFont typeface="Times New Roman" pitchFamily="18" charset="0"/>
              <a:buNone/>
              <a:tabLst/>
              <a:defRPr/>
            </a:pPr>
            <a:r>
              <a:rPr lang="it-IT" sz="1200" dirty="0" smtClean="0">
                <a:solidFill>
                  <a:schemeClr val="tx1"/>
                </a:solidFill>
                <a:latin typeface="Verdana" pitchFamily="34" charset="0"/>
              </a:rPr>
              <a:t>Da verificare con il Garante la possibilità di intervenire</a:t>
            </a:r>
            <a:r>
              <a:rPr lang="it-IT" sz="1200" baseline="0" dirty="0" smtClean="0">
                <a:solidFill>
                  <a:schemeClr val="tx1"/>
                </a:solidFill>
                <a:latin typeface="Verdana" pitchFamily="34" charset="0"/>
              </a:rPr>
              <a:t> intanto attraverso una modifica del regolamento comunale (regionale, etc.) per il trattamento di dati sensibili e giudiziari.</a:t>
            </a:r>
            <a:endParaRPr lang="it-IT" sz="1200" dirty="0" smtClean="0">
              <a:solidFill>
                <a:schemeClr val="tx1"/>
              </a:solidFill>
              <a:latin typeface="Verdana" pitchFamily="34" charset="0"/>
            </a:endParaRPr>
          </a:p>
          <a:p>
            <a:endParaRPr lang="it-IT" dirty="0" smtClean="0">
              <a:latin typeface="Times New Roman" pitchFamily="18" charset="0"/>
            </a:endParaRPr>
          </a:p>
        </p:txBody>
      </p:sp>
      <p:sp>
        <p:nvSpPr>
          <p:cNvPr id="23556" name="Segnaposto numero diapositiva 3"/>
          <p:cNvSpPr>
            <a:spLocks noGrp="1"/>
          </p:cNvSpPr>
          <p:nvPr>
            <p:ph type="sldNum" sz="quarter"/>
          </p:nvPr>
        </p:nvSpPr>
        <p:spPr>
          <a:noFill/>
        </p:spPr>
        <p:txBody>
          <a:bodyPr/>
          <a:lstStyle/>
          <a:p>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fld id="{F5B49175-6D2C-4462-A56E-461FB573E252}" type="slidenum">
              <a:rPr lang="it-IT" smtClean="0"/>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t>19</a:t>
            </a:fld>
            <a:endParaRPr lang="it-IT"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egnaposto immagine diapositiva 1"/>
          <p:cNvSpPr>
            <a:spLocks noGrp="1" noRot="1" noChangeAspect="1" noTextEdit="1"/>
          </p:cNvSpPr>
          <p:nvPr>
            <p:ph type="sldImg"/>
          </p:nvPr>
        </p:nvSpPr>
        <p:spPr>
          <a:ln/>
        </p:spPr>
      </p:sp>
      <p:sp>
        <p:nvSpPr>
          <p:cNvPr id="21507" name="Segnaposto note 2"/>
          <p:cNvSpPr>
            <a:spLocks noGrp="1"/>
          </p:cNvSpPr>
          <p:nvPr>
            <p:ph type="body" idx="1"/>
          </p:nvPr>
        </p:nvSpPr>
        <p:spPr>
          <a:noFill/>
          <a:ln/>
        </p:spPr>
        <p:txBody>
          <a:bodyPr/>
          <a:lstStyle/>
          <a:p>
            <a:endParaRPr lang="it-IT" dirty="0" smtClean="0">
              <a:latin typeface="Times New Roman" pitchFamily="18" charset="0"/>
            </a:endParaRPr>
          </a:p>
        </p:txBody>
      </p:sp>
      <p:sp>
        <p:nvSpPr>
          <p:cNvPr id="21508" name="Segnaposto numero diapositiva 3"/>
          <p:cNvSpPr>
            <a:spLocks noGrp="1"/>
          </p:cNvSpPr>
          <p:nvPr>
            <p:ph type="sldNum" sz="quarter"/>
          </p:nvPr>
        </p:nvSpPr>
        <p:spPr>
          <a:noFill/>
        </p:spPr>
        <p:txBody>
          <a:bodyPr/>
          <a:lstStyle/>
          <a:p>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fld id="{29560976-AE9C-4860-8B8F-1F4031CEC03C}" type="slidenum">
              <a:rPr lang="it-IT" smtClean="0"/>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t>2</a:t>
            </a:fld>
            <a:endParaRPr lang="it-IT" dirty="0"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egnaposto immagine diapositiva 1"/>
          <p:cNvSpPr>
            <a:spLocks noGrp="1" noRot="1" noChangeAspect="1" noTextEdit="1"/>
          </p:cNvSpPr>
          <p:nvPr>
            <p:ph type="sldImg"/>
          </p:nvPr>
        </p:nvSpPr>
        <p:spPr>
          <a:ln/>
        </p:spPr>
      </p:sp>
      <p:sp>
        <p:nvSpPr>
          <p:cNvPr id="36867" name="Segnaposto note 2"/>
          <p:cNvSpPr>
            <a:spLocks noGrp="1"/>
          </p:cNvSpPr>
          <p:nvPr>
            <p:ph type="body" idx="1"/>
          </p:nvPr>
        </p:nvSpPr>
        <p:spPr>
          <a:noFill/>
          <a:ln/>
        </p:spPr>
        <p:txBody>
          <a:bodyPr/>
          <a:lstStyle/>
          <a:p>
            <a:endParaRPr lang="it-IT" smtClean="0">
              <a:latin typeface="Times New Roman" pitchFamily="18" charset="0"/>
            </a:endParaRPr>
          </a:p>
        </p:txBody>
      </p:sp>
      <p:sp>
        <p:nvSpPr>
          <p:cNvPr id="36868" name="Segnaposto numero diapositiva 3"/>
          <p:cNvSpPr>
            <a:spLocks noGrp="1"/>
          </p:cNvSpPr>
          <p:nvPr>
            <p:ph type="sldNum" sz="quarter"/>
          </p:nvPr>
        </p:nvSpPr>
        <p:spPr>
          <a:noFill/>
        </p:spPr>
        <p:txBody>
          <a:bodyPr/>
          <a:lstStyle/>
          <a:p>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fld id="{5BFFD650-A8DD-44AF-B1CD-7BFB93D47428}" type="slidenum">
              <a:rPr lang="it-IT" smtClean="0"/>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t>20</a:t>
            </a:fld>
            <a:endParaRPr lang="it-IT"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egnaposto immagine diapositiva 1"/>
          <p:cNvSpPr>
            <a:spLocks noGrp="1" noRot="1" noChangeAspect="1" noTextEdit="1"/>
          </p:cNvSpPr>
          <p:nvPr>
            <p:ph type="sldImg"/>
          </p:nvPr>
        </p:nvSpPr>
        <p:spPr>
          <a:ln/>
        </p:spPr>
      </p:sp>
      <p:sp>
        <p:nvSpPr>
          <p:cNvPr id="23555" name="Segnaposto note 2"/>
          <p:cNvSpPr>
            <a:spLocks noGrp="1"/>
          </p:cNvSpPr>
          <p:nvPr>
            <p:ph type="body" idx="1"/>
          </p:nvPr>
        </p:nvSpPr>
        <p:spPr>
          <a:noFill/>
          <a:ln/>
        </p:spPr>
        <p:txBody>
          <a:bodyPr/>
          <a:lstStyle/>
          <a:p>
            <a:r>
              <a:rPr lang="it-IT" sz="1200" b="0" i="0" u="none" strike="noStrike" kern="1200" baseline="0" dirty="0" smtClean="0">
                <a:solidFill>
                  <a:srgbClr val="000000"/>
                </a:solidFill>
                <a:latin typeface="Times New Roman" pitchFamily="16" charset="0"/>
                <a:ea typeface="+mn-ea"/>
                <a:cs typeface="+mn-cs"/>
              </a:rPr>
              <a:t>DECRETO-LEGGE 6 dicembre 2011, n. 201. «Disposizioni urgenti per la crescita, l'equità e il consolidamento dei conti pubblici» convertito, con modificazioni, dalla legge 22 dicembre 2011, n. 214.</a:t>
            </a:r>
            <a:endParaRPr lang="it-IT" b="0" dirty="0" smtClean="0"/>
          </a:p>
        </p:txBody>
      </p:sp>
      <p:sp>
        <p:nvSpPr>
          <p:cNvPr id="23556" name="Segnaposto numero diapositiva 3"/>
          <p:cNvSpPr>
            <a:spLocks noGrp="1"/>
          </p:cNvSpPr>
          <p:nvPr>
            <p:ph type="sldNum" sz="quarter"/>
          </p:nvPr>
        </p:nvSpPr>
        <p:spPr>
          <a:noFill/>
        </p:spPr>
        <p:txBody>
          <a:bodyPr/>
          <a:lstStyle/>
          <a:p>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fld id="{F5B49175-6D2C-4462-A56E-461FB573E252}" type="slidenum">
              <a:rPr lang="it-IT" smtClean="0"/>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t>3</a:t>
            </a:fld>
            <a:endParaRPr lang="it-IT"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egnaposto immagine diapositiva 1"/>
          <p:cNvSpPr>
            <a:spLocks noGrp="1" noRot="1" noChangeAspect="1" noTextEdit="1"/>
          </p:cNvSpPr>
          <p:nvPr>
            <p:ph type="sldImg"/>
          </p:nvPr>
        </p:nvSpPr>
        <p:spPr>
          <a:ln/>
        </p:spPr>
      </p:sp>
      <p:sp>
        <p:nvSpPr>
          <p:cNvPr id="23555" name="Segnaposto note 2"/>
          <p:cNvSpPr>
            <a:spLocks noGrp="1"/>
          </p:cNvSpPr>
          <p:nvPr>
            <p:ph type="body" idx="1"/>
          </p:nvPr>
        </p:nvSpPr>
        <p:spPr>
          <a:noFill/>
          <a:ln/>
        </p:spPr>
        <p:txBody>
          <a:bodyPr/>
          <a:lstStyle/>
          <a:p>
            <a:endParaRPr lang="it-IT" dirty="0" smtClean="0"/>
          </a:p>
        </p:txBody>
      </p:sp>
      <p:sp>
        <p:nvSpPr>
          <p:cNvPr id="23556" name="Segnaposto numero diapositiva 3"/>
          <p:cNvSpPr>
            <a:spLocks noGrp="1"/>
          </p:cNvSpPr>
          <p:nvPr>
            <p:ph type="sldNum" sz="quarter"/>
          </p:nvPr>
        </p:nvSpPr>
        <p:spPr>
          <a:noFill/>
        </p:spPr>
        <p:txBody>
          <a:bodyPr/>
          <a:lstStyle/>
          <a:p>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fld id="{F5B49175-6D2C-4462-A56E-461FB573E252}" type="slidenum">
              <a:rPr lang="it-IT" smtClean="0"/>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t>4</a:t>
            </a:fld>
            <a:endParaRPr lang="it-IT"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egnaposto immagine diapositiva 1"/>
          <p:cNvSpPr>
            <a:spLocks noGrp="1" noRot="1" noChangeAspect="1" noTextEdit="1"/>
          </p:cNvSpPr>
          <p:nvPr>
            <p:ph type="sldImg"/>
          </p:nvPr>
        </p:nvSpPr>
        <p:spPr>
          <a:ln/>
        </p:spPr>
      </p:sp>
      <p:sp>
        <p:nvSpPr>
          <p:cNvPr id="23555" name="Segnaposto note 2"/>
          <p:cNvSpPr>
            <a:spLocks noGrp="1"/>
          </p:cNvSpPr>
          <p:nvPr>
            <p:ph type="body" idx="1"/>
          </p:nvPr>
        </p:nvSpPr>
        <p:spPr>
          <a:noFill/>
          <a:ln/>
        </p:spPr>
        <p:txBody>
          <a:bodyPr/>
          <a:lstStyle/>
          <a:p>
            <a:endParaRPr lang="it-IT" dirty="0" smtClean="0"/>
          </a:p>
        </p:txBody>
      </p:sp>
      <p:sp>
        <p:nvSpPr>
          <p:cNvPr id="23556" name="Segnaposto numero diapositiva 3"/>
          <p:cNvSpPr>
            <a:spLocks noGrp="1"/>
          </p:cNvSpPr>
          <p:nvPr>
            <p:ph type="sldNum" sz="quarter"/>
          </p:nvPr>
        </p:nvSpPr>
        <p:spPr>
          <a:noFill/>
        </p:spPr>
        <p:txBody>
          <a:bodyPr/>
          <a:lstStyle/>
          <a:p>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fld id="{F5B49175-6D2C-4462-A56E-461FB573E252}" type="slidenum">
              <a:rPr lang="it-IT" smtClean="0"/>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t>5</a:t>
            </a:fld>
            <a:endParaRPr lang="it-IT"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egnaposto immagine diapositiva 1"/>
          <p:cNvSpPr>
            <a:spLocks noGrp="1" noRot="1" noChangeAspect="1" noTextEdit="1"/>
          </p:cNvSpPr>
          <p:nvPr>
            <p:ph type="sldImg"/>
          </p:nvPr>
        </p:nvSpPr>
        <p:spPr>
          <a:ln/>
        </p:spPr>
      </p:sp>
      <p:sp>
        <p:nvSpPr>
          <p:cNvPr id="23555" name="Segnaposto note 2"/>
          <p:cNvSpPr>
            <a:spLocks noGrp="1"/>
          </p:cNvSpPr>
          <p:nvPr>
            <p:ph type="body" idx="1"/>
          </p:nvPr>
        </p:nvSpPr>
        <p:spPr>
          <a:noFill/>
          <a:ln/>
        </p:spPr>
        <p:txBody>
          <a:bodyPr/>
          <a:lstStyle/>
          <a:p>
            <a:r>
              <a:rPr lang="it-IT" dirty="0" smtClean="0"/>
              <a:t>Questo non significa che si possa sempre prescindere dalla volontà dell’interessato a cui i dati si riferiscono: secondo</a:t>
            </a:r>
            <a:r>
              <a:rPr lang="it-IT" baseline="0" dirty="0" smtClean="0"/>
              <a:t> la normativa statistica non può essere imposto obbligo di risposta per i dati sensibili e giudiziari, a meno che questo sia espressamente previsto da norme di legge. Anche quando esiste un obbligo di risposta per il trattamento amministrativo dei dati personali sensibili si deve verificare che tale obbligo sia esteso anche al trattamento statistico. Vedi più avanti.</a:t>
            </a:r>
            <a:endParaRPr lang="it-IT" dirty="0" smtClean="0"/>
          </a:p>
        </p:txBody>
      </p:sp>
      <p:sp>
        <p:nvSpPr>
          <p:cNvPr id="23556" name="Segnaposto numero diapositiva 3"/>
          <p:cNvSpPr>
            <a:spLocks noGrp="1"/>
          </p:cNvSpPr>
          <p:nvPr>
            <p:ph type="sldNum" sz="quarter"/>
          </p:nvPr>
        </p:nvSpPr>
        <p:spPr>
          <a:noFill/>
        </p:spPr>
        <p:txBody>
          <a:bodyPr/>
          <a:lstStyle/>
          <a:p>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fld id="{F5B49175-6D2C-4462-A56E-461FB573E252}" type="slidenum">
              <a:rPr lang="it-IT" smtClean="0"/>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t>6</a:t>
            </a:fld>
            <a:endParaRPr lang="it-IT"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egnaposto immagine diapositiva 1"/>
          <p:cNvSpPr>
            <a:spLocks noGrp="1" noRot="1" noChangeAspect="1" noTextEdit="1"/>
          </p:cNvSpPr>
          <p:nvPr>
            <p:ph type="sldImg"/>
          </p:nvPr>
        </p:nvSpPr>
        <p:spPr>
          <a:ln/>
        </p:spPr>
      </p:sp>
      <p:sp>
        <p:nvSpPr>
          <p:cNvPr id="23555" name="Segnaposto note 2"/>
          <p:cNvSpPr>
            <a:spLocks noGrp="1"/>
          </p:cNvSpPr>
          <p:nvPr>
            <p:ph type="body" idx="1"/>
          </p:nvPr>
        </p:nvSpPr>
        <p:spPr>
          <a:noFill/>
          <a:ln/>
        </p:spPr>
        <p:txBody>
          <a:bodyPr/>
          <a:lstStyle/>
          <a:p>
            <a:r>
              <a:rPr lang="it-IT" dirty="0" smtClean="0">
                <a:latin typeface="Times New Roman" pitchFamily="18" charset="0"/>
              </a:rPr>
              <a:t>Può trattarsi di una</a:t>
            </a:r>
            <a:r>
              <a:rPr lang="it-IT" baseline="0" dirty="0" smtClean="0">
                <a:latin typeface="Times New Roman" pitchFamily="18" charset="0"/>
              </a:rPr>
              <a:t> specifica norma di legge o regolamento di settore che prevede espressamente la comunicazione dei dati in oggetto per fini statistici oppure di una norma statistica a carattere generale </a:t>
            </a:r>
            <a:r>
              <a:rPr lang="it-IT" dirty="0" smtClean="0">
                <a:latin typeface="Times New Roman" pitchFamily="18" charset="0"/>
              </a:rPr>
              <a:t>(ad esempio, legge statistica regionale che preveda genericamente la possibilità di acquisire dati presso</a:t>
            </a:r>
            <a:r>
              <a:rPr lang="it-IT" baseline="0" dirty="0" smtClean="0">
                <a:latin typeface="Times New Roman" pitchFamily="18" charset="0"/>
              </a:rPr>
              <a:t> i soggetti pubblici </a:t>
            </a:r>
            <a:r>
              <a:rPr lang="it-IT" dirty="0" smtClean="0">
                <a:latin typeface="Times New Roman" pitchFamily="18" charset="0"/>
              </a:rPr>
              <a:t>per le attività definite nel programma statistico</a:t>
            </a:r>
            <a:r>
              <a:rPr lang="it-IT" baseline="0" dirty="0" smtClean="0">
                <a:latin typeface="Times New Roman" pitchFamily="18" charset="0"/>
              </a:rPr>
              <a:t> regionale, eventualmente con obbligo di risposta)</a:t>
            </a:r>
            <a:endParaRPr lang="it-IT" dirty="0" smtClean="0">
              <a:latin typeface="Times New Roman" pitchFamily="18" charset="0"/>
            </a:endParaRPr>
          </a:p>
        </p:txBody>
      </p:sp>
      <p:sp>
        <p:nvSpPr>
          <p:cNvPr id="23556" name="Segnaposto numero diapositiva 3"/>
          <p:cNvSpPr>
            <a:spLocks noGrp="1"/>
          </p:cNvSpPr>
          <p:nvPr>
            <p:ph type="sldNum" sz="quarter"/>
          </p:nvPr>
        </p:nvSpPr>
        <p:spPr>
          <a:noFill/>
        </p:spPr>
        <p:txBody>
          <a:bodyPr/>
          <a:lstStyle/>
          <a:p>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fld id="{F5B49175-6D2C-4462-A56E-461FB573E252}" type="slidenum">
              <a:rPr lang="it-IT" smtClean="0"/>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t>7</a:t>
            </a:fld>
            <a:endParaRPr lang="it-IT"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egnaposto immagine diapositiva 1"/>
          <p:cNvSpPr>
            <a:spLocks noGrp="1" noRot="1" noChangeAspect="1" noTextEdit="1"/>
          </p:cNvSpPr>
          <p:nvPr>
            <p:ph type="sldImg"/>
          </p:nvPr>
        </p:nvSpPr>
        <p:spPr>
          <a:ln/>
        </p:spPr>
      </p:sp>
      <p:sp>
        <p:nvSpPr>
          <p:cNvPr id="23555" name="Segnaposto note 2"/>
          <p:cNvSpPr>
            <a:spLocks noGrp="1"/>
          </p:cNvSpPr>
          <p:nvPr>
            <p:ph type="body" idx="1"/>
          </p:nvPr>
        </p:nvSpPr>
        <p:spPr>
          <a:noFill/>
          <a:ln/>
        </p:spPr>
        <p:txBody>
          <a:bodyPr/>
          <a:lstStyle/>
          <a:p>
            <a:endParaRPr lang="it-IT" dirty="0" smtClean="0">
              <a:latin typeface="Times New Roman" pitchFamily="18" charset="0"/>
            </a:endParaRPr>
          </a:p>
        </p:txBody>
      </p:sp>
      <p:sp>
        <p:nvSpPr>
          <p:cNvPr id="23556" name="Segnaposto numero diapositiva 3"/>
          <p:cNvSpPr>
            <a:spLocks noGrp="1"/>
          </p:cNvSpPr>
          <p:nvPr>
            <p:ph type="sldNum" sz="quarter"/>
          </p:nvPr>
        </p:nvSpPr>
        <p:spPr>
          <a:noFill/>
        </p:spPr>
        <p:txBody>
          <a:bodyPr/>
          <a:lstStyle/>
          <a:p>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fld id="{F5B49175-6D2C-4462-A56E-461FB573E252}" type="slidenum">
              <a:rPr lang="it-IT" smtClean="0"/>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t>8</a:t>
            </a:fld>
            <a:endParaRPr lang="it-IT" dirty="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egnaposto immagine diapositiva 1"/>
          <p:cNvSpPr>
            <a:spLocks noGrp="1" noRot="1" noChangeAspect="1" noTextEdit="1"/>
          </p:cNvSpPr>
          <p:nvPr>
            <p:ph type="sldImg"/>
          </p:nvPr>
        </p:nvSpPr>
        <p:spPr>
          <a:ln/>
        </p:spPr>
      </p:sp>
      <p:sp>
        <p:nvSpPr>
          <p:cNvPr id="23555" name="Segnaposto note 2"/>
          <p:cNvSpPr>
            <a:spLocks noGrp="1"/>
          </p:cNvSpPr>
          <p:nvPr>
            <p:ph type="body" idx="1"/>
          </p:nvPr>
        </p:nvSpPr>
        <p:spPr>
          <a:noFill/>
          <a:ln/>
        </p:spPr>
        <p:txBody>
          <a:bodyPr/>
          <a:lstStyle/>
          <a:p>
            <a:endParaRPr lang="it-IT" dirty="0" smtClean="0">
              <a:latin typeface="Times New Roman" pitchFamily="18" charset="0"/>
            </a:endParaRPr>
          </a:p>
        </p:txBody>
      </p:sp>
      <p:sp>
        <p:nvSpPr>
          <p:cNvPr id="23556" name="Segnaposto numero diapositiva 3"/>
          <p:cNvSpPr>
            <a:spLocks noGrp="1"/>
          </p:cNvSpPr>
          <p:nvPr>
            <p:ph type="sldNum" sz="quarter"/>
          </p:nvPr>
        </p:nvSpPr>
        <p:spPr>
          <a:noFill/>
        </p:spPr>
        <p:txBody>
          <a:bodyPr/>
          <a:lstStyle/>
          <a:p>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fld id="{F5B49175-6D2C-4462-A56E-461FB573E252}" type="slidenum">
              <a:rPr lang="it-IT" smtClean="0"/>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t>9</a:t>
            </a:fld>
            <a:endParaRPr lang="it-IT"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it-IT" smtClean="0"/>
              <a:t>Fare clic per modificare lo stile del sottotitolo dello schema</a:t>
            </a:r>
            <a:endParaRPr lang="it-IT"/>
          </a:p>
        </p:txBody>
      </p:sp>
      <p:sp>
        <p:nvSpPr>
          <p:cNvPr id="4" name="Rectangle 6"/>
          <p:cNvSpPr>
            <a:spLocks noGrp="1" noChangeArrowheads="1"/>
          </p:cNvSpPr>
          <p:nvPr>
            <p:ph type="dt" idx="10"/>
          </p:nvPr>
        </p:nvSpPr>
        <p:spPr>
          <a:ln/>
        </p:spPr>
        <p:txBody>
          <a:bodyPr/>
          <a:lstStyle>
            <a:lvl1pPr>
              <a:defRPr/>
            </a:lvl1pPr>
          </a:lstStyle>
          <a:p>
            <a:pPr>
              <a:defRPr/>
            </a:pPr>
            <a:r>
              <a:rPr lang="it-IT" smtClean="0"/>
              <a:t>Napoli, 28 ottobre 2015</a:t>
            </a:r>
            <a:endParaRPr lang="it-IT"/>
          </a:p>
        </p:txBody>
      </p:sp>
      <p:sp>
        <p:nvSpPr>
          <p:cNvPr id="5" name="Rectangle 7"/>
          <p:cNvSpPr>
            <a:spLocks noGrp="1" noChangeArrowheads="1"/>
          </p:cNvSpPr>
          <p:nvPr>
            <p:ph type="ftr" idx="11"/>
          </p:nvPr>
        </p:nvSpPr>
        <p:spPr>
          <a:ln/>
        </p:spPr>
        <p:txBody>
          <a:bodyPr/>
          <a:lstStyle>
            <a:lvl1pPr>
              <a:defRPr/>
            </a:lvl1pPr>
          </a:lstStyle>
          <a:p>
            <a:pPr>
              <a:defRPr/>
            </a:pPr>
            <a:r>
              <a:rPr lang="it-IT" smtClean="0"/>
              <a:t>Paola Baldi          </a:t>
            </a:r>
            <a:endParaRPr lang="it-IT"/>
          </a:p>
        </p:txBody>
      </p:sp>
      <p:sp>
        <p:nvSpPr>
          <p:cNvPr id="6" name="Rectangle 9"/>
          <p:cNvSpPr>
            <a:spLocks noGrp="1" noChangeArrowheads="1"/>
          </p:cNvSpPr>
          <p:nvPr>
            <p:ph type="sldNum" idx="12"/>
          </p:nvPr>
        </p:nvSpPr>
        <p:spPr>
          <a:ln/>
        </p:spPr>
        <p:txBody>
          <a:bodyPr/>
          <a:lstStyle>
            <a:lvl1pPr>
              <a:defRPr/>
            </a:lvl1pPr>
          </a:lstStyle>
          <a:p>
            <a:pPr>
              <a:defRPr/>
            </a:pPr>
            <a:fld id="{FAB6B047-A922-4235-85F7-9874E879E3C2}" type="slidenum">
              <a:rPr lang="it-IT"/>
              <a:pPr>
                <a:defRPr/>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6"/>
          <p:cNvSpPr>
            <a:spLocks noGrp="1" noChangeArrowheads="1"/>
          </p:cNvSpPr>
          <p:nvPr>
            <p:ph type="dt" idx="10"/>
          </p:nvPr>
        </p:nvSpPr>
        <p:spPr>
          <a:ln/>
        </p:spPr>
        <p:txBody>
          <a:bodyPr/>
          <a:lstStyle>
            <a:lvl1pPr>
              <a:defRPr/>
            </a:lvl1pPr>
          </a:lstStyle>
          <a:p>
            <a:pPr>
              <a:defRPr/>
            </a:pPr>
            <a:r>
              <a:rPr lang="it-IT" smtClean="0"/>
              <a:t>Napoli, 28 ottobre 2015</a:t>
            </a:r>
            <a:endParaRPr lang="it-IT"/>
          </a:p>
        </p:txBody>
      </p:sp>
      <p:sp>
        <p:nvSpPr>
          <p:cNvPr id="5" name="Rectangle 7"/>
          <p:cNvSpPr>
            <a:spLocks noGrp="1" noChangeArrowheads="1"/>
          </p:cNvSpPr>
          <p:nvPr>
            <p:ph type="ftr" idx="11"/>
          </p:nvPr>
        </p:nvSpPr>
        <p:spPr>
          <a:ln/>
        </p:spPr>
        <p:txBody>
          <a:bodyPr/>
          <a:lstStyle>
            <a:lvl1pPr>
              <a:defRPr/>
            </a:lvl1pPr>
          </a:lstStyle>
          <a:p>
            <a:pPr>
              <a:defRPr/>
            </a:pPr>
            <a:r>
              <a:rPr lang="it-IT" smtClean="0"/>
              <a:t>Paola Baldi          </a:t>
            </a:r>
            <a:endParaRPr lang="it-IT"/>
          </a:p>
        </p:txBody>
      </p:sp>
      <p:sp>
        <p:nvSpPr>
          <p:cNvPr id="6" name="Rectangle 9"/>
          <p:cNvSpPr>
            <a:spLocks noGrp="1" noChangeArrowheads="1"/>
          </p:cNvSpPr>
          <p:nvPr>
            <p:ph type="sldNum" idx="12"/>
          </p:nvPr>
        </p:nvSpPr>
        <p:spPr>
          <a:ln/>
        </p:spPr>
        <p:txBody>
          <a:bodyPr/>
          <a:lstStyle>
            <a:lvl1pPr>
              <a:defRPr/>
            </a:lvl1pPr>
          </a:lstStyle>
          <a:p>
            <a:pPr>
              <a:defRPr/>
            </a:pPr>
            <a:fld id="{94ED619C-5BC0-4EF2-B63B-3CA1FAB70E52}" type="slidenum">
              <a:rPr lang="it-IT"/>
              <a:pPr>
                <a:defRPr/>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564313" y="266700"/>
            <a:ext cx="2008187" cy="5770563"/>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539750" y="266700"/>
            <a:ext cx="5872163" cy="5770563"/>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6"/>
          <p:cNvSpPr>
            <a:spLocks noGrp="1" noChangeArrowheads="1"/>
          </p:cNvSpPr>
          <p:nvPr>
            <p:ph type="dt" idx="10"/>
          </p:nvPr>
        </p:nvSpPr>
        <p:spPr>
          <a:ln/>
        </p:spPr>
        <p:txBody>
          <a:bodyPr/>
          <a:lstStyle>
            <a:lvl1pPr>
              <a:defRPr/>
            </a:lvl1pPr>
          </a:lstStyle>
          <a:p>
            <a:pPr>
              <a:defRPr/>
            </a:pPr>
            <a:r>
              <a:rPr lang="it-IT" smtClean="0"/>
              <a:t>Napoli, 28 ottobre 2015</a:t>
            </a:r>
            <a:endParaRPr lang="it-IT"/>
          </a:p>
        </p:txBody>
      </p:sp>
      <p:sp>
        <p:nvSpPr>
          <p:cNvPr id="5" name="Rectangle 7"/>
          <p:cNvSpPr>
            <a:spLocks noGrp="1" noChangeArrowheads="1"/>
          </p:cNvSpPr>
          <p:nvPr>
            <p:ph type="ftr" idx="11"/>
          </p:nvPr>
        </p:nvSpPr>
        <p:spPr>
          <a:ln/>
        </p:spPr>
        <p:txBody>
          <a:bodyPr/>
          <a:lstStyle>
            <a:lvl1pPr>
              <a:defRPr/>
            </a:lvl1pPr>
          </a:lstStyle>
          <a:p>
            <a:pPr>
              <a:defRPr/>
            </a:pPr>
            <a:r>
              <a:rPr lang="it-IT" smtClean="0"/>
              <a:t>Paola Baldi          </a:t>
            </a:r>
            <a:endParaRPr lang="it-IT"/>
          </a:p>
        </p:txBody>
      </p:sp>
      <p:sp>
        <p:nvSpPr>
          <p:cNvPr id="6" name="Rectangle 9"/>
          <p:cNvSpPr>
            <a:spLocks noGrp="1" noChangeArrowheads="1"/>
          </p:cNvSpPr>
          <p:nvPr>
            <p:ph type="sldNum" idx="12"/>
          </p:nvPr>
        </p:nvSpPr>
        <p:spPr>
          <a:ln/>
        </p:spPr>
        <p:txBody>
          <a:bodyPr/>
          <a:lstStyle>
            <a:lvl1pPr>
              <a:defRPr/>
            </a:lvl1pPr>
          </a:lstStyle>
          <a:p>
            <a:pPr>
              <a:defRPr/>
            </a:pPr>
            <a:fld id="{7374EC15-4A2C-441C-8E10-6D6150DC61C9}" type="slidenum">
              <a:rPr lang="it-IT"/>
              <a:pPr>
                <a:defRPr/>
              </a:pPr>
              <a:t>‹N›</a:t>
            </a:fld>
            <a:endParaRPr lang="it-IT"/>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Layout personalizzato">
    <p:spTree>
      <p:nvGrpSpPr>
        <p:cNvPr id="1" name=""/>
        <p:cNvGrpSpPr/>
        <p:nvPr/>
      </p:nvGrpSpPr>
      <p:grpSpPr>
        <a:xfrm>
          <a:off x="0" y="0"/>
          <a:ext cx="0" cy="0"/>
          <a:chOff x="0" y="0"/>
          <a:chExt cx="0" cy="0"/>
        </a:xfrm>
      </p:grpSpPr>
      <p:sp>
        <p:nvSpPr>
          <p:cNvPr id="2" name="Titolo 1"/>
          <p:cNvSpPr>
            <a:spLocks noGrp="1"/>
          </p:cNvSpPr>
          <p:nvPr>
            <p:ph type="title"/>
          </p:nvPr>
        </p:nvSpPr>
        <p:spPr>
          <a:xfrm>
            <a:off x="574675" y="266700"/>
            <a:ext cx="7997825" cy="1250950"/>
          </a:xfrm>
        </p:spPr>
        <p:txBody>
          <a:bodyPr/>
          <a:lstStyle/>
          <a:p>
            <a:r>
              <a:rPr lang="it-IT" smtClean="0"/>
              <a:t>Fare clic per modificare lo stile del titolo</a:t>
            </a:r>
            <a:endParaRPr lang="it-IT"/>
          </a:p>
        </p:txBody>
      </p:sp>
      <p:sp>
        <p:nvSpPr>
          <p:cNvPr id="3" name="Rectangle 6"/>
          <p:cNvSpPr>
            <a:spLocks noGrp="1" noChangeArrowheads="1"/>
          </p:cNvSpPr>
          <p:nvPr>
            <p:ph type="dt" idx="10"/>
          </p:nvPr>
        </p:nvSpPr>
        <p:spPr>
          <a:ln/>
        </p:spPr>
        <p:txBody>
          <a:bodyPr/>
          <a:lstStyle>
            <a:lvl1pPr>
              <a:defRPr/>
            </a:lvl1pPr>
          </a:lstStyle>
          <a:p>
            <a:pPr>
              <a:defRPr/>
            </a:pPr>
            <a:r>
              <a:rPr lang="it-IT" smtClean="0"/>
              <a:t>Napoli, 28 ottobre 2015</a:t>
            </a:r>
            <a:endParaRPr lang="it-IT"/>
          </a:p>
        </p:txBody>
      </p:sp>
      <p:sp>
        <p:nvSpPr>
          <p:cNvPr id="4" name="Rectangle 7"/>
          <p:cNvSpPr>
            <a:spLocks noGrp="1" noChangeArrowheads="1"/>
          </p:cNvSpPr>
          <p:nvPr>
            <p:ph type="ftr" idx="11"/>
          </p:nvPr>
        </p:nvSpPr>
        <p:spPr>
          <a:ln/>
        </p:spPr>
        <p:txBody>
          <a:bodyPr/>
          <a:lstStyle>
            <a:lvl1pPr>
              <a:defRPr/>
            </a:lvl1pPr>
          </a:lstStyle>
          <a:p>
            <a:pPr>
              <a:defRPr/>
            </a:pPr>
            <a:r>
              <a:rPr lang="it-IT" smtClean="0"/>
              <a:t>Paola Baldi          </a:t>
            </a:r>
            <a:endParaRPr lang="it-IT"/>
          </a:p>
        </p:txBody>
      </p:sp>
      <p:sp>
        <p:nvSpPr>
          <p:cNvPr id="5" name="Rectangle 9"/>
          <p:cNvSpPr>
            <a:spLocks noGrp="1" noChangeArrowheads="1"/>
          </p:cNvSpPr>
          <p:nvPr>
            <p:ph type="sldNum" idx="12"/>
          </p:nvPr>
        </p:nvSpPr>
        <p:spPr>
          <a:ln/>
        </p:spPr>
        <p:txBody>
          <a:bodyPr/>
          <a:lstStyle>
            <a:lvl1pPr>
              <a:defRPr/>
            </a:lvl1pPr>
          </a:lstStyle>
          <a:p>
            <a:pPr>
              <a:defRPr/>
            </a:pPr>
            <a:fld id="{6125B296-203D-464F-9F73-6C3F1B64C122}" type="slidenum">
              <a:rPr lang="it-IT"/>
              <a:pPr>
                <a:defRPr/>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6"/>
          <p:cNvSpPr>
            <a:spLocks noGrp="1" noChangeArrowheads="1"/>
          </p:cNvSpPr>
          <p:nvPr>
            <p:ph type="dt" idx="10"/>
          </p:nvPr>
        </p:nvSpPr>
        <p:spPr>
          <a:ln/>
        </p:spPr>
        <p:txBody>
          <a:bodyPr/>
          <a:lstStyle>
            <a:lvl1pPr>
              <a:defRPr/>
            </a:lvl1pPr>
          </a:lstStyle>
          <a:p>
            <a:pPr>
              <a:defRPr/>
            </a:pPr>
            <a:r>
              <a:rPr lang="it-IT" smtClean="0"/>
              <a:t>Napoli, 28 ottobre 2015</a:t>
            </a:r>
            <a:endParaRPr lang="it-IT"/>
          </a:p>
        </p:txBody>
      </p:sp>
      <p:sp>
        <p:nvSpPr>
          <p:cNvPr id="5" name="Rectangle 7"/>
          <p:cNvSpPr>
            <a:spLocks noGrp="1" noChangeArrowheads="1"/>
          </p:cNvSpPr>
          <p:nvPr>
            <p:ph type="ftr" idx="11"/>
          </p:nvPr>
        </p:nvSpPr>
        <p:spPr>
          <a:ln/>
        </p:spPr>
        <p:txBody>
          <a:bodyPr/>
          <a:lstStyle>
            <a:lvl1pPr>
              <a:defRPr/>
            </a:lvl1pPr>
          </a:lstStyle>
          <a:p>
            <a:pPr>
              <a:defRPr/>
            </a:pPr>
            <a:r>
              <a:rPr lang="it-IT" smtClean="0"/>
              <a:t>Paola Baldi          </a:t>
            </a:r>
            <a:endParaRPr lang="it-IT"/>
          </a:p>
        </p:txBody>
      </p:sp>
      <p:sp>
        <p:nvSpPr>
          <p:cNvPr id="6" name="Rectangle 9"/>
          <p:cNvSpPr>
            <a:spLocks noGrp="1" noChangeArrowheads="1"/>
          </p:cNvSpPr>
          <p:nvPr>
            <p:ph type="sldNum" idx="12"/>
          </p:nvPr>
        </p:nvSpPr>
        <p:spPr>
          <a:ln/>
        </p:spPr>
        <p:txBody>
          <a:bodyPr/>
          <a:lstStyle>
            <a:lvl1pPr>
              <a:defRPr/>
            </a:lvl1pPr>
          </a:lstStyle>
          <a:p>
            <a:pPr>
              <a:defRPr/>
            </a:pPr>
            <a:fld id="{44AD0F7C-41A5-4F75-A878-95E0F0F45499}" type="slidenum">
              <a:rPr lang="it-IT"/>
              <a:pPr>
                <a:defRPr/>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smtClean="0"/>
              <a:t>Fare clic per modificare stili del testo dello schema</a:t>
            </a:r>
          </a:p>
        </p:txBody>
      </p:sp>
      <p:sp>
        <p:nvSpPr>
          <p:cNvPr id="4" name="Rectangle 6"/>
          <p:cNvSpPr>
            <a:spLocks noGrp="1" noChangeArrowheads="1"/>
          </p:cNvSpPr>
          <p:nvPr>
            <p:ph type="dt" idx="10"/>
          </p:nvPr>
        </p:nvSpPr>
        <p:spPr>
          <a:ln/>
        </p:spPr>
        <p:txBody>
          <a:bodyPr/>
          <a:lstStyle>
            <a:lvl1pPr>
              <a:defRPr/>
            </a:lvl1pPr>
          </a:lstStyle>
          <a:p>
            <a:pPr>
              <a:defRPr/>
            </a:pPr>
            <a:r>
              <a:rPr lang="it-IT" smtClean="0"/>
              <a:t>Napoli, 28 ottobre 2015</a:t>
            </a:r>
            <a:endParaRPr lang="it-IT"/>
          </a:p>
        </p:txBody>
      </p:sp>
      <p:sp>
        <p:nvSpPr>
          <p:cNvPr id="5" name="Rectangle 7"/>
          <p:cNvSpPr>
            <a:spLocks noGrp="1" noChangeArrowheads="1"/>
          </p:cNvSpPr>
          <p:nvPr>
            <p:ph type="ftr" idx="11"/>
          </p:nvPr>
        </p:nvSpPr>
        <p:spPr>
          <a:ln/>
        </p:spPr>
        <p:txBody>
          <a:bodyPr/>
          <a:lstStyle>
            <a:lvl1pPr>
              <a:defRPr/>
            </a:lvl1pPr>
          </a:lstStyle>
          <a:p>
            <a:pPr>
              <a:defRPr/>
            </a:pPr>
            <a:r>
              <a:rPr lang="it-IT" smtClean="0"/>
              <a:t>Paola Baldi          </a:t>
            </a:r>
            <a:endParaRPr lang="it-IT"/>
          </a:p>
        </p:txBody>
      </p:sp>
      <p:sp>
        <p:nvSpPr>
          <p:cNvPr id="6" name="Rectangle 9"/>
          <p:cNvSpPr>
            <a:spLocks noGrp="1" noChangeArrowheads="1"/>
          </p:cNvSpPr>
          <p:nvPr>
            <p:ph type="sldNum" idx="12"/>
          </p:nvPr>
        </p:nvSpPr>
        <p:spPr>
          <a:ln/>
        </p:spPr>
        <p:txBody>
          <a:bodyPr/>
          <a:lstStyle>
            <a:lvl1pPr>
              <a:defRPr/>
            </a:lvl1pPr>
          </a:lstStyle>
          <a:p>
            <a:pPr>
              <a:defRPr/>
            </a:pPr>
            <a:fld id="{8670BB0B-4D7C-415F-90DC-7BD952B91248}" type="slidenum">
              <a:rPr lang="it-IT"/>
              <a:pPr>
                <a:defRPr/>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539750" y="1773238"/>
            <a:ext cx="3922713" cy="42640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14863" y="1773238"/>
            <a:ext cx="3922712" cy="42640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Rectangle 6"/>
          <p:cNvSpPr>
            <a:spLocks noGrp="1" noChangeArrowheads="1"/>
          </p:cNvSpPr>
          <p:nvPr>
            <p:ph type="dt" idx="10"/>
          </p:nvPr>
        </p:nvSpPr>
        <p:spPr>
          <a:ln/>
        </p:spPr>
        <p:txBody>
          <a:bodyPr/>
          <a:lstStyle>
            <a:lvl1pPr>
              <a:defRPr/>
            </a:lvl1pPr>
          </a:lstStyle>
          <a:p>
            <a:pPr>
              <a:defRPr/>
            </a:pPr>
            <a:r>
              <a:rPr lang="it-IT" smtClean="0"/>
              <a:t>Napoli, 28 ottobre 2015</a:t>
            </a:r>
            <a:endParaRPr lang="it-IT"/>
          </a:p>
        </p:txBody>
      </p:sp>
      <p:sp>
        <p:nvSpPr>
          <p:cNvPr id="6" name="Rectangle 7"/>
          <p:cNvSpPr>
            <a:spLocks noGrp="1" noChangeArrowheads="1"/>
          </p:cNvSpPr>
          <p:nvPr>
            <p:ph type="ftr" idx="11"/>
          </p:nvPr>
        </p:nvSpPr>
        <p:spPr>
          <a:ln/>
        </p:spPr>
        <p:txBody>
          <a:bodyPr/>
          <a:lstStyle>
            <a:lvl1pPr>
              <a:defRPr/>
            </a:lvl1pPr>
          </a:lstStyle>
          <a:p>
            <a:pPr>
              <a:defRPr/>
            </a:pPr>
            <a:r>
              <a:rPr lang="it-IT" smtClean="0"/>
              <a:t>Paola Baldi          </a:t>
            </a:r>
            <a:endParaRPr lang="it-IT"/>
          </a:p>
        </p:txBody>
      </p:sp>
      <p:sp>
        <p:nvSpPr>
          <p:cNvPr id="7" name="Rectangle 9"/>
          <p:cNvSpPr>
            <a:spLocks noGrp="1" noChangeArrowheads="1"/>
          </p:cNvSpPr>
          <p:nvPr>
            <p:ph type="sldNum" idx="12"/>
          </p:nvPr>
        </p:nvSpPr>
        <p:spPr>
          <a:ln/>
        </p:spPr>
        <p:txBody>
          <a:bodyPr/>
          <a:lstStyle>
            <a:lvl1pPr>
              <a:defRPr/>
            </a:lvl1pPr>
          </a:lstStyle>
          <a:p>
            <a:pPr>
              <a:defRPr/>
            </a:pPr>
            <a:fld id="{3C1FA549-6B76-4C27-B9A9-2A6EFB15B36D}" type="slidenum">
              <a:rPr lang="it-IT"/>
              <a:pPr>
                <a:defRPr/>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Rectangle 6"/>
          <p:cNvSpPr>
            <a:spLocks noGrp="1" noChangeArrowheads="1"/>
          </p:cNvSpPr>
          <p:nvPr>
            <p:ph type="dt" idx="10"/>
          </p:nvPr>
        </p:nvSpPr>
        <p:spPr>
          <a:ln/>
        </p:spPr>
        <p:txBody>
          <a:bodyPr/>
          <a:lstStyle>
            <a:lvl1pPr>
              <a:defRPr/>
            </a:lvl1pPr>
          </a:lstStyle>
          <a:p>
            <a:pPr>
              <a:defRPr/>
            </a:pPr>
            <a:r>
              <a:rPr lang="it-IT" smtClean="0"/>
              <a:t>Napoli, 28 ottobre 2015</a:t>
            </a:r>
            <a:endParaRPr lang="it-IT"/>
          </a:p>
        </p:txBody>
      </p:sp>
      <p:sp>
        <p:nvSpPr>
          <p:cNvPr id="8" name="Rectangle 7"/>
          <p:cNvSpPr>
            <a:spLocks noGrp="1" noChangeArrowheads="1"/>
          </p:cNvSpPr>
          <p:nvPr>
            <p:ph type="ftr" idx="11"/>
          </p:nvPr>
        </p:nvSpPr>
        <p:spPr>
          <a:ln/>
        </p:spPr>
        <p:txBody>
          <a:bodyPr/>
          <a:lstStyle>
            <a:lvl1pPr>
              <a:defRPr/>
            </a:lvl1pPr>
          </a:lstStyle>
          <a:p>
            <a:pPr>
              <a:defRPr/>
            </a:pPr>
            <a:r>
              <a:rPr lang="it-IT" smtClean="0"/>
              <a:t>Paola Baldi          </a:t>
            </a:r>
            <a:endParaRPr lang="it-IT"/>
          </a:p>
        </p:txBody>
      </p:sp>
      <p:sp>
        <p:nvSpPr>
          <p:cNvPr id="9" name="Rectangle 9"/>
          <p:cNvSpPr>
            <a:spLocks noGrp="1" noChangeArrowheads="1"/>
          </p:cNvSpPr>
          <p:nvPr>
            <p:ph type="sldNum" idx="12"/>
          </p:nvPr>
        </p:nvSpPr>
        <p:spPr>
          <a:ln/>
        </p:spPr>
        <p:txBody>
          <a:bodyPr/>
          <a:lstStyle>
            <a:lvl1pPr>
              <a:defRPr/>
            </a:lvl1pPr>
          </a:lstStyle>
          <a:p>
            <a:pPr>
              <a:defRPr/>
            </a:pPr>
            <a:fld id="{C3646634-1DF3-436F-8EC2-F691F97B9577}" type="slidenum">
              <a:rPr lang="it-IT"/>
              <a:pPr>
                <a:defRPr/>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Rectangle 6"/>
          <p:cNvSpPr>
            <a:spLocks noGrp="1" noChangeArrowheads="1"/>
          </p:cNvSpPr>
          <p:nvPr>
            <p:ph type="dt" idx="10"/>
          </p:nvPr>
        </p:nvSpPr>
        <p:spPr>
          <a:ln/>
        </p:spPr>
        <p:txBody>
          <a:bodyPr/>
          <a:lstStyle>
            <a:lvl1pPr>
              <a:defRPr/>
            </a:lvl1pPr>
          </a:lstStyle>
          <a:p>
            <a:pPr>
              <a:defRPr/>
            </a:pPr>
            <a:r>
              <a:rPr lang="it-IT" smtClean="0"/>
              <a:t>Napoli, 28 ottobre 2015</a:t>
            </a:r>
            <a:endParaRPr lang="it-IT"/>
          </a:p>
        </p:txBody>
      </p:sp>
      <p:sp>
        <p:nvSpPr>
          <p:cNvPr id="4" name="Rectangle 7"/>
          <p:cNvSpPr>
            <a:spLocks noGrp="1" noChangeArrowheads="1"/>
          </p:cNvSpPr>
          <p:nvPr>
            <p:ph type="ftr" idx="11"/>
          </p:nvPr>
        </p:nvSpPr>
        <p:spPr>
          <a:ln/>
        </p:spPr>
        <p:txBody>
          <a:bodyPr/>
          <a:lstStyle>
            <a:lvl1pPr>
              <a:defRPr/>
            </a:lvl1pPr>
          </a:lstStyle>
          <a:p>
            <a:pPr>
              <a:defRPr/>
            </a:pPr>
            <a:r>
              <a:rPr lang="it-IT" smtClean="0"/>
              <a:t>Paola Baldi          </a:t>
            </a:r>
            <a:endParaRPr lang="it-IT"/>
          </a:p>
        </p:txBody>
      </p:sp>
      <p:sp>
        <p:nvSpPr>
          <p:cNvPr id="5" name="Rectangle 9"/>
          <p:cNvSpPr>
            <a:spLocks noGrp="1" noChangeArrowheads="1"/>
          </p:cNvSpPr>
          <p:nvPr>
            <p:ph type="sldNum" idx="12"/>
          </p:nvPr>
        </p:nvSpPr>
        <p:spPr>
          <a:ln/>
        </p:spPr>
        <p:txBody>
          <a:bodyPr/>
          <a:lstStyle>
            <a:lvl1pPr>
              <a:defRPr/>
            </a:lvl1pPr>
          </a:lstStyle>
          <a:p>
            <a:pPr>
              <a:defRPr/>
            </a:pPr>
            <a:fld id="{CEE1B4DB-5793-471A-B79A-70512D39D0AF}" type="slidenum">
              <a:rPr lang="it-IT"/>
              <a:pPr>
                <a:defRPr/>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6"/>
          <p:cNvSpPr>
            <a:spLocks noGrp="1" noChangeArrowheads="1"/>
          </p:cNvSpPr>
          <p:nvPr>
            <p:ph type="dt" idx="10"/>
          </p:nvPr>
        </p:nvSpPr>
        <p:spPr>
          <a:ln/>
        </p:spPr>
        <p:txBody>
          <a:bodyPr/>
          <a:lstStyle>
            <a:lvl1pPr>
              <a:defRPr/>
            </a:lvl1pPr>
          </a:lstStyle>
          <a:p>
            <a:pPr>
              <a:defRPr/>
            </a:pPr>
            <a:r>
              <a:rPr lang="it-IT" smtClean="0"/>
              <a:t>Napoli, 28 ottobre 2015</a:t>
            </a:r>
            <a:endParaRPr lang="it-IT"/>
          </a:p>
        </p:txBody>
      </p:sp>
      <p:sp>
        <p:nvSpPr>
          <p:cNvPr id="3" name="Rectangle 7"/>
          <p:cNvSpPr>
            <a:spLocks noGrp="1" noChangeArrowheads="1"/>
          </p:cNvSpPr>
          <p:nvPr>
            <p:ph type="ftr" idx="11"/>
          </p:nvPr>
        </p:nvSpPr>
        <p:spPr>
          <a:ln/>
        </p:spPr>
        <p:txBody>
          <a:bodyPr/>
          <a:lstStyle>
            <a:lvl1pPr>
              <a:defRPr/>
            </a:lvl1pPr>
          </a:lstStyle>
          <a:p>
            <a:pPr>
              <a:defRPr/>
            </a:pPr>
            <a:r>
              <a:rPr lang="it-IT" smtClean="0"/>
              <a:t>Paola Baldi          </a:t>
            </a:r>
            <a:endParaRPr lang="it-IT"/>
          </a:p>
        </p:txBody>
      </p:sp>
      <p:sp>
        <p:nvSpPr>
          <p:cNvPr id="4" name="Rectangle 9"/>
          <p:cNvSpPr>
            <a:spLocks noGrp="1" noChangeArrowheads="1"/>
          </p:cNvSpPr>
          <p:nvPr>
            <p:ph type="sldNum" idx="12"/>
          </p:nvPr>
        </p:nvSpPr>
        <p:spPr>
          <a:ln/>
        </p:spPr>
        <p:txBody>
          <a:bodyPr/>
          <a:lstStyle>
            <a:lvl1pPr>
              <a:defRPr/>
            </a:lvl1pPr>
          </a:lstStyle>
          <a:p>
            <a:pPr>
              <a:defRPr/>
            </a:pPr>
            <a:fld id="{B9261847-B7CD-4F7D-8A85-1915D65D68F5}" type="slidenum">
              <a:rPr lang="it-IT"/>
              <a:pPr>
                <a:defRPr/>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6"/>
          <p:cNvSpPr>
            <a:spLocks noGrp="1" noChangeArrowheads="1"/>
          </p:cNvSpPr>
          <p:nvPr>
            <p:ph type="dt" idx="10"/>
          </p:nvPr>
        </p:nvSpPr>
        <p:spPr>
          <a:ln/>
        </p:spPr>
        <p:txBody>
          <a:bodyPr/>
          <a:lstStyle>
            <a:lvl1pPr>
              <a:defRPr/>
            </a:lvl1pPr>
          </a:lstStyle>
          <a:p>
            <a:pPr>
              <a:defRPr/>
            </a:pPr>
            <a:r>
              <a:rPr lang="it-IT" smtClean="0"/>
              <a:t>Napoli, 28 ottobre 2015</a:t>
            </a:r>
            <a:endParaRPr lang="it-IT"/>
          </a:p>
        </p:txBody>
      </p:sp>
      <p:sp>
        <p:nvSpPr>
          <p:cNvPr id="6" name="Rectangle 7"/>
          <p:cNvSpPr>
            <a:spLocks noGrp="1" noChangeArrowheads="1"/>
          </p:cNvSpPr>
          <p:nvPr>
            <p:ph type="ftr" idx="11"/>
          </p:nvPr>
        </p:nvSpPr>
        <p:spPr>
          <a:ln/>
        </p:spPr>
        <p:txBody>
          <a:bodyPr/>
          <a:lstStyle>
            <a:lvl1pPr>
              <a:defRPr/>
            </a:lvl1pPr>
          </a:lstStyle>
          <a:p>
            <a:pPr>
              <a:defRPr/>
            </a:pPr>
            <a:r>
              <a:rPr lang="it-IT" smtClean="0"/>
              <a:t>Paola Baldi          </a:t>
            </a:r>
            <a:endParaRPr lang="it-IT"/>
          </a:p>
        </p:txBody>
      </p:sp>
      <p:sp>
        <p:nvSpPr>
          <p:cNvPr id="7" name="Rectangle 9"/>
          <p:cNvSpPr>
            <a:spLocks noGrp="1" noChangeArrowheads="1"/>
          </p:cNvSpPr>
          <p:nvPr>
            <p:ph type="sldNum" idx="12"/>
          </p:nvPr>
        </p:nvSpPr>
        <p:spPr>
          <a:ln/>
        </p:spPr>
        <p:txBody>
          <a:bodyPr/>
          <a:lstStyle>
            <a:lvl1pPr>
              <a:defRPr/>
            </a:lvl1pPr>
          </a:lstStyle>
          <a:p>
            <a:pPr>
              <a:defRPr/>
            </a:pPr>
            <a:fld id="{D9858A6A-7385-49A7-842D-BD2E647C6D1A}" type="slidenum">
              <a:rPr lang="it-IT"/>
              <a:pPr>
                <a:defRPr/>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smtClean="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6"/>
          <p:cNvSpPr>
            <a:spLocks noGrp="1" noChangeArrowheads="1"/>
          </p:cNvSpPr>
          <p:nvPr>
            <p:ph type="dt" idx="10"/>
          </p:nvPr>
        </p:nvSpPr>
        <p:spPr>
          <a:ln/>
        </p:spPr>
        <p:txBody>
          <a:bodyPr/>
          <a:lstStyle>
            <a:lvl1pPr>
              <a:defRPr/>
            </a:lvl1pPr>
          </a:lstStyle>
          <a:p>
            <a:pPr>
              <a:defRPr/>
            </a:pPr>
            <a:r>
              <a:rPr lang="it-IT" smtClean="0"/>
              <a:t>Napoli, 28 ottobre 2015</a:t>
            </a:r>
            <a:endParaRPr lang="it-IT"/>
          </a:p>
        </p:txBody>
      </p:sp>
      <p:sp>
        <p:nvSpPr>
          <p:cNvPr id="6" name="Rectangle 7"/>
          <p:cNvSpPr>
            <a:spLocks noGrp="1" noChangeArrowheads="1"/>
          </p:cNvSpPr>
          <p:nvPr>
            <p:ph type="ftr" idx="11"/>
          </p:nvPr>
        </p:nvSpPr>
        <p:spPr>
          <a:ln/>
        </p:spPr>
        <p:txBody>
          <a:bodyPr/>
          <a:lstStyle>
            <a:lvl1pPr>
              <a:defRPr/>
            </a:lvl1pPr>
          </a:lstStyle>
          <a:p>
            <a:pPr>
              <a:defRPr/>
            </a:pPr>
            <a:r>
              <a:rPr lang="it-IT" smtClean="0"/>
              <a:t>Paola Baldi          </a:t>
            </a:r>
            <a:endParaRPr lang="it-IT"/>
          </a:p>
        </p:txBody>
      </p:sp>
      <p:sp>
        <p:nvSpPr>
          <p:cNvPr id="7" name="Rectangle 9"/>
          <p:cNvSpPr>
            <a:spLocks noGrp="1" noChangeArrowheads="1"/>
          </p:cNvSpPr>
          <p:nvPr>
            <p:ph type="sldNum" idx="12"/>
          </p:nvPr>
        </p:nvSpPr>
        <p:spPr>
          <a:ln/>
        </p:spPr>
        <p:txBody>
          <a:bodyPr/>
          <a:lstStyle>
            <a:lvl1pPr>
              <a:defRPr/>
            </a:lvl1pPr>
          </a:lstStyle>
          <a:p>
            <a:pPr>
              <a:defRPr/>
            </a:pPr>
            <a:fld id="{BD91CFE8-B840-40B4-A513-5181E353BEBF}" type="slidenum">
              <a:rPr lang="it-IT"/>
              <a:pPr>
                <a:defRPr/>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cstate="print"/>
          <a:srcRect/>
          <a:tile tx="0" ty="0" sx="100000" sy="100000" flip="none" algn="tl"/>
        </a:blipFill>
        <a:effectLst/>
      </p:bgPr>
    </p:bg>
    <p:spTree>
      <p:nvGrpSpPr>
        <p:cNvPr id="1" name=""/>
        <p:cNvGrpSpPr/>
        <p:nvPr/>
      </p:nvGrpSpPr>
      <p:grpSpPr>
        <a:xfrm>
          <a:off x="0" y="0"/>
          <a:ext cx="0" cy="0"/>
          <a:chOff x="0" y="0"/>
          <a:chExt cx="0" cy="0"/>
        </a:xfrm>
      </p:grpSpPr>
      <p:pic>
        <p:nvPicPr>
          <p:cNvPr id="1026" name="Picture 1"/>
          <p:cNvPicPr>
            <a:picLocks noChangeAspect="1" noChangeArrowheads="1"/>
          </p:cNvPicPr>
          <p:nvPr/>
        </p:nvPicPr>
        <p:blipFill>
          <a:blip r:embed="rId15" cstate="print"/>
          <a:srcRect/>
          <a:stretch>
            <a:fillRect/>
          </a:stretch>
        </p:blipFill>
        <p:spPr bwMode="auto">
          <a:xfrm>
            <a:off x="7596188" y="333375"/>
            <a:ext cx="933450" cy="619125"/>
          </a:xfrm>
          <a:prstGeom prst="rect">
            <a:avLst/>
          </a:prstGeom>
          <a:noFill/>
          <a:ln w="9525">
            <a:noFill/>
            <a:round/>
            <a:headEnd/>
            <a:tailEnd/>
          </a:ln>
        </p:spPr>
      </p:pic>
      <p:sp>
        <p:nvSpPr>
          <p:cNvPr id="1027" name="Rectangle 2"/>
          <p:cNvSpPr>
            <a:spLocks noGrp="1" noChangeArrowheads="1"/>
          </p:cNvSpPr>
          <p:nvPr>
            <p:ph type="body" idx="1"/>
          </p:nvPr>
        </p:nvSpPr>
        <p:spPr bwMode="auto">
          <a:xfrm>
            <a:off x="539750" y="1773238"/>
            <a:ext cx="7997825" cy="4264025"/>
          </a:xfrm>
          <a:prstGeom prst="rect">
            <a:avLst/>
          </a:prstGeom>
          <a:noFill/>
          <a:ln w="9525">
            <a:noFill/>
            <a:round/>
            <a:headEnd/>
            <a:tailEnd/>
          </a:ln>
        </p:spPr>
        <p:txBody>
          <a:bodyPr vert="horz" wrap="square" lIns="90000" tIns="46800" rIns="90000" bIns="46800" numCol="1" anchor="t" anchorCtr="0" compatLnSpc="1">
            <a:prstTxWarp prst="textNoShape">
              <a:avLst/>
            </a:prstTxWarp>
          </a:bodyPr>
          <a:lstStyle/>
          <a:p>
            <a:pPr lvl="0"/>
            <a:r>
              <a:rPr lang="en-GB" smtClean="0"/>
              <a:t>Cliccate per modificare il formato del testo della struttura</a:t>
            </a:r>
          </a:p>
          <a:p>
            <a:pPr lvl="1"/>
            <a:r>
              <a:rPr lang="en-GB" smtClean="0"/>
              <a:t>Secondo livello struttura</a:t>
            </a:r>
          </a:p>
          <a:p>
            <a:pPr lvl="2"/>
            <a:r>
              <a:rPr lang="en-GB" smtClean="0"/>
              <a:t>Terzo livello struttura</a:t>
            </a:r>
          </a:p>
          <a:p>
            <a:pPr lvl="3"/>
            <a:r>
              <a:rPr lang="en-GB" smtClean="0"/>
              <a:t>Quarto livello struttura</a:t>
            </a:r>
          </a:p>
          <a:p>
            <a:pPr lvl="4"/>
            <a:r>
              <a:rPr lang="en-GB" smtClean="0"/>
              <a:t>Quinto livello struttura</a:t>
            </a:r>
          </a:p>
          <a:p>
            <a:pPr lvl="4"/>
            <a:r>
              <a:rPr lang="en-GB" smtClean="0"/>
              <a:t>Sesto livello struttura</a:t>
            </a:r>
          </a:p>
          <a:p>
            <a:pPr lvl="4"/>
            <a:r>
              <a:rPr lang="en-GB" smtClean="0"/>
              <a:t>Settimo livello struttura</a:t>
            </a:r>
          </a:p>
          <a:p>
            <a:pPr lvl="4"/>
            <a:r>
              <a:rPr lang="en-GB" smtClean="0"/>
              <a:t>Ottavo livello struttura</a:t>
            </a:r>
          </a:p>
          <a:p>
            <a:pPr lvl="4"/>
            <a:r>
              <a:rPr lang="en-GB" smtClean="0"/>
              <a:t>Nono livello struttura</a:t>
            </a:r>
          </a:p>
        </p:txBody>
      </p:sp>
      <p:sp>
        <p:nvSpPr>
          <p:cNvPr id="1028" name="Rectangle 3"/>
          <p:cNvSpPr>
            <a:spLocks noGrp="1" noChangeArrowheads="1"/>
          </p:cNvSpPr>
          <p:nvPr>
            <p:ph type="title"/>
          </p:nvPr>
        </p:nvSpPr>
        <p:spPr bwMode="auto">
          <a:xfrm>
            <a:off x="574675" y="266700"/>
            <a:ext cx="7997825" cy="1250950"/>
          </a:xfrm>
          <a:prstGeom prst="rect">
            <a:avLst/>
          </a:prstGeom>
          <a:noFill/>
          <a:ln w="9525">
            <a:noFill/>
            <a:round/>
            <a:headEnd/>
            <a:tailEnd/>
          </a:ln>
        </p:spPr>
        <p:txBody>
          <a:bodyPr vert="horz" wrap="square" lIns="90000" tIns="46800" rIns="90000" bIns="46800" numCol="1" anchor="b" anchorCtr="0" compatLnSpc="1">
            <a:prstTxWarp prst="textNoShape">
              <a:avLst/>
            </a:prstTxWarp>
          </a:bodyPr>
          <a:lstStyle/>
          <a:p>
            <a:pPr lvl="0"/>
            <a:r>
              <a:rPr lang="en-GB" smtClean="0"/>
              <a:t>Cliccate per modificare il formato del testo del titolo</a:t>
            </a:r>
          </a:p>
        </p:txBody>
      </p:sp>
      <p:sp>
        <p:nvSpPr>
          <p:cNvPr id="2" name="AutoShape 4"/>
          <p:cNvSpPr>
            <a:spLocks noChangeArrowheads="1"/>
          </p:cNvSpPr>
          <p:nvPr/>
        </p:nvSpPr>
        <p:spPr bwMode="auto">
          <a:xfrm>
            <a:off x="609600" y="1566863"/>
            <a:ext cx="7958138" cy="109537"/>
          </a:xfrm>
          <a:custGeom>
            <a:avLst/>
            <a:gdLst>
              <a:gd name="G0" fmla="+- 585 0 0"/>
            </a:gdLst>
            <a:ahLst/>
            <a:cxnLst>
              <a:cxn ang="0">
                <a:pos x="0" y="0"/>
              </a:cxn>
              <a:cxn ang="0">
                <a:pos x="585" y="0"/>
              </a:cxn>
              <a:cxn ang="0">
                <a:pos x="585" y="1000"/>
              </a:cxn>
              <a:cxn ang="0">
                <a:pos x="0" y="1000"/>
              </a:cxn>
              <a:cxn ang="0">
                <a:pos x="0" y="0"/>
              </a:cxn>
              <a:cxn ang="0">
                <a:pos x="1000" y="0"/>
              </a:cxn>
            </a:cxnLst>
            <a:rect l="0" t="0" r="r" b="b"/>
            <a:pathLst>
              <a:path w="1000" h="1000" stroke="0">
                <a:moveTo>
                  <a:pt x="0" y="0"/>
                </a:moveTo>
                <a:lnTo>
                  <a:pt x="585" y="0"/>
                </a:lnTo>
                <a:lnTo>
                  <a:pt x="585" y="1000"/>
                </a:lnTo>
                <a:lnTo>
                  <a:pt x="0" y="1000"/>
                </a:lnTo>
                <a:close/>
              </a:path>
              <a:path w="1000" h="1000">
                <a:moveTo>
                  <a:pt x="0" y="0"/>
                </a:moveTo>
                <a:lnTo>
                  <a:pt x="1000" y="0"/>
                </a:lnTo>
              </a:path>
            </a:pathLst>
          </a:custGeom>
          <a:solidFill>
            <a:srgbClr val="CC0000"/>
          </a:solidFill>
          <a:ln w="9360">
            <a:solidFill>
              <a:srgbClr val="CC0000"/>
            </a:solidFill>
            <a:round/>
            <a:headEnd/>
            <a:tailEnd/>
          </a:ln>
          <a:effectLst/>
        </p:spPr>
        <p:txBody>
          <a:bodyPr wrap="none" anchor="ctr"/>
          <a:lstStyle/>
          <a:p>
            <a:pPr>
              <a:buFont typeface="Times New Roman" pitchFamily="16" charset="0"/>
              <a:buNone/>
              <a:defRPr/>
            </a:pPr>
            <a:endParaRPr lang="it-IT"/>
          </a:p>
        </p:txBody>
      </p:sp>
      <p:sp>
        <p:nvSpPr>
          <p:cNvPr id="1029" name="Line 5"/>
          <p:cNvSpPr>
            <a:spLocks noChangeShapeType="1"/>
          </p:cNvSpPr>
          <p:nvPr/>
        </p:nvSpPr>
        <p:spPr bwMode="auto">
          <a:xfrm>
            <a:off x="609600" y="6172200"/>
            <a:ext cx="7924800" cy="1588"/>
          </a:xfrm>
          <a:prstGeom prst="line">
            <a:avLst/>
          </a:prstGeom>
          <a:noFill/>
          <a:ln w="3240">
            <a:solidFill>
              <a:srgbClr val="CC0000"/>
            </a:solidFill>
            <a:miter lim="800000"/>
            <a:headEnd/>
            <a:tailEnd/>
          </a:ln>
          <a:effectLst/>
        </p:spPr>
        <p:txBody>
          <a:bodyPr/>
          <a:lstStyle/>
          <a:p>
            <a:pPr>
              <a:buFont typeface="Times New Roman" pitchFamily="16" charset="0"/>
              <a:buNone/>
              <a:defRPr/>
            </a:pPr>
            <a:endParaRPr lang="it-IT"/>
          </a:p>
        </p:txBody>
      </p:sp>
      <p:sp>
        <p:nvSpPr>
          <p:cNvPr id="1030" name="Rectangle 6"/>
          <p:cNvSpPr>
            <a:spLocks noGrp="1" noChangeArrowheads="1"/>
          </p:cNvSpPr>
          <p:nvPr>
            <p:ph type="dt"/>
          </p:nvPr>
        </p:nvSpPr>
        <p:spPr bwMode="auto">
          <a:xfrm>
            <a:off x="468313" y="6245225"/>
            <a:ext cx="1797050" cy="473075"/>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mn-lt"/>
              </a:defRPr>
            </a:lvl1pPr>
          </a:lstStyle>
          <a:p>
            <a:pPr>
              <a:defRPr/>
            </a:pPr>
            <a:r>
              <a:rPr lang="it-IT" smtClean="0"/>
              <a:t>Napoli, 28 ottobre 2015</a:t>
            </a:r>
            <a:endParaRPr lang="it-IT"/>
          </a:p>
        </p:txBody>
      </p:sp>
      <p:sp>
        <p:nvSpPr>
          <p:cNvPr id="1031" name="Rectangle 7"/>
          <p:cNvSpPr>
            <a:spLocks noGrp="1" noChangeArrowheads="1"/>
          </p:cNvSpPr>
          <p:nvPr>
            <p:ph type="ftr"/>
          </p:nvPr>
        </p:nvSpPr>
        <p:spPr bwMode="auto">
          <a:xfrm>
            <a:off x="2411413" y="6237288"/>
            <a:ext cx="4749800" cy="500062"/>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gn="ctr">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b="1">
                <a:solidFill>
                  <a:srgbClr val="000000"/>
                </a:solidFill>
                <a:latin typeface="+mn-lt"/>
              </a:defRPr>
            </a:lvl1pPr>
          </a:lstStyle>
          <a:p>
            <a:pPr>
              <a:defRPr/>
            </a:pPr>
            <a:r>
              <a:rPr lang="it-IT" smtClean="0"/>
              <a:t>Paola Baldi          </a:t>
            </a:r>
            <a:endParaRPr lang="it-IT"/>
          </a:p>
        </p:txBody>
      </p:sp>
      <p:sp>
        <p:nvSpPr>
          <p:cNvPr id="1032" name="Rectangle 8"/>
          <p:cNvSpPr>
            <a:spLocks noChangeArrowheads="1"/>
          </p:cNvSpPr>
          <p:nvPr/>
        </p:nvSpPr>
        <p:spPr bwMode="auto">
          <a:xfrm>
            <a:off x="7380288" y="6237288"/>
            <a:ext cx="1370012" cy="476250"/>
          </a:xfrm>
          <a:prstGeom prst="rect">
            <a:avLst/>
          </a:prstGeom>
          <a:noFill/>
          <a:ln w="9525">
            <a:noFill/>
            <a:round/>
            <a:headEnd/>
            <a:tailEnd/>
          </a:ln>
          <a:effectLst/>
        </p:spPr>
        <p:txBody>
          <a:bodyPr lIns="90000" tIns="46800" rIns="90000" bIns="46800"/>
          <a:lstStyle/>
          <a:p>
            <a:pPr>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it-IT" sz="1200">
                <a:solidFill>
                  <a:srgbClr val="000000"/>
                </a:solidFill>
                <a:latin typeface="Times New Roman" pitchFamily="16" charset="0"/>
              </a:rPr>
              <a:t> </a:t>
            </a:r>
          </a:p>
        </p:txBody>
      </p:sp>
      <p:sp>
        <p:nvSpPr>
          <p:cNvPr id="1033" name="Rectangle 9"/>
          <p:cNvSpPr>
            <a:spLocks noGrp="1" noChangeArrowheads="1"/>
          </p:cNvSpPr>
          <p:nvPr>
            <p:ph type="sldNum"/>
          </p:nvPr>
        </p:nvSpPr>
        <p:spPr bwMode="auto">
          <a:xfrm>
            <a:off x="7235825" y="6245225"/>
            <a:ext cx="1376363" cy="473075"/>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gn="r">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400">
                <a:solidFill>
                  <a:srgbClr val="000000"/>
                </a:solidFill>
                <a:latin typeface="+mn-lt"/>
              </a:defRPr>
            </a:lvl1pPr>
          </a:lstStyle>
          <a:p>
            <a:pPr>
              <a:defRPr/>
            </a:pPr>
            <a:fld id="{E056647D-3D30-4DA6-A9DC-747F6E60F85A}" type="slidenum">
              <a:rPr lang="it-IT"/>
              <a:pPr>
                <a:defRPr/>
              </a:pPr>
              <a:t>‹N›</a:t>
            </a:fld>
            <a:endParaRPr 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p:txStyles>
    <p:titleStyle>
      <a:lvl1pPr algn="l" defTabSz="449263" rtl="0" eaLnBrk="0" fontAlgn="base" hangingPunct="0">
        <a:spcBef>
          <a:spcPct val="0"/>
        </a:spcBef>
        <a:spcAft>
          <a:spcPct val="0"/>
        </a:spcAft>
        <a:buClr>
          <a:srgbClr val="000000"/>
        </a:buClr>
        <a:buSzPct val="100000"/>
        <a:buFont typeface="Times New Roman" pitchFamily="18" charset="0"/>
        <a:defRPr sz="3800">
          <a:solidFill>
            <a:srgbClr val="000000"/>
          </a:solidFill>
          <a:latin typeface="+mj-lt"/>
          <a:ea typeface="+mj-ea"/>
          <a:cs typeface="+mj-cs"/>
        </a:defRPr>
      </a:lvl1pPr>
      <a:lvl2pPr algn="l" defTabSz="449263" rtl="0" eaLnBrk="0" fontAlgn="base" hangingPunct="0">
        <a:spcBef>
          <a:spcPct val="0"/>
        </a:spcBef>
        <a:spcAft>
          <a:spcPct val="0"/>
        </a:spcAft>
        <a:buClr>
          <a:srgbClr val="000000"/>
        </a:buClr>
        <a:buSzPct val="100000"/>
        <a:buFont typeface="Times New Roman" pitchFamily="18" charset="0"/>
        <a:defRPr sz="3800">
          <a:solidFill>
            <a:srgbClr val="000000"/>
          </a:solidFill>
          <a:latin typeface="Times New Roman" pitchFamily="16" charset="0"/>
          <a:cs typeface="Arial" charset="0"/>
        </a:defRPr>
      </a:lvl2pPr>
      <a:lvl3pPr algn="l" defTabSz="449263" rtl="0" eaLnBrk="0" fontAlgn="base" hangingPunct="0">
        <a:spcBef>
          <a:spcPct val="0"/>
        </a:spcBef>
        <a:spcAft>
          <a:spcPct val="0"/>
        </a:spcAft>
        <a:buClr>
          <a:srgbClr val="000000"/>
        </a:buClr>
        <a:buSzPct val="100000"/>
        <a:buFont typeface="Times New Roman" pitchFamily="18" charset="0"/>
        <a:defRPr sz="3800">
          <a:solidFill>
            <a:srgbClr val="000000"/>
          </a:solidFill>
          <a:latin typeface="Times New Roman" pitchFamily="16" charset="0"/>
          <a:cs typeface="Arial" charset="0"/>
        </a:defRPr>
      </a:lvl3pPr>
      <a:lvl4pPr algn="l" defTabSz="449263" rtl="0" eaLnBrk="0" fontAlgn="base" hangingPunct="0">
        <a:spcBef>
          <a:spcPct val="0"/>
        </a:spcBef>
        <a:spcAft>
          <a:spcPct val="0"/>
        </a:spcAft>
        <a:buClr>
          <a:srgbClr val="000000"/>
        </a:buClr>
        <a:buSzPct val="100000"/>
        <a:buFont typeface="Times New Roman" pitchFamily="18" charset="0"/>
        <a:defRPr sz="3800">
          <a:solidFill>
            <a:srgbClr val="000000"/>
          </a:solidFill>
          <a:latin typeface="Times New Roman" pitchFamily="16" charset="0"/>
          <a:cs typeface="Arial" charset="0"/>
        </a:defRPr>
      </a:lvl4pPr>
      <a:lvl5pPr algn="l" defTabSz="449263" rtl="0" eaLnBrk="0" fontAlgn="base" hangingPunct="0">
        <a:spcBef>
          <a:spcPct val="0"/>
        </a:spcBef>
        <a:spcAft>
          <a:spcPct val="0"/>
        </a:spcAft>
        <a:buClr>
          <a:srgbClr val="000000"/>
        </a:buClr>
        <a:buSzPct val="100000"/>
        <a:buFont typeface="Times New Roman" pitchFamily="18" charset="0"/>
        <a:defRPr sz="3800">
          <a:solidFill>
            <a:srgbClr val="000000"/>
          </a:solidFill>
          <a:latin typeface="Times New Roman" pitchFamily="16" charset="0"/>
          <a:cs typeface="Arial" charset="0"/>
        </a:defRPr>
      </a:lvl5pPr>
      <a:lvl6pPr marL="2514600" indent="-228600" algn="l" defTabSz="449263" rtl="0" fontAlgn="base">
        <a:spcBef>
          <a:spcPct val="0"/>
        </a:spcBef>
        <a:spcAft>
          <a:spcPct val="0"/>
        </a:spcAft>
        <a:buClr>
          <a:srgbClr val="000000"/>
        </a:buClr>
        <a:buSzPct val="100000"/>
        <a:buFont typeface="Times New Roman" pitchFamily="16" charset="0"/>
        <a:defRPr sz="3800">
          <a:solidFill>
            <a:srgbClr val="000000"/>
          </a:solidFill>
          <a:latin typeface="Times New Roman" pitchFamily="16" charset="0"/>
          <a:cs typeface="Arial" charset="0"/>
        </a:defRPr>
      </a:lvl6pPr>
      <a:lvl7pPr marL="2971800" indent="-228600" algn="l" defTabSz="449263" rtl="0" fontAlgn="base">
        <a:spcBef>
          <a:spcPct val="0"/>
        </a:spcBef>
        <a:spcAft>
          <a:spcPct val="0"/>
        </a:spcAft>
        <a:buClr>
          <a:srgbClr val="000000"/>
        </a:buClr>
        <a:buSzPct val="100000"/>
        <a:buFont typeface="Times New Roman" pitchFamily="16" charset="0"/>
        <a:defRPr sz="3800">
          <a:solidFill>
            <a:srgbClr val="000000"/>
          </a:solidFill>
          <a:latin typeface="Times New Roman" pitchFamily="16" charset="0"/>
          <a:cs typeface="Arial" charset="0"/>
        </a:defRPr>
      </a:lvl7pPr>
      <a:lvl8pPr marL="3429000" indent="-228600" algn="l" defTabSz="449263" rtl="0" fontAlgn="base">
        <a:spcBef>
          <a:spcPct val="0"/>
        </a:spcBef>
        <a:spcAft>
          <a:spcPct val="0"/>
        </a:spcAft>
        <a:buClr>
          <a:srgbClr val="000000"/>
        </a:buClr>
        <a:buSzPct val="100000"/>
        <a:buFont typeface="Times New Roman" pitchFamily="16" charset="0"/>
        <a:defRPr sz="3800">
          <a:solidFill>
            <a:srgbClr val="000000"/>
          </a:solidFill>
          <a:latin typeface="Times New Roman" pitchFamily="16" charset="0"/>
          <a:cs typeface="Arial" charset="0"/>
        </a:defRPr>
      </a:lvl8pPr>
      <a:lvl9pPr marL="3886200" indent="-228600" algn="l" defTabSz="449263" rtl="0" fontAlgn="base">
        <a:spcBef>
          <a:spcPct val="0"/>
        </a:spcBef>
        <a:spcAft>
          <a:spcPct val="0"/>
        </a:spcAft>
        <a:buClr>
          <a:srgbClr val="000000"/>
        </a:buClr>
        <a:buSzPct val="100000"/>
        <a:buFont typeface="Times New Roman" pitchFamily="16" charset="0"/>
        <a:defRPr sz="3800">
          <a:solidFill>
            <a:srgbClr val="000000"/>
          </a:solidFill>
          <a:latin typeface="Times New Roman" pitchFamily="16" charset="0"/>
          <a:cs typeface="Arial" charset="0"/>
        </a:defRPr>
      </a:lvl9pPr>
    </p:titleStyle>
    <p:bodyStyle>
      <a:lvl1pPr marL="342900" indent="-342900" algn="l" defTabSz="449263" rtl="0" eaLnBrk="0" fontAlgn="base" hangingPunct="0">
        <a:spcBef>
          <a:spcPts val="750"/>
        </a:spcBef>
        <a:spcAft>
          <a:spcPct val="0"/>
        </a:spcAft>
        <a:buClr>
          <a:srgbClr val="000000"/>
        </a:buClr>
        <a:buSzPct val="100000"/>
        <a:buFont typeface="Times New Roman" pitchFamily="18" charset="0"/>
        <a:defRPr sz="3000">
          <a:solidFill>
            <a:srgbClr val="000000"/>
          </a:solidFill>
          <a:latin typeface="+mn-lt"/>
          <a:ea typeface="+mn-ea"/>
          <a:cs typeface="+mn-cs"/>
        </a:defRPr>
      </a:lvl1pPr>
      <a:lvl2pPr marL="742950" indent="-285750" algn="l" defTabSz="449263" rtl="0" eaLnBrk="0" fontAlgn="base" hangingPunct="0">
        <a:spcBef>
          <a:spcPts val="650"/>
        </a:spcBef>
        <a:spcAft>
          <a:spcPct val="0"/>
        </a:spcAft>
        <a:buClr>
          <a:srgbClr val="000000"/>
        </a:buClr>
        <a:buSzPct val="100000"/>
        <a:buFont typeface="Times New Roman" pitchFamily="18" charset="0"/>
        <a:defRPr sz="2600">
          <a:solidFill>
            <a:srgbClr val="000000"/>
          </a:solidFill>
          <a:latin typeface="+mn-lt"/>
          <a:cs typeface="+mn-cs"/>
        </a:defRPr>
      </a:lvl2pPr>
      <a:lvl3pPr marL="1143000" indent="-228600" algn="l" defTabSz="449263" rtl="0" eaLnBrk="0" fontAlgn="base" hangingPunct="0">
        <a:spcBef>
          <a:spcPts val="575"/>
        </a:spcBef>
        <a:spcAft>
          <a:spcPct val="0"/>
        </a:spcAft>
        <a:buClr>
          <a:srgbClr val="000000"/>
        </a:buClr>
        <a:buSzPct val="100000"/>
        <a:buFont typeface="Times New Roman" pitchFamily="18" charset="0"/>
        <a:defRPr sz="2300">
          <a:solidFill>
            <a:srgbClr val="000000"/>
          </a:solidFill>
          <a:latin typeface="+mn-lt"/>
          <a:cs typeface="+mn-cs"/>
        </a:defRPr>
      </a:lvl3pPr>
      <a:lvl4pPr marL="1600200" indent="-228600" algn="l" defTabSz="449263" rtl="0" eaLnBrk="0" fontAlgn="base" hangingPunct="0">
        <a:spcBef>
          <a:spcPts val="500"/>
        </a:spcBef>
        <a:spcAft>
          <a:spcPct val="0"/>
        </a:spcAft>
        <a:buClr>
          <a:srgbClr val="000000"/>
        </a:buClr>
        <a:buSzPct val="100000"/>
        <a:buFont typeface="Times New Roman" pitchFamily="18" charset="0"/>
        <a:defRPr sz="2000">
          <a:solidFill>
            <a:srgbClr val="000000"/>
          </a:solidFill>
          <a:latin typeface="+mn-lt"/>
          <a:cs typeface="+mn-cs"/>
        </a:defRPr>
      </a:lvl4pPr>
      <a:lvl5pPr marL="2057400" indent="-228600" algn="l" defTabSz="449263" rtl="0" eaLnBrk="0" fontAlgn="base" hangingPunct="0">
        <a:spcBef>
          <a:spcPts val="625"/>
        </a:spcBef>
        <a:spcAft>
          <a:spcPct val="0"/>
        </a:spcAft>
        <a:buClr>
          <a:srgbClr val="000000"/>
        </a:buClr>
        <a:buSzPct val="100000"/>
        <a:buFont typeface="Times New Roman" pitchFamily="18" charset="0"/>
        <a:defRPr sz="2000">
          <a:solidFill>
            <a:srgbClr val="000000"/>
          </a:solidFill>
          <a:latin typeface="+mn-lt"/>
          <a:cs typeface="+mn-cs"/>
        </a:defRPr>
      </a:lvl5pPr>
      <a:lvl6pPr marL="2514600" indent="-228600" algn="l" defTabSz="449263" rtl="0" fontAlgn="base">
        <a:spcBef>
          <a:spcPts val="625"/>
        </a:spcBef>
        <a:spcAft>
          <a:spcPct val="0"/>
        </a:spcAft>
        <a:buClr>
          <a:srgbClr val="000000"/>
        </a:buClr>
        <a:buSzPct val="100000"/>
        <a:buFont typeface="Times New Roman" pitchFamily="16" charset="0"/>
        <a:defRPr sz="2000">
          <a:solidFill>
            <a:srgbClr val="000000"/>
          </a:solidFill>
          <a:latin typeface="+mn-lt"/>
          <a:cs typeface="+mn-cs"/>
        </a:defRPr>
      </a:lvl6pPr>
      <a:lvl7pPr marL="2971800" indent="-228600" algn="l" defTabSz="449263" rtl="0" fontAlgn="base">
        <a:spcBef>
          <a:spcPts val="625"/>
        </a:spcBef>
        <a:spcAft>
          <a:spcPct val="0"/>
        </a:spcAft>
        <a:buClr>
          <a:srgbClr val="000000"/>
        </a:buClr>
        <a:buSzPct val="100000"/>
        <a:buFont typeface="Times New Roman" pitchFamily="16" charset="0"/>
        <a:defRPr sz="2000">
          <a:solidFill>
            <a:srgbClr val="000000"/>
          </a:solidFill>
          <a:latin typeface="+mn-lt"/>
          <a:cs typeface="+mn-cs"/>
        </a:defRPr>
      </a:lvl7pPr>
      <a:lvl8pPr marL="3429000" indent="-228600" algn="l" defTabSz="449263" rtl="0" fontAlgn="base">
        <a:spcBef>
          <a:spcPts val="625"/>
        </a:spcBef>
        <a:spcAft>
          <a:spcPct val="0"/>
        </a:spcAft>
        <a:buClr>
          <a:srgbClr val="000000"/>
        </a:buClr>
        <a:buSzPct val="100000"/>
        <a:buFont typeface="Times New Roman" pitchFamily="16" charset="0"/>
        <a:defRPr sz="2000">
          <a:solidFill>
            <a:srgbClr val="000000"/>
          </a:solidFill>
          <a:latin typeface="+mn-lt"/>
          <a:cs typeface="+mn-cs"/>
        </a:defRPr>
      </a:lvl8pPr>
      <a:lvl9pPr marL="3886200" indent="-228600" algn="l" defTabSz="449263" rtl="0" fontAlgn="base">
        <a:spcBef>
          <a:spcPts val="625"/>
        </a:spcBef>
        <a:spcAft>
          <a:spcPct val="0"/>
        </a:spcAft>
        <a:buClr>
          <a:srgbClr val="000000"/>
        </a:buClr>
        <a:buSzPct val="100000"/>
        <a:buFont typeface="Times New Roman" pitchFamily="16" charset="0"/>
        <a:defRPr sz="2000">
          <a:solidFill>
            <a:srgbClr val="000000"/>
          </a:solidFill>
          <a:latin typeface="+mn-lt"/>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data 2"/>
          <p:cNvSpPr>
            <a:spLocks noGrp="1"/>
          </p:cNvSpPr>
          <p:nvPr>
            <p:ph type="dt" sz="quarter" idx="10"/>
          </p:nvPr>
        </p:nvSpPr>
        <p:spPr>
          <a:xfrm>
            <a:off x="467544" y="6237312"/>
            <a:ext cx="1797050" cy="473075"/>
          </a:xfrm>
        </p:spPr>
        <p:txBody>
          <a:bodyPr/>
          <a:lstStyle/>
          <a:p>
            <a:pPr>
              <a:defRPr/>
            </a:pPr>
            <a:r>
              <a:rPr lang="it-IT" smtClean="0">
                <a:ea typeface="Verdana" pitchFamily="34" charset="0"/>
                <a:cs typeface="Verdana" pitchFamily="34" charset="0"/>
              </a:rPr>
              <a:t>Napoli, 28 ottobre 2015</a:t>
            </a:r>
            <a:endParaRPr lang="it-IT" dirty="0">
              <a:ea typeface="Verdana" pitchFamily="34" charset="0"/>
              <a:cs typeface="Verdana" pitchFamily="34" charset="0"/>
            </a:endParaRPr>
          </a:p>
        </p:txBody>
      </p:sp>
      <p:sp>
        <p:nvSpPr>
          <p:cNvPr id="5" name="Segnaposto piè di pagina 3"/>
          <p:cNvSpPr>
            <a:spLocks noGrp="1"/>
          </p:cNvSpPr>
          <p:nvPr>
            <p:ph type="ftr" sz="quarter" idx="11"/>
          </p:nvPr>
        </p:nvSpPr>
        <p:spPr/>
        <p:txBody>
          <a:bodyPr/>
          <a:lstStyle/>
          <a:p>
            <a:pPr>
              <a:defRPr/>
            </a:pPr>
            <a:r>
              <a:rPr lang="it-IT" b="0" dirty="0" smtClean="0">
                <a:ea typeface="Verdana" pitchFamily="34" charset="0"/>
                <a:cs typeface="Verdana" pitchFamily="34" charset="0"/>
              </a:rPr>
              <a:t>Paola </a:t>
            </a:r>
            <a:r>
              <a:rPr lang="it-IT" b="0" dirty="0"/>
              <a:t>Baldi        </a:t>
            </a:r>
            <a:endParaRPr lang="it-IT" b="0" dirty="0">
              <a:ea typeface="Verdana" pitchFamily="34" charset="0"/>
              <a:cs typeface="Verdana" pitchFamily="34" charset="0"/>
            </a:endParaRPr>
          </a:p>
          <a:p>
            <a:pPr>
              <a:defRPr/>
            </a:pPr>
            <a:r>
              <a:rPr lang="it-IT" sz="800" b="0" dirty="0">
                <a:latin typeface="Verdana" pitchFamily="34" charset="0"/>
                <a:ea typeface="Verdana" pitchFamily="34" charset="0"/>
                <a:cs typeface="Verdana" pitchFamily="34" charset="0"/>
              </a:rPr>
              <a:t> </a:t>
            </a:r>
            <a:endParaRPr lang="it-IT" sz="700" dirty="0">
              <a:latin typeface="Verdana" pitchFamily="34" charset="0"/>
              <a:ea typeface="Verdana" pitchFamily="34" charset="0"/>
              <a:cs typeface="Verdana" pitchFamily="34" charset="0"/>
            </a:endParaRPr>
          </a:p>
        </p:txBody>
      </p:sp>
      <p:sp>
        <p:nvSpPr>
          <p:cNvPr id="6" name="Segnaposto numero diapositiva 4"/>
          <p:cNvSpPr>
            <a:spLocks noGrp="1"/>
          </p:cNvSpPr>
          <p:nvPr>
            <p:ph type="sldNum" sz="quarter" idx="12"/>
          </p:nvPr>
        </p:nvSpPr>
        <p:spPr/>
        <p:txBody>
          <a:bodyPr/>
          <a:lstStyle/>
          <a:p>
            <a:pPr>
              <a:defRPr/>
            </a:pPr>
            <a:fld id="{8DF29A51-A430-4AD8-9579-3284D72854C4}" type="slidenum">
              <a:rPr lang="it-IT">
                <a:ea typeface="Verdana" pitchFamily="34" charset="0"/>
                <a:cs typeface="Verdana" pitchFamily="34" charset="0"/>
              </a:rPr>
              <a:pPr>
                <a:defRPr/>
              </a:pPr>
              <a:t>1</a:t>
            </a:fld>
            <a:endParaRPr lang="it-IT" dirty="0">
              <a:ea typeface="Verdana" pitchFamily="34" charset="0"/>
              <a:cs typeface="Verdana" pitchFamily="34" charset="0"/>
            </a:endParaRPr>
          </a:p>
        </p:txBody>
      </p:sp>
      <p:sp>
        <p:nvSpPr>
          <p:cNvPr id="2053" name="Rectangle 1"/>
          <p:cNvSpPr>
            <a:spLocks noGrp="1" noChangeArrowheads="1"/>
          </p:cNvSpPr>
          <p:nvPr>
            <p:ph type="title"/>
          </p:nvPr>
        </p:nvSpPr>
        <p:spPr>
          <a:xfrm>
            <a:off x="755650" y="1916832"/>
            <a:ext cx="7772400" cy="1512168"/>
          </a:xfrm>
        </p:spPr>
        <p:txBody>
          <a:bodyPr/>
          <a:lstStyle/>
          <a:p>
            <a:pPr algn="ctr"/>
            <a:r>
              <a:rPr lang="it-IT" sz="2800" b="1" dirty="0" smtClean="0"/>
              <a:t/>
            </a:r>
            <a:br>
              <a:rPr lang="it-IT" sz="2800" b="1" dirty="0" smtClean="0"/>
            </a:br>
            <a:r>
              <a:rPr lang="it-IT" sz="2800" b="1" dirty="0"/>
              <a:t/>
            </a:r>
            <a:br>
              <a:rPr lang="it-IT" sz="2800" b="1" dirty="0"/>
            </a:br>
            <a:r>
              <a:rPr lang="it-IT" sz="2800" b="1" dirty="0" smtClean="0"/>
              <a:t/>
            </a:r>
            <a:br>
              <a:rPr lang="it-IT" sz="2800" b="1" dirty="0" smtClean="0"/>
            </a:br>
            <a:r>
              <a:rPr lang="it-IT" sz="2800" b="1" dirty="0" smtClean="0"/>
              <a:t/>
            </a:r>
            <a:br>
              <a:rPr lang="it-IT" sz="2800" b="1" dirty="0" smtClean="0"/>
            </a:br>
            <a:r>
              <a:rPr lang="it-IT" sz="2800" b="1" dirty="0" smtClean="0"/>
              <a:t/>
            </a:r>
            <a:br>
              <a:rPr lang="it-IT" sz="2800" b="1" dirty="0" smtClean="0"/>
            </a:br>
            <a:r>
              <a:rPr lang="it-IT" sz="2800" b="1" dirty="0"/>
              <a:t/>
            </a:r>
            <a:br>
              <a:rPr lang="it-IT" sz="2800" b="1" dirty="0"/>
            </a:br>
            <a:r>
              <a:rPr lang="it-IT" sz="2400" b="1" dirty="0" smtClean="0"/>
              <a:t>I </a:t>
            </a:r>
            <a:r>
              <a:rPr lang="it-IT" sz="2400" b="1" dirty="0"/>
              <a:t>gradi di libertà della normativa sulla </a:t>
            </a:r>
            <a:r>
              <a:rPr lang="it-IT" sz="2400" b="1" dirty="0" smtClean="0"/>
              <a:t>privacy </a:t>
            </a:r>
            <a:r>
              <a:rPr lang="it-IT" sz="2400" b="1" dirty="0"/>
              <a:t>per l’uso integrato di fonti amministrative e </a:t>
            </a:r>
            <a:r>
              <a:rPr lang="it-IT" sz="2400" b="1" dirty="0" smtClean="0"/>
              <a:t>basi </a:t>
            </a:r>
            <a:r>
              <a:rPr lang="it-IT" sz="2400" b="1" dirty="0"/>
              <a:t>dati </a:t>
            </a:r>
            <a:r>
              <a:rPr lang="it-IT" sz="2400" b="1" dirty="0" smtClean="0"/>
              <a:t>nazionali</a:t>
            </a:r>
            <a:br>
              <a:rPr lang="it-IT" sz="2400" b="1" dirty="0" smtClean="0"/>
            </a:br>
            <a:endParaRPr lang="it-IT" sz="2400" b="1" dirty="0"/>
          </a:p>
        </p:txBody>
      </p:sp>
      <p:sp>
        <p:nvSpPr>
          <p:cNvPr id="2054" name="Rectangle 2"/>
          <p:cNvSpPr>
            <a:spLocks noGrp="1" noChangeArrowheads="1"/>
          </p:cNvSpPr>
          <p:nvPr>
            <p:ph type="subTitle" idx="4294967295"/>
          </p:nvPr>
        </p:nvSpPr>
        <p:spPr>
          <a:xfrm>
            <a:off x="1259632" y="3500438"/>
            <a:ext cx="6768752" cy="2449512"/>
          </a:xfrm>
        </p:spPr>
        <p:txBody>
          <a:bodyPr/>
          <a:lstStyle/>
          <a:p>
            <a:pPr algn="ctr">
              <a:spcBef>
                <a:spcPts val="0"/>
              </a:spcBef>
            </a:pPr>
            <a:endParaRPr lang="it-IT" sz="2000" b="1" i="1" dirty="0" smtClean="0"/>
          </a:p>
          <a:p>
            <a:pPr algn="ctr">
              <a:spcBef>
                <a:spcPts val="0"/>
              </a:spcBef>
            </a:pPr>
            <a:r>
              <a:rPr lang="it-IT" sz="2000" b="1" i="1" dirty="0" smtClean="0"/>
              <a:t>Seminario</a:t>
            </a:r>
            <a:endParaRPr lang="it-IT" sz="2000" i="1" dirty="0"/>
          </a:p>
          <a:p>
            <a:pPr algn="ctr">
              <a:spcBef>
                <a:spcPts val="600"/>
              </a:spcBef>
            </a:pPr>
            <a:r>
              <a:rPr lang="it-IT" sz="2000" b="1" dirty="0"/>
              <a:t>URBES, ARCHIMEDE, Censimento permanente</a:t>
            </a:r>
            <a:endParaRPr lang="it-IT" sz="2000" dirty="0"/>
          </a:p>
          <a:p>
            <a:pPr algn="ctr">
              <a:spcBef>
                <a:spcPts val="0"/>
              </a:spcBef>
            </a:pPr>
            <a:r>
              <a:rPr lang="it-IT" sz="2000" b="1" i="1" dirty="0"/>
              <a:t>I Comuni verso l’uso statistico degli archivi amministrativi</a:t>
            </a:r>
            <a:endParaRPr lang="it-IT" sz="2000" i="1" dirty="0"/>
          </a:p>
          <a:p>
            <a:pPr algn="ctr">
              <a:spcBef>
                <a:spcPts val="0"/>
              </a:spcBef>
            </a:pPr>
            <a:r>
              <a:rPr lang="it-IT" sz="2000" b="1" i="1" dirty="0"/>
              <a:t>e dei sistemi di integrazione delle fonti</a:t>
            </a:r>
            <a:endParaRPr lang="it-IT" sz="2000" i="1" dirty="0"/>
          </a:p>
          <a:p>
            <a:pPr marL="0" indent="0" algn="ctr" eaLnBrk="1" hangingPunct="1">
              <a:spcBef>
                <a:spcPts val="1200"/>
              </a:spcBef>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1400" i="1" dirty="0" smtClean="0">
              <a:latin typeface="Verdana" pitchFamily="34" charset="0"/>
            </a:endParaRPr>
          </a:p>
          <a:p>
            <a:pPr marL="0" indent="0" algn="ctr" eaLnBrk="1" hangingPunct="1">
              <a:spcBef>
                <a:spcPts val="1200"/>
              </a:spcBef>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1400" i="1" dirty="0" smtClean="0">
                <a:latin typeface="Verdana" pitchFamily="34" charset="0"/>
              </a:rPr>
              <a:t>Napoli, 28 ottobre 2015</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3568" y="406033"/>
            <a:ext cx="1026667" cy="76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olo 1"/>
          <p:cNvSpPr>
            <a:spLocks noGrp="1"/>
          </p:cNvSpPr>
          <p:nvPr>
            <p:ph type="title"/>
          </p:nvPr>
        </p:nvSpPr>
        <p:spPr/>
        <p:txBody>
          <a:bodyPr/>
          <a:lstStyle/>
          <a:p>
            <a:r>
              <a:rPr lang="it-IT" sz="2800" dirty="0" smtClean="0">
                <a:solidFill>
                  <a:schemeClr val="tx1"/>
                </a:solidFill>
                <a:latin typeface="Verdana" pitchFamily="34" charset="0"/>
              </a:rPr>
              <a:t>Fonti amministrative da richiedere </a:t>
            </a:r>
            <a:br>
              <a:rPr lang="it-IT" sz="2800" dirty="0" smtClean="0">
                <a:solidFill>
                  <a:schemeClr val="tx1"/>
                </a:solidFill>
                <a:latin typeface="Verdana" pitchFamily="34" charset="0"/>
              </a:rPr>
            </a:br>
            <a:r>
              <a:rPr lang="it-IT" sz="2800" dirty="0" smtClean="0">
                <a:solidFill>
                  <a:schemeClr val="tx1"/>
                </a:solidFill>
                <a:latin typeface="Verdana" pitchFamily="34" charset="0"/>
              </a:rPr>
              <a:t>ad altro soggetto pubblico (4)</a:t>
            </a:r>
          </a:p>
        </p:txBody>
      </p:sp>
      <p:sp>
        <p:nvSpPr>
          <p:cNvPr id="5123" name="Segnaposto contenuto 2"/>
          <p:cNvSpPr>
            <a:spLocks noGrp="1"/>
          </p:cNvSpPr>
          <p:nvPr>
            <p:ph idx="1"/>
          </p:nvPr>
        </p:nvSpPr>
        <p:spPr>
          <a:xfrm>
            <a:off x="395536" y="1700808"/>
            <a:ext cx="8142039" cy="4465042"/>
          </a:xfrm>
        </p:spPr>
        <p:txBody>
          <a:bodyPr/>
          <a:lstStyle/>
          <a:p>
            <a:pPr>
              <a:lnSpc>
                <a:spcPct val="90000"/>
              </a:lnSpc>
              <a:buFont typeface="Wingdings" pitchFamily="2" charset="2"/>
              <a:buChar char="q"/>
            </a:pPr>
            <a:r>
              <a:rPr lang="it-IT" sz="2000" u="sng" dirty="0" smtClean="0">
                <a:latin typeface="Verdana" pitchFamily="34" charset="0"/>
                <a:ea typeface="Verdana" pitchFamily="34" charset="0"/>
                <a:cs typeface="Verdana" pitchFamily="34" charset="0"/>
              </a:rPr>
              <a:t>Per </a:t>
            </a:r>
            <a:r>
              <a:rPr lang="it-IT" sz="2000" u="sng" dirty="0">
                <a:latin typeface="Verdana" pitchFamily="34" charset="0"/>
                <a:ea typeface="Verdana" pitchFamily="34" charset="0"/>
                <a:cs typeface="Verdana" pitchFamily="34" charset="0"/>
              </a:rPr>
              <a:t>attività non comprese nel </a:t>
            </a:r>
            <a:r>
              <a:rPr lang="it-IT" sz="2000" u="sng" dirty="0" smtClean="0">
                <a:latin typeface="Verdana" pitchFamily="34" charset="0"/>
                <a:ea typeface="Verdana" pitchFamily="34" charset="0"/>
                <a:cs typeface="Verdana" pitchFamily="34" charset="0"/>
              </a:rPr>
              <a:t>PSN,</a:t>
            </a:r>
            <a:r>
              <a:rPr lang="it-IT" sz="2000" dirty="0" smtClean="0">
                <a:latin typeface="Verdana" pitchFamily="34" charset="0"/>
                <a:ea typeface="Verdana" pitchFamily="34" charset="0"/>
                <a:cs typeface="Verdana" pitchFamily="34" charset="0"/>
              </a:rPr>
              <a:t>  </a:t>
            </a:r>
            <a:r>
              <a:rPr lang="it-IT" sz="1800" dirty="0" smtClean="0">
                <a:latin typeface="Verdana" pitchFamily="34" charset="0"/>
                <a:ea typeface="Verdana" pitchFamily="34" charset="0"/>
                <a:cs typeface="Verdana" pitchFamily="34" charset="0"/>
              </a:rPr>
              <a:t>in assenza di norme specifiche </a:t>
            </a:r>
            <a:r>
              <a:rPr lang="it-IT" sz="1800" dirty="0">
                <a:solidFill>
                  <a:schemeClr val="tx1"/>
                </a:solidFill>
                <a:latin typeface="Verdana" pitchFamily="34" charset="0"/>
                <a:ea typeface="Verdana" pitchFamily="34" charset="0"/>
                <a:cs typeface="Verdana" pitchFamily="34" charset="0"/>
              </a:rPr>
              <a:t>di legge o di regolamento che prevedano espressamente la comunicazione dei </a:t>
            </a:r>
            <a:r>
              <a:rPr lang="it-IT" sz="1800" dirty="0" smtClean="0">
                <a:solidFill>
                  <a:schemeClr val="tx1"/>
                </a:solidFill>
                <a:latin typeface="Verdana" pitchFamily="34" charset="0"/>
                <a:ea typeface="Verdana" pitchFamily="34" charset="0"/>
                <a:cs typeface="Verdana" pitchFamily="34" charset="0"/>
              </a:rPr>
              <a:t>dati</a:t>
            </a:r>
            <a:r>
              <a:rPr lang="it-IT" sz="2000" dirty="0" smtClean="0">
                <a:solidFill>
                  <a:schemeClr val="tx1"/>
                </a:solidFill>
                <a:latin typeface="Verdana" pitchFamily="34" charset="0"/>
                <a:ea typeface="Verdana" pitchFamily="34" charset="0"/>
                <a:cs typeface="Verdana" pitchFamily="34" charset="0"/>
              </a:rPr>
              <a:t>, </a:t>
            </a:r>
            <a:r>
              <a:rPr lang="it-IT" sz="2000" dirty="0" smtClean="0">
                <a:latin typeface="Verdana" pitchFamily="34" charset="0"/>
                <a:ea typeface="Verdana" pitchFamily="34" charset="0"/>
                <a:cs typeface="Verdana" pitchFamily="34" charset="0"/>
              </a:rPr>
              <a:t>la comunicazione </a:t>
            </a:r>
            <a:r>
              <a:rPr lang="it-IT" sz="2000" dirty="0">
                <a:latin typeface="Verdana" pitchFamily="34" charset="0"/>
                <a:ea typeface="Verdana" pitchFamily="34" charset="0"/>
                <a:cs typeface="Verdana" pitchFamily="34" charset="0"/>
              </a:rPr>
              <a:t>è </a:t>
            </a:r>
            <a:r>
              <a:rPr lang="it-IT" sz="2000" dirty="0" smtClean="0">
                <a:latin typeface="Verdana" pitchFamily="34" charset="0"/>
                <a:ea typeface="Verdana" pitchFamily="34" charset="0"/>
                <a:cs typeface="Verdana" pitchFamily="34" charset="0"/>
              </a:rPr>
              <a:t>ammessa, per i </a:t>
            </a:r>
            <a:r>
              <a:rPr lang="it-IT" sz="2000" u="sng" dirty="0" smtClean="0">
                <a:latin typeface="Verdana" pitchFamily="34" charset="0"/>
                <a:ea typeface="Verdana" pitchFamily="34" charset="0"/>
                <a:cs typeface="Verdana" pitchFamily="34" charset="0"/>
              </a:rPr>
              <a:t>dati ‘comuni</a:t>
            </a:r>
            <a:r>
              <a:rPr lang="it-IT" sz="2000" dirty="0" smtClean="0">
                <a:latin typeface="Verdana" pitchFamily="34" charset="0"/>
                <a:ea typeface="Verdana" pitchFamily="34" charset="0"/>
                <a:cs typeface="Verdana" pitchFamily="34" charset="0"/>
              </a:rPr>
              <a:t>’, quando</a:t>
            </a:r>
          </a:p>
          <a:p>
            <a:pPr marL="742950">
              <a:lnSpc>
                <a:spcPct val="90000"/>
              </a:lnSpc>
              <a:spcBef>
                <a:spcPts val="300"/>
              </a:spcBef>
              <a:buFont typeface="Wingdings" pitchFamily="2" charset="2"/>
              <a:buChar char="Ø"/>
            </a:pPr>
            <a:r>
              <a:rPr lang="it-IT" sz="2000" u="sng" dirty="0" smtClean="0">
                <a:latin typeface="Verdana" pitchFamily="34" charset="0"/>
                <a:ea typeface="Verdana" pitchFamily="34" charset="0"/>
                <a:cs typeface="Verdana" pitchFamily="34" charset="0"/>
              </a:rPr>
              <a:t>è comunque necessaria per lo svolgimento delle funzioni istituzionali </a:t>
            </a:r>
            <a:r>
              <a:rPr lang="it-IT" sz="1800" dirty="0" smtClean="0">
                <a:latin typeface="Verdana" pitchFamily="34" charset="0"/>
                <a:ea typeface="Verdana" pitchFamily="34" charset="0"/>
                <a:cs typeface="Verdana" pitchFamily="34" charset="0"/>
              </a:rPr>
              <a:t>(</a:t>
            </a:r>
            <a:r>
              <a:rPr lang="it-IT" sz="1800" i="1" dirty="0" smtClean="0">
                <a:latin typeface="Verdana" pitchFamily="34" charset="0"/>
                <a:ea typeface="Verdana" pitchFamily="34" charset="0"/>
                <a:cs typeface="Verdana" pitchFamily="34" charset="0"/>
              </a:rPr>
              <a:t>in questo caso: attività volte alla produzione di dati statistici ufficiali, realizzate dall'Ufficio di statistica dell’amministrazione</a:t>
            </a:r>
            <a:r>
              <a:rPr lang="it-IT" sz="1800" dirty="0" smtClean="0">
                <a:latin typeface="Verdana" pitchFamily="34" charset="0"/>
                <a:ea typeface="Verdana" pitchFamily="34" charset="0"/>
                <a:cs typeface="Verdana" pitchFamily="34" charset="0"/>
              </a:rPr>
              <a:t>) </a:t>
            </a:r>
          </a:p>
          <a:p>
            <a:pPr marL="742950">
              <a:lnSpc>
                <a:spcPct val="90000"/>
              </a:lnSpc>
              <a:spcBef>
                <a:spcPts val="300"/>
              </a:spcBef>
              <a:buFont typeface="Wingdings" pitchFamily="2" charset="2"/>
              <a:buChar char="Ø"/>
            </a:pPr>
            <a:r>
              <a:rPr lang="it-IT" sz="2000" dirty="0" smtClean="0">
                <a:latin typeface="Verdana" pitchFamily="34" charset="0"/>
                <a:ea typeface="Verdana" pitchFamily="34" charset="0"/>
                <a:cs typeface="Verdana" pitchFamily="34" charset="0"/>
              </a:rPr>
              <a:t>ed è stata data </a:t>
            </a:r>
            <a:r>
              <a:rPr lang="it-IT" sz="2000" u="sng" dirty="0" smtClean="0">
                <a:latin typeface="Verdana" pitchFamily="34" charset="0"/>
                <a:ea typeface="Verdana" pitchFamily="34" charset="0"/>
                <a:cs typeface="Verdana" pitchFamily="34" charset="0"/>
              </a:rPr>
              <a:t>preventiva comunicazione al Garante </a:t>
            </a:r>
            <a:r>
              <a:rPr lang="it-IT" sz="2000" dirty="0" smtClean="0">
                <a:latin typeface="Verdana" pitchFamily="34" charset="0"/>
                <a:ea typeface="Verdana" pitchFamily="34" charset="0"/>
                <a:cs typeface="Verdana" pitchFamily="34" charset="0"/>
              </a:rPr>
              <a:t>per la protezione dei dati personali, salvo determinazione contraria del Garante </a:t>
            </a:r>
            <a:r>
              <a:rPr lang="it-IT" sz="1600" dirty="0" smtClean="0">
                <a:latin typeface="Verdana" pitchFamily="34" charset="0"/>
                <a:ea typeface="Verdana" pitchFamily="34" charset="0"/>
                <a:cs typeface="Verdana" pitchFamily="34" charset="0"/>
              </a:rPr>
              <a:t>(</a:t>
            </a:r>
            <a:r>
              <a:rPr lang="it-IT" sz="1600" i="1" dirty="0">
                <a:latin typeface="Verdana" pitchFamily="34" charset="0"/>
                <a:ea typeface="Verdana" pitchFamily="34" charset="0"/>
                <a:cs typeface="Verdana" pitchFamily="34" charset="0"/>
              </a:rPr>
              <a:t>A</a:t>
            </a:r>
            <a:r>
              <a:rPr lang="it-IT" sz="1600" i="1" dirty="0" smtClean="0">
                <a:latin typeface="Verdana" pitchFamily="34" charset="0"/>
                <a:ea typeface="Verdana" pitchFamily="34" charset="0"/>
                <a:cs typeface="Verdana" pitchFamily="34" charset="0"/>
              </a:rPr>
              <a:t>rtt. 19 e 39, comma 2, </a:t>
            </a:r>
            <a:r>
              <a:rPr lang="it-IT" sz="1600" i="1" dirty="0">
                <a:latin typeface="Verdana" pitchFamily="34" charset="0"/>
                <a:ea typeface="Verdana" pitchFamily="34" charset="0"/>
                <a:cs typeface="Verdana" pitchFamily="34" charset="0"/>
              </a:rPr>
              <a:t>del </a:t>
            </a:r>
            <a:r>
              <a:rPr lang="it-IT" sz="1600" i="1" dirty="0" smtClean="0">
                <a:latin typeface="Verdana" pitchFamily="34" charset="0"/>
                <a:ea typeface="Verdana" pitchFamily="34" charset="0"/>
                <a:cs typeface="Verdana" pitchFamily="34" charset="0"/>
              </a:rPr>
              <a:t>D.Lgs.196/2003; art. 4 della </a:t>
            </a:r>
            <a:r>
              <a:rPr lang="it-IT" sz="1600" i="1" dirty="0">
                <a:latin typeface="Verdana" pitchFamily="34" charset="0"/>
                <a:ea typeface="Verdana" pitchFamily="34" charset="0"/>
                <a:cs typeface="Verdana" pitchFamily="34" charset="0"/>
              </a:rPr>
              <a:t>direttiva Comstat </a:t>
            </a:r>
            <a:r>
              <a:rPr lang="it-IT" sz="1600" i="1" dirty="0" smtClean="0">
                <a:latin typeface="Verdana" pitchFamily="34" charset="0"/>
                <a:ea typeface="Verdana" pitchFamily="34" charset="0"/>
                <a:cs typeface="Verdana" pitchFamily="34" charset="0"/>
              </a:rPr>
              <a:t>n. 9/2004</a:t>
            </a:r>
            <a:r>
              <a:rPr lang="it-IT" sz="1800" i="1" dirty="0" smtClean="0">
                <a:latin typeface="Verdana" pitchFamily="34" charset="0"/>
                <a:ea typeface="Verdana" pitchFamily="34" charset="0"/>
                <a:cs typeface="Verdana" pitchFamily="34" charset="0"/>
              </a:rPr>
              <a:t>).</a:t>
            </a:r>
          </a:p>
          <a:p>
            <a:pPr marL="324000">
              <a:lnSpc>
                <a:spcPct val="80000"/>
              </a:lnSpc>
              <a:spcBef>
                <a:spcPts val="600"/>
              </a:spcBef>
              <a:buFont typeface="Wingdings" pitchFamily="2" charset="2"/>
              <a:buChar char="q"/>
            </a:pPr>
            <a:r>
              <a:rPr lang="it-IT" sz="2000" dirty="0">
                <a:latin typeface="Verdana" pitchFamily="34" charset="0"/>
                <a:ea typeface="Verdana" pitchFamily="34" charset="0"/>
                <a:cs typeface="Verdana" pitchFamily="34" charset="0"/>
              </a:rPr>
              <a:t>Se la comunicazione riguarda anche </a:t>
            </a:r>
            <a:r>
              <a:rPr lang="it-IT" sz="2000" u="sng" dirty="0">
                <a:latin typeface="Verdana" pitchFamily="34" charset="0"/>
                <a:ea typeface="Verdana" pitchFamily="34" charset="0"/>
                <a:cs typeface="Verdana" pitchFamily="34" charset="0"/>
              </a:rPr>
              <a:t>dati </a:t>
            </a:r>
            <a:r>
              <a:rPr lang="it-IT" sz="2000" u="sng" dirty="0" smtClean="0">
                <a:latin typeface="Verdana" pitchFamily="34" charset="0"/>
                <a:ea typeface="Verdana" pitchFamily="34" charset="0"/>
                <a:cs typeface="Verdana" pitchFamily="34" charset="0"/>
              </a:rPr>
              <a:t>sensibili</a:t>
            </a:r>
            <a:r>
              <a:rPr lang="it-IT" sz="2000" dirty="0" smtClean="0">
                <a:latin typeface="Verdana" pitchFamily="34" charset="0"/>
                <a:ea typeface="Verdana" pitchFamily="34" charset="0"/>
                <a:cs typeface="Verdana" pitchFamily="34" charset="0"/>
              </a:rPr>
              <a:t> o giudiziari, deve esistere il Regolamento Privacy comunale ed essere stato acquisito il parere del Garante sulla specifica attività.  </a:t>
            </a:r>
            <a:endParaRPr lang="it-IT" sz="2000" dirty="0">
              <a:latin typeface="Verdana" pitchFamily="34" charset="0"/>
              <a:ea typeface="Verdana" pitchFamily="34" charset="0"/>
              <a:cs typeface="Verdana" pitchFamily="34" charset="0"/>
            </a:endParaRPr>
          </a:p>
          <a:p>
            <a:pPr marL="457200" lvl="1" indent="0"/>
            <a:r>
              <a:rPr lang="it-IT" sz="2000" dirty="0">
                <a:latin typeface="Verdana" pitchFamily="34" charset="0"/>
                <a:ea typeface="Verdana" pitchFamily="34" charset="0"/>
                <a:cs typeface="Verdana" pitchFamily="34" charset="0"/>
              </a:rPr>
              <a:t> </a:t>
            </a:r>
          </a:p>
          <a:p>
            <a:pPr>
              <a:spcBef>
                <a:spcPts val="600"/>
              </a:spcBef>
              <a:spcAft>
                <a:spcPts val="600"/>
              </a:spcAft>
              <a:buFont typeface="Wingdings" pitchFamily="2" charset="2"/>
              <a:buChar char="q"/>
            </a:pPr>
            <a:endParaRPr lang="it-IT" sz="2000" dirty="0" smtClean="0">
              <a:latin typeface="Verdana" pitchFamily="34" charset="0"/>
              <a:ea typeface="Verdana" pitchFamily="34" charset="0"/>
              <a:cs typeface="Verdana" pitchFamily="34" charset="0"/>
            </a:endParaRPr>
          </a:p>
          <a:p>
            <a:pPr>
              <a:spcBef>
                <a:spcPts val="600"/>
              </a:spcBef>
              <a:spcAft>
                <a:spcPts val="600"/>
              </a:spcAft>
              <a:buFont typeface="Wingdings" pitchFamily="2" charset="2"/>
              <a:buChar char="q"/>
            </a:pPr>
            <a:endParaRPr lang="it-IT" sz="1900" dirty="0" smtClean="0">
              <a:latin typeface="Verdana" pitchFamily="34" charset="0"/>
            </a:endParaRPr>
          </a:p>
          <a:p>
            <a:pPr>
              <a:spcBef>
                <a:spcPts val="600"/>
              </a:spcBef>
              <a:spcAft>
                <a:spcPts val="600"/>
              </a:spcAft>
              <a:buFont typeface="Wingdings" pitchFamily="2" charset="2"/>
              <a:buChar char="q"/>
            </a:pPr>
            <a:endParaRPr lang="it-IT" sz="1900" dirty="0" smtClean="0">
              <a:latin typeface="Verdana" pitchFamily="34" charset="0"/>
            </a:endParaRPr>
          </a:p>
          <a:p>
            <a:endParaRPr lang="it-IT" sz="1100" dirty="0" smtClean="0"/>
          </a:p>
          <a:p>
            <a:endParaRPr lang="it-IT" altLang="it-IT" sz="2000" dirty="0" smtClean="0"/>
          </a:p>
          <a:p>
            <a:pPr>
              <a:lnSpc>
                <a:spcPct val="90000"/>
              </a:lnSpc>
              <a:spcBef>
                <a:spcPct val="0"/>
              </a:spcBef>
              <a:buFont typeface="Wingdings" pitchFamily="2" charset="2"/>
              <a:buChar char="§"/>
            </a:pPr>
            <a:endParaRPr lang="it-IT" sz="1800" dirty="0" smtClean="0">
              <a:latin typeface="Verdana" pitchFamily="34" charset="0"/>
            </a:endParaRPr>
          </a:p>
          <a:p>
            <a:pPr>
              <a:lnSpc>
                <a:spcPct val="90000"/>
              </a:lnSpc>
              <a:spcBef>
                <a:spcPct val="0"/>
              </a:spcBef>
            </a:pPr>
            <a:endParaRPr lang="it-IT" sz="1800" dirty="0" smtClean="0">
              <a:latin typeface="Verdana" pitchFamily="34" charset="0"/>
            </a:endParaRPr>
          </a:p>
        </p:txBody>
      </p:sp>
      <p:sp>
        <p:nvSpPr>
          <p:cNvPr id="4" name="Segnaposto data 3"/>
          <p:cNvSpPr>
            <a:spLocks noGrp="1"/>
          </p:cNvSpPr>
          <p:nvPr>
            <p:ph type="dt" sz="quarter" idx="10"/>
          </p:nvPr>
        </p:nvSpPr>
        <p:spPr/>
        <p:txBody>
          <a:bodyPr/>
          <a:lstStyle/>
          <a:p>
            <a:pPr>
              <a:defRPr/>
            </a:pPr>
            <a:r>
              <a:rPr lang="it-IT" smtClean="0"/>
              <a:t>Napoli, 28 ottobre 2015</a:t>
            </a:r>
            <a:endParaRPr lang="it-IT" dirty="0"/>
          </a:p>
        </p:txBody>
      </p:sp>
      <p:sp>
        <p:nvSpPr>
          <p:cNvPr id="5" name="Segnaposto piè di pagina 4"/>
          <p:cNvSpPr>
            <a:spLocks noGrp="1"/>
          </p:cNvSpPr>
          <p:nvPr>
            <p:ph type="ftr" sz="quarter" idx="11"/>
          </p:nvPr>
        </p:nvSpPr>
        <p:spPr/>
        <p:txBody>
          <a:bodyPr/>
          <a:lstStyle/>
          <a:p>
            <a:pPr>
              <a:defRPr/>
            </a:pPr>
            <a:r>
              <a:rPr lang="it-IT" b="0" dirty="0" smtClean="0"/>
              <a:t>Paola Baldi          </a:t>
            </a:r>
            <a:endParaRPr lang="it-IT" dirty="0"/>
          </a:p>
        </p:txBody>
      </p:sp>
      <p:sp>
        <p:nvSpPr>
          <p:cNvPr id="6" name="Segnaposto numero diapositiva 5"/>
          <p:cNvSpPr>
            <a:spLocks noGrp="1"/>
          </p:cNvSpPr>
          <p:nvPr>
            <p:ph type="sldNum" sz="quarter" idx="12"/>
          </p:nvPr>
        </p:nvSpPr>
        <p:spPr/>
        <p:txBody>
          <a:bodyPr/>
          <a:lstStyle/>
          <a:p>
            <a:pPr>
              <a:defRPr/>
            </a:pPr>
            <a:fld id="{350A8857-EA2D-4FDB-97D8-2516BEC577C6}" type="slidenum">
              <a:rPr lang="it-IT" smtClean="0"/>
              <a:pPr>
                <a:defRPr/>
              </a:pPr>
              <a:t>10</a:t>
            </a:fld>
            <a:endParaRPr lang="it-IT" dirty="0"/>
          </a:p>
        </p:txBody>
      </p:sp>
    </p:spTree>
    <p:extLst>
      <p:ext uri="{BB962C8B-B14F-4D97-AF65-F5344CB8AC3E}">
        <p14:creationId xmlns:p14="http://schemas.microsoft.com/office/powerpoint/2010/main" val="140972473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olo 1"/>
          <p:cNvSpPr>
            <a:spLocks noGrp="1"/>
          </p:cNvSpPr>
          <p:nvPr>
            <p:ph type="title"/>
          </p:nvPr>
        </p:nvSpPr>
        <p:spPr/>
        <p:txBody>
          <a:bodyPr/>
          <a:lstStyle/>
          <a:p>
            <a:r>
              <a:rPr lang="it-IT" sz="2800" dirty="0">
                <a:solidFill>
                  <a:schemeClr val="tx1"/>
                </a:solidFill>
                <a:latin typeface="Verdana" pitchFamily="34" charset="0"/>
              </a:rPr>
              <a:t>Lavori di enti locali nel PSN (1)</a:t>
            </a:r>
            <a:endParaRPr lang="it-IT" sz="2800" dirty="0" smtClean="0">
              <a:solidFill>
                <a:schemeClr val="tx1"/>
              </a:solidFill>
              <a:latin typeface="Verdana" pitchFamily="34" charset="0"/>
            </a:endParaRPr>
          </a:p>
        </p:txBody>
      </p:sp>
      <p:sp>
        <p:nvSpPr>
          <p:cNvPr id="5123" name="Segnaposto contenuto 2"/>
          <p:cNvSpPr>
            <a:spLocks noGrp="1"/>
          </p:cNvSpPr>
          <p:nvPr>
            <p:ph idx="1"/>
          </p:nvPr>
        </p:nvSpPr>
        <p:spPr>
          <a:xfrm>
            <a:off x="395536" y="1700808"/>
            <a:ext cx="8142039" cy="4465042"/>
          </a:xfrm>
        </p:spPr>
        <p:txBody>
          <a:bodyPr/>
          <a:lstStyle/>
          <a:p>
            <a:pPr>
              <a:buFont typeface="Wingdings" pitchFamily="2" charset="2"/>
              <a:buChar char="q"/>
            </a:pPr>
            <a:r>
              <a:rPr lang="it-IT" sz="2000" dirty="0" smtClean="0">
                <a:solidFill>
                  <a:schemeClr val="tx1"/>
                </a:solidFill>
                <a:latin typeface="Verdana" pitchFamily="34" charset="0"/>
              </a:rPr>
              <a:t>Per </a:t>
            </a:r>
            <a:r>
              <a:rPr lang="it-IT" sz="2000" dirty="0">
                <a:solidFill>
                  <a:schemeClr val="tx1"/>
                </a:solidFill>
                <a:latin typeface="Verdana" pitchFamily="34" charset="0"/>
              </a:rPr>
              <a:t>eventuali progetti statistici di uffici Sistan che riguardino la elaborazione e/o la integrazione di fonti amministrative </a:t>
            </a:r>
            <a:r>
              <a:rPr lang="it-IT" sz="2000" u="sng" dirty="0">
                <a:solidFill>
                  <a:schemeClr val="tx1"/>
                </a:solidFill>
                <a:latin typeface="Verdana" pitchFamily="34" charset="0"/>
              </a:rPr>
              <a:t>prodotte da altri soggetti</a:t>
            </a:r>
            <a:r>
              <a:rPr lang="it-IT" sz="2000" dirty="0">
                <a:solidFill>
                  <a:schemeClr val="tx1"/>
                </a:solidFill>
                <a:latin typeface="Verdana" pitchFamily="34" charset="0"/>
              </a:rPr>
              <a:t>, </a:t>
            </a:r>
            <a:r>
              <a:rPr lang="it-IT" sz="2000" u="sng" dirty="0">
                <a:solidFill>
                  <a:schemeClr val="tx1"/>
                </a:solidFill>
                <a:latin typeface="Verdana" pitchFamily="34" charset="0"/>
              </a:rPr>
              <a:t>in assenza di norme che ne prevedano la comunicazione</a:t>
            </a:r>
            <a:r>
              <a:rPr lang="it-IT" sz="2000" dirty="0">
                <a:solidFill>
                  <a:schemeClr val="tx1"/>
                </a:solidFill>
                <a:latin typeface="Verdana" pitchFamily="34" charset="0"/>
              </a:rPr>
              <a:t>, l’inserimento dell’attività nel PSN costituisce dunque un elemento di notevole semplificazione ed efficacia. </a:t>
            </a:r>
            <a:endParaRPr lang="it-IT" sz="2000" dirty="0" smtClean="0">
              <a:solidFill>
                <a:schemeClr val="tx1"/>
              </a:solidFill>
              <a:latin typeface="Verdana" pitchFamily="34" charset="0"/>
            </a:endParaRPr>
          </a:p>
          <a:p>
            <a:pPr>
              <a:buFont typeface="Wingdings" pitchFamily="2" charset="2"/>
              <a:buChar char="q"/>
            </a:pPr>
            <a:r>
              <a:rPr lang="it-IT" sz="2000" dirty="0" smtClean="0">
                <a:solidFill>
                  <a:schemeClr val="tx1"/>
                </a:solidFill>
                <a:latin typeface="Verdana" pitchFamily="34" charset="0"/>
              </a:rPr>
              <a:t>Si deve d’altra parte tenere presente il lungo iter per la predisposizione e approvazione del PSN, che può rappresentare una notevole criticità per la realizzazione del progetto statistico.</a:t>
            </a:r>
          </a:p>
          <a:p>
            <a:pPr marL="400050" lvl="1" indent="0"/>
            <a:r>
              <a:rPr lang="it-IT" sz="1600" i="1" dirty="0" smtClean="0">
                <a:solidFill>
                  <a:schemeClr val="tx1"/>
                </a:solidFill>
                <a:latin typeface="Verdana" pitchFamily="34" charset="0"/>
              </a:rPr>
              <a:t>Ad esempio: il progetto ARCHIMEDE è stato previsto per la prima volta nel PSN 2014-2016, che per vari motivi ha subito notevoli ritardi nell’iter di approvazione e che formalmente non </a:t>
            </a:r>
            <a:r>
              <a:rPr lang="it-IT" sz="1600" i="1" smtClean="0">
                <a:solidFill>
                  <a:schemeClr val="tx1"/>
                </a:solidFill>
                <a:latin typeface="Verdana" pitchFamily="34" charset="0"/>
              </a:rPr>
              <a:t>è ancora </a:t>
            </a:r>
            <a:r>
              <a:rPr lang="it-IT" sz="1600" i="1" dirty="0" smtClean="0">
                <a:solidFill>
                  <a:schemeClr val="tx1"/>
                </a:solidFill>
                <a:latin typeface="Verdana" pitchFamily="34" charset="0"/>
              </a:rPr>
              <a:t>in vigore. </a:t>
            </a:r>
            <a:endParaRPr lang="it-IT" sz="1600" i="1" dirty="0">
              <a:solidFill>
                <a:schemeClr val="tx1"/>
              </a:solidFill>
              <a:latin typeface="Verdana" pitchFamily="34" charset="0"/>
            </a:endParaRPr>
          </a:p>
          <a:p>
            <a:pPr marL="400050" lvl="1" indent="0">
              <a:spcBef>
                <a:spcPts val="600"/>
              </a:spcBef>
              <a:spcAft>
                <a:spcPts val="600"/>
              </a:spcAft>
            </a:pPr>
            <a:endParaRPr lang="it-IT" sz="1600" i="1" dirty="0" smtClean="0">
              <a:latin typeface="Verdana" pitchFamily="34" charset="0"/>
              <a:ea typeface="Verdana" pitchFamily="34" charset="0"/>
              <a:cs typeface="Verdana" pitchFamily="34" charset="0"/>
            </a:endParaRPr>
          </a:p>
          <a:p>
            <a:pPr>
              <a:spcBef>
                <a:spcPts val="600"/>
              </a:spcBef>
              <a:spcAft>
                <a:spcPts val="600"/>
              </a:spcAft>
              <a:buFont typeface="Wingdings" pitchFamily="2" charset="2"/>
              <a:buChar char="q"/>
            </a:pPr>
            <a:endParaRPr lang="it-IT" sz="1900" dirty="0" smtClean="0">
              <a:latin typeface="Verdana" pitchFamily="34" charset="0"/>
            </a:endParaRPr>
          </a:p>
          <a:p>
            <a:pPr>
              <a:spcBef>
                <a:spcPts val="600"/>
              </a:spcBef>
              <a:spcAft>
                <a:spcPts val="600"/>
              </a:spcAft>
              <a:buFont typeface="Wingdings" pitchFamily="2" charset="2"/>
              <a:buChar char="q"/>
            </a:pPr>
            <a:endParaRPr lang="it-IT" sz="1900" dirty="0" smtClean="0">
              <a:latin typeface="Verdana" pitchFamily="34" charset="0"/>
            </a:endParaRPr>
          </a:p>
          <a:p>
            <a:endParaRPr lang="it-IT" sz="1100" dirty="0" smtClean="0"/>
          </a:p>
          <a:p>
            <a:endParaRPr lang="it-IT" altLang="it-IT" sz="2000" dirty="0" smtClean="0"/>
          </a:p>
          <a:p>
            <a:pPr>
              <a:lnSpc>
                <a:spcPct val="90000"/>
              </a:lnSpc>
              <a:spcBef>
                <a:spcPct val="0"/>
              </a:spcBef>
              <a:buFont typeface="Wingdings" pitchFamily="2" charset="2"/>
              <a:buChar char="§"/>
            </a:pPr>
            <a:endParaRPr lang="it-IT" sz="1800" dirty="0" smtClean="0">
              <a:latin typeface="Verdana" pitchFamily="34" charset="0"/>
            </a:endParaRPr>
          </a:p>
          <a:p>
            <a:pPr>
              <a:lnSpc>
                <a:spcPct val="90000"/>
              </a:lnSpc>
              <a:spcBef>
                <a:spcPct val="0"/>
              </a:spcBef>
            </a:pPr>
            <a:endParaRPr lang="it-IT" sz="1800" dirty="0" smtClean="0">
              <a:latin typeface="Verdana" pitchFamily="34" charset="0"/>
            </a:endParaRPr>
          </a:p>
        </p:txBody>
      </p:sp>
      <p:sp>
        <p:nvSpPr>
          <p:cNvPr id="4" name="Segnaposto data 3"/>
          <p:cNvSpPr>
            <a:spLocks noGrp="1"/>
          </p:cNvSpPr>
          <p:nvPr>
            <p:ph type="dt" sz="quarter" idx="10"/>
          </p:nvPr>
        </p:nvSpPr>
        <p:spPr/>
        <p:txBody>
          <a:bodyPr/>
          <a:lstStyle/>
          <a:p>
            <a:pPr>
              <a:defRPr/>
            </a:pPr>
            <a:r>
              <a:rPr lang="it-IT" smtClean="0"/>
              <a:t>Napoli, 28 ottobre 2015</a:t>
            </a:r>
            <a:endParaRPr lang="it-IT" dirty="0"/>
          </a:p>
        </p:txBody>
      </p:sp>
      <p:sp>
        <p:nvSpPr>
          <p:cNvPr id="5" name="Segnaposto piè di pagina 4"/>
          <p:cNvSpPr>
            <a:spLocks noGrp="1"/>
          </p:cNvSpPr>
          <p:nvPr>
            <p:ph type="ftr" sz="quarter" idx="11"/>
          </p:nvPr>
        </p:nvSpPr>
        <p:spPr/>
        <p:txBody>
          <a:bodyPr/>
          <a:lstStyle/>
          <a:p>
            <a:pPr>
              <a:defRPr/>
            </a:pPr>
            <a:r>
              <a:rPr lang="it-IT" b="0" dirty="0" smtClean="0"/>
              <a:t>Paola Baldi          </a:t>
            </a:r>
            <a:endParaRPr lang="it-IT" dirty="0"/>
          </a:p>
        </p:txBody>
      </p:sp>
      <p:sp>
        <p:nvSpPr>
          <p:cNvPr id="6" name="Segnaposto numero diapositiva 5"/>
          <p:cNvSpPr>
            <a:spLocks noGrp="1"/>
          </p:cNvSpPr>
          <p:nvPr>
            <p:ph type="sldNum" sz="quarter" idx="12"/>
          </p:nvPr>
        </p:nvSpPr>
        <p:spPr/>
        <p:txBody>
          <a:bodyPr/>
          <a:lstStyle/>
          <a:p>
            <a:pPr>
              <a:defRPr/>
            </a:pPr>
            <a:fld id="{350A8857-EA2D-4FDB-97D8-2516BEC577C6}" type="slidenum">
              <a:rPr lang="it-IT" smtClean="0"/>
              <a:pPr>
                <a:defRPr/>
              </a:pPr>
              <a:t>11</a:t>
            </a:fld>
            <a:endParaRPr lang="it-IT" dirty="0"/>
          </a:p>
        </p:txBody>
      </p:sp>
    </p:spTree>
    <p:extLst>
      <p:ext uri="{BB962C8B-B14F-4D97-AF65-F5344CB8AC3E}">
        <p14:creationId xmlns:p14="http://schemas.microsoft.com/office/powerpoint/2010/main" val="380515705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olo 1"/>
          <p:cNvSpPr>
            <a:spLocks noGrp="1"/>
          </p:cNvSpPr>
          <p:nvPr>
            <p:ph type="title"/>
          </p:nvPr>
        </p:nvSpPr>
        <p:spPr/>
        <p:txBody>
          <a:bodyPr/>
          <a:lstStyle/>
          <a:p>
            <a:r>
              <a:rPr lang="it-IT" sz="2800" dirty="0">
                <a:solidFill>
                  <a:schemeClr val="tx1"/>
                </a:solidFill>
                <a:latin typeface="Verdana" pitchFamily="34" charset="0"/>
              </a:rPr>
              <a:t>Lavori di enti locali nel PSN </a:t>
            </a:r>
            <a:r>
              <a:rPr lang="it-IT" sz="2800" dirty="0" smtClean="0">
                <a:solidFill>
                  <a:schemeClr val="tx1"/>
                </a:solidFill>
                <a:latin typeface="Verdana" pitchFamily="34" charset="0"/>
              </a:rPr>
              <a:t>(2)</a:t>
            </a:r>
          </a:p>
        </p:txBody>
      </p:sp>
      <p:sp>
        <p:nvSpPr>
          <p:cNvPr id="5123" name="Segnaposto contenuto 2"/>
          <p:cNvSpPr>
            <a:spLocks noGrp="1"/>
          </p:cNvSpPr>
          <p:nvPr>
            <p:ph idx="1"/>
          </p:nvPr>
        </p:nvSpPr>
        <p:spPr>
          <a:xfrm>
            <a:off x="395536" y="1700808"/>
            <a:ext cx="8142039" cy="4465042"/>
          </a:xfrm>
        </p:spPr>
        <p:txBody>
          <a:bodyPr/>
          <a:lstStyle/>
          <a:p>
            <a:pPr>
              <a:buFont typeface="Wingdings" pitchFamily="2" charset="2"/>
              <a:buChar char="q"/>
            </a:pPr>
            <a:r>
              <a:rPr lang="it-IT" sz="2000" dirty="0" smtClean="0">
                <a:solidFill>
                  <a:schemeClr val="tx1"/>
                </a:solidFill>
                <a:latin typeface="Verdana" pitchFamily="34" charset="0"/>
              </a:rPr>
              <a:t>Nel </a:t>
            </a:r>
            <a:r>
              <a:rPr lang="it-IT" sz="2000" dirty="0">
                <a:solidFill>
                  <a:schemeClr val="tx1"/>
                </a:solidFill>
                <a:latin typeface="Verdana" pitchFamily="34" charset="0"/>
              </a:rPr>
              <a:t>PSN 2011-2013 erano presenti alcuni studi progettuali di questo tipo nell’ambito del cosiddetto ‘Progetto GUIDA’: </a:t>
            </a:r>
            <a:r>
              <a:rPr lang="it-IT" sz="1800" dirty="0">
                <a:solidFill>
                  <a:schemeClr val="tx1"/>
                </a:solidFill>
                <a:latin typeface="Verdana" pitchFamily="34" charset="0"/>
              </a:rPr>
              <a:t>Comune di Roma ‘</a:t>
            </a:r>
            <a:r>
              <a:rPr lang="it-IT" sz="1800" i="1" dirty="0">
                <a:solidFill>
                  <a:schemeClr val="tx1"/>
                </a:solidFill>
                <a:latin typeface="Verdana" pitchFamily="34" charset="0"/>
              </a:rPr>
              <a:t>Studio progettuale per la realizzazione di un sistema statistico integrato sul mercato del lavoro locale da dati di fonte amministrativa’ , </a:t>
            </a:r>
            <a:r>
              <a:rPr lang="it-IT" sz="1800" dirty="0">
                <a:solidFill>
                  <a:schemeClr val="tx1"/>
                </a:solidFill>
                <a:latin typeface="Verdana" pitchFamily="34" charset="0"/>
              </a:rPr>
              <a:t>insieme ad analoghi studi progettuali della Regione Lombardia e della Provincia di Belluno</a:t>
            </a:r>
            <a:r>
              <a:rPr lang="it-IT" sz="1800" dirty="0"/>
              <a:t> </a:t>
            </a:r>
            <a:r>
              <a:rPr lang="it-IT" sz="1800" dirty="0">
                <a:solidFill>
                  <a:schemeClr val="tx1"/>
                </a:solidFill>
                <a:latin typeface="Verdana" pitchFamily="34" charset="0"/>
              </a:rPr>
              <a:t>e alla compartecipazione di vari comuni, province e regioni al lavoro IST-02288 ‘Sistema Informativo Integrato di dati amministrativi per l'analisi ed il monitoraggio dei mercati del lavoro locali’. </a:t>
            </a:r>
          </a:p>
          <a:p>
            <a:pPr>
              <a:spcBef>
                <a:spcPts val="600"/>
              </a:spcBef>
              <a:buFont typeface="Wingdings" pitchFamily="2" charset="2"/>
              <a:buChar char="q"/>
            </a:pPr>
            <a:r>
              <a:rPr lang="it-IT" sz="2000" dirty="0">
                <a:solidFill>
                  <a:schemeClr val="tx1"/>
                </a:solidFill>
                <a:latin typeface="Verdana" pitchFamily="34" charset="0"/>
              </a:rPr>
              <a:t>Nel PSN 2014-2016 rimangono alcuni lavori della provincia di Belluno, mentre per il comune di Roma è ora presente una statistica derivata; ma soprattutto si sono sviluppate collaborazioni con l’Istat all’interno dei progetti nazionali, in particolare i progetti del sistema </a:t>
            </a:r>
            <a:r>
              <a:rPr lang="it-IT" sz="2000" dirty="0" smtClean="0">
                <a:solidFill>
                  <a:schemeClr val="tx1"/>
                </a:solidFill>
                <a:latin typeface="Verdana" pitchFamily="34" charset="0"/>
              </a:rPr>
              <a:t>ARCHIMEDE.</a:t>
            </a:r>
            <a:endParaRPr lang="it-IT" sz="2000" dirty="0">
              <a:latin typeface="Verdana" pitchFamily="34" charset="0"/>
            </a:endParaRPr>
          </a:p>
          <a:p>
            <a:pPr>
              <a:spcBef>
                <a:spcPts val="600"/>
              </a:spcBef>
              <a:spcAft>
                <a:spcPts val="600"/>
              </a:spcAft>
              <a:buFont typeface="Wingdings" pitchFamily="2" charset="2"/>
              <a:buChar char="q"/>
            </a:pPr>
            <a:endParaRPr lang="it-IT" sz="2000" dirty="0" smtClean="0">
              <a:latin typeface="Verdana" pitchFamily="34" charset="0"/>
              <a:ea typeface="Verdana" pitchFamily="34" charset="0"/>
              <a:cs typeface="Verdana" pitchFamily="34" charset="0"/>
            </a:endParaRPr>
          </a:p>
          <a:p>
            <a:pPr>
              <a:spcBef>
                <a:spcPts val="600"/>
              </a:spcBef>
              <a:spcAft>
                <a:spcPts val="600"/>
              </a:spcAft>
              <a:buFont typeface="Wingdings" pitchFamily="2" charset="2"/>
              <a:buChar char="q"/>
            </a:pPr>
            <a:endParaRPr lang="it-IT" sz="1900" dirty="0" smtClean="0">
              <a:latin typeface="Verdana" pitchFamily="34" charset="0"/>
            </a:endParaRPr>
          </a:p>
          <a:p>
            <a:pPr>
              <a:spcBef>
                <a:spcPts val="600"/>
              </a:spcBef>
              <a:spcAft>
                <a:spcPts val="600"/>
              </a:spcAft>
              <a:buFont typeface="Wingdings" pitchFamily="2" charset="2"/>
              <a:buChar char="q"/>
            </a:pPr>
            <a:endParaRPr lang="it-IT" sz="1900" dirty="0" smtClean="0">
              <a:latin typeface="Verdana" pitchFamily="34" charset="0"/>
            </a:endParaRPr>
          </a:p>
          <a:p>
            <a:endParaRPr lang="it-IT" sz="1100" dirty="0" smtClean="0"/>
          </a:p>
          <a:p>
            <a:endParaRPr lang="it-IT" altLang="it-IT" sz="2000" dirty="0" smtClean="0"/>
          </a:p>
          <a:p>
            <a:pPr>
              <a:lnSpc>
                <a:spcPct val="90000"/>
              </a:lnSpc>
              <a:spcBef>
                <a:spcPct val="0"/>
              </a:spcBef>
              <a:buFont typeface="Wingdings" pitchFamily="2" charset="2"/>
              <a:buChar char="§"/>
            </a:pPr>
            <a:endParaRPr lang="it-IT" sz="1800" dirty="0" smtClean="0">
              <a:latin typeface="Verdana" pitchFamily="34" charset="0"/>
            </a:endParaRPr>
          </a:p>
          <a:p>
            <a:pPr>
              <a:lnSpc>
                <a:spcPct val="90000"/>
              </a:lnSpc>
              <a:spcBef>
                <a:spcPct val="0"/>
              </a:spcBef>
            </a:pPr>
            <a:endParaRPr lang="it-IT" sz="1800" dirty="0" smtClean="0">
              <a:latin typeface="Verdana" pitchFamily="34" charset="0"/>
            </a:endParaRPr>
          </a:p>
        </p:txBody>
      </p:sp>
      <p:sp>
        <p:nvSpPr>
          <p:cNvPr id="4" name="Segnaposto data 3"/>
          <p:cNvSpPr>
            <a:spLocks noGrp="1"/>
          </p:cNvSpPr>
          <p:nvPr>
            <p:ph type="dt" sz="quarter" idx="10"/>
          </p:nvPr>
        </p:nvSpPr>
        <p:spPr/>
        <p:txBody>
          <a:bodyPr/>
          <a:lstStyle/>
          <a:p>
            <a:pPr>
              <a:defRPr/>
            </a:pPr>
            <a:r>
              <a:rPr lang="it-IT" smtClean="0"/>
              <a:t>Napoli, 28 ottobre 2015</a:t>
            </a:r>
            <a:endParaRPr lang="it-IT" dirty="0"/>
          </a:p>
        </p:txBody>
      </p:sp>
      <p:sp>
        <p:nvSpPr>
          <p:cNvPr id="5" name="Segnaposto piè di pagina 4"/>
          <p:cNvSpPr>
            <a:spLocks noGrp="1"/>
          </p:cNvSpPr>
          <p:nvPr>
            <p:ph type="ftr" sz="quarter" idx="11"/>
          </p:nvPr>
        </p:nvSpPr>
        <p:spPr/>
        <p:txBody>
          <a:bodyPr/>
          <a:lstStyle/>
          <a:p>
            <a:pPr>
              <a:defRPr/>
            </a:pPr>
            <a:r>
              <a:rPr lang="it-IT" b="0" dirty="0" smtClean="0"/>
              <a:t>Paola Baldi          </a:t>
            </a:r>
            <a:endParaRPr lang="it-IT" dirty="0"/>
          </a:p>
        </p:txBody>
      </p:sp>
      <p:sp>
        <p:nvSpPr>
          <p:cNvPr id="6" name="Segnaposto numero diapositiva 5"/>
          <p:cNvSpPr>
            <a:spLocks noGrp="1"/>
          </p:cNvSpPr>
          <p:nvPr>
            <p:ph type="sldNum" sz="quarter" idx="12"/>
          </p:nvPr>
        </p:nvSpPr>
        <p:spPr/>
        <p:txBody>
          <a:bodyPr/>
          <a:lstStyle/>
          <a:p>
            <a:pPr>
              <a:defRPr/>
            </a:pPr>
            <a:fld id="{350A8857-EA2D-4FDB-97D8-2516BEC577C6}" type="slidenum">
              <a:rPr lang="it-IT" smtClean="0"/>
              <a:pPr>
                <a:defRPr/>
              </a:pPr>
              <a:t>12</a:t>
            </a:fld>
            <a:endParaRPr lang="it-IT" dirty="0"/>
          </a:p>
        </p:txBody>
      </p:sp>
    </p:spTree>
    <p:extLst>
      <p:ext uri="{BB962C8B-B14F-4D97-AF65-F5344CB8AC3E}">
        <p14:creationId xmlns:p14="http://schemas.microsoft.com/office/powerpoint/2010/main" val="100383569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olo 1"/>
          <p:cNvSpPr>
            <a:spLocks noGrp="1"/>
          </p:cNvSpPr>
          <p:nvPr>
            <p:ph type="title"/>
          </p:nvPr>
        </p:nvSpPr>
        <p:spPr/>
        <p:txBody>
          <a:bodyPr/>
          <a:lstStyle/>
          <a:p>
            <a:r>
              <a:rPr lang="it-IT" sz="2800" dirty="0" smtClean="0">
                <a:solidFill>
                  <a:schemeClr val="tx1"/>
                </a:solidFill>
                <a:latin typeface="Verdana" pitchFamily="34" charset="0"/>
              </a:rPr>
              <a:t>Basi di microdati integrati (1)</a:t>
            </a:r>
            <a:endParaRPr lang="it-IT" sz="1800" i="1" dirty="0" smtClean="0">
              <a:solidFill>
                <a:schemeClr val="tx1"/>
              </a:solidFill>
              <a:latin typeface="Verdana" pitchFamily="34" charset="0"/>
            </a:endParaRPr>
          </a:p>
        </p:txBody>
      </p:sp>
      <p:sp>
        <p:nvSpPr>
          <p:cNvPr id="5123" name="Segnaposto contenuto 2"/>
          <p:cNvSpPr>
            <a:spLocks noGrp="1"/>
          </p:cNvSpPr>
          <p:nvPr>
            <p:ph idx="1"/>
          </p:nvPr>
        </p:nvSpPr>
        <p:spPr>
          <a:xfrm>
            <a:off x="539750" y="1700213"/>
            <a:ext cx="7997825" cy="4465637"/>
          </a:xfrm>
        </p:spPr>
        <p:txBody>
          <a:bodyPr/>
          <a:lstStyle/>
          <a:p>
            <a:pPr>
              <a:buFont typeface="Wingdings" pitchFamily="2" charset="2"/>
              <a:buChar char="q"/>
            </a:pPr>
            <a:r>
              <a:rPr lang="it-IT" sz="2000" dirty="0" smtClean="0">
                <a:solidFill>
                  <a:schemeClr val="tx1"/>
                </a:solidFill>
                <a:latin typeface="Verdana" pitchFamily="34" charset="0"/>
              </a:rPr>
              <a:t>I progetti nazionali per lo sfruttamento dei dati amministrativi, l’integrazione </a:t>
            </a:r>
            <a:r>
              <a:rPr lang="it-IT" sz="2000" dirty="0">
                <a:solidFill>
                  <a:schemeClr val="tx1"/>
                </a:solidFill>
                <a:latin typeface="Verdana" pitchFamily="34" charset="0"/>
              </a:rPr>
              <a:t>di </a:t>
            </a:r>
            <a:r>
              <a:rPr lang="it-IT" sz="2000" dirty="0" smtClean="0">
                <a:solidFill>
                  <a:schemeClr val="tx1"/>
                </a:solidFill>
                <a:latin typeface="Verdana" pitchFamily="34" charset="0"/>
              </a:rPr>
              <a:t>microdati derivanti da fonti </a:t>
            </a:r>
            <a:r>
              <a:rPr lang="it-IT" sz="2000" dirty="0">
                <a:solidFill>
                  <a:schemeClr val="tx1"/>
                </a:solidFill>
                <a:latin typeface="Verdana" pitchFamily="34" charset="0"/>
              </a:rPr>
              <a:t>amministrative e statistiche </a:t>
            </a:r>
            <a:r>
              <a:rPr lang="it-IT" sz="2000" dirty="0" smtClean="0">
                <a:solidFill>
                  <a:schemeClr val="tx1"/>
                </a:solidFill>
                <a:latin typeface="Verdana" pitchFamily="34" charset="0"/>
              </a:rPr>
              <a:t>e la produzione di collezioni di dati elementari utilizzabili sia dall’Istat sia dai soggetti Sistan </a:t>
            </a:r>
            <a:r>
              <a:rPr lang="it-IT" sz="2000" i="1" dirty="0" smtClean="0">
                <a:solidFill>
                  <a:schemeClr val="tx1"/>
                </a:solidFill>
                <a:latin typeface="Verdana" pitchFamily="34" charset="0"/>
              </a:rPr>
              <a:t>(SIM, Base integrata di microdati sull’occupazione, ARCHIMEDE)</a:t>
            </a:r>
            <a:r>
              <a:rPr lang="it-IT" sz="2000" dirty="0" smtClean="0">
                <a:solidFill>
                  <a:schemeClr val="tx1"/>
                </a:solidFill>
                <a:latin typeface="Verdana" pitchFamily="34" charset="0"/>
              </a:rPr>
              <a:t>, </a:t>
            </a:r>
            <a:r>
              <a:rPr lang="it-IT" sz="2000" dirty="0">
                <a:solidFill>
                  <a:schemeClr val="tx1"/>
                </a:solidFill>
                <a:latin typeface="Verdana" pitchFamily="34" charset="0"/>
              </a:rPr>
              <a:t>oltre a costituire uno strumento di razionalizzazione dei processi produttivi statistici</a:t>
            </a:r>
            <a:r>
              <a:rPr lang="it-IT" sz="2000" dirty="0" smtClean="0">
                <a:solidFill>
                  <a:schemeClr val="tx1"/>
                </a:solidFill>
                <a:latin typeface="Verdana" pitchFamily="34" charset="0"/>
              </a:rPr>
              <a:t>, </a:t>
            </a:r>
            <a:r>
              <a:rPr lang="it-IT" sz="2000" u="sng" dirty="0" smtClean="0">
                <a:solidFill>
                  <a:schemeClr val="tx1"/>
                </a:solidFill>
                <a:latin typeface="Verdana" pitchFamily="34" charset="0"/>
              </a:rPr>
              <a:t>producono un ulteriore livello di semplificazione delle procedure, </a:t>
            </a:r>
            <a:r>
              <a:rPr lang="it-IT" sz="2000" dirty="0" smtClean="0">
                <a:solidFill>
                  <a:schemeClr val="tx1"/>
                </a:solidFill>
                <a:latin typeface="Verdana" pitchFamily="34" charset="0"/>
              </a:rPr>
              <a:t>rispetto al ‘semplice’ inserimento nel PSN dei lavori dei soggetti Sistan. </a:t>
            </a:r>
          </a:p>
          <a:p>
            <a:pPr marL="0" indent="0"/>
            <a:endParaRPr lang="it-IT" sz="2000" dirty="0" smtClean="0">
              <a:solidFill>
                <a:schemeClr val="tx1"/>
              </a:solidFill>
              <a:latin typeface="Verdana" pitchFamily="34" charset="0"/>
            </a:endParaRPr>
          </a:p>
          <a:p>
            <a:pPr>
              <a:spcBef>
                <a:spcPts val="600"/>
              </a:spcBef>
              <a:spcAft>
                <a:spcPts val="600"/>
              </a:spcAft>
            </a:pPr>
            <a:endParaRPr lang="it-IT" sz="1900" dirty="0" smtClean="0">
              <a:latin typeface="Verdana" pitchFamily="34" charset="0"/>
            </a:endParaRPr>
          </a:p>
          <a:p>
            <a:pPr>
              <a:spcBef>
                <a:spcPts val="600"/>
              </a:spcBef>
              <a:spcAft>
                <a:spcPts val="600"/>
              </a:spcAft>
              <a:buFont typeface="Wingdings" pitchFamily="2" charset="2"/>
              <a:buChar char="q"/>
            </a:pPr>
            <a:endParaRPr lang="it-IT" sz="1900" dirty="0" smtClean="0">
              <a:latin typeface="Verdana" pitchFamily="34" charset="0"/>
            </a:endParaRPr>
          </a:p>
          <a:p>
            <a:pPr>
              <a:spcBef>
                <a:spcPts val="600"/>
              </a:spcBef>
              <a:spcAft>
                <a:spcPts val="600"/>
              </a:spcAft>
              <a:buFont typeface="Wingdings" pitchFamily="2" charset="2"/>
              <a:buChar char="q"/>
            </a:pPr>
            <a:endParaRPr lang="it-IT" sz="1900" dirty="0" smtClean="0">
              <a:latin typeface="Verdana" pitchFamily="34" charset="0"/>
            </a:endParaRPr>
          </a:p>
          <a:p>
            <a:endParaRPr lang="it-IT" sz="1100" dirty="0" smtClean="0"/>
          </a:p>
          <a:p>
            <a:endParaRPr lang="it-IT" altLang="it-IT" sz="2000" dirty="0" smtClean="0"/>
          </a:p>
          <a:p>
            <a:pPr>
              <a:lnSpc>
                <a:spcPct val="90000"/>
              </a:lnSpc>
              <a:spcBef>
                <a:spcPct val="0"/>
              </a:spcBef>
              <a:buFont typeface="Wingdings" pitchFamily="2" charset="2"/>
              <a:buChar char="§"/>
            </a:pPr>
            <a:endParaRPr lang="it-IT" sz="1800" dirty="0" smtClean="0">
              <a:latin typeface="Verdana" pitchFamily="34" charset="0"/>
            </a:endParaRPr>
          </a:p>
          <a:p>
            <a:pPr>
              <a:lnSpc>
                <a:spcPct val="90000"/>
              </a:lnSpc>
              <a:spcBef>
                <a:spcPct val="0"/>
              </a:spcBef>
            </a:pPr>
            <a:endParaRPr lang="it-IT" sz="1800" dirty="0" smtClean="0">
              <a:latin typeface="Verdana" pitchFamily="34" charset="0"/>
            </a:endParaRPr>
          </a:p>
        </p:txBody>
      </p:sp>
      <p:sp>
        <p:nvSpPr>
          <p:cNvPr id="4" name="Segnaposto data 3"/>
          <p:cNvSpPr>
            <a:spLocks noGrp="1"/>
          </p:cNvSpPr>
          <p:nvPr>
            <p:ph type="dt" sz="quarter" idx="10"/>
          </p:nvPr>
        </p:nvSpPr>
        <p:spPr/>
        <p:txBody>
          <a:bodyPr/>
          <a:lstStyle/>
          <a:p>
            <a:pPr>
              <a:defRPr/>
            </a:pPr>
            <a:r>
              <a:rPr lang="it-IT" dirty="0" smtClean="0"/>
              <a:t>Napoli, 28 ottobre 2015</a:t>
            </a:r>
            <a:endParaRPr lang="it-IT" dirty="0"/>
          </a:p>
        </p:txBody>
      </p:sp>
      <p:sp>
        <p:nvSpPr>
          <p:cNvPr id="5" name="Segnaposto piè di pagina 4"/>
          <p:cNvSpPr>
            <a:spLocks noGrp="1"/>
          </p:cNvSpPr>
          <p:nvPr>
            <p:ph type="ftr" sz="quarter" idx="11"/>
          </p:nvPr>
        </p:nvSpPr>
        <p:spPr/>
        <p:txBody>
          <a:bodyPr/>
          <a:lstStyle/>
          <a:p>
            <a:pPr>
              <a:defRPr/>
            </a:pPr>
            <a:r>
              <a:rPr lang="it-IT" b="0" smtClean="0"/>
              <a:t>Paola Baldi          </a:t>
            </a:r>
            <a:endParaRPr lang="it-IT" dirty="0"/>
          </a:p>
        </p:txBody>
      </p:sp>
      <p:sp>
        <p:nvSpPr>
          <p:cNvPr id="6" name="Segnaposto numero diapositiva 5"/>
          <p:cNvSpPr>
            <a:spLocks noGrp="1"/>
          </p:cNvSpPr>
          <p:nvPr>
            <p:ph type="sldNum" sz="quarter" idx="12"/>
          </p:nvPr>
        </p:nvSpPr>
        <p:spPr/>
        <p:txBody>
          <a:bodyPr/>
          <a:lstStyle/>
          <a:p>
            <a:pPr>
              <a:defRPr/>
            </a:pPr>
            <a:fld id="{350A8857-EA2D-4FDB-97D8-2516BEC577C6}" type="slidenum">
              <a:rPr lang="it-IT" smtClean="0"/>
              <a:pPr>
                <a:defRPr/>
              </a:pPr>
              <a:t>13</a:t>
            </a:fld>
            <a:endParaRPr lang="it-IT" dirty="0"/>
          </a:p>
        </p:txBody>
      </p:sp>
    </p:spTree>
    <p:extLst>
      <p:ext uri="{BB962C8B-B14F-4D97-AF65-F5344CB8AC3E}">
        <p14:creationId xmlns:p14="http://schemas.microsoft.com/office/powerpoint/2010/main" val="166721708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olo 1"/>
          <p:cNvSpPr>
            <a:spLocks noGrp="1"/>
          </p:cNvSpPr>
          <p:nvPr>
            <p:ph type="title"/>
          </p:nvPr>
        </p:nvSpPr>
        <p:spPr/>
        <p:txBody>
          <a:bodyPr/>
          <a:lstStyle/>
          <a:p>
            <a:r>
              <a:rPr lang="it-IT" sz="2800" dirty="0" smtClean="0">
                <a:solidFill>
                  <a:schemeClr val="tx1"/>
                </a:solidFill>
                <a:latin typeface="Verdana" pitchFamily="34" charset="0"/>
              </a:rPr>
              <a:t>Basi di microdati integrati (2)</a:t>
            </a:r>
            <a:endParaRPr lang="it-IT" sz="1800" i="1" dirty="0" smtClean="0">
              <a:solidFill>
                <a:schemeClr val="tx1"/>
              </a:solidFill>
              <a:latin typeface="Verdana" pitchFamily="34" charset="0"/>
            </a:endParaRPr>
          </a:p>
        </p:txBody>
      </p:sp>
      <p:sp>
        <p:nvSpPr>
          <p:cNvPr id="5123" name="Segnaposto contenuto 2"/>
          <p:cNvSpPr>
            <a:spLocks noGrp="1"/>
          </p:cNvSpPr>
          <p:nvPr>
            <p:ph idx="1"/>
          </p:nvPr>
        </p:nvSpPr>
        <p:spPr>
          <a:xfrm>
            <a:off x="539750" y="1700213"/>
            <a:ext cx="7997825" cy="4465637"/>
          </a:xfrm>
        </p:spPr>
        <p:txBody>
          <a:bodyPr/>
          <a:lstStyle/>
          <a:p>
            <a:pPr>
              <a:buFont typeface="Wingdings" pitchFamily="2" charset="2"/>
              <a:buChar char="q"/>
            </a:pPr>
            <a:r>
              <a:rPr lang="it-IT" sz="2000" dirty="0" smtClean="0">
                <a:solidFill>
                  <a:schemeClr val="tx1"/>
                </a:solidFill>
                <a:latin typeface="Verdana" pitchFamily="34" charset="0"/>
              </a:rPr>
              <a:t>I prodotti di tali progetti sono infatti considerati ‘dati statistici’ e possono essere comunicati </a:t>
            </a:r>
            <a:r>
              <a:rPr lang="it-IT" sz="2000" smtClean="0">
                <a:solidFill>
                  <a:schemeClr val="tx1"/>
                </a:solidFill>
                <a:latin typeface="Verdana" pitchFamily="34" charset="0"/>
              </a:rPr>
              <a:t>(soltanto) agli </a:t>
            </a:r>
            <a:r>
              <a:rPr lang="it-IT" sz="2000" dirty="0" smtClean="0">
                <a:solidFill>
                  <a:schemeClr val="tx1"/>
                </a:solidFill>
                <a:latin typeface="Verdana" pitchFamily="34" charset="0"/>
              </a:rPr>
              <a:t>uffici di statistica del Sistan per ulteriori elaborazioni statistiche di proprio interesse, anche se non comprese nel PSN, senza le limitazioni esistenti per la comunicazione dei dati amministrativi. </a:t>
            </a:r>
          </a:p>
          <a:p>
            <a:pPr>
              <a:buFont typeface="Wingdings" pitchFamily="2" charset="2"/>
              <a:buChar char="q"/>
            </a:pPr>
            <a:r>
              <a:rPr lang="it-IT" sz="2000" i="1" dirty="0" smtClean="0">
                <a:solidFill>
                  <a:schemeClr val="tx1"/>
                </a:solidFill>
                <a:latin typeface="Verdana" pitchFamily="34" charset="0"/>
              </a:rPr>
              <a:t>Se i dati riguardano però, anche dati sensibili o giudiziari restano valide le regole prima descritte (inserimento dell’attività nel PSN oppure esistenza del Regolamento privacy comunale + parere del Garante sulla specifica attività).</a:t>
            </a:r>
          </a:p>
          <a:p>
            <a:pPr marL="0" indent="0"/>
            <a:endParaRPr lang="it-IT" sz="2000" dirty="0" smtClean="0">
              <a:solidFill>
                <a:schemeClr val="tx1"/>
              </a:solidFill>
              <a:latin typeface="Verdana" pitchFamily="34" charset="0"/>
            </a:endParaRPr>
          </a:p>
          <a:p>
            <a:pPr>
              <a:spcBef>
                <a:spcPts val="600"/>
              </a:spcBef>
              <a:spcAft>
                <a:spcPts val="600"/>
              </a:spcAft>
            </a:pPr>
            <a:endParaRPr lang="it-IT" sz="1900" dirty="0" smtClean="0">
              <a:latin typeface="Verdana" pitchFamily="34" charset="0"/>
            </a:endParaRPr>
          </a:p>
          <a:p>
            <a:pPr>
              <a:spcBef>
                <a:spcPts val="600"/>
              </a:spcBef>
              <a:spcAft>
                <a:spcPts val="600"/>
              </a:spcAft>
              <a:buFont typeface="Wingdings" pitchFamily="2" charset="2"/>
              <a:buChar char="q"/>
            </a:pPr>
            <a:endParaRPr lang="it-IT" sz="1900" dirty="0" smtClean="0">
              <a:latin typeface="Verdana" pitchFamily="34" charset="0"/>
            </a:endParaRPr>
          </a:p>
          <a:p>
            <a:pPr>
              <a:spcBef>
                <a:spcPts val="600"/>
              </a:spcBef>
              <a:spcAft>
                <a:spcPts val="600"/>
              </a:spcAft>
              <a:buFont typeface="Wingdings" pitchFamily="2" charset="2"/>
              <a:buChar char="q"/>
            </a:pPr>
            <a:endParaRPr lang="it-IT" sz="1900" dirty="0" smtClean="0">
              <a:latin typeface="Verdana" pitchFamily="34" charset="0"/>
            </a:endParaRPr>
          </a:p>
          <a:p>
            <a:endParaRPr lang="it-IT" sz="1100" dirty="0" smtClean="0"/>
          </a:p>
          <a:p>
            <a:endParaRPr lang="it-IT" altLang="it-IT" sz="2000" dirty="0" smtClean="0"/>
          </a:p>
          <a:p>
            <a:pPr>
              <a:lnSpc>
                <a:spcPct val="90000"/>
              </a:lnSpc>
              <a:spcBef>
                <a:spcPct val="0"/>
              </a:spcBef>
              <a:buFont typeface="Wingdings" pitchFamily="2" charset="2"/>
              <a:buChar char="§"/>
            </a:pPr>
            <a:endParaRPr lang="it-IT" sz="1800" dirty="0" smtClean="0">
              <a:latin typeface="Verdana" pitchFamily="34" charset="0"/>
            </a:endParaRPr>
          </a:p>
          <a:p>
            <a:pPr>
              <a:lnSpc>
                <a:spcPct val="90000"/>
              </a:lnSpc>
              <a:spcBef>
                <a:spcPct val="0"/>
              </a:spcBef>
            </a:pPr>
            <a:endParaRPr lang="it-IT" sz="1800" dirty="0" smtClean="0">
              <a:latin typeface="Verdana" pitchFamily="34" charset="0"/>
            </a:endParaRPr>
          </a:p>
        </p:txBody>
      </p:sp>
      <p:sp>
        <p:nvSpPr>
          <p:cNvPr id="4" name="Segnaposto data 3"/>
          <p:cNvSpPr>
            <a:spLocks noGrp="1"/>
          </p:cNvSpPr>
          <p:nvPr>
            <p:ph type="dt" sz="quarter" idx="10"/>
          </p:nvPr>
        </p:nvSpPr>
        <p:spPr/>
        <p:txBody>
          <a:bodyPr/>
          <a:lstStyle/>
          <a:p>
            <a:pPr>
              <a:defRPr/>
            </a:pPr>
            <a:r>
              <a:rPr lang="it-IT" smtClean="0"/>
              <a:t>Napoli, 28 ottobre 2015</a:t>
            </a:r>
            <a:endParaRPr lang="it-IT" dirty="0"/>
          </a:p>
        </p:txBody>
      </p:sp>
      <p:sp>
        <p:nvSpPr>
          <p:cNvPr id="5" name="Segnaposto piè di pagina 4"/>
          <p:cNvSpPr>
            <a:spLocks noGrp="1"/>
          </p:cNvSpPr>
          <p:nvPr>
            <p:ph type="ftr" sz="quarter" idx="11"/>
          </p:nvPr>
        </p:nvSpPr>
        <p:spPr/>
        <p:txBody>
          <a:bodyPr/>
          <a:lstStyle/>
          <a:p>
            <a:pPr>
              <a:defRPr/>
            </a:pPr>
            <a:r>
              <a:rPr lang="it-IT" b="0" smtClean="0"/>
              <a:t>Paola Baldi          </a:t>
            </a:r>
            <a:endParaRPr lang="it-IT" dirty="0"/>
          </a:p>
        </p:txBody>
      </p:sp>
      <p:sp>
        <p:nvSpPr>
          <p:cNvPr id="6" name="Segnaposto numero diapositiva 5"/>
          <p:cNvSpPr>
            <a:spLocks noGrp="1"/>
          </p:cNvSpPr>
          <p:nvPr>
            <p:ph type="sldNum" sz="quarter" idx="12"/>
          </p:nvPr>
        </p:nvSpPr>
        <p:spPr/>
        <p:txBody>
          <a:bodyPr/>
          <a:lstStyle/>
          <a:p>
            <a:pPr>
              <a:defRPr/>
            </a:pPr>
            <a:fld id="{350A8857-EA2D-4FDB-97D8-2516BEC577C6}" type="slidenum">
              <a:rPr lang="it-IT" smtClean="0"/>
              <a:pPr>
                <a:defRPr/>
              </a:pPr>
              <a:t>14</a:t>
            </a:fld>
            <a:endParaRPr lang="it-IT" dirty="0"/>
          </a:p>
        </p:txBody>
      </p:sp>
    </p:spTree>
    <p:extLst>
      <p:ext uri="{BB962C8B-B14F-4D97-AF65-F5344CB8AC3E}">
        <p14:creationId xmlns:p14="http://schemas.microsoft.com/office/powerpoint/2010/main" val="374255827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olo 1"/>
          <p:cNvSpPr>
            <a:spLocks noGrp="1"/>
          </p:cNvSpPr>
          <p:nvPr>
            <p:ph type="title"/>
          </p:nvPr>
        </p:nvSpPr>
        <p:spPr/>
        <p:txBody>
          <a:bodyPr/>
          <a:lstStyle/>
          <a:p>
            <a:r>
              <a:rPr lang="it-IT" sz="2800" dirty="0" smtClean="0">
                <a:solidFill>
                  <a:schemeClr val="tx1"/>
                </a:solidFill>
                <a:latin typeface="Verdana" pitchFamily="34" charset="0"/>
              </a:rPr>
              <a:t>Integrazione di ulteriori </a:t>
            </a:r>
            <a:br>
              <a:rPr lang="it-IT" sz="2800" dirty="0" smtClean="0">
                <a:solidFill>
                  <a:schemeClr val="tx1"/>
                </a:solidFill>
                <a:latin typeface="Verdana" pitchFamily="34" charset="0"/>
              </a:rPr>
            </a:br>
            <a:r>
              <a:rPr lang="it-IT" sz="2800" dirty="0" smtClean="0">
                <a:solidFill>
                  <a:schemeClr val="tx1"/>
                </a:solidFill>
                <a:latin typeface="Verdana" pitchFamily="34" charset="0"/>
              </a:rPr>
              <a:t>fonti amministrative (1)</a:t>
            </a:r>
            <a:endParaRPr lang="it-IT" sz="1800" i="1" dirty="0" smtClean="0">
              <a:solidFill>
                <a:schemeClr val="tx1"/>
              </a:solidFill>
              <a:latin typeface="Verdana" pitchFamily="34" charset="0"/>
            </a:endParaRPr>
          </a:p>
        </p:txBody>
      </p:sp>
      <p:sp>
        <p:nvSpPr>
          <p:cNvPr id="5123" name="Segnaposto contenuto 2"/>
          <p:cNvSpPr>
            <a:spLocks noGrp="1"/>
          </p:cNvSpPr>
          <p:nvPr>
            <p:ph idx="1"/>
          </p:nvPr>
        </p:nvSpPr>
        <p:spPr>
          <a:xfrm>
            <a:off x="539750" y="1700213"/>
            <a:ext cx="7997825" cy="4465637"/>
          </a:xfrm>
        </p:spPr>
        <p:txBody>
          <a:bodyPr/>
          <a:lstStyle/>
          <a:p>
            <a:pPr>
              <a:buFont typeface="Wingdings" pitchFamily="2" charset="2"/>
              <a:buChar char="q"/>
            </a:pPr>
            <a:r>
              <a:rPr lang="it-IT" sz="2000" dirty="0" smtClean="0">
                <a:solidFill>
                  <a:schemeClr val="tx1"/>
                </a:solidFill>
                <a:latin typeface="Verdana" pitchFamily="34" charset="0"/>
              </a:rPr>
              <a:t>Un aspetto da approfondire riguarda l’eventuale esigenza degli enti Sistan di utilizzare per le proprie elaborazioni anche ulteriori archivi amministrativi propri, integrandoli con i microdati già contenuti nella base dati nazionale. </a:t>
            </a:r>
          </a:p>
          <a:p>
            <a:pPr>
              <a:buFont typeface="Wingdings" pitchFamily="2" charset="2"/>
              <a:buChar char="q"/>
            </a:pPr>
            <a:r>
              <a:rPr lang="it-IT" sz="2000" dirty="0" smtClean="0">
                <a:solidFill>
                  <a:schemeClr val="tx1"/>
                </a:solidFill>
                <a:latin typeface="Verdana" pitchFamily="34" charset="0"/>
              </a:rPr>
              <a:t>Le regole per la comunicazione di microdati tra soggetti Sistan prevedono la possibilità di trasmettere anche dati identificativi diretti, quando indispensabile per la realizzazione dell’attività statistica per cui vengono richiesti.</a:t>
            </a:r>
          </a:p>
          <a:p>
            <a:pPr>
              <a:buFont typeface="Wingdings" pitchFamily="2" charset="2"/>
              <a:buChar char="q"/>
            </a:pPr>
            <a:r>
              <a:rPr lang="it-IT" sz="2000" dirty="0" smtClean="0">
                <a:solidFill>
                  <a:schemeClr val="tx1"/>
                </a:solidFill>
                <a:latin typeface="Verdana" pitchFamily="34" charset="0"/>
              </a:rPr>
              <a:t>Questa possibilità sembra però non compatibile con le modalità organizzative del sistema ARCHIMEDE, in quanto la fase di integrazione dei microdati dovrebbe essere realizzata tramite SIM, e quindi direttamente dall’Istat. </a:t>
            </a:r>
          </a:p>
          <a:p>
            <a:pPr>
              <a:buFont typeface="Wingdings" pitchFamily="2" charset="2"/>
              <a:buChar char="q"/>
            </a:pPr>
            <a:endParaRPr lang="it-IT" sz="2000" dirty="0" smtClean="0">
              <a:solidFill>
                <a:schemeClr val="tx1"/>
              </a:solidFill>
              <a:latin typeface="Verdana" pitchFamily="34" charset="0"/>
            </a:endParaRPr>
          </a:p>
          <a:p>
            <a:pPr>
              <a:spcBef>
                <a:spcPts val="600"/>
              </a:spcBef>
              <a:spcAft>
                <a:spcPts val="600"/>
              </a:spcAft>
            </a:pPr>
            <a:endParaRPr lang="it-IT" sz="1900" dirty="0" smtClean="0">
              <a:latin typeface="Verdana" pitchFamily="34" charset="0"/>
            </a:endParaRPr>
          </a:p>
          <a:p>
            <a:pPr>
              <a:spcBef>
                <a:spcPts val="600"/>
              </a:spcBef>
              <a:spcAft>
                <a:spcPts val="600"/>
              </a:spcAft>
              <a:buFont typeface="Wingdings" pitchFamily="2" charset="2"/>
              <a:buChar char="q"/>
            </a:pPr>
            <a:endParaRPr lang="it-IT" sz="1900" dirty="0" smtClean="0">
              <a:latin typeface="Verdana" pitchFamily="34" charset="0"/>
            </a:endParaRPr>
          </a:p>
          <a:p>
            <a:pPr>
              <a:spcBef>
                <a:spcPts val="600"/>
              </a:spcBef>
              <a:spcAft>
                <a:spcPts val="600"/>
              </a:spcAft>
              <a:buFont typeface="Wingdings" pitchFamily="2" charset="2"/>
              <a:buChar char="q"/>
            </a:pPr>
            <a:endParaRPr lang="it-IT" sz="1900" dirty="0" smtClean="0">
              <a:latin typeface="Verdana" pitchFamily="34" charset="0"/>
            </a:endParaRPr>
          </a:p>
          <a:p>
            <a:endParaRPr lang="it-IT" sz="1100" dirty="0" smtClean="0"/>
          </a:p>
          <a:p>
            <a:endParaRPr lang="it-IT" altLang="it-IT" sz="2000" dirty="0" smtClean="0"/>
          </a:p>
          <a:p>
            <a:pPr>
              <a:lnSpc>
                <a:spcPct val="90000"/>
              </a:lnSpc>
              <a:spcBef>
                <a:spcPct val="0"/>
              </a:spcBef>
              <a:buFont typeface="Wingdings" pitchFamily="2" charset="2"/>
              <a:buChar char="§"/>
            </a:pPr>
            <a:endParaRPr lang="it-IT" sz="1800" dirty="0" smtClean="0">
              <a:latin typeface="Verdana" pitchFamily="34" charset="0"/>
            </a:endParaRPr>
          </a:p>
          <a:p>
            <a:pPr>
              <a:lnSpc>
                <a:spcPct val="90000"/>
              </a:lnSpc>
              <a:spcBef>
                <a:spcPct val="0"/>
              </a:spcBef>
            </a:pPr>
            <a:endParaRPr lang="it-IT" sz="1800" dirty="0" smtClean="0">
              <a:latin typeface="Verdana" pitchFamily="34" charset="0"/>
            </a:endParaRPr>
          </a:p>
        </p:txBody>
      </p:sp>
      <p:sp>
        <p:nvSpPr>
          <p:cNvPr id="4" name="Segnaposto data 3"/>
          <p:cNvSpPr>
            <a:spLocks noGrp="1"/>
          </p:cNvSpPr>
          <p:nvPr>
            <p:ph type="dt" sz="quarter" idx="10"/>
          </p:nvPr>
        </p:nvSpPr>
        <p:spPr/>
        <p:txBody>
          <a:bodyPr/>
          <a:lstStyle/>
          <a:p>
            <a:pPr>
              <a:defRPr/>
            </a:pPr>
            <a:r>
              <a:rPr lang="it-IT" smtClean="0"/>
              <a:t>Napoli, 28 ottobre 2015</a:t>
            </a:r>
            <a:endParaRPr lang="it-IT" dirty="0"/>
          </a:p>
        </p:txBody>
      </p:sp>
      <p:sp>
        <p:nvSpPr>
          <p:cNvPr id="5" name="Segnaposto piè di pagina 4"/>
          <p:cNvSpPr>
            <a:spLocks noGrp="1"/>
          </p:cNvSpPr>
          <p:nvPr>
            <p:ph type="ftr" sz="quarter" idx="11"/>
          </p:nvPr>
        </p:nvSpPr>
        <p:spPr/>
        <p:txBody>
          <a:bodyPr/>
          <a:lstStyle/>
          <a:p>
            <a:pPr>
              <a:defRPr/>
            </a:pPr>
            <a:r>
              <a:rPr lang="it-IT" b="0" smtClean="0"/>
              <a:t>Paola Baldi          </a:t>
            </a:r>
            <a:endParaRPr lang="it-IT" dirty="0"/>
          </a:p>
        </p:txBody>
      </p:sp>
      <p:sp>
        <p:nvSpPr>
          <p:cNvPr id="6" name="Segnaposto numero diapositiva 5"/>
          <p:cNvSpPr>
            <a:spLocks noGrp="1"/>
          </p:cNvSpPr>
          <p:nvPr>
            <p:ph type="sldNum" sz="quarter" idx="12"/>
          </p:nvPr>
        </p:nvSpPr>
        <p:spPr/>
        <p:txBody>
          <a:bodyPr/>
          <a:lstStyle/>
          <a:p>
            <a:pPr>
              <a:defRPr/>
            </a:pPr>
            <a:fld id="{350A8857-EA2D-4FDB-97D8-2516BEC577C6}" type="slidenum">
              <a:rPr lang="it-IT" smtClean="0"/>
              <a:pPr>
                <a:defRPr/>
              </a:pPr>
              <a:t>15</a:t>
            </a:fld>
            <a:endParaRPr lang="it-IT" dirty="0"/>
          </a:p>
        </p:txBody>
      </p:sp>
    </p:spTree>
    <p:extLst>
      <p:ext uri="{BB962C8B-B14F-4D97-AF65-F5344CB8AC3E}">
        <p14:creationId xmlns:p14="http://schemas.microsoft.com/office/powerpoint/2010/main" val="345974760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olo 1"/>
          <p:cNvSpPr>
            <a:spLocks noGrp="1"/>
          </p:cNvSpPr>
          <p:nvPr>
            <p:ph type="title"/>
          </p:nvPr>
        </p:nvSpPr>
        <p:spPr/>
        <p:txBody>
          <a:bodyPr/>
          <a:lstStyle/>
          <a:p>
            <a:r>
              <a:rPr lang="it-IT" sz="2800" dirty="0" smtClean="0">
                <a:solidFill>
                  <a:schemeClr val="tx1"/>
                </a:solidFill>
                <a:latin typeface="Verdana" pitchFamily="34" charset="0"/>
              </a:rPr>
              <a:t>Integrazione di ulteriori </a:t>
            </a:r>
            <a:br>
              <a:rPr lang="it-IT" sz="2800" dirty="0" smtClean="0">
                <a:solidFill>
                  <a:schemeClr val="tx1"/>
                </a:solidFill>
                <a:latin typeface="Verdana" pitchFamily="34" charset="0"/>
              </a:rPr>
            </a:br>
            <a:r>
              <a:rPr lang="it-IT" sz="2800" dirty="0" smtClean="0">
                <a:solidFill>
                  <a:schemeClr val="tx1"/>
                </a:solidFill>
                <a:latin typeface="Verdana" pitchFamily="34" charset="0"/>
              </a:rPr>
              <a:t>fonti amministrative  (2)</a:t>
            </a:r>
            <a:endParaRPr lang="it-IT" sz="1800" i="1" dirty="0" smtClean="0">
              <a:solidFill>
                <a:schemeClr val="tx1"/>
              </a:solidFill>
              <a:latin typeface="Verdana" pitchFamily="34" charset="0"/>
            </a:endParaRPr>
          </a:p>
        </p:txBody>
      </p:sp>
      <p:sp>
        <p:nvSpPr>
          <p:cNvPr id="5123" name="Segnaposto contenuto 2"/>
          <p:cNvSpPr>
            <a:spLocks noGrp="1"/>
          </p:cNvSpPr>
          <p:nvPr>
            <p:ph idx="1"/>
          </p:nvPr>
        </p:nvSpPr>
        <p:spPr>
          <a:xfrm>
            <a:off x="539750" y="1700213"/>
            <a:ext cx="8208714" cy="4537099"/>
          </a:xfrm>
        </p:spPr>
        <p:txBody>
          <a:bodyPr/>
          <a:lstStyle/>
          <a:p>
            <a:pPr>
              <a:lnSpc>
                <a:spcPct val="85000"/>
              </a:lnSpc>
              <a:spcBef>
                <a:spcPts val="400"/>
              </a:spcBef>
              <a:buFont typeface="Wingdings" pitchFamily="2" charset="2"/>
              <a:buChar char="q"/>
            </a:pPr>
            <a:r>
              <a:rPr lang="it-IT" sz="2000" dirty="0" smtClean="0">
                <a:solidFill>
                  <a:schemeClr val="tx1"/>
                </a:solidFill>
                <a:latin typeface="Verdana" pitchFamily="34" charset="0"/>
              </a:rPr>
              <a:t>Questo non implica, di per sé, la necessità di prevedere </a:t>
            </a:r>
            <a:r>
              <a:rPr lang="it-IT" sz="2000" u="sng" dirty="0" smtClean="0">
                <a:solidFill>
                  <a:schemeClr val="tx1"/>
                </a:solidFill>
                <a:latin typeface="Verdana" pitchFamily="34" charset="0"/>
              </a:rPr>
              <a:t>nel PSN</a:t>
            </a:r>
            <a:r>
              <a:rPr lang="it-IT" sz="2000" dirty="0" smtClean="0">
                <a:solidFill>
                  <a:schemeClr val="tx1"/>
                </a:solidFill>
                <a:latin typeface="Verdana" pitchFamily="34" charset="0"/>
              </a:rPr>
              <a:t> l’integrazione dell’ulteriore fonte (ad es. comunale); anche se può essere opportuno dal punto di vista complessivo del progetto ARCHIMEDE, la cosa potrebbe infatti presentare problemi di </a:t>
            </a:r>
            <a:r>
              <a:rPr lang="it-IT" sz="2000" dirty="0" smtClean="0">
                <a:solidFill>
                  <a:schemeClr val="tx1"/>
                </a:solidFill>
                <a:latin typeface="Verdana" pitchFamily="34" charset="0"/>
              </a:rPr>
              <a:t>funzionalità (e tempistica).</a:t>
            </a:r>
            <a:endParaRPr lang="it-IT" sz="2000" dirty="0" smtClean="0">
              <a:solidFill>
                <a:schemeClr val="tx1"/>
              </a:solidFill>
              <a:latin typeface="Verdana" pitchFamily="34" charset="0"/>
            </a:endParaRPr>
          </a:p>
          <a:p>
            <a:pPr>
              <a:lnSpc>
                <a:spcPct val="85000"/>
              </a:lnSpc>
              <a:spcBef>
                <a:spcPts val="400"/>
              </a:spcBef>
              <a:buFont typeface="Wingdings" pitchFamily="2" charset="2"/>
              <a:buChar char="q"/>
            </a:pPr>
            <a:r>
              <a:rPr lang="it-IT" sz="2000" dirty="0" smtClean="0">
                <a:solidFill>
                  <a:schemeClr val="tx1"/>
                </a:solidFill>
                <a:latin typeface="Verdana" pitchFamily="34" charset="0"/>
              </a:rPr>
              <a:t>Potrebbe invece essere attivata una collaborazione con Istat per la realizzazione di un progetto statistico non PSN di cui il Comune (</a:t>
            </a:r>
            <a:r>
              <a:rPr lang="it-IT" sz="2000" i="1" dirty="0" smtClean="0">
                <a:solidFill>
                  <a:schemeClr val="tx1"/>
                </a:solidFill>
                <a:latin typeface="Verdana" pitchFamily="34" charset="0"/>
              </a:rPr>
              <a:t>o altro soggetto richiedente: Regione, Provincia) </a:t>
            </a:r>
            <a:r>
              <a:rPr lang="it-IT" sz="2000" dirty="0">
                <a:solidFill>
                  <a:schemeClr val="tx1"/>
                </a:solidFill>
                <a:latin typeface="Verdana" pitchFamily="34" charset="0"/>
              </a:rPr>
              <a:t>è titolare</a:t>
            </a:r>
            <a:r>
              <a:rPr lang="it-IT" sz="2000" i="1" dirty="0" smtClean="0">
                <a:solidFill>
                  <a:schemeClr val="tx1"/>
                </a:solidFill>
                <a:latin typeface="Verdana" pitchFamily="34" charset="0"/>
              </a:rPr>
              <a:t>, </a:t>
            </a:r>
            <a:r>
              <a:rPr lang="it-IT" sz="2000" dirty="0" smtClean="0">
                <a:solidFill>
                  <a:schemeClr val="tx1"/>
                </a:solidFill>
                <a:latin typeface="Verdana" pitchFamily="34" charset="0"/>
              </a:rPr>
              <a:t>mentre Istat provvede alla integrazione della base dati per conto del </a:t>
            </a:r>
            <a:r>
              <a:rPr lang="it-IT" sz="2000" dirty="0" smtClean="0">
                <a:solidFill>
                  <a:schemeClr val="tx1"/>
                </a:solidFill>
                <a:latin typeface="Verdana" pitchFamily="34" charset="0"/>
              </a:rPr>
              <a:t>titolare </a:t>
            </a:r>
            <a:r>
              <a:rPr lang="it-IT" sz="1800" i="1" dirty="0" smtClean="0">
                <a:solidFill>
                  <a:schemeClr val="tx1"/>
                </a:solidFill>
                <a:latin typeface="Verdana" pitchFamily="34" charset="0"/>
              </a:rPr>
              <a:t>(e deve perciò essere nominato da questo quale «responsabile del trattamento dei dati personali»).</a:t>
            </a:r>
            <a:endParaRPr lang="it-IT" sz="1800" i="1" dirty="0" smtClean="0">
              <a:solidFill>
                <a:schemeClr val="tx1"/>
              </a:solidFill>
              <a:latin typeface="Verdana" pitchFamily="34" charset="0"/>
            </a:endParaRPr>
          </a:p>
          <a:p>
            <a:pPr>
              <a:lnSpc>
                <a:spcPct val="85000"/>
              </a:lnSpc>
              <a:spcBef>
                <a:spcPts val="400"/>
              </a:spcBef>
              <a:buFont typeface="Wingdings" pitchFamily="2" charset="2"/>
              <a:buChar char="q"/>
            </a:pPr>
            <a:r>
              <a:rPr lang="it-IT" sz="2000" dirty="0" smtClean="0">
                <a:solidFill>
                  <a:schemeClr val="tx1"/>
                </a:solidFill>
                <a:latin typeface="Verdana" pitchFamily="34" charset="0"/>
              </a:rPr>
              <a:t>Più in generale, la progettazione dei «sistemi di diffusione dei dati» dovrà prevedere anche ‘lo sviluppo di funzionalità che permettano questo tipo di integrazione, garantendo anche il segreto statistico’ </a:t>
            </a:r>
            <a:r>
              <a:rPr lang="it-IT" sz="1800" i="1" dirty="0" smtClean="0">
                <a:solidFill>
                  <a:schemeClr val="tx1"/>
                </a:solidFill>
                <a:latin typeface="Verdana" pitchFamily="34" charset="0"/>
              </a:rPr>
              <a:t>(come già indicato nei documenti Istat).</a:t>
            </a:r>
          </a:p>
          <a:p>
            <a:pPr>
              <a:lnSpc>
                <a:spcPct val="90000"/>
              </a:lnSpc>
              <a:spcBef>
                <a:spcPts val="600"/>
              </a:spcBef>
              <a:buFont typeface="Wingdings" pitchFamily="2" charset="2"/>
              <a:buChar char="q"/>
            </a:pPr>
            <a:endParaRPr lang="it-IT" sz="2000" dirty="0" smtClean="0">
              <a:solidFill>
                <a:schemeClr val="tx1"/>
              </a:solidFill>
              <a:latin typeface="Verdana" pitchFamily="34" charset="0"/>
            </a:endParaRPr>
          </a:p>
          <a:p>
            <a:pPr>
              <a:lnSpc>
                <a:spcPct val="90000"/>
              </a:lnSpc>
              <a:spcBef>
                <a:spcPts val="600"/>
              </a:spcBef>
              <a:buFont typeface="Wingdings" pitchFamily="2" charset="2"/>
              <a:buChar char="q"/>
            </a:pPr>
            <a:endParaRPr lang="it-IT" sz="2000" i="1" dirty="0" smtClean="0">
              <a:solidFill>
                <a:schemeClr val="tx1"/>
              </a:solidFill>
              <a:latin typeface="Verdana" pitchFamily="34" charset="0"/>
            </a:endParaRPr>
          </a:p>
          <a:p>
            <a:pPr>
              <a:buFont typeface="Wingdings" pitchFamily="2" charset="2"/>
              <a:buChar char="q"/>
            </a:pPr>
            <a:endParaRPr lang="it-IT" sz="2000" dirty="0" smtClean="0">
              <a:solidFill>
                <a:schemeClr val="tx1"/>
              </a:solidFill>
              <a:latin typeface="Verdana" pitchFamily="34" charset="0"/>
            </a:endParaRPr>
          </a:p>
          <a:p>
            <a:pPr>
              <a:spcBef>
                <a:spcPts val="600"/>
              </a:spcBef>
              <a:spcAft>
                <a:spcPts val="600"/>
              </a:spcAft>
            </a:pPr>
            <a:endParaRPr lang="it-IT" sz="1900" dirty="0" smtClean="0">
              <a:latin typeface="Verdana" pitchFamily="34" charset="0"/>
            </a:endParaRPr>
          </a:p>
          <a:p>
            <a:pPr>
              <a:spcBef>
                <a:spcPts val="600"/>
              </a:spcBef>
              <a:spcAft>
                <a:spcPts val="600"/>
              </a:spcAft>
              <a:buFont typeface="Wingdings" pitchFamily="2" charset="2"/>
              <a:buChar char="q"/>
            </a:pPr>
            <a:endParaRPr lang="it-IT" sz="1900" dirty="0" smtClean="0">
              <a:latin typeface="Verdana" pitchFamily="34" charset="0"/>
            </a:endParaRPr>
          </a:p>
          <a:p>
            <a:pPr>
              <a:spcBef>
                <a:spcPts val="600"/>
              </a:spcBef>
              <a:spcAft>
                <a:spcPts val="600"/>
              </a:spcAft>
              <a:buFont typeface="Wingdings" pitchFamily="2" charset="2"/>
              <a:buChar char="q"/>
            </a:pPr>
            <a:endParaRPr lang="it-IT" sz="1900" dirty="0" smtClean="0">
              <a:latin typeface="Verdana" pitchFamily="34" charset="0"/>
            </a:endParaRPr>
          </a:p>
          <a:p>
            <a:endParaRPr lang="it-IT" sz="1100" dirty="0" smtClean="0"/>
          </a:p>
          <a:p>
            <a:endParaRPr lang="it-IT" altLang="it-IT" sz="2000" dirty="0" smtClean="0"/>
          </a:p>
          <a:p>
            <a:pPr>
              <a:lnSpc>
                <a:spcPct val="90000"/>
              </a:lnSpc>
              <a:spcBef>
                <a:spcPct val="0"/>
              </a:spcBef>
              <a:buFont typeface="Wingdings" pitchFamily="2" charset="2"/>
              <a:buChar char="§"/>
            </a:pPr>
            <a:endParaRPr lang="it-IT" sz="1800" dirty="0" smtClean="0">
              <a:latin typeface="Verdana" pitchFamily="34" charset="0"/>
            </a:endParaRPr>
          </a:p>
          <a:p>
            <a:pPr>
              <a:lnSpc>
                <a:spcPct val="90000"/>
              </a:lnSpc>
              <a:spcBef>
                <a:spcPct val="0"/>
              </a:spcBef>
            </a:pPr>
            <a:endParaRPr lang="it-IT" sz="1800" dirty="0" smtClean="0">
              <a:latin typeface="Verdana" pitchFamily="34" charset="0"/>
            </a:endParaRPr>
          </a:p>
        </p:txBody>
      </p:sp>
      <p:sp>
        <p:nvSpPr>
          <p:cNvPr id="4" name="Segnaposto data 3"/>
          <p:cNvSpPr>
            <a:spLocks noGrp="1"/>
          </p:cNvSpPr>
          <p:nvPr>
            <p:ph type="dt" sz="quarter" idx="10"/>
          </p:nvPr>
        </p:nvSpPr>
        <p:spPr/>
        <p:txBody>
          <a:bodyPr/>
          <a:lstStyle/>
          <a:p>
            <a:pPr>
              <a:defRPr/>
            </a:pPr>
            <a:r>
              <a:rPr lang="it-IT" dirty="0" smtClean="0"/>
              <a:t>Napoli, 28 </a:t>
            </a:r>
            <a:r>
              <a:rPr lang="it-IT" dirty="0" smtClean="0"/>
              <a:t>ottobre </a:t>
            </a:r>
            <a:r>
              <a:rPr lang="it-IT" dirty="0" smtClean="0"/>
              <a:t>2015</a:t>
            </a:r>
            <a:endParaRPr lang="it-IT" dirty="0"/>
          </a:p>
        </p:txBody>
      </p:sp>
      <p:sp>
        <p:nvSpPr>
          <p:cNvPr id="5" name="Segnaposto piè di pagina 4"/>
          <p:cNvSpPr>
            <a:spLocks noGrp="1"/>
          </p:cNvSpPr>
          <p:nvPr>
            <p:ph type="ftr" sz="quarter" idx="11"/>
          </p:nvPr>
        </p:nvSpPr>
        <p:spPr/>
        <p:txBody>
          <a:bodyPr/>
          <a:lstStyle/>
          <a:p>
            <a:pPr>
              <a:defRPr/>
            </a:pPr>
            <a:r>
              <a:rPr lang="it-IT" b="0" smtClean="0"/>
              <a:t>Paola Baldi          </a:t>
            </a:r>
            <a:endParaRPr lang="it-IT" dirty="0"/>
          </a:p>
        </p:txBody>
      </p:sp>
      <p:sp>
        <p:nvSpPr>
          <p:cNvPr id="6" name="Segnaposto numero diapositiva 5"/>
          <p:cNvSpPr>
            <a:spLocks noGrp="1"/>
          </p:cNvSpPr>
          <p:nvPr>
            <p:ph type="sldNum" sz="quarter" idx="12"/>
          </p:nvPr>
        </p:nvSpPr>
        <p:spPr/>
        <p:txBody>
          <a:bodyPr/>
          <a:lstStyle/>
          <a:p>
            <a:pPr>
              <a:defRPr/>
            </a:pPr>
            <a:fld id="{350A8857-EA2D-4FDB-97D8-2516BEC577C6}" type="slidenum">
              <a:rPr lang="it-IT" smtClean="0"/>
              <a:pPr>
                <a:defRPr/>
              </a:pPr>
              <a:t>16</a:t>
            </a:fld>
            <a:endParaRPr lang="it-IT" dirty="0"/>
          </a:p>
        </p:txBody>
      </p:sp>
    </p:spTree>
    <p:extLst>
      <p:ext uri="{BB962C8B-B14F-4D97-AF65-F5344CB8AC3E}">
        <p14:creationId xmlns:p14="http://schemas.microsoft.com/office/powerpoint/2010/main" val="304690450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olo 1"/>
          <p:cNvSpPr>
            <a:spLocks noGrp="1"/>
          </p:cNvSpPr>
          <p:nvPr>
            <p:ph type="title"/>
          </p:nvPr>
        </p:nvSpPr>
        <p:spPr/>
        <p:txBody>
          <a:bodyPr/>
          <a:lstStyle/>
          <a:p>
            <a:r>
              <a:rPr lang="it-IT" sz="2800" dirty="0" smtClean="0">
                <a:solidFill>
                  <a:schemeClr val="tx1"/>
                </a:solidFill>
                <a:latin typeface="Verdana" pitchFamily="34" charset="0"/>
              </a:rPr>
              <a:t>Informativa agli interessati (1)</a:t>
            </a:r>
            <a:endParaRPr lang="it-IT" sz="1800" i="1" dirty="0" smtClean="0">
              <a:solidFill>
                <a:schemeClr val="tx1"/>
              </a:solidFill>
              <a:latin typeface="Verdana" pitchFamily="34" charset="0"/>
            </a:endParaRPr>
          </a:p>
        </p:txBody>
      </p:sp>
      <p:sp>
        <p:nvSpPr>
          <p:cNvPr id="5123" name="Segnaposto contenuto 2"/>
          <p:cNvSpPr>
            <a:spLocks noGrp="1"/>
          </p:cNvSpPr>
          <p:nvPr>
            <p:ph idx="1"/>
          </p:nvPr>
        </p:nvSpPr>
        <p:spPr>
          <a:xfrm>
            <a:off x="539750" y="1700213"/>
            <a:ext cx="7997825" cy="4465637"/>
          </a:xfrm>
        </p:spPr>
        <p:txBody>
          <a:bodyPr/>
          <a:lstStyle/>
          <a:p>
            <a:pPr>
              <a:buFont typeface="Wingdings" pitchFamily="2" charset="2"/>
              <a:buChar char="q"/>
            </a:pPr>
            <a:r>
              <a:rPr lang="it-IT" sz="2000" dirty="0">
                <a:solidFill>
                  <a:schemeClr val="tx1"/>
                </a:solidFill>
                <a:latin typeface="Verdana" pitchFamily="34" charset="0"/>
              </a:rPr>
              <a:t>A</a:t>
            </a:r>
            <a:r>
              <a:rPr lang="it-IT" sz="2000" dirty="0" smtClean="0">
                <a:solidFill>
                  <a:schemeClr val="tx1"/>
                </a:solidFill>
                <a:latin typeface="Verdana" pitchFamily="34" charset="0"/>
              </a:rPr>
              <a:t>l </a:t>
            </a:r>
            <a:r>
              <a:rPr lang="it-IT" sz="2000" dirty="0">
                <a:solidFill>
                  <a:schemeClr val="tx1"/>
                </a:solidFill>
                <a:latin typeface="Verdana" pitchFamily="34" charset="0"/>
              </a:rPr>
              <a:t>momento della </a:t>
            </a:r>
            <a:r>
              <a:rPr lang="it-IT" sz="2000" dirty="0" smtClean="0">
                <a:solidFill>
                  <a:schemeClr val="tx1"/>
                </a:solidFill>
                <a:latin typeface="Verdana" pitchFamily="34" charset="0"/>
              </a:rPr>
              <a:t>raccolta </a:t>
            </a:r>
            <a:r>
              <a:rPr lang="it-IT" sz="2000" dirty="0">
                <a:solidFill>
                  <a:schemeClr val="tx1"/>
                </a:solidFill>
                <a:latin typeface="Verdana" pitchFamily="34" charset="0"/>
              </a:rPr>
              <a:t>dei dati per le </a:t>
            </a:r>
            <a:r>
              <a:rPr lang="it-IT" sz="2000" dirty="0" smtClean="0">
                <a:solidFill>
                  <a:schemeClr val="tx1"/>
                </a:solidFill>
                <a:latin typeface="Verdana" pitchFamily="34" charset="0"/>
              </a:rPr>
              <a:t>finalità amministrative, nell’ambito </a:t>
            </a:r>
            <a:r>
              <a:rPr lang="it-IT" sz="2000" dirty="0">
                <a:solidFill>
                  <a:schemeClr val="tx1"/>
                </a:solidFill>
                <a:latin typeface="Verdana" pitchFamily="34" charset="0"/>
              </a:rPr>
              <a:t>dell’informativa che il titolare </a:t>
            </a:r>
            <a:r>
              <a:rPr lang="it-IT" sz="2000" dirty="0" smtClean="0">
                <a:solidFill>
                  <a:schemeClr val="tx1"/>
                </a:solidFill>
                <a:latin typeface="Verdana" pitchFamily="34" charset="0"/>
              </a:rPr>
              <a:t>deve dare agli interessati circa le finalità e le modalità del trattamento dei dati personali, </a:t>
            </a:r>
            <a:r>
              <a:rPr lang="it-IT" sz="2000" dirty="0">
                <a:solidFill>
                  <a:schemeClr val="tx1"/>
                </a:solidFill>
                <a:latin typeface="Verdana" pitchFamily="34" charset="0"/>
              </a:rPr>
              <a:t>dovrebbe essere resa nota agli interessati </a:t>
            </a:r>
            <a:r>
              <a:rPr lang="it-IT" sz="2000" dirty="0" smtClean="0">
                <a:solidFill>
                  <a:schemeClr val="tx1"/>
                </a:solidFill>
                <a:latin typeface="Verdana" pitchFamily="34" charset="0"/>
              </a:rPr>
              <a:t>anche la possibilità di ulteriore trattamento per scopi statistici. </a:t>
            </a:r>
          </a:p>
          <a:p>
            <a:pPr marL="400050" lvl="1" indent="0"/>
            <a:r>
              <a:rPr lang="it-IT" sz="1800" i="1" dirty="0" smtClean="0">
                <a:solidFill>
                  <a:schemeClr val="tx1"/>
                </a:solidFill>
                <a:latin typeface="Verdana" pitchFamily="34" charset="0"/>
              </a:rPr>
              <a:t>(Importanza della verifica e eventuale revisione della modulistica amministrativa, compresa l’informativa all’interessato, ai fini del possibile utilizzo statistico)</a:t>
            </a:r>
          </a:p>
          <a:p>
            <a:pPr>
              <a:buFont typeface="Wingdings" pitchFamily="2" charset="2"/>
              <a:buChar char="q"/>
            </a:pPr>
            <a:r>
              <a:rPr lang="it-IT" sz="2000" dirty="0" smtClean="0">
                <a:solidFill>
                  <a:schemeClr val="tx1"/>
                </a:solidFill>
                <a:latin typeface="Verdana" pitchFamily="34" charset="0"/>
              </a:rPr>
              <a:t>Se questo non è stato fatto, è necessario fornire una informativa integrativa relativa all’utilizzo statistico dei dati prima dell’inizio del relativo trattamento da parte dell’ufficio di statistica.</a:t>
            </a:r>
          </a:p>
          <a:p>
            <a:pPr marL="0" indent="0"/>
            <a:endParaRPr lang="it-IT" sz="2000" dirty="0" smtClean="0">
              <a:solidFill>
                <a:schemeClr val="tx1"/>
              </a:solidFill>
              <a:latin typeface="Verdana" pitchFamily="34" charset="0"/>
            </a:endParaRPr>
          </a:p>
          <a:p>
            <a:pPr>
              <a:spcBef>
                <a:spcPts val="600"/>
              </a:spcBef>
              <a:spcAft>
                <a:spcPts val="600"/>
              </a:spcAft>
            </a:pPr>
            <a:endParaRPr lang="it-IT" sz="1900" dirty="0" smtClean="0">
              <a:latin typeface="Verdana" pitchFamily="34" charset="0"/>
            </a:endParaRPr>
          </a:p>
          <a:p>
            <a:pPr>
              <a:spcBef>
                <a:spcPts val="600"/>
              </a:spcBef>
              <a:spcAft>
                <a:spcPts val="600"/>
              </a:spcAft>
              <a:buFont typeface="Wingdings" pitchFamily="2" charset="2"/>
              <a:buChar char="q"/>
            </a:pPr>
            <a:endParaRPr lang="it-IT" sz="1900" dirty="0" smtClean="0">
              <a:latin typeface="Verdana" pitchFamily="34" charset="0"/>
            </a:endParaRPr>
          </a:p>
          <a:p>
            <a:pPr>
              <a:spcBef>
                <a:spcPts val="600"/>
              </a:spcBef>
              <a:spcAft>
                <a:spcPts val="600"/>
              </a:spcAft>
              <a:buFont typeface="Wingdings" pitchFamily="2" charset="2"/>
              <a:buChar char="q"/>
            </a:pPr>
            <a:endParaRPr lang="it-IT" sz="1900" dirty="0" smtClean="0">
              <a:latin typeface="Verdana" pitchFamily="34" charset="0"/>
            </a:endParaRPr>
          </a:p>
          <a:p>
            <a:endParaRPr lang="it-IT" sz="1100" dirty="0" smtClean="0"/>
          </a:p>
          <a:p>
            <a:endParaRPr lang="it-IT" altLang="it-IT" sz="2000" dirty="0" smtClean="0"/>
          </a:p>
          <a:p>
            <a:pPr>
              <a:lnSpc>
                <a:spcPct val="90000"/>
              </a:lnSpc>
              <a:spcBef>
                <a:spcPct val="0"/>
              </a:spcBef>
              <a:buFont typeface="Wingdings" pitchFamily="2" charset="2"/>
              <a:buChar char="§"/>
            </a:pPr>
            <a:endParaRPr lang="it-IT" sz="1800" dirty="0" smtClean="0">
              <a:latin typeface="Verdana" pitchFamily="34" charset="0"/>
            </a:endParaRPr>
          </a:p>
          <a:p>
            <a:pPr>
              <a:lnSpc>
                <a:spcPct val="90000"/>
              </a:lnSpc>
              <a:spcBef>
                <a:spcPct val="0"/>
              </a:spcBef>
            </a:pPr>
            <a:endParaRPr lang="it-IT" sz="1800" dirty="0" smtClean="0">
              <a:latin typeface="Verdana" pitchFamily="34" charset="0"/>
            </a:endParaRPr>
          </a:p>
        </p:txBody>
      </p:sp>
      <p:sp>
        <p:nvSpPr>
          <p:cNvPr id="4" name="Segnaposto data 3"/>
          <p:cNvSpPr>
            <a:spLocks noGrp="1"/>
          </p:cNvSpPr>
          <p:nvPr>
            <p:ph type="dt" sz="quarter" idx="10"/>
          </p:nvPr>
        </p:nvSpPr>
        <p:spPr/>
        <p:txBody>
          <a:bodyPr/>
          <a:lstStyle/>
          <a:p>
            <a:pPr>
              <a:defRPr/>
            </a:pPr>
            <a:r>
              <a:rPr lang="it-IT" smtClean="0"/>
              <a:t>Napoli, 28 ottobre 2015</a:t>
            </a:r>
            <a:endParaRPr lang="it-IT" dirty="0"/>
          </a:p>
        </p:txBody>
      </p:sp>
      <p:sp>
        <p:nvSpPr>
          <p:cNvPr id="5" name="Segnaposto piè di pagina 4"/>
          <p:cNvSpPr>
            <a:spLocks noGrp="1"/>
          </p:cNvSpPr>
          <p:nvPr>
            <p:ph type="ftr" sz="quarter" idx="11"/>
          </p:nvPr>
        </p:nvSpPr>
        <p:spPr/>
        <p:txBody>
          <a:bodyPr/>
          <a:lstStyle/>
          <a:p>
            <a:pPr>
              <a:defRPr/>
            </a:pPr>
            <a:r>
              <a:rPr lang="it-IT" b="0" smtClean="0"/>
              <a:t>Paola Baldi          </a:t>
            </a:r>
            <a:endParaRPr lang="it-IT" dirty="0"/>
          </a:p>
        </p:txBody>
      </p:sp>
      <p:sp>
        <p:nvSpPr>
          <p:cNvPr id="6" name="Segnaposto numero diapositiva 5"/>
          <p:cNvSpPr>
            <a:spLocks noGrp="1"/>
          </p:cNvSpPr>
          <p:nvPr>
            <p:ph type="sldNum" sz="quarter" idx="12"/>
          </p:nvPr>
        </p:nvSpPr>
        <p:spPr/>
        <p:txBody>
          <a:bodyPr/>
          <a:lstStyle/>
          <a:p>
            <a:pPr>
              <a:defRPr/>
            </a:pPr>
            <a:fld id="{350A8857-EA2D-4FDB-97D8-2516BEC577C6}" type="slidenum">
              <a:rPr lang="it-IT" smtClean="0"/>
              <a:pPr>
                <a:defRPr/>
              </a:pPr>
              <a:t>17</a:t>
            </a:fld>
            <a:endParaRPr lang="it-IT"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olo 1"/>
          <p:cNvSpPr>
            <a:spLocks noGrp="1"/>
          </p:cNvSpPr>
          <p:nvPr>
            <p:ph type="title"/>
          </p:nvPr>
        </p:nvSpPr>
        <p:spPr/>
        <p:txBody>
          <a:bodyPr/>
          <a:lstStyle/>
          <a:p>
            <a:r>
              <a:rPr lang="it-IT" sz="2800" dirty="0" smtClean="0">
                <a:solidFill>
                  <a:schemeClr val="tx1"/>
                </a:solidFill>
                <a:latin typeface="Verdana" pitchFamily="34" charset="0"/>
              </a:rPr>
              <a:t>Informativa agli interessati (2)</a:t>
            </a:r>
            <a:endParaRPr lang="it-IT" sz="1800" i="1" dirty="0" smtClean="0">
              <a:solidFill>
                <a:schemeClr val="tx1"/>
              </a:solidFill>
              <a:latin typeface="Verdana" pitchFamily="34" charset="0"/>
            </a:endParaRPr>
          </a:p>
        </p:txBody>
      </p:sp>
      <p:sp>
        <p:nvSpPr>
          <p:cNvPr id="5123" name="Segnaposto contenuto 2"/>
          <p:cNvSpPr>
            <a:spLocks noGrp="1"/>
          </p:cNvSpPr>
          <p:nvPr>
            <p:ph idx="1"/>
          </p:nvPr>
        </p:nvSpPr>
        <p:spPr>
          <a:xfrm>
            <a:off x="539750" y="1700213"/>
            <a:ext cx="7997825" cy="4465637"/>
          </a:xfrm>
        </p:spPr>
        <p:txBody>
          <a:bodyPr/>
          <a:lstStyle/>
          <a:p>
            <a:pPr>
              <a:lnSpc>
                <a:spcPct val="90000"/>
              </a:lnSpc>
              <a:spcBef>
                <a:spcPts val="600"/>
              </a:spcBef>
              <a:buFont typeface="Wingdings" pitchFamily="2" charset="2"/>
              <a:buChar char="q"/>
            </a:pPr>
            <a:r>
              <a:rPr lang="it-IT" sz="2000" dirty="0" smtClean="0">
                <a:solidFill>
                  <a:schemeClr val="tx1"/>
                </a:solidFill>
                <a:latin typeface="Verdana" pitchFamily="34" charset="0"/>
              </a:rPr>
              <a:t>Se il </a:t>
            </a:r>
            <a:r>
              <a:rPr lang="it-IT" sz="2000" dirty="0">
                <a:solidFill>
                  <a:schemeClr val="tx1"/>
                </a:solidFill>
                <a:latin typeface="Verdana" pitchFamily="34" charset="0"/>
              </a:rPr>
              <a:t>conferimento </a:t>
            </a:r>
            <a:r>
              <a:rPr lang="it-IT" sz="2000" dirty="0" smtClean="0">
                <a:solidFill>
                  <a:schemeClr val="tx1"/>
                </a:solidFill>
                <a:latin typeface="Verdana" pitchFamily="34" charset="0"/>
              </a:rPr>
              <a:t>all’interessato dell’informativa integrativa </a:t>
            </a:r>
            <a:r>
              <a:rPr lang="it-IT" sz="2000" dirty="0">
                <a:solidFill>
                  <a:schemeClr val="tx1"/>
                </a:solidFill>
                <a:latin typeface="Verdana" pitchFamily="34" charset="0"/>
              </a:rPr>
              <a:t>per fini statistici </a:t>
            </a:r>
            <a:r>
              <a:rPr lang="it-IT" sz="2000" dirty="0" smtClean="0">
                <a:solidFill>
                  <a:schemeClr val="tx1"/>
                </a:solidFill>
                <a:latin typeface="Verdana" pitchFamily="34" charset="0"/>
              </a:rPr>
              <a:t>richiede </a:t>
            </a:r>
            <a:r>
              <a:rPr lang="it-IT" sz="2000" dirty="0">
                <a:solidFill>
                  <a:schemeClr val="tx1"/>
                </a:solidFill>
                <a:latin typeface="Verdana" pitchFamily="34" charset="0"/>
              </a:rPr>
              <a:t>uno sforzo sproporzionato rispetto al diritto </a:t>
            </a:r>
            <a:r>
              <a:rPr lang="it-IT" sz="2000" dirty="0" smtClean="0">
                <a:solidFill>
                  <a:schemeClr val="tx1"/>
                </a:solidFill>
                <a:latin typeface="Verdana" pitchFamily="34" charset="0"/>
              </a:rPr>
              <a:t>tutelato, l’informativa stessa può </a:t>
            </a:r>
            <a:r>
              <a:rPr lang="it-IT" sz="2000" dirty="0">
                <a:solidFill>
                  <a:schemeClr val="tx1"/>
                </a:solidFill>
                <a:latin typeface="Verdana" pitchFamily="34" charset="0"/>
              </a:rPr>
              <a:t>considerarsi </a:t>
            </a:r>
            <a:r>
              <a:rPr lang="it-IT" sz="2000" dirty="0" smtClean="0">
                <a:solidFill>
                  <a:schemeClr val="tx1"/>
                </a:solidFill>
                <a:latin typeface="Verdana" pitchFamily="34" charset="0"/>
              </a:rPr>
              <a:t>resa:</a:t>
            </a:r>
          </a:p>
          <a:p>
            <a:pPr lvl="2">
              <a:buFont typeface="Wingdings" pitchFamily="2" charset="2"/>
              <a:buChar char="Ø"/>
            </a:pPr>
            <a:r>
              <a:rPr lang="it-IT" sz="2000" dirty="0" smtClean="0">
                <a:solidFill>
                  <a:schemeClr val="tx1"/>
                </a:solidFill>
                <a:latin typeface="Verdana" pitchFamily="34" charset="0"/>
              </a:rPr>
              <a:t>se l’attività è inclusa nel PSN </a:t>
            </a:r>
          </a:p>
          <a:p>
            <a:pPr marL="0" indent="0">
              <a:spcBef>
                <a:spcPts val="0"/>
              </a:spcBef>
            </a:pPr>
            <a:r>
              <a:rPr lang="it-IT" sz="2000" dirty="0" smtClean="0">
                <a:solidFill>
                  <a:schemeClr val="tx1"/>
                </a:solidFill>
                <a:latin typeface="Verdana" pitchFamily="34" charset="0"/>
              </a:rPr>
              <a:t>	oppure</a:t>
            </a:r>
          </a:p>
          <a:p>
            <a:pPr lvl="2">
              <a:lnSpc>
                <a:spcPct val="90000"/>
              </a:lnSpc>
              <a:spcBef>
                <a:spcPts val="0"/>
              </a:spcBef>
              <a:buFont typeface="Wingdings" pitchFamily="2" charset="2"/>
              <a:buChar char="Ø"/>
            </a:pPr>
            <a:r>
              <a:rPr lang="it-IT" sz="2000" dirty="0">
                <a:solidFill>
                  <a:schemeClr val="tx1"/>
                </a:solidFill>
                <a:latin typeface="Verdana" pitchFamily="34" charset="0"/>
              </a:rPr>
              <a:t>s</a:t>
            </a:r>
            <a:r>
              <a:rPr lang="it-IT" sz="2000" dirty="0" smtClean="0">
                <a:solidFill>
                  <a:schemeClr val="tx1"/>
                </a:solidFill>
                <a:latin typeface="Verdana" pitchFamily="34" charset="0"/>
              </a:rPr>
              <a:t>e è oggetto di pubblicità con idonee modalità     </a:t>
            </a:r>
            <a:r>
              <a:rPr lang="it-IT" sz="1800" i="1" dirty="0" smtClean="0">
                <a:solidFill>
                  <a:schemeClr val="tx1"/>
                </a:solidFill>
                <a:latin typeface="Verdana" pitchFamily="34" charset="0"/>
              </a:rPr>
              <a:t>(ad esempio pubblicazione di un avviso sul sito web dell’ente)</a:t>
            </a:r>
            <a:r>
              <a:rPr lang="it-IT" sz="1800" dirty="0" smtClean="0">
                <a:solidFill>
                  <a:schemeClr val="tx1"/>
                </a:solidFill>
                <a:latin typeface="Verdana" pitchFamily="34" charset="0"/>
              </a:rPr>
              <a:t> </a:t>
            </a:r>
            <a:r>
              <a:rPr lang="it-IT" sz="2000" dirty="0" smtClean="0">
                <a:solidFill>
                  <a:schemeClr val="tx1"/>
                </a:solidFill>
                <a:latin typeface="Verdana" pitchFamily="34" charset="0"/>
              </a:rPr>
              <a:t>da comunicare preventivamente al Garante, il quale può prescrivere ‘eventuali misure o accorgimenti’.</a:t>
            </a:r>
          </a:p>
          <a:p>
            <a:pPr marL="400050" lvl="1" indent="0">
              <a:spcBef>
                <a:spcPts val="600"/>
              </a:spcBef>
            </a:pPr>
            <a:r>
              <a:rPr lang="it-IT" sz="1600" i="1" dirty="0" smtClean="0">
                <a:solidFill>
                  <a:schemeClr val="tx1"/>
                </a:solidFill>
                <a:latin typeface="Verdana" pitchFamily="34" charset="0"/>
              </a:rPr>
              <a:t>(art. 6 comma 2 del Codice Deontologia; art. 8 Direttiva Comstat n. 9/2004: può considerarsi applicabile in quanto l’US di statistica elabora dati che non ha raccolto direttamente presso l’interessato, ma ha acquisito dalla struttura amministrativa dell’ente – anche se non si tratta di ‘comunicazione’).</a:t>
            </a:r>
          </a:p>
          <a:p>
            <a:pPr>
              <a:buFont typeface="Wingdings" pitchFamily="2" charset="2"/>
              <a:buChar char="q"/>
            </a:pPr>
            <a:endParaRPr lang="it-IT" sz="1600" i="1" dirty="0" smtClean="0">
              <a:latin typeface="Verdana" pitchFamily="34" charset="0"/>
            </a:endParaRPr>
          </a:p>
          <a:p>
            <a:pPr>
              <a:buFont typeface="Wingdings" pitchFamily="2" charset="2"/>
              <a:buChar char="q"/>
            </a:pPr>
            <a:endParaRPr lang="it-IT" sz="1800" i="1" dirty="0" smtClean="0">
              <a:latin typeface="Verdana" pitchFamily="34" charset="0"/>
              <a:ea typeface="Verdana" pitchFamily="34" charset="0"/>
              <a:cs typeface="Verdana" pitchFamily="34" charset="0"/>
            </a:endParaRPr>
          </a:p>
          <a:p>
            <a:pPr>
              <a:spcBef>
                <a:spcPts val="600"/>
              </a:spcBef>
              <a:spcAft>
                <a:spcPts val="600"/>
              </a:spcAft>
            </a:pPr>
            <a:endParaRPr lang="it-IT" sz="1900" dirty="0" smtClean="0">
              <a:latin typeface="Verdana" pitchFamily="34" charset="0"/>
            </a:endParaRPr>
          </a:p>
          <a:p>
            <a:pPr>
              <a:spcBef>
                <a:spcPts val="600"/>
              </a:spcBef>
              <a:spcAft>
                <a:spcPts val="600"/>
              </a:spcAft>
              <a:buFont typeface="Wingdings" pitchFamily="2" charset="2"/>
              <a:buChar char="q"/>
            </a:pPr>
            <a:endParaRPr lang="it-IT" sz="1900" dirty="0" smtClean="0">
              <a:latin typeface="Verdana" pitchFamily="34" charset="0"/>
            </a:endParaRPr>
          </a:p>
          <a:p>
            <a:pPr>
              <a:spcBef>
                <a:spcPts val="600"/>
              </a:spcBef>
              <a:spcAft>
                <a:spcPts val="600"/>
              </a:spcAft>
              <a:buFont typeface="Wingdings" pitchFamily="2" charset="2"/>
              <a:buChar char="q"/>
            </a:pPr>
            <a:endParaRPr lang="it-IT" sz="1900" dirty="0" smtClean="0">
              <a:latin typeface="Verdana" pitchFamily="34" charset="0"/>
            </a:endParaRPr>
          </a:p>
          <a:p>
            <a:endParaRPr lang="it-IT" sz="1100" dirty="0" smtClean="0"/>
          </a:p>
          <a:p>
            <a:endParaRPr lang="it-IT" altLang="it-IT" sz="2000" dirty="0" smtClean="0"/>
          </a:p>
          <a:p>
            <a:pPr>
              <a:lnSpc>
                <a:spcPct val="90000"/>
              </a:lnSpc>
              <a:spcBef>
                <a:spcPct val="0"/>
              </a:spcBef>
              <a:buFont typeface="Wingdings" pitchFamily="2" charset="2"/>
              <a:buChar char="§"/>
            </a:pPr>
            <a:endParaRPr lang="it-IT" sz="1800" dirty="0" smtClean="0">
              <a:latin typeface="Verdana" pitchFamily="34" charset="0"/>
            </a:endParaRPr>
          </a:p>
          <a:p>
            <a:pPr>
              <a:lnSpc>
                <a:spcPct val="90000"/>
              </a:lnSpc>
              <a:spcBef>
                <a:spcPct val="0"/>
              </a:spcBef>
            </a:pPr>
            <a:endParaRPr lang="it-IT" sz="1800" dirty="0" smtClean="0">
              <a:latin typeface="Verdana" pitchFamily="34" charset="0"/>
            </a:endParaRPr>
          </a:p>
        </p:txBody>
      </p:sp>
      <p:sp>
        <p:nvSpPr>
          <p:cNvPr id="4" name="Segnaposto data 3"/>
          <p:cNvSpPr>
            <a:spLocks noGrp="1"/>
          </p:cNvSpPr>
          <p:nvPr>
            <p:ph type="dt" sz="quarter" idx="10"/>
          </p:nvPr>
        </p:nvSpPr>
        <p:spPr/>
        <p:txBody>
          <a:bodyPr/>
          <a:lstStyle/>
          <a:p>
            <a:pPr>
              <a:defRPr/>
            </a:pPr>
            <a:r>
              <a:rPr lang="it-IT" smtClean="0"/>
              <a:t>Napoli, 28 ottobre 2015</a:t>
            </a:r>
            <a:endParaRPr lang="it-IT" dirty="0"/>
          </a:p>
        </p:txBody>
      </p:sp>
      <p:sp>
        <p:nvSpPr>
          <p:cNvPr id="5" name="Segnaposto piè di pagina 4"/>
          <p:cNvSpPr>
            <a:spLocks noGrp="1"/>
          </p:cNvSpPr>
          <p:nvPr>
            <p:ph type="ftr" sz="quarter" idx="11"/>
          </p:nvPr>
        </p:nvSpPr>
        <p:spPr/>
        <p:txBody>
          <a:bodyPr/>
          <a:lstStyle/>
          <a:p>
            <a:pPr>
              <a:defRPr/>
            </a:pPr>
            <a:r>
              <a:rPr lang="it-IT" b="0" smtClean="0"/>
              <a:t>Paola Baldi          </a:t>
            </a:r>
            <a:endParaRPr lang="it-IT" dirty="0"/>
          </a:p>
        </p:txBody>
      </p:sp>
      <p:sp>
        <p:nvSpPr>
          <p:cNvPr id="6" name="Segnaposto numero diapositiva 5"/>
          <p:cNvSpPr>
            <a:spLocks noGrp="1"/>
          </p:cNvSpPr>
          <p:nvPr>
            <p:ph type="sldNum" sz="quarter" idx="12"/>
          </p:nvPr>
        </p:nvSpPr>
        <p:spPr/>
        <p:txBody>
          <a:bodyPr/>
          <a:lstStyle/>
          <a:p>
            <a:pPr>
              <a:defRPr/>
            </a:pPr>
            <a:fld id="{350A8857-EA2D-4FDB-97D8-2516BEC577C6}" type="slidenum">
              <a:rPr lang="it-IT" smtClean="0"/>
              <a:pPr>
                <a:defRPr/>
              </a:pPr>
              <a:t>18</a:t>
            </a:fld>
            <a:endParaRPr lang="it-IT" dirty="0"/>
          </a:p>
        </p:txBody>
      </p:sp>
    </p:spTree>
    <p:extLst>
      <p:ext uri="{BB962C8B-B14F-4D97-AF65-F5344CB8AC3E}">
        <p14:creationId xmlns:p14="http://schemas.microsoft.com/office/powerpoint/2010/main" val="161139120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olo 1"/>
          <p:cNvSpPr>
            <a:spLocks noGrp="1"/>
          </p:cNvSpPr>
          <p:nvPr>
            <p:ph type="title"/>
          </p:nvPr>
        </p:nvSpPr>
        <p:spPr/>
        <p:txBody>
          <a:bodyPr/>
          <a:lstStyle/>
          <a:p>
            <a:r>
              <a:rPr lang="it-IT" sz="2800" dirty="0" smtClean="0">
                <a:solidFill>
                  <a:schemeClr val="tx1"/>
                </a:solidFill>
                <a:latin typeface="Verdana" pitchFamily="34" charset="0"/>
              </a:rPr>
              <a:t>Obbligo di risposta / </a:t>
            </a:r>
            <a:r>
              <a:rPr lang="it-IT" sz="2800" smtClean="0">
                <a:solidFill>
                  <a:schemeClr val="tx1"/>
                </a:solidFill>
                <a:latin typeface="Verdana" pitchFamily="34" charset="0"/>
              </a:rPr>
              <a:t>adesione </a:t>
            </a:r>
            <a:br>
              <a:rPr lang="it-IT" sz="2800" smtClean="0">
                <a:solidFill>
                  <a:schemeClr val="tx1"/>
                </a:solidFill>
                <a:latin typeface="Verdana" pitchFamily="34" charset="0"/>
              </a:rPr>
            </a:br>
            <a:r>
              <a:rPr lang="it-IT" sz="2800" smtClean="0">
                <a:solidFill>
                  <a:schemeClr val="tx1"/>
                </a:solidFill>
                <a:latin typeface="Verdana" pitchFamily="34" charset="0"/>
              </a:rPr>
              <a:t>volontaria </a:t>
            </a:r>
            <a:r>
              <a:rPr lang="it-IT" sz="2800" dirty="0" smtClean="0">
                <a:solidFill>
                  <a:schemeClr val="tx1"/>
                </a:solidFill>
                <a:latin typeface="Verdana" pitchFamily="34" charset="0"/>
              </a:rPr>
              <a:t>al trattamento </a:t>
            </a:r>
            <a:r>
              <a:rPr lang="it-IT" sz="2800" smtClean="0">
                <a:solidFill>
                  <a:schemeClr val="tx1"/>
                </a:solidFill>
                <a:latin typeface="Verdana" pitchFamily="34" charset="0"/>
              </a:rPr>
              <a:t>dei dati</a:t>
            </a:r>
            <a:endParaRPr lang="it-IT" sz="2800" dirty="0" smtClean="0">
              <a:solidFill>
                <a:schemeClr val="tx1"/>
              </a:solidFill>
              <a:latin typeface="Verdana" pitchFamily="34" charset="0"/>
            </a:endParaRPr>
          </a:p>
        </p:txBody>
      </p:sp>
      <p:sp>
        <p:nvSpPr>
          <p:cNvPr id="5123" name="Segnaposto contenuto 2"/>
          <p:cNvSpPr>
            <a:spLocks noGrp="1"/>
          </p:cNvSpPr>
          <p:nvPr>
            <p:ph idx="1"/>
          </p:nvPr>
        </p:nvSpPr>
        <p:spPr>
          <a:xfrm>
            <a:off x="539750" y="1700213"/>
            <a:ext cx="7997825" cy="4465637"/>
          </a:xfrm>
        </p:spPr>
        <p:txBody>
          <a:bodyPr/>
          <a:lstStyle/>
          <a:p>
            <a:pPr>
              <a:lnSpc>
                <a:spcPct val="90000"/>
              </a:lnSpc>
              <a:spcBef>
                <a:spcPts val="1200"/>
              </a:spcBef>
              <a:buFont typeface="Wingdings" pitchFamily="2" charset="2"/>
              <a:buChar char="§"/>
            </a:pPr>
            <a:r>
              <a:rPr lang="it-IT" sz="2000" dirty="0" smtClean="0">
                <a:solidFill>
                  <a:schemeClr val="tx1"/>
                </a:solidFill>
                <a:latin typeface="Verdana" pitchFamily="34" charset="0"/>
              </a:rPr>
              <a:t>Se i dati raccolti sono anche dati personali </a:t>
            </a:r>
            <a:r>
              <a:rPr lang="it-IT" sz="2000" u="sng" dirty="0" smtClean="0">
                <a:solidFill>
                  <a:schemeClr val="tx1"/>
                </a:solidFill>
                <a:latin typeface="Verdana" pitchFamily="34" charset="0"/>
              </a:rPr>
              <a:t>sensibili o giudiziari</a:t>
            </a:r>
            <a:r>
              <a:rPr lang="it-IT" sz="2000" dirty="0" smtClean="0">
                <a:solidFill>
                  <a:schemeClr val="tx1"/>
                </a:solidFill>
                <a:latin typeface="Verdana" pitchFamily="34" charset="0"/>
              </a:rPr>
              <a:t> è necessario anche indicare l’eventuale normativa che stabilisce l’obbligo di fornire i dati (anche per le finalità statistiche!) o, in assenza di tale normativa, la possibilità per l’interessato di non consentire il trattamento dei propri dati.</a:t>
            </a:r>
          </a:p>
          <a:p>
            <a:pPr>
              <a:lnSpc>
                <a:spcPct val="90000"/>
              </a:lnSpc>
              <a:spcBef>
                <a:spcPts val="1200"/>
              </a:spcBef>
              <a:buFont typeface="Wingdings" pitchFamily="2" charset="2"/>
              <a:buChar char="§"/>
            </a:pPr>
            <a:r>
              <a:rPr lang="it-IT" sz="2000" dirty="0" smtClean="0">
                <a:solidFill>
                  <a:schemeClr val="tx1"/>
                </a:solidFill>
                <a:latin typeface="Verdana" pitchFamily="34" charset="0"/>
              </a:rPr>
              <a:t>Questo vale, attualmente, anche per i dati raccolti per fini amministrativi dallo stesso titolare del trattamento statistico.</a:t>
            </a:r>
          </a:p>
          <a:p>
            <a:pPr>
              <a:lnSpc>
                <a:spcPct val="90000"/>
              </a:lnSpc>
              <a:spcBef>
                <a:spcPts val="1200"/>
              </a:spcBef>
              <a:buFont typeface="Wingdings" pitchFamily="2" charset="2"/>
              <a:buChar char="§"/>
            </a:pPr>
            <a:r>
              <a:rPr lang="it-IT" sz="2000" dirty="0" smtClean="0">
                <a:solidFill>
                  <a:schemeClr val="tx1"/>
                </a:solidFill>
                <a:latin typeface="Verdana" pitchFamily="34" charset="0"/>
              </a:rPr>
              <a:t>Possibile, auspicabile, modifica della situazione da nuovo Regolamento europeo sulla protezione dei dati personali, in corso di definizione.</a:t>
            </a:r>
          </a:p>
          <a:p>
            <a:pPr>
              <a:lnSpc>
                <a:spcPct val="90000"/>
              </a:lnSpc>
              <a:spcBef>
                <a:spcPts val="1200"/>
              </a:spcBef>
              <a:buFont typeface="Wingdings" pitchFamily="2" charset="2"/>
              <a:buChar char="§"/>
            </a:pPr>
            <a:endParaRPr lang="it-IT" sz="1800" dirty="0" smtClean="0">
              <a:latin typeface="Verdana" pitchFamily="34" charset="0"/>
            </a:endParaRPr>
          </a:p>
          <a:p>
            <a:pPr>
              <a:lnSpc>
                <a:spcPct val="90000"/>
              </a:lnSpc>
              <a:spcBef>
                <a:spcPct val="0"/>
              </a:spcBef>
            </a:pPr>
            <a:endParaRPr lang="it-IT" sz="1800" dirty="0" smtClean="0">
              <a:latin typeface="Verdana" pitchFamily="34" charset="0"/>
            </a:endParaRPr>
          </a:p>
        </p:txBody>
      </p:sp>
      <p:sp>
        <p:nvSpPr>
          <p:cNvPr id="4" name="Segnaposto data 3"/>
          <p:cNvSpPr>
            <a:spLocks noGrp="1"/>
          </p:cNvSpPr>
          <p:nvPr>
            <p:ph type="dt" sz="quarter" idx="10"/>
          </p:nvPr>
        </p:nvSpPr>
        <p:spPr/>
        <p:txBody>
          <a:bodyPr/>
          <a:lstStyle/>
          <a:p>
            <a:pPr>
              <a:defRPr/>
            </a:pPr>
            <a:r>
              <a:rPr lang="it-IT" smtClean="0"/>
              <a:t>Napoli, 28 ottobre 2015</a:t>
            </a:r>
            <a:endParaRPr lang="it-IT" dirty="0"/>
          </a:p>
        </p:txBody>
      </p:sp>
      <p:sp>
        <p:nvSpPr>
          <p:cNvPr id="5" name="Segnaposto piè di pagina 4"/>
          <p:cNvSpPr>
            <a:spLocks noGrp="1"/>
          </p:cNvSpPr>
          <p:nvPr>
            <p:ph type="ftr" sz="quarter" idx="11"/>
          </p:nvPr>
        </p:nvSpPr>
        <p:spPr/>
        <p:txBody>
          <a:bodyPr/>
          <a:lstStyle/>
          <a:p>
            <a:pPr>
              <a:defRPr/>
            </a:pPr>
            <a:r>
              <a:rPr lang="it-IT" b="0" smtClean="0"/>
              <a:t>Paola Baldi          </a:t>
            </a:r>
            <a:endParaRPr lang="it-IT" dirty="0"/>
          </a:p>
        </p:txBody>
      </p:sp>
      <p:sp>
        <p:nvSpPr>
          <p:cNvPr id="6" name="Segnaposto numero diapositiva 5"/>
          <p:cNvSpPr>
            <a:spLocks noGrp="1"/>
          </p:cNvSpPr>
          <p:nvPr>
            <p:ph type="sldNum" sz="quarter" idx="12"/>
          </p:nvPr>
        </p:nvSpPr>
        <p:spPr/>
        <p:txBody>
          <a:bodyPr/>
          <a:lstStyle/>
          <a:p>
            <a:pPr>
              <a:defRPr/>
            </a:pPr>
            <a:fld id="{350A8857-EA2D-4FDB-97D8-2516BEC577C6}" type="slidenum">
              <a:rPr lang="it-IT" smtClean="0"/>
              <a:pPr>
                <a:defRPr/>
              </a:pPr>
              <a:t>19</a:t>
            </a:fld>
            <a:endParaRPr lang="it-IT"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olo 1"/>
          <p:cNvSpPr>
            <a:spLocks noGrp="1"/>
          </p:cNvSpPr>
          <p:nvPr>
            <p:ph type="title"/>
          </p:nvPr>
        </p:nvSpPr>
        <p:spPr/>
        <p:txBody>
          <a:bodyPr/>
          <a:lstStyle/>
          <a:p>
            <a:r>
              <a:rPr lang="it-IT" sz="2800" dirty="0" smtClean="0">
                <a:latin typeface="Verdana" pitchFamily="34" charset="0"/>
              </a:rPr>
              <a:t>Sintesi dell’intervento </a:t>
            </a:r>
          </a:p>
        </p:txBody>
      </p:sp>
      <p:sp>
        <p:nvSpPr>
          <p:cNvPr id="3075" name="Segnaposto contenuto 2"/>
          <p:cNvSpPr>
            <a:spLocks noGrp="1"/>
          </p:cNvSpPr>
          <p:nvPr>
            <p:ph idx="1"/>
          </p:nvPr>
        </p:nvSpPr>
        <p:spPr>
          <a:xfrm>
            <a:off x="539750" y="1844824"/>
            <a:ext cx="8136706" cy="4192439"/>
          </a:xfrm>
        </p:spPr>
        <p:txBody>
          <a:bodyPr/>
          <a:lstStyle/>
          <a:p>
            <a:pPr>
              <a:spcBef>
                <a:spcPts val="600"/>
              </a:spcBef>
              <a:spcAft>
                <a:spcPts val="0"/>
              </a:spcAft>
              <a:buFont typeface="Wingdings" pitchFamily="2" charset="2"/>
              <a:buChar char="q"/>
            </a:pPr>
            <a:r>
              <a:rPr lang="it-IT" sz="2000" dirty="0" smtClean="0">
                <a:solidFill>
                  <a:schemeClr val="tx1"/>
                </a:solidFill>
                <a:latin typeface="Verdana" pitchFamily="34" charset="0"/>
              </a:rPr>
              <a:t>Uso statistico di fonti amministrative: protezione </a:t>
            </a:r>
            <a:r>
              <a:rPr lang="it-IT" sz="2000" dirty="0">
                <a:solidFill>
                  <a:schemeClr val="tx1"/>
                </a:solidFill>
                <a:latin typeface="Verdana" pitchFamily="34" charset="0"/>
              </a:rPr>
              <a:t>dei dati personali e segreto </a:t>
            </a:r>
            <a:r>
              <a:rPr lang="it-IT" sz="2000" dirty="0" smtClean="0">
                <a:solidFill>
                  <a:schemeClr val="tx1"/>
                </a:solidFill>
                <a:latin typeface="Verdana" pitchFamily="34" charset="0"/>
              </a:rPr>
              <a:t>statistico</a:t>
            </a:r>
          </a:p>
          <a:p>
            <a:pPr>
              <a:spcBef>
                <a:spcPts val="600"/>
              </a:spcBef>
              <a:spcAft>
                <a:spcPts val="0"/>
              </a:spcAft>
              <a:buFont typeface="Wingdings" pitchFamily="2" charset="2"/>
              <a:buChar char="q"/>
            </a:pPr>
            <a:r>
              <a:rPr lang="it-IT" sz="2000" dirty="0">
                <a:solidFill>
                  <a:schemeClr val="tx1"/>
                </a:solidFill>
                <a:latin typeface="Verdana" pitchFamily="34" charset="0"/>
              </a:rPr>
              <a:t>A</a:t>
            </a:r>
            <a:r>
              <a:rPr lang="it-IT" sz="2000" dirty="0" smtClean="0">
                <a:solidFill>
                  <a:schemeClr val="tx1"/>
                </a:solidFill>
                <a:latin typeface="Verdana" pitchFamily="34" charset="0"/>
              </a:rPr>
              <a:t>spetti normativi relativi ad acquisizione, </a:t>
            </a:r>
            <a:r>
              <a:rPr lang="it-IT" sz="2000" dirty="0">
                <a:solidFill>
                  <a:schemeClr val="tx1"/>
                </a:solidFill>
                <a:latin typeface="Verdana" pitchFamily="34" charset="0"/>
              </a:rPr>
              <a:t>trattamento e </a:t>
            </a:r>
            <a:r>
              <a:rPr lang="it-IT" sz="2000" dirty="0" smtClean="0">
                <a:solidFill>
                  <a:schemeClr val="tx1"/>
                </a:solidFill>
                <a:latin typeface="Verdana" pitchFamily="34" charset="0"/>
              </a:rPr>
              <a:t>comunicazione/diffusione </a:t>
            </a:r>
            <a:r>
              <a:rPr lang="it-IT" sz="2000" dirty="0">
                <a:solidFill>
                  <a:schemeClr val="tx1"/>
                </a:solidFill>
                <a:latin typeface="Verdana" pitchFamily="34" charset="0"/>
              </a:rPr>
              <a:t>dei dati </a:t>
            </a:r>
            <a:endParaRPr lang="it-IT" sz="2000" dirty="0" smtClean="0">
              <a:solidFill>
                <a:schemeClr val="tx1"/>
              </a:solidFill>
              <a:latin typeface="Verdana" pitchFamily="34" charset="0"/>
            </a:endParaRPr>
          </a:p>
          <a:p>
            <a:pPr>
              <a:spcBef>
                <a:spcPts val="600"/>
              </a:spcBef>
              <a:spcAft>
                <a:spcPts val="0"/>
              </a:spcAft>
              <a:buFont typeface="Wingdings" pitchFamily="2" charset="2"/>
              <a:buChar char="q"/>
            </a:pPr>
            <a:r>
              <a:rPr lang="it-IT" sz="2000" dirty="0" smtClean="0">
                <a:solidFill>
                  <a:schemeClr val="tx1"/>
                </a:solidFill>
                <a:latin typeface="Verdana" pitchFamily="34" charset="0"/>
              </a:rPr>
              <a:t>Quali fonti? </a:t>
            </a:r>
          </a:p>
          <a:p>
            <a:pPr lvl="1">
              <a:lnSpc>
                <a:spcPct val="90000"/>
              </a:lnSpc>
              <a:spcBef>
                <a:spcPts val="600"/>
              </a:spcBef>
              <a:spcAft>
                <a:spcPts val="0"/>
              </a:spcAft>
              <a:buFont typeface="Wingdings" pitchFamily="2" charset="2"/>
              <a:buChar char="Ø"/>
            </a:pPr>
            <a:r>
              <a:rPr lang="it-IT" sz="1800" dirty="0" smtClean="0">
                <a:solidFill>
                  <a:schemeClr val="tx1"/>
                </a:solidFill>
                <a:latin typeface="Verdana" pitchFamily="34" charset="0"/>
              </a:rPr>
              <a:t>Dati amministrativi di cui l’ente è titolare</a:t>
            </a:r>
          </a:p>
          <a:p>
            <a:pPr lvl="1">
              <a:lnSpc>
                <a:spcPct val="90000"/>
              </a:lnSpc>
              <a:spcBef>
                <a:spcPts val="600"/>
              </a:spcBef>
              <a:spcAft>
                <a:spcPts val="0"/>
              </a:spcAft>
              <a:buFont typeface="Wingdings" pitchFamily="2" charset="2"/>
              <a:buChar char="Ø"/>
            </a:pPr>
            <a:r>
              <a:rPr lang="it-IT" sz="1800" dirty="0" smtClean="0">
                <a:solidFill>
                  <a:schemeClr val="tx1"/>
                </a:solidFill>
                <a:latin typeface="Verdana" pitchFamily="34" charset="0"/>
              </a:rPr>
              <a:t>Dati amministrativi di cui l’ente dispone per le proprie competenze istituzionali</a:t>
            </a:r>
          </a:p>
          <a:p>
            <a:pPr lvl="1">
              <a:lnSpc>
                <a:spcPct val="90000"/>
              </a:lnSpc>
              <a:spcBef>
                <a:spcPts val="600"/>
              </a:spcBef>
              <a:spcAft>
                <a:spcPts val="0"/>
              </a:spcAft>
              <a:buFont typeface="Wingdings" pitchFamily="2" charset="2"/>
              <a:buChar char="Ø"/>
            </a:pPr>
            <a:r>
              <a:rPr lang="it-IT" sz="1800" dirty="0" smtClean="0">
                <a:solidFill>
                  <a:schemeClr val="tx1"/>
                </a:solidFill>
                <a:latin typeface="Verdana" pitchFamily="34" charset="0"/>
              </a:rPr>
              <a:t>Dati amministrativi di altri soggetti </a:t>
            </a:r>
          </a:p>
          <a:p>
            <a:pPr lvl="1">
              <a:lnSpc>
                <a:spcPct val="90000"/>
              </a:lnSpc>
              <a:spcBef>
                <a:spcPts val="600"/>
              </a:spcBef>
              <a:spcAft>
                <a:spcPts val="0"/>
              </a:spcAft>
              <a:buFont typeface="Wingdings" pitchFamily="2" charset="2"/>
              <a:buChar char="Ø"/>
            </a:pPr>
            <a:r>
              <a:rPr lang="it-IT" sz="1800" dirty="0" smtClean="0">
                <a:solidFill>
                  <a:schemeClr val="tx1"/>
                </a:solidFill>
                <a:latin typeface="Verdana" pitchFamily="34" charset="0"/>
              </a:rPr>
              <a:t>Basi dati statistiche nazionali prodotte dall’integrazione di fonti amministrative  </a:t>
            </a:r>
            <a:r>
              <a:rPr lang="it-IT" sz="1800" i="1" dirty="0" smtClean="0">
                <a:solidFill>
                  <a:schemeClr val="tx1"/>
                </a:solidFill>
                <a:latin typeface="Verdana" pitchFamily="34" charset="0"/>
              </a:rPr>
              <a:t>(+ modalità per integrazione ulteriori BD del Comune)</a:t>
            </a:r>
          </a:p>
          <a:p>
            <a:pPr>
              <a:spcBef>
                <a:spcPts val="600"/>
              </a:spcBef>
              <a:spcAft>
                <a:spcPts val="0"/>
              </a:spcAft>
              <a:buFont typeface="Wingdings" pitchFamily="2" charset="2"/>
              <a:buChar char="q"/>
            </a:pPr>
            <a:r>
              <a:rPr lang="it-IT" sz="2000" dirty="0" smtClean="0">
                <a:solidFill>
                  <a:schemeClr val="tx1"/>
                </a:solidFill>
                <a:latin typeface="Verdana" pitchFamily="34" charset="0"/>
              </a:rPr>
              <a:t>Informative e obbligo di risposta</a:t>
            </a:r>
          </a:p>
          <a:p>
            <a:pPr marL="0" indent="0">
              <a:spcBef>
                <a:spcPts val="600"/>
              </a:spcBef>
              <a:spcAft>
                <a:spcPts val="0"/>
              </a:spcAft>
            </a:pPr>
            <a:endParaRPr lang="it-IT" sz="2000" dirty="0" smtClean="0">
              <a:solidFill>
                <a:schemeClr val="tx1"/>
              </a:solidFill>
              <a:latin typeface="Verdana" pitchFamily="34" charset="0"/>
            </a:endParaRPr>
          </a:p>
          <a:p>
            <a:pPr lvl="1">
              <a:spcBef>
                <a:spcPts val="600"/>
              </a:spcBef>
              <a:spcAft>
                <a:spcPts val="0"/>
              </a:spcAft>
              <a:buFont typeface="Wingdings" pitchFamily="2" charset="2"/>
              <a:buChar char="q"/>
            </a:pPr>
            <a:endParaRPr lang="it-IT" sz="1600" dirty="0" smtClean="0">
              <a:solidFill>
                <a:schemeClr val="tx1"/>
              </a:solidFill>
              <a:latin typeface="Verdana" pitchFamily="34" charset="0"/>
              <a:ea typeface="+mn-ea"/>
            </a:endParaRPr>
          </a:p>
          <a:p>
            <a:pPr lvl="1">
              <a:spcBef>
                <a:spcPts val="600"/>
              </a:spcBef>
              <a:spcAft>
                <a:spcPts val="1200"/>
              </a:spcAft>
            </a:pPr>
            <a:endParaRPr lang="it-IT" sz="1400" dirty="0" smtClean="0">
              <a:latin typeface="Verdana" pitchFamily="34" charset="0"/>
            </a:endParaRPr>
          </a:p>
        </p:txBody>
      </p:sp>
      <p:sp>
        <p:nvSpPr>
          <p:cNvPr id="4" name="Segnaposto data 3"/>
          <p:cNvSpPr>
            <a:spLocks noGrp="1"/>
          </p:cNvSpPr>
          <p:nvPr>
            <p:ph type="dt" sz="quarter" idx="10"/>
          </p:nvPr>
        </p:nvSpPr>
        <p:spPr/>
        <p:txBody>
          <a:bodyPr/>
          <a:lstStyle/>
          <a:p>
            <a:pPr>
              <a:defRPr/>
            </a:pPr>
            <a:r>
              <a:rPr lang="it-IT" smtClean="0">
                <a:ea typeface="Verdana" pitchFamily="34" charset="0"/>
                <a:cs typeface="Verdana" pitchFamily="34" charset="0"/>
              </a:rPr>
              <a:t>Napoli, 28 ottobre 2015</a:t>
            </a:r>
            <a:endParaRPr lang="it-IT" dirty="0">
              <a:ea typeface="Verdana" pitchFamily="34" charset="0"/>
              <a:cs typeface="Verdana" pitchFamily="34" charset="0"/>
            </a:endParaRPr>
          </a:p>
        </p:txBody>
      </p:sp>
      <p:sp>
        <p:nvSpPr>
          <p:cNvPr id="5" name="Segnaposto piè di pagina 4"/>
          <p:cNvSpPr>
            <a:spLocks noGrp="1"/>
          </p:cNvSpPr>
          <p:nvPr>
            <p:ph type="ftr" sz="quarter" idx="11"/>
          </p:nvPr>
        </p:nvSpPr>
        <p:spPr/>
        <p:txBody>
          <a:bodyPr/>
          <a:lstStyle/>
          <a:p>
            <a:pPr>
              <a:defRPr/>
            </a:pPr>
            <a:r>
              <a:rPr lang="it-IT" b="0" smtClean="0">
                <a:ea typeface="Verdana" pitchFamily="34" charset="0"/>
                <a:cs typeface="Verdana" pitchFamily="34" charset="0"/>
              </a:rPr>
              <a:t>Paola Baldi          </a:t>
            </a:r>
            <a:endParaRPr lang="it-IT" b="0" dirty="0"/>
          </a:p>
        </p:txBody>
      </p:sp>
      <p:sp>
        <p:nvSpPr>
          <p:cNvPr id="6" name="Segnaposto numero diapositiva 5"/>
          <p:cNvSpPr>
            <a:spLocks noGrp="1"/>
          </p:cNvSpPr>
          <p:nvPr>
            <p:ph type="sldNum" sz="quarter" idx="12"/>
          </p:nvPr>
        </p:nvSpPr>
        <p:spPr/>
        <p:txBody>
          <a:bodyPr/>
          <a:lstStyle/>
          <a:p>
            <a:pPr>
              <a:defRPr/>
            </a:pPr>
            <a:fld id="{97FBBEE1-35F9-4CFD-A852-BB470A3040AC}" type="slidenum">
              <a:rPr lang="it-IT" smtClean="0"/>
              <a:pPr>
                <a:defRPr/>
              </a:pPr>
              <a:t>2</a:t>
            </a:fld>
            <a:endParaRPr lang="it-IT"/>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olo 1"/>
          <p:cNvSpPr>
            <a:spLocks noGrp="1"/>
          </p:cNvSpPr>
          <p:nvPr>
            <p:ph type="title"/>
          </p:nvPr>
        </p:nvSpPr>
        <p:spPr/>
        <p:txBody>
          <a:bodyPr/>
          <a:lstStyle/>
          <a:p>
            <a:r>
              <a:rPr lang="it-IT" sz="3200" smtClean="0"/>
              <a:t/>
            </a:r>
            <a:br>
              <a:rPr lang="it-IT" sz="3200" smtClean="0"/>
            </a:br>
            <a:r>
              <a:rPr lang="it-IT" sz="3200" smtClean="0"/>
              <a:t/>
            </a:r>
            <a:br>
              <a:rPr lang="it-IT" sz="3200" smtClean="0"/>
            </a:br>
            <a:r>
              <a:rPr lang="it-IT" sz="3200" smtClean="0"/>
              <a:t/>
            </a:r>
            <a:br>
              <a:rPr lang="it-IT" sz="3200" smtClean="0"/>
            </a:br>
            <a:r>
              <a:rPr lang="it-IT" sz="3200" smtClean="0"/>
              <a:t/>
            </a:r>
            <a:br>
              <a:rPr lang="it-IT" sz="3200" smtClean="0"/>
            </a:br>
            <a:r>
              <a:rPr lang="it-IT" sz="3200" smtClean="0"/>
              <a:t/>
            </a:r>
            <a:br>
              <a:rPr lang="it-IT" sz="3200" smtClean="0"/>
            </a:br>
            <a:endParaRPr lang="it-IT" sz="2800" smtClean="0">
              <a:latin typeface="Verdana" pitchFamily="34" charset="0"/>
            </a:endParaRPr>
          </a:p>
        </p:txBody>
      </p:sp>
      <p:sp>
        <p:nvSpPr>
          <p:cNvPr id="18435" name="Segnaposto contenuto 2"/>
          <p:cNvSpPr>
            <a:spLocks noGrp="1"/>
          </p:cNvSpPr>
          <p:nvPr>
            <p:ph idx="1"/>
          </p:nvPr>
        </p:nvSpPr>
        <p:spPr/>
        <p:txBody>
          <a:bodyPr/>
          <a:lstStyle/>
          <a:p>
            <a:pPr marL="342900" lvl="1" indent="-342900">
              <a:lnSpc>
                <a:spcPct val="90000"/>
              </a:lnSpc>
              <a:spcBef>
                <a:spcPts val="600"/>
              </a:spcBef>
            </a:pPr>
            <a:endParaRPr lang="it-IT" sz="2000" smtClean="0">
              <a:latin typeface="Verdana" pitchFamily="34" charset="0"/>
            </a:endParaRPr>
          </a:p>
          <a:p>
            <a:pPr marL="342900" lvl="1" indent="-342900">
              <a:lnSpc>
                <a:spcPct val="90000"/>
              </a:lnSpc>
              <a:spcBef>
                <a:spcPts val="600"/>
              </a:spcBef>
            </a:pPr>
            <a:endParaRPr lang="it-IT" sz="2000" smtClean="0">
              <a:latin typeface="Verdana" pitchFamily="34" charset="0"/>
            </a:endParaRPr>
          </a:p>
          <a:p>
            <a:pPr marL="342900" lvl="1" indent="-342900">
              <a:lnSpc>
                <a:spcPct val="90000"/>
              </a:lnSpc>
              <a:spcBef>
                <a:spcPts val="600"/>
              </a:spcBef>
            </a:pPr>
            <a:endParaRPr lang="it-IT" sz="2000" smtClean="0">
              <a:latin typeface="Verdana" pitchFamily="34" charset="0"/>
            </a:endParaRPr>
          </a:p>
          <a:p>
            <a:pPr marL="342900" lvl="1" indent="-342900">
              <a:lnSpc>
                <a:spcPct val="90000"/>
              </a:lnSpc>
              <a:spcBef>
                <a:spcPts val="600"/>
              </a:spcBef>
            </a:pPr>
            <a:endParaRPr lang="it-IT" sz="2000" smtClean="0">
              <a:latin typeface="Verdana" pitchFamily="34" charset="0"/>
            </a:endParaRPr>
          </a:p>
          <a:p>
            <a:pPr marL="342900" lvl="1" indent="-342900">
              <a:lnSpc>
                <a:spcPct val="90000"/>
              </a:lnSpc>
              <a:spcBef>
                <a:spcPts val="600"/>
              </a:spcBef>
            </a:pPr>
            <a:endParaRPr lang="it-IT" sz="2000" smtClean="0">
              <a:latin typeface="Verdana" pitchFamily="34" charset="0"/>
            </a:endParaRPr>
          </a:p>
          <a:p>
            <a:pPr marL="342900" lvl="1" indent="-342900" algn="ctr">
              <a:lnSpc>
                <a:spcPct val="90000"/>
              </a:lnSpc>
              <a:spcBef>
                <a:spcPts val="600"/>
              </a:spcBef>
            </a:pPr>
            <a:r>
              <a:rPr lang="it-IT" sz="2800" smtClean="0">
                <a:latin typeface="Verdana" pitchFamily="34" charset="0"/>
              </a:rPr>
              <a:t>Grazie per l’attenzione!</a:t>
            </a:r>
          </a:p>
          <a:p>
            <a:pPr>
              <a:lnSpc>
                <a:spcPct val="90000"/>
              </a:lnSpc>
              <a:spcBef>
                <a:spcPts val="600"/>
              </a:spcBef>
            </a:pPr>
            <a:endParaRPr lang="it-IT" sz="1800" smtClean="0"/>
          </a:p>
        </p:txBody>
      </p:sp>
      <p:sp>
        <p:nvSpPr>
          <p:cNvPr id="4" name="Segnaposto data 3"/>
          <p:cNvSpPr>
            <a:spLocks noGrp="1"/>
          </p:cNvSpPr>
          <p:nvPr>
            <p:ph type="dt" sz="quarter" idx="10"/>
          </p:nvPr>
        </p:nvSpPr>
        <p:spPr/>
        <p:txBody>
          <a:bodyPr/>
          <a:lstStyle/>
          <a:p>
            <a:pPr>
              <a:defRPr/>
            </a:pPr>
            <a:r>
              <a:rPr lang="it-IT" smtClean="0"/>
              <a:t>Napoli, 28 ottobre 2015</a:t>
            </a:r>
            <a:endParaRPr lang="it-IT"/>
          </a:p>
        </p:txBody>
      </p:sp>
      <p:sp>
        <p:nvSpPr>
          <p:cNvPr id="5" name="Segnaposto piè di pagina 4"/>
          <p:cNvSpPr>
            <a:spLocks noGrp="1"/>
          </p:cNvSpPr>
          <p:nvPr>
            <p:ph type="ftr" sz="quarter" idx="11"/>
          </p:nvPr>
        </p:nvSpPr>
        <p:spPr/>
        <p:txBody>
          <a:bodyPr/>
          <a:lstStyle/>
          <a:p>
            <a:pPr>
              <a:defRPr/>
            </a:pPr>
            <a:r>
              <a:rPr lang="it-IT" b="0" smtClean="0"/>
              <a:t>Paola Baldi          </a:t>
            </a:r>
            <a:endParaRPr lang="it-IT" dirty="0"/>
          </a:p>
        </p:txBody>
      </p:sp>
      <p:sp>
        <p:nvSpPr>
          <p:cNvPr id="6" name="Segnaposto numero diapositiva 5"/>
          <p:cNvSpPr>
            <a:spLocks noGrp="1"/>
          </p:cNvSpPr>
          <p:nvPr>
            <p:ph type="sldNum" sz="quarter" idx="12"/>
          </p:nvPr>
        </p:nvSpPr>
        <p:spPr/>
        <p:txBody>
          <a:bodyPr/>
          <a:lstStyle/>
          <a:p>
            <a:pPr>
              <a:defRPr/>
            </a:pPr>
            <a:fld id="{1722101F-2A8B-4531-A189-49EFEC3B23D0}" type="slidenum">
              <a:rPr lang="it-IT" smtClean="0"/>
              <a:pPr>
                <a:defRPr/>
              </a:pPr>
              <a:t>20</a:t>
            </a:fld>
            <a:endParaRPr lang="it-IT"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olo 1"/>
          <p:cNvSpPr>
            <a:spLocks noGrp="1"/>
          </p:cNvSpPr>
          <p:nvPr>
            <p:ph type="title"/>
          </p:nvPr>
        </p:nvSpPr>
        <p:spPr/>
        <p:txBody>
          <a:bodyPr/>
          <a:lstStyle/>
          <a:p>
            <a:r>
              <a:rPr lang="it-IT" sz="2800" dirty="0">
                <a:solidFill>
                  <a:schemeClr val="tx1"/>
                </a:solidFill>
                <a:latin typeface="Verdana" pitchFamily="34" charset="0"/>
              </a:rPr>
              <a:t>Uso statistico di fonti amministrative: </a:t>
            </a:r>
            <a:r>
              <a:rPr lang="it-IT" sz="2800" dirty="0" smtClean="0">
                <a:solidFill>
                  <a:schemeClr val="tx1"/>
                </a:solidFill>
                <a:latin typeface="Verdana" pitchFamily="34" charset="0"/>
              </a:rPr>
              <a:t>tutela della riservatezza</a:t>
            </a:r>
          </a:p>
        </p:txBody>
      </p:sp>
      <p:sp>
        <p:nvSpPr>
          <p:cNvPr id="5123" name="Segnaposto contenuto 2"/>
          <p:cNvSpPr>
            <a:spLocks noGrp="1"/>
          </p:cNvSpPr>
          <p:nvPr>
            <p:ph idx="1"/>
          </p:nvPr>
        </p:nvSpPr>
        <p:spPr>
          <a:xfrm>
            <a:off x="539750" y="1772816"/>
            <a:ext cx="8136706" cy="4393034"/>
          </a:xfrm>
          <a:ln>
            <a:solidFill>
              <a:schemeClr val="accent1"/>
            </a:solidFill>
          </a:ln>
        </p:spPr>
        <p:txBody>
          <a:bodyPr/>
          <a:lstStyle/>
          <a:p>
            <a:pPr>
              <a:lnSpc>
                <a:spcPct val="90000"/>
              </a:lnSpc>
              <a:spcBef>
                <a:spcPts val="600"/>
              </a:spcBef>
              <a:spcAft>
                <a:spcPts val="0"/>
              </a:spcAft>
              <a:buFont typeface="Wingdings" pitchFamily="2" charset="2"/>
              <a:buChar char="q"/>
            </a:pPr>
            <a:r>
              <a:rPr lang="it-IT" sz="2000" dirty="0" smtClean="0">
                <a:solidFill>
                  <a:schemeClr val="tx1"/>
                </a:solidFill>
                <a:latin typeface="Verdana" pitchFamily="34" charset="0"/>
              </a:rPr>
              <a:t>Utilizzo crescente dei dati amministrativi a fini statistici.</a:t>
            </a:r>
          </a:p>
          <a:p>
            <a:pPr>
              <a:lnSpc>
                <a:spcPct val="90000"/>
              </a:lnSpc>
              <a:spcBef>
                <a:spcPts val="600"/>
              </a:spcBef>
              <a:spcAft>
                <a:spcPts val="0"/>
              </a:spcAft>
              <a:buFont typeface="Wingdings" pitchFamily="2" charset="2"/>
              <a:buChar char="q"/>
            </a:pPr>
            <a:r>
              <a:rPr lang="it-IT" sz="2000" dirty="0" smtClean="0">
                <a:solidFill>
                  <a:schemeClr val="tx1"/>
                </a:solidFill>
                <a:latin typeface="Verdana" pitchFamily="34" charset="0"/>
              </a:rPr>
              <a:t>L’esigenza di integrare le fonti rende indispensabile l’uso di dati personali e dei dati identificativi; necessità di tenere conto di:</a:t>
            </a:r>
          </a:p>
          <a:p>
            <a:pPr marL="800100" lvl="1" indent="-342900">
              <a:lnSpc>
                <a:spcPct val="90000"/>
              </a:lnSpc>
              <a:spcBef>
                <a:spcPts val="0"/>
              </a:spcBef>
              <a:spcAft>
                <a:spcPts val="0"/>
              </a:spcAft>
              <a:buFont typeface="Wingdings" pitchFamily="2" charset="2"/>
              <a:buChar char="Ø"/>
            </a:pPr>
            <a:r>
              <a:rPr lang="it-IT" sz="2000" dirty="0" smtClean="0">
                <a:solidFill>
                  <a:schemeClr val="tx1"/>
                </a:solidFill>
                <a:latin typeface="Verdana" pitchFamily="34" charset="0"/>
              </a:rPr>
              <a:t>aspetti metodologici</a:t>
            </a:r>
          </a:p>
          <a:p>
            <a:pPr marL="800100" lvl="1" indent="-342900">
              <a:lnSpc>
                <a:spcPct val="90000"/>
              </a:lnSpc>
              <a:spcBef>
                <a:spcPts val="0"/>
              </a:spcBef>
              <a:spcAft>
                <a:spcPts val="0"/>
              </a:spcAft>
              <a:buFont typeface="Wingdings" pitchFamily="2" charset="2"/>
              <a:buChar char="Ø"/>
            </a:pPr>
            <a:r>
              <a:rPr lang="it-IT" sz="2000" dirty="0" smtClean="0">
                <a:solidFill>
                  <a:schemeClr val="tx1"/>
                </a:solidFill>
                <a:latin typeface="Verdana" pitchFamily="34" charset="0"/>
              </a:rPr>
              <a:t>aspetti giuridici (in materia statistica e privacy).</a:t>
            </a:r>
          </a:p>
          <a:p>
            <a:r>
              <a:rPr lang="it-IT" sz="2000" dirty="0" smtClean="0">
                <a:solidFill>
                  <a:schemeClr val="tx1"/>
                </a:solidFill>
                <a:latin typeface="Verdana" pitchFamily="34" charset="0"/>
              </a:rPr>
              <a:t>A seguito delle modifiche introdotte al D.Lgs. 196/2003 (Codice Privacy) dal D.L. 201/2011, sono considerati </a:t>
            </a:r>
            <a:r>
              <a:rPr lang="it-IT" sz="2000" u="sng" dirty="0" smtClean="0">
                <a:solidFill>
                  <a:schemeClr val="tx1"/>
                </a:solidFill>
                <a:latin typeface="Verdana" pitchFamily="34" charset="0"/>
              </a:rPr>
              <a:t>dati personali </a:t>
            </a:r>
            <a:r>
              <a:rPr lang="it-IT" sz="2000" dirty="0" smtClean="0">
                <a:solidFill>
                  <a:schemeClr val="tx1"/>
                </a:solidFill>
                <a:latin typeface="Verdana" pitchFamily="34" charset="0"/>
              </a:rPr>
              <a:t>solo quelli relativi alle persone fisiche. </a:t>
            </a:r>
            <a:r>
              <a:rPr lang="it-IT" sz="1800" i="1" dirty="0" smtClean="0">
                <a:solidFill>
                  <a:schemeClr val="tx1"/>
                </a:solidFill>
                <a:latin typeface="Verdana" pitchFamily="34" charset="0"/>
              </a:rPr>
              <a:t>(Qualunque informazione relativa a persona fisica, identificata o identificabile, anche indirettamente </a:t>
            </a:r>
            <a:r>
              <a:rPr lang="it-IT" sz="1600" i="1" dirty="0">
                <a:solidFill>
                  <a:schemeClr val="tx1"/>
                </a:solidFill>
                <a:latin typeface="Verdana" pitchFamily="34" charset="0"/>
              </a:rPr>
              <a:t>mediante riferimento a qualsiasi altra informazione, ivi compreso un numero di identificazione </a:t>
            </a:r>
            <a:r>
              <a:rPr lang="it-IT" sz="1600" i="1" dirty="0" smtClean="0">
                <a:solidFill>
                  <a:schemeClr val="tx1"/>
                </a:solidFill>
                <a:latin typeface="Verdana" pitchFamily="34" charset="0"/>
              </a:rPr>
              <a:t>personale</a:t>
            </a:r>
            <a:r>
              <a:rPr lang="it-IT" sz="1800" i="1" dirty="0" smtClean="0">
                <a:solidFill>
                  <a:schemeClr val="tx1"/>
                </a:solidFill>
                <a:latin typeface="Verdana" pitchFamily="34" charset="0"/>
              </a:rPr>
              <a:t>)</a:t>
            </a:r>
            <a:endParaRPr lang="it-IT" sz="1800" i="1" dirty="0">
              <a:solidFill>
                <a:schemeClr val="tx1"/>
              </a:solidFill>
              <a:latin typeface="Verdana" pitchFamily="34" charset="0"/>
            </a:endParaRPr>
          </a:p>
          <a:p>
            <a:pPr marL="400050">
              <a:lnSpc>
                <a:spcPct val="90000"/>
              </a:lnSpc>
              <a:spcBef>
                <a:spcPts val="600"/>
              </a:spcBef>
              <a:spcAft>
                <a:spcPts val="0"/>
              </a:spcAft>
              <a:buFont typeface="Wingdings" pitchFamily="2" charset="2"/>
              <a:buChar char="q"/>
            </a:pPr>
            <a:r>
              <a:rPr lang="it-IT" sz="2000" dirty="0" smtClean="0">
                <a:solidFill>
                  <a:schemeClr val="tx1"/>
                </a:solidFill>
                <a:latin typeface="Verdana" pitchFamily="34" charset="0"/>
              </a:rPr>
              <a:t>Per i dati individuali relativi alle persone giuridiche restano comunque in vigore le norme sul segreto statistico. </a:t>
            </a:r>
          </a:p>
        </p:txBody>
      </p:sp>
      <p:sp>
        <p:nvSpPr>
          <p:cNvPr id="4" name="Segnaposto data 3"/>
          <p:cNvSpPr>
            <a:spLocks noGrp="1"/>
          </p:cNvSpPr>
          <p:nvPr>
            <p:ph type="dt" sz="quarter" idx="10"/>
          </p:nvPr>
        </p:nvSpPr>
        <p:spPr/>
        <p:txBody>
          <a:bodyPr/>
          <a:lstStyle/>
          <a:p>
            <a:pPr>
              <a:defRPr/>
            </a:pPr>
            <a:r>
              <a:rPr lang="it-IT" smtClean="0"/>
              <a:t>Napoli, 28 ottobre 2015</a:t>
            </a:r>
            <a:endParaRPr lang="it-IT" dirty="0"/>
          </a:p>
        </p:txBody>
      </p:sp>
      <p:sp>
        <p:nvSpPr>
          <p:cNvPr id="5" name="Segnaposto piè di pagina 4"/>
          <p:cNvSpPr>
            <a:spLocks noGrp="1"/>
          </p:cNvSpPr>
          <p:nvPr>
            <p:ph type="ftr" sz="quarter" idx="11"/>
          </p:nvPr>
        </p:nvSpPr>
        <p:spPr/>
        <p:txBody>
          <a:bodyPr/>
          <a:lstStyle/>
          <a:p>
            <a:pPr>
              <a:defRPr/>
            </a:pPr>
            <a:r>
              <a:rPr lang="it-IT" b="0" smtClean="0"/>
              <a:t>Paola Baldi          </a:t>
            </a:r>
            <a:endParaRPr lang="it-IT" dirty="0"/>
          </a:p>
        </p:txBody>
      </p:sp>
      <p:sp>
        <p:nvSpPr>
          <p:cNvPr id="6" name="Segnaposto numero diapositiva 5"/>
          <p:cNvSpPr>
            <a:spLocks noGrp="1"/>
          </p:cNvSpPr>
          <p:nvPr>
            <p:ph type="sldNum" sz="quarter" idx="12"/>
          </p:nvPr>
        </p:nvSpPr>
        <p:spPr/>
        <p:txBody>
          <a:bodyPr/>
          <a:lstStyle/>
          <a:p>
            <a:pPr>
              <a:defRPr/>
            </a:pPr>
            <a:fld id="{350A8857-EA2D-4FDB-97D8-2516BEC577C6}" type="slidenum">
              <a:rPr lang="it-IT" smtClean="0"/>
              <a:pPr>
                <a:defRPr/>
              </a:pPr>
              <a:t>3</a:t>
            </a:fld>
            <a:endParaRPr lang="it-IT"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olo 1"/>
          <p:cNvSpPr>
            <a:spLocks noGrp="1"/>
          </p:cNvSpPr>
          <p:nvPr>
            <p:ph type="title"/>
          </p:nvPr>
        </p:nvSpPr>
        <p:spPr/>
        <p:txBody>
          <a:bodyPr/>
          <a:lstStyle/>
          <a:p>
            <a:r>
              <a:rPr lang="it-IT" sz="2800" dirty="0">
                <a:solidFill>
                  <a:schemeClr val="tx1"/>
                </a:solidFill>
                <a:latin typeface="Verdana" pitchFamily="34" charset="0"/>
              </a:rPr>
              <a:t>Uso statistico di fonti amministrative: </a:t>
            </a:r>
            <a:r>
              <a:rPr lang="it-IT" sz="2800" dirty="0" smtClean="0">
                <a:solidFill>
                  <a:schemeClr val="tx1"/>
                </a:solidFill>
                <a:latin typeface="Verdana" pitchFamily="34" charset="0"/>
              </a:rPr>
              <a:t/>
            </a:r>
            <a:br>
              <a:rPr lang="it-IT" sz="2800" dirty="0" smtClean="0">
                <a:solidFill>
                  <a:schemeClr val="tx1"/>
                </a:solidFill>
                <a:latin typeface="Verdana" pitchFamily="34" charset="0"/>
              </a:rPr>
            </a:br>
            <a:r>
              <a:rPr lang="it-IT" sz="2800" dirty="0" smtClean="0">
                <a:solidFill>
                  <a:schemeClr val="tx1"/>
                </a:solidFill>
                <a:latin typeface="Verdana" pitchFamily="34" charset="0"/>
              </a:rPr>
              <a:t>la normativa ‘privacy’</a:t>
            </a:r>
          </a:p>
        </p:txBody>
      </p:sp>
      <p:sp>
        <p:nvSpPr>
          <p:cNvPr id="5123" name="Segnaposto contenuto 2"/>
          <p:cNvSpPr>
            <a:spLocks noGrp="1"/>
          </p:cNvSpPr>
          <p:nvPr>
            <p:ph idx="1"/>
          </p:nvPr>
        </p:nvSpPr>
        <p:spPr>
          <a:xfrm>
            <a:off x="539750" y="1844824"/>
            <a:ext cx="7997825" cy="4321026"/>
          </a:xfrm>
          <a:ln>
            <a:solidFill>
              <a:schemeClr val="accent1"/>
            </a:solidFill>
          </a:ln>
        </p:spPr>
        <p:txBody>
          <a:bodyPr/>
          <a:lstStyle/>
          <a:p>
            <a:pPr>
              <a:lnSpc>
                <a:spcPct val="90000"/>
              </a:lnSpc>
              <a:spcBef>
                <a:spcPts val="0"/>
              </a:spcBef>
              <a:spcAft>
                <a:spcPts val="0"/>
              </a:spcAft>
              <a:buFont typeface="Wingdings" pitchFamily="2" charset="2"/>
              <a:buChar char="q"/>
            </a:pPr>
            <a:r>
              <a:rPr lang="it-IT" sz="2000" dirty="0" smtClean="0">
                <a:solidFill>
                  <a:schemeClr val="tx1"/>
                </a:solidFill>
                <a:latin typeface="Verdana" pitchFamily="34" charset="0"/>
              </a:rPr>
              <a:t>La norme che disciplinano il trattamento dei dati personali sono complesse e per certi aspetti diverse a seconda che:</a:t>
            </a:r>
          </a:p>
          <a:p>
            <a:pPr marL="800100" lvl="1" indent="-342900">
              <a:lnSpc>
                <a:spcPct val="90000"/>
              </a:lnSpc>
              <a:spcBef>
                <a:spcPts val="0"/>
              </a:spcBef>
              <a:spcAft>
                <a:spcPts val="0"/>
              </a:spcAft>
              <a:buFont typeface="Wingdings" pitchFamily="2" charset="2"/>
              <a:buChar char="Ø"/>
            </a:pPr>
            <a:r>
              <a:rPr lang="it-IT" sz="2000" dirty="0" smtClean="0">
                <a:solidFill>
                  <a:schemeClr val="tx1"/>
                </a:solidFill>
                <a:latin typeface="Verdana" pitchFamily="34" charset="0"/>
              </a:rPr>
              <a:t>il titolare del trattamento sia un soggetto pubblico o un soggetto privato </a:t>
            </a:r>
          </a:p>
          <a:p>
            <a:pPr marL="800100" lvl="1" indent="-342900">
              <a:lnSpc>
                <a:spcPct val="90000"/>
              </a:lnSpc>
              <a:spcBef>
                <a:spcPts val="0"/>
              </a:spcBef>
              <a:spcAft>
                <a:spcPts val="0"/>
              </a:spcAft>
              <a:buFont typeface="Wingdings" pitchFamily="2" charset="2"/>
              <a:buChar char="Ø"/>
            </a:pPr>
            <a:r>
              <a:rPr lang="it-IT" sz="2000" dirty="0" smtClean="0">
                <a:solidFill>
                  <a:schemeClr val="tx1"/>
                </a:solidFill>
                <a:latin typeface="Verdana" pitchFamily="34" charset="0"/>
              </a:rPr>
              <a:t>il trattamento riguardi dati ‘comuni’ oppure dati sensibili o giudiziari. </a:t>
            </a:r>
          </a:p>
          <a:p>
            <a:pPr marL="457200" lvl="1" indent="0">
              <a:lnSpc>
                <a:spcPct val="90000"/>
              </a:lnSpc>
              <a:spcBef>
                <a:spcPts val="0"/>
              </a:spcBef>
              <a:spcAft>
                <a:spcPts val="0"/>
              </a:spcAft>
            </a:pPr>
            <a:r>
              <a:rPr lang="it-IT" sz="2000" dirty="0" smtClean="0">
                <a:solidFill>
                  <a:schemeClr val="tx1"/>
                </a:solidFill>
                <a:latin typeface="Verdana" pitchFamily="34" charset="0"/>
              </a:rPr>
              <a:t>Inoltre esistono disposizioni particolari per specifici settori.</a:t>
            </a:r>
          </a:p>
          <a:p>
            <a:pPr>
              <a:lnSpc>
                <a:spcPct val="90000"/>
              </a:lnSpc>
              <a:spcBef>
                <a:spcPts val="600"/>
              </a:spcBef>
              <a:spcAft>
                <a:spcPts val="0"/>
              </a:spcAft>
              <a:buFont typeface="Wingdings" pitchFamily="2" charset="2"/>
              <a:buChar char="q"/>
            </a:pPr>
            <a:r>
              <a:rPr lang="it-IT" sz="2000" dirty="0" smtClean="0">
                <a:solidFill>
                  <a:schemeClr val="tx1"/>
                </a:solidFill>
                <a:latin typeface="Verdana" pitchFamily="34" charset="0"/>
              </a:rPr>
              <a:t>In relazione ai temi di questo seminario si deve fare riferimento alle disposizioni che regolano il </a:t>
            </a:r>
            <a:r>
              <a:rPr lang="it-IT" sz="2000" u="sng" dirty="0" smtClean="0">
                <a:solidFill>
                  <a:schemeClr val="tx1"/>
                </a:solidFill>
                <a:latin typeface="Verdana" pitchFamily="34" charset="0"/>
              </a:rPr>
              <a:t>trattamento di dati personali da parte di soggetti pubblici, per scopi statistici, nell’ambito del Sistema statistico nazionale</a:t>
            </a:r>
            <a:r>
              <a:rPr lang="it-IT" sz="2000" dirty="0" smtClean="0">
                <a:solidFill>
                  <a:schemeClr val="tx1"/>
                </a:solidFill>
                <a:latin typeface="Verdana" pitchFamily="34" charset="0"/>
              </a:rPr>
              <a:t>. </a:t>
            </a:r>
          </a:p>
          <a:p>
            <a:pPr marL="400050" lvl="1" indent="0">
              <a:lnSpc>
                <a:spcPct val="90000"/>
              </a:lnSpc>
              <a:spcBef>
                <a:spcPts val="0"/>
              </a:spcBef>
              <a:spcAft>
                <a:spcPts val="0"/>
              </a:spcAft>
            </a:pPr>
            <a:r>
              <a:rPr lang="it-IT" sz="1800" i="1" dirty="0" smtClean="0">
                <a:solidFill>
                  <a:schemeClr val="tx1"/>
                </a:solidFill>
                <a:latin typeface="Verdana" pitchFamily="34" charset="0"/>
              </a:rPr>
              <a:t>Gli aspetti più rilevanti riguardano l’acquisizione e la </a:t>
            </a:r>
            <a:r>
              <a:rPr lang="it-IT" sz="1800" i="1" u="sng" dirty="0" smtClean="0">
                <a:solidFill>
                  <a:schemeClr val="tx1"/>
                </a:solidFill>
                <a:latin typeface="Verdana" pitchFamily="34" charset="0"/>
              </a:rPr>
              <a:t>comunicazione</a:t>
            </a:r>
            <a:r>
              <a:rPr lang="it-IT" sz="1800" i="1" dirty="0" smtClean="0">
                <a:solidFill>
                  <a:schemeClr val="tx1"/>
                </a:solidFill>
                <a:latin typeface="Verdana" pitchFamily="34" charset="0"/>
              </a:rPr>
              <a:t> dei dati e le informative per gli interessati; restano ferme le regole e i principi generali per il trattamento. </a:t>
            </a:r>
          </a:p>
          <a:p>
            <a:pPr>
              <a:spcBef>
                <a:spcPts val="600"/>
              </a:spcBef>
              <a:spcAft>
                <a:spcPts val="0"/>
              </a:spcAft>
              <a:buFont typeface="Wingdings" pitchFamily="2" charset="2"/>
              <a:buChar char="q"/>
            </a:pPr>
            <a:endParaRPr lang="it-IT" sz="2000" i="1" dirty="0" smtClean="0">
              <a:solidFill>
                <a:schemeClr val="tx1"/>
              </a:solidFill>
              <a:latin typeface="Verdana" pitchFamily="34" charset="0"/>
            </a:endParaRPr>
          </a:p>
        </p:txBody>
      </p:sp>
      <p:sp>
        <p:nvSpPr>
          <p:cNvPr id="4" name="Segnaposto data 3"/>
          <p:cNvSpPr>
            <a:spLocks noGrp="1"/>
          </p:cNvSpPr>
          <p:nvPr>
            <p:ph type="dt" sz="quarter" idx="10"/>
          </p:nvPr>
        </p:nvSpPr>
        <p:spPr/>
        <p:txBody>
          <a:bodyPr/>
          <a:lstStyle/>
          <a:p>
            <a:pPr>
              <a:defRPr/>
            </a:pPr>
            <a:r>
              <a:rPr lang="it-IT" smtClean="0"/>
              <a:t>Napoli, 28 ottobre 2015</a:t>
            </a:r>
            <a:endParaRPr lang="it-IT" dirty="0"/>
          </a:p>
        </p:txBody>
      </p:sp>
      <p:sp>
        <p:nvSpPr>
          <p:cNvPr id="5" name="Segnaposto piè di pagina 4"/>
          <p:cNvSpPr>
            <a:spLocks noGrp="1"/>
          </p:cNvSpPr>
          <p:nvPr>
            <p:ph type="ftr" sz="quarter" idx="11"/>
          </p:nvPr>
        </p:nvSpPr>
        <p:spPr/>
        <p:txBody>
          <a:bodyPr/>
          <a:lstStyle/>
          <a:p>
            <a:pPr>
              <a:defRPr/>
            </a:pPr>
            <a:r>
              <a:rPr lang="it-IT" b="0" smtClean="0"/>
              <a:t>Paola Baldi          </a:t>
            </a:r>
            <a:endParaRPr lang="it-IT" dirty="0"/>
          </a:p>
        </p:txBody>
      </p:sp>
      <p:sp>
        <p:nvSpPr>
          <p:cNvPr id="6" name="Segnaposto numero diapositiva 5"/>
          <p:cNvSpPr>
            <a:spLocks noGrp="1"/>
          </p:cNvSpPr>
          <p:nvPr>
            <p:ph type="sldNum" sz="quarter" idx="12"/>
          </p:nvPr>
        </p:nvSpPr>
        <p:spPr/>
        <p:txBody>
          <a:bodyPr/>
          <a:lstStyle/>
          <a:p>
            <a:pPr>
              <a:defRPr/>
            </a:pPr>
            <a:fld id="{350A8857-EA2D-4FDB-97D8-2516BEC577C6}" type="slidenum">
              <a:rPr lang="it-IT" smtClean="0"/>
              <a:pPr>
                <a:defRPr/>
              </a:pPr>
              <a:t>4</a:t>
            </a:fld>
            <a:endParaRPr lang="it-IT" dirty="0"/>
          </a:p>
        </p:txBody>
      </p:sp>
    </p:spTree>
    <p:extLst>
      <p:ext uri="{BB962C8B-B14F-4D97-AF65-F5344CB8AC3E}">
        <p14:creationId xmlns:p14="http://schemas.microsoft.com/office/powerpoint/2010/main" val="805369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olo 1"/>
          <p:cNvSpPr>
            <a:spLocks noGrp="1"/>
          </p:cNvSpPr>
          <p:nvPr>
            <p:ph type="title"/>
          </p:nvPr>
        </p:nvSpPr>
        <p:spPr/>
        <p:txBody>
          <a:bodyPr/>
          <a:lstStyle/>
          <a:p>
            <a:r>
              <a:rPr lang="it-IT" sz="2800" dirty="0" smtClean="0">
                <a:solidFill>
                  <a:schemeClr val="tx1"/>
                </a:solidFill>
                <a:latin typeface="Verdana" pitchFamily="34" charset="0"/>
              </a:rPr>
              <a:t/>
            </a:r>
            <a:br>
              <a:rPr lang="it-IT" sz="2800" dirty="0" smtClean="0">
                <a:solidFill>
                  <a:schemeClr val="tx1"/>
                </a:solidFill>
                <a:latin typeface="Verdana" pitchFamily="34" charset="0"/>
              </a:rPr>
            </a:br>
            <a:r>
              <a:rPr lang="it-IT" sz="2800" dirty="0" smtClean="0">
                <a:solidFill>
                  <a:schemeClr val="tx1"/>
                </a:solidFill>
                <a:latin typeface="Verdana" pitchFamily="34" charset="0"/>
              </a:rPr>
              <a:t>Comunicazione e diffusione di dati</a:t>
            </a:r>
          </a:p>
        </p:txBody>
      </p:sp>
      <p:sp>
        <p:nvSpPr>
          <p:cNvPr id="5123" name="Segnaposto contenuto 2"/>
          <p:cNvSpPr>
            <a:spLocks noGrp="1"/>
          </p:cNvSpPr>
          <p:nvPr>
            <p:ph idx="1"/>
          </p:nvPr>
        </p:nvSpPr>
        <p:spPr>
          <a:xfrm>
            <a:off x="539750" y="1844824"/>
            <a:ext cx="7997825" cy="4321026"/>
          </a:xfrm>
          <a:ln>
            <a:solidFill>
              <a:schemeClr val="accent1"/>
            </a:solidFill>
          </a:ln>
        </p:spPr>
        <p:txBody>
          <a:bodyPr/>
          <a:lstStyle/>
          <a:p>
            <a:pPr>
              <a:lnSpc>
                <a:spcPct val="90000"/>
              </a:lnSpc>
              <a:spcBef>
                <a:spcPts val="0"/>
              </a:spcBef>
              <a:spcAft>
                <a:spcPts val="0"/>
              </a:spcAft>
              <a:buFont typeface="Wingdings" pitchFamily="2" charset="2"/>
              <a:buChar char="q"/>
            </a:pPr>
            <a:r>
              <a:rPr lang="it-IT" sz="2000" dirty="0" smtClean="0">
                <a:solidFill>
                  <a:schemeClr val="tx1"/>
                </a:solidFill>
                <a:latin typeface="Verdana" pitchFamily="34" charset="0"/>
              </a:rPr>
              <a:t>Si deve porre attenzione al diverso utilizzo del termine «diffusione» </a:t>
            </a:r>
            <a:r>
              <a:rPr lang="it-IT" sz="2000" dirty="0">
                <a:solidFill>
                  <a:schemeClr val="tx1"/>
                </a:solidFill>
                <a:latin typeface="Verdana" pitchFamily="34" charset="0"/>
              </a:rPr>
              <a:t>nella normativa privacy e nel sistema organizzativo </a:t>
            </a:r>
            <a:r>
              <a:rPr lang="it-IT" sz="2000" dirty="0" smtClean="0">
                <a:solidFill>
                  <a:schemeClr val="tx1"/>
                </a:solidFill>
                <a:latin typeface="Verdana" pitchFamily="34" charset="0"/>
              </a:rPr>
              <a:t>Istat, in relazione ai differenti concetti di «diffusione dei dati personali» e </a:t>
            </a:r>
            <a:r>
              <a:rPr lang="it-IT" sz="2000" dirty="0">
                <a:solidFill>
                  <a:schemeClr val="tx1"/>
                </a:solidFill>
                <a:latin typeface="Verdana" pitchFamily="34" charset="0"/>
              </a:rPr>
              <a:t>«diffusione dei prodotti statistici</a:t>
            </a:r>
            <a:r>
              <a:rPr lang="it-IT" sz="2000" dirty="0" smtClean="0">
                <a:solidFill>
                  <a:schemeClr val="tx1"/>
                </a:solidFill>
                <a:latin typeface="Verdana" pitchFamily="34" charset="0"/>
              </a:rPr>
              <a:t>»</a:t>
            </a:r>
          </a:p>
          <a:p>
            <a:pPr marL="0" indent="0">
              <a:lnSpc>
                <a:spcPct val="90000"/>
              </a:lnSpc>
              <a:spcBef>
                <a:spcPts val="0"/>
              </a:spcBef>
              <a:spcAft>
                <a:spcPts val="0"/>
              </a:spcAft>
            </a:pPr>
            <a:endParaRPr lang="it-IT" sz="2000" dirty="0" smtClean="0">
              <a:solidFill>
                <a:schemeClr val="tx1"/>
              </a:solidFill>
              <a:latin typeface="Verdana" pitchFamily="34" charset="0"/>
            </a:endParaRPr>
          </a:p>
          <a:p>
            <a:pPr>
              <a:lnSpc>
                <a:spcPct val="90000"/>
              </a:lnSpc>
              <a:spcBef>
                <a:spcPts val="0"/>
              </a:spcBef>
              <a:spcAft>
                <a:spcPts val="0"/>
              </a:spcAft>
              <a:buFont typeface="Wingdings" pitchFamily="2" charset="2"/>
              <a:buChar char="q"/>
            </a:pPr>
            <a:r>
              <a:rPr lang="it-IT" sz="2000" dirty="0" smtClean="0">
                <a:solidFill>
                  <a:schemeClr val="tx1"/>
                </a:solidFill>
                <a:latin typeface="Verdana" pitchFamily="34" charset="0"/>
              </a:rPr>
              <a:t>Nei documenti Istat si fa spesso riferimento ai «sistemi di diffusione dei dati» complessivamente per la ‘diffusione di microdati’ e ‘diffusione dei dati aggregati’</a:t>
            </a:r>
          </a:p>
          <a:p>
            <a:pPr marL="0" indent="0">
              <a:lnSpc>
                <a:spcPct val="90000"/>
              </a:lnSpc>
              <a:spcBef>
                <a:spcPts val="0"/>
              </a:spcBef>
              <a:spcAft>
                <a:spcPts val="0"/>
              </a:spcAft>
            </a:pPr>
            <a:endParaRPr lang="it-IT" sz="2000" dirty="0" smtClean="0">
              <a:solidFill>
                <a:schemeClr val="tx1"/>
              </a:solidFill>
              <a:latin typeface="Verdana" pitchFamily="34" charset="0"/>
            </a:endParaRPr>
          </a:p>
          <a:p>
            <a:pPr>
              <a:lnSpc>
                <a:spcPct val="90000"/>
              </a:lnSpc>
              <a:spcBef>
                <a:spcPts val="0"/>
              </a:spcBef>
              <a:spcAft>
                <a:spcPts val="0"/>
              </a:spcAft>
              <a:buFont typeface="Wingdings" pitchFamily="2" charset="2"/>
              <a:buChar char="q"/>
            </a:pPr>
            <a:r>
              <a:rPr lang="it-IT" sz="2000" dirty="0" smtClean="0">
                <a:solidFill>
                  <a:schemeClr val="tx1"/>
                </a:solidFill>
                <a:latin typeface="Verdana" pitchFamily="34" charset="0"/>
              </a:rPr>
              <a:t>Per quanto riguarda la tutela della riservatezza si deve invece fare riferimento alla distinzione tra «dati personali» e dati «anonimi» e alla definizione delle operazioni di «comunicazione» e «diffusione»</a:t>
            </a:r>
          </a:p>
          <a:p>
            <a:pPr>
              <a:lnSpc>
                <a:spcPct val="90000"/>
              </a:lnSpc>
              <a:spcBef>
                <a:spcPts val="0"/>
              </a:spcBef>
              <a:spcAft>
                <a:spcPts val="0"/>
              </a:spcAft>
              <a:buFont typeface="Wingdings" pitchFamily="2" charset="2"/>
              <a:buChar char="q"/>
            </a:pPr>
            <a:endParaRPr lang="it-IT" sz="2000" dirty="0" smtClean="0">
              <a:solidFill>
                <a:schemeClr val="tx1"/>
              </a:solidFill>
              <a:latin typeface="Verdana" pitchFamily="34" charset="0"/>
            </a:endParaRPr>
          </a:p>
          <a:p>
            <a:pPr marL="0" indent="0">
              <a:spcBef>
                <a:spcPts val="600"/>
              </a:spcBef>
              <a:spcAft>
                <a:spcPts val="0"/>
              </a:spcAft>
            </a:pPr>
            <a:endParaRPr lang="it-IT" sz="2000" i="1" dirty="0" smtClean="0">
              <a:solidFill>
                <a:schemeClr val="tx1"/>
              </a:solidFill>
              <a:latin typeface="Verdana" pitchFamily="34" charset="0"/>
            </a:endParaRPr>
          </a:p>
        </p:txBody>
      </p:sp>
      <p:sp>
        <p:nvSpPr>
          <p:cNvPr id="4" name="Segnaposto data 3"/>
          <p:cNvSpPr>
            <a:spLocks noGrp="1"/>
          </p:cNvSpPr>
          <p:nvPr>
            <p:ph type="dt" sz="quarter" idx="10"/>
          </p:nvPr>
        </p:nvSpPr>
        <p:spPr/>
        <p:txBody>
          <a:bodyPr/>
          <a:lstStyle/>
          <a:p>
            <a:pPr>
              <a:defRPr/>
            </a:pPr>
            <a:r>
              <a:rPr lang="it-IT" smtClean="0"/>
              <a:t>Napoli, 28 ottobre 2015</a:t>
            </a:r>
            <a:endParaRPr lang="it-IT" dirty="0"/>
          </a:p>
        </p:txBody>
      </p:sp>
      <p:sp>
        <p:nvSpPr>
          <p:cNvPr id="5" name="Segnaposto piè di pagina 4"/>
          <p:cNvSpPr>
            <a:spLocks noGrp="1"/>
          </p:cNvSpPr>
          <p:nvPr>
            <p:ph type="ftr" sz="quarter" idx="11"/>
          </p:nvPr>
        </p:nvSpPr>
        <p:spPr/>
        <p:txBody>
          <a:bodyPr/>
          <a:lstStyle/>
          <a:p>
            <a:pPr>
              <a:defRPr/>
            </a:pPr>
            <a:r>
              <a:rPr lang="it-IT" b="0" smtClean="0"/>
              <a:t>Paola Baldi          </a:t>
            </a:r>
            <a:endParaRPr lang="it-IT" dirty="0"/>
          </a:p>
        </p:txBody>
      </p:sp>
      <p:sp>
        <p:nvSpPr>
          <p:cNvPr id="6" name="Segnaposto numero diapositiva 5"/>
          <p:cNvSpPr>
            <a:spLocks noGrp="1"/>
          </p:cNvSpPr>
          <p:nvPr>
            <p:ph type="sldNum" sz="quarter" idx="12"/>
          </p:nvPr>
        </p:nvSpPr>
        <p:spPr/>
        <p:txBody>
          <a:bodyPr/>
          <a:lstStyle/>
          <a:p>
            <a:pPr>
              <a:defRPr/>
            </a:pPr>
            <a:fld id="{350A8857-EA2D-4FDB-97D8-2516BEC577C6}" type="slidenum">
              <a:rPr lang="it-IT" smtClean="0"/>
              <a:pPr>
                <a:defRPr/>
              </a:pPr>
              <a:t>5</a:t>
            </a:fld>
            <a:endParaRPr lang="it-IT" dirty="0"/>
          </a:p>
        </p:txBody>
      </p:sp>
    </p:spTree>
    <p:extLst>
      <p:ext uri="{BB962C8B-B14F-4D97-AF65-F5344CB8AC3E}">
        <p14:creationId xmlns:p14="http://schemas.microsoft.com/office/powerpoint/2010/main" val="70686864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olo 1"/>
          <p:cNvSpPr>
            <a:spLocks noGrp="1"/>
          </p:cNvSpPr>
          <p:nvPr>
            <p:ph type="title"/>
          </p:nvPr>
        </p:nvSpPr>
        <p:spPr/>
        <p:txBody>
          <a:bodyPr/>
          <a:lstStyle/>
          <a:p>
            <a:pPr>
              <a:lnSpc>
                <a:spcPct val="90000"/>
              </a:lnSpc>
            </a:pPr>
            <a:r>
              <a:rPr lang="it-IT" sz="2800" dirty="0" smtClean="0">
                <a:solidFill>
                  <a:schemeClr val="tx1"/>
                </a:solidFill>
                <a:latin typeface="Verdana" pitchFamily="34" charset="0"/>
              </a:rPr>
              <a:t>Trattamento statistico dei </a:t>
            </a:r>
            <a:br>
              <a:rPr lang="it-IT" sz="2800" dirty="0" smtClean="0">
                <a:solidFill>
                  <a:schemeClr val="tx1"/>
                </a:solidFill>
                <a:latin typeface="Verdana" pitchFamily="34" charset="0"/>
              </a:rPr>
            </a:br>
            <a:r>
              <a:rPr lang="it-IT" sz="2800" dirty="0" smtClean="0">
                <a:solidFill>
                  <a:schemeClr val="tx1"/>
                </a:solidFill>
                <a:latin typeface="Verdana" pitchFamily="34" charset="0"/>
              </a:rPr>
              <a:t>dati amministrativi già disponibili </a:t>
            </a:r>
            <a:br>
              <a:rPr lang="it-IT" sz="2800" dirty="0" smtClean="0">
                <a:solidFill>
                  <a:schemeClr val="tx1"/>
                </a:solidFill>
                <a:latin typeface="Verdana" pitchFamily="34" charset="0"/>
              </a:rPr>
            </a:br>
            <a:r>
              <a:rPr lang="it-IT" sz="2800" dirty="0" smtClean="0">
                <a:solidFill>
                  <a:schemeClr val="tx1"/>
                </a:solidFill>
                <a:latin typeface="Verdana" pitchFamily="34" charset="0"/>
              </a:rPr>
              <a:t>presso l’ente</a:t>
            </a:r>
            <a:r>
              <a:rPr lang="it-IT" sz="2800" dirty="0">
                <a:solidFill>
                  <a:schemeClr val="tx1"/>
                </a:solidFill>
                <a:latin typeface="Verdana" pitchFamily="34" charset="0"/>
              </a:rPr>
              <a:t>: </a:t>
            </a:r>
            <a:r>
              <a:rPr lang="it-IT" sz="2800" dirty="0" smtClean="0">
                <a:solidFill>
                  <a:schemeClr val="tx1"/>
                </a:solidFill>
                <a:latin typeface="Verdana" pitchFamily="34" charset="0"/>
              </a:rPr>
              <a:t>presupposti giuridici</a:t>
            </a:r>
          </a:p>
        </p:txBody>
      </p:sp>
      <p:sp>
        <p:nvSpPr>
          <p:cNvPr id="5123" name="Segnaposto contenuto 2"/>
          <p:cNvSpPr>
            <a:spLocks noGrp="1"/>
          </p:cNvSpPr>
          <p:nvPr>
            <p:ph idx="1"/>
          </p:nvPr>
        </p:nvSpPr>
        <p:spPr>
          <a:xfrm>
            <a:off x="539750" y="1700213"/>
            <a:ext cx="7997825" cy="4465637"/>
          </a:xfrm>
          <a:ln>
            <a:solidFill>
              <a:schemeClr val="accent1"/>
            </a:solidFill>
          </a:ln>
        </p:spPr>
        <p:txBody>
          <a:bodyPr/>
          <a:lstStyle/>
          <a:p>
            <a:pPr>
              <a:lnSpc>
                <a:spcPct val="90000"/>
              </a:lnSpc>
              <a:buFont typeface="Wingdings" pitchFamily="2" charset="2"/>
              <a:buChar char="q"/>
            </a:pPr>
            <a:r>
              <a:rPr lang="it-IT" sz="2000" dirty="0" smtClean="0">
                <a:solidFill>
                  <a:schemeClr val="tx1"/>
                </a:solidFill>
                <a:latin typeface="Verdana" pitchFamily="34" charset="0"/>
              </a:rPr>
              <a:t>I soggetti pubblici possono trattare dati personali soltanto per lo svolgimento di funzioni istituzionali (</a:t>
            </a:r>
            <a:r>
              <a:rPr lang="it-IT" sz="2000" i="1" dirty="0" smtClean="0">
                <a:solidFill>
                  <a:schemeClr val="tx1"/>
                </a:solidFill>
                <a:latin typeface="Verdana" pitchFamily="34" charset="0"/>
              </a:rPr>
              <a:t>tra queste anche la funzione statistica</a:t>
            </a:r>
            <a:r>
              <a:rPr lang="it-IT" sz="2000" dirty="0" smtClean="0">
                <a:solidFill>
                  <a:schemeClr val="tx1"/>
                </a:solidFill>
                <a:latin typeface="Verdana" pitchFamily="34" charset="0"/>
              </a:rPr>
              <a:t>).</a:t>
            </a:r>
          </a:p>
          <a:p>
            <a:pPr>
              <a:lnSpc>
                <a:spcPct val="90000"/>
              </a:lnSpc>
              <a:buFont typeface="Wingdings" pitchFamily="2" charset="2"/>
              <a:buChar char="q"/>
            </a:pPr>
            <a:r>
              <a:rPr lang="it-IT" sz="2000" dirty="0" smtClean="0">
                <a:solidFill>
                  <a:schemeClr val="tx1"/>
                </a:solidFill>
                <a:latin typeface="Verdana" pitchFamily="34" charset="0"/>
              </a:rPr>
              <a:t>Secondo le regole generali per il trattamento dei dati </a:t>
            </a:r>
            <a:r>
              <a:rPr lang="it-IT" sz="1800" i="1" dirty="0" smtClean="0">
                <a:solidFill>
                  <a:schemeClr val="tx1"/>
                </a:solidFill>
                <a:latin typeface="Verdana" pitchFamily="34" charset="0"/>
              </a:rPr>
              <a:t>(art. 11), </a:t>
            </a:r>
            <a:r>
              <a:rPr lang="it-IT" sz="2000" dirty="0" smtClean="0">
                <a:solidFill>
                  <a:schemeClr val="tx1"/>
                </a:solidFill>
                <a:latin typeface="Verdana" pitchFamily="34" charset="0"/>
              </a:rPr>
              <a:t>i dati personali possono essere raccolti ‘</a:t>
            </a:r>
            <a:r>
              <a:rPr lang="it-IT" sz="2000" i="1" dirty="0" smtClean="0">
                <a:solidFill>
                  <a:schemeClr val="tx1"/>
                </a:solidFill>
                <a:latin typeface="Verdana" pitchFamily="34" charset="0"/>
              </a:rPr>
              <a:t>per scopi determinati, espliciti e legittimi, ed utilizzati in altre operazione del trattamento compatibili con tali scopi’</a:t>
            </a:r>
            <a:r>
              <a:rPr lang="it-IT" sz="2000" dirty="0" smtClean="0">
                <a:solidFill>
                  <a:schemeClr val="tx1"/>
                </a:solidFill>
                <a:latin typeface="Verdana" pitchFamily="34" charset="0"/>
              </a:rPr>
              <a:t>.</a:t>
            </a:r>
          </a:p>
          <a:p>
            <a:pPr>
              <a:lnSpc>
                <a:spcPct val="90000"/>
              </a:lnSpc>
              <a:buFont typeface="Wingdings" pitchFamily="2" charset="2"/>
              <a:buChar char="q"/>
            </a:pPr>
            <a:r>
              <a:rPr lang="it-IT" sz="2000" dirty="0">
                <a:solidFill>
                  <a:schemeClr val="tx1"/>
                </a:solidFill>
                <a:latin typeface="Verdana" pitchFamily="34" charset="0"/>
              </a:rPr>
              <a:t>L’art. 99 del </a:t>
            </a:r>
            <a:r>
              <a:rPr lang="it-IT" sz="2000" dirty="0" smtClean="0">
                <a:solidFill>
                  <a:schemeClr val="tx1"/>
                </a:solidFill>
                <a:latin typeface="Verdana" pitchFamily="34" charset="0"/>
              </a:rPr>
              <a:t>Codice Privacy stabilisce che ‘</a:t>
            </a:r>
            <a:r>
              <a:rPr lang="it-IT" sz="2000" i="1" dirty="0" smtClean="0">
                <a:solidFill>
                  <a:schemeClr val="tx1"/>
                </a:solidFill>
                <a:latin typeface="Verdana" pitchFamily="34" charset="0"/>
              </a:rPr>
              <a:t>Il trattamento di dati personali effettuato per scopi storici, statistici o scientifici è considerato </a:t>
            </a:r>
            <a:r>
              <a:rPr lang="it-IT" sz="2000" i="1" u="sng" dirty="0" smtClean="0">
                <a:solidFill>
                  <a:schemeClr val="tx1"/>
                </a:solidFill>
                <a:latin typeface="Verdana" pitchFamily="34" charset="0"/>
              </a:rPr>
              <a:t>compatibile</a:t>
            </a:r>
            <a:r>
              <a:rPr lang="it-IT" sz="2000" i="1" dirty="0" smtClean="0">
                <a:solidFill>
                  <a:schemeClr val="tx1"/>
                </a:solidFill>
                <a:latin typeface="Verdana" pitchFamily="34" charset="0"/>
              </a:rPr>
              <a:t> con i diversi scopi per i quali i dati sono stati in precedenza raccolti o trattati</a:t>
            </a:r>
            <a:r>
              <a:rPr lang="it-IT" sz="2000" dirty="0" smtClean="0">
                <a:solidFill>
                  <a:schemeClr val="tx1"/>
                </a:solidFill>
                <a:latin typeface="Verdana" pitchFamily="34" charset="0"/>
              </a:rPr>
              <a:t>’.</a:t>
            </a:r>
          </a:p>
          <a:p>
            <a:pPr>
              <a:lnSpc>
                <a:spcPct val="90000"/>
              </a:lnSpc>
              <a:buFont typeface="Wingdings" pitchFamily="2" charset="2"/>
              <a:buChar char="q"/>
            </a:pPr>
            <a:r>
              <a:rPr lang="it-IT" sz="2000" dirty="0" smtClean="0">
                <a:solidFill>
                  <a:schemeClr val="tx1"/>
                </a:solidFill>
                <a:latin typeface="Verdana" pitchFamily="34" charset="0"/>
              </a:rPr>
              <a:t>Pertanto </a:t>
            </a:r>
            <a:r>
              <a:rPr lang="it-IT" sz="2000" u="sng" dirty="0" smtClean="0">
                <a:solidFill>
                  <a:schemeClr val="tx1"/>
                </a:solidFill>
                <a:latin typeface="Verdana" pitchFamily="34" charset="0"/>
              </a:rPr>
              <a:t>è sempre legittimo l’utilizzo a fini statistici dei dati personali che il Comune ha raccolto, acquisito e trattato per altri scopi</a:t>
            </a:r>
            <a:r>
              <a:rPr lang="it-IT" sz="2000" dirty="0" smtClean="0">
                <a:solidFill>
                  <a:schemeClr val="tx1"/>
                </a:solidFill>
                <a:latin typeface="Verdana" pitchFamily="34" charset="0"/>
              </a:rPr>
              <a:t>.</a:t>
            </a:r>
          </a:p>
          <a:p>
            <a:pPr>
              <a:spcBef>
                <a:spcPts val="0"/>
              </a:spcBef>
            </a:pPr>
            <a:endParaRPr lang="it-IT" sz="900" dirty="0" smtClean="0">
              <a:solidFill>
                <a:schemeClr val="tx1"/>
              </a:solidFill>
              <a:latin typeface="Verdana" pitchFamily="34" charset="0"/>
            </a:endParaRPr>
          </a:p>
          <a:p>
            <a:pPr>
              <a:buFont typeface="Wingdings" pitchFamily="2" charset="2"/>
              <a:buChar char="q"/>
            </a:pPr>
            <a:endParaRPr lang="it-IT" sz="1800" dirty="0" smtClean="0"/>
          </a:p>
          <a:p>
            <a:pPr>
              <a:buFont typeface="Wingdings" pitchFamily="2" charset="2"/>
              <a:buChar char="q"/>
            </a:pPr>
            <a:endParaRPr lang="it-IT" sz="1800" dirty="0" smtClean="0">
              <a:solidFill>
                <a:schemeClr val="tx1"/>
              </a:solidFill>
              <a:latin typeface="Verdana" pitchFamily="34" charset="0"/>
            </a:endParaRPr>
          </a:p>
          <a:p>
            <a:pPr>
              <a:spcBef>
                <a:spcPts val="0"/>
              </a:spcBef>
              <a:spcAft>
                <a:spcPts val="0"/>
              </a:spcAft>
            </a:pPr>
            <a:endParaRPr lang="it-IT" sz="1800" dirty="0" smtClean="0">
              <a:solidFill>
                <a:schemeClr val="tx1"/>
              </a:solidFill>
              <a:latin typeface="Verdana" pitchFamily="34" charset="0"/>
            </a:endParaRPr>
          </a:p>
          <a:p>
            <a:pPr>
              <a:buFont typeface="Wingdings" pitchFamily="2" charset="2"/>
              <a:buChar char="q"/>
            </a:pPr>
            <a:endParaRPr lang="it-IT" sz="1800" dirty="0" smtClean="0">
              <a:solidFill>
                <a:schemeClr val="tx1"/>
              </a:solidFill>
              <a:latin typeface="Verdana" pitchFamily="34" charset="0"/>
            </a:endParaRPr>
          </a:p>
        </p:txBody>
      </p:sp>
      <p:sp>
        <p:nvSpPr>
          <p:cNvPr id="4" name="Segnaposto data 3"/>
          <p:cNvSpPr>
            <a:spLocks noGrp="1"/>
          </p:cNvSpPr>
          <p:nvPr>
            <p:ph type="dt" sz="quarter" idx="10"/>
          </p:nvPr>
        </p:nvSpPr>
        <p:spPr/>
        <p:txBody>
          <a:bodyPr/>
          <a:lstStyle/>
          <a:p>
            <a:pPr>
              <a:defRPr/>
            </a:pPr>
            <a:r>
              <a:rPr lang="it-IT" smtClean="0"/>
              <a:t>Napoli, 28 ottobre 2015</a:t>
            </a:r>
            <a:endParaRPr lang="it-IT" dirty="0"/>
          </a:p>
        </p:txBody>
      </p:sp>
      <p:sp>
        <p:nvSpPr>
          <p:cNvPr id="5" name="Segnaposto piè di pagina 4"/>
          <p:cNvSpPr>
            <a:spLocks noGrp="1"/>
          </p:cNvSpPr>
          <p:nvPr>
            <p:ph type="ftr" sz="quarter" idx="11"/>
          </p:nvPr>
        </p:nvSpPr>
        <p:spPr/>
        <p:txBody>
          <a:bodyPr/>
          <a:lstStyle/>
          <a:p>
            <a:pPr>
              <a:defRPr/>
            </a:pPr>
            <a:r>
              <a:rPr lang="it-IT" b="0" smtClean="0"/>
              <a:t>Paola Baldi          </a:t>
            </a:r>
            <a:endParaRPr lang="it-IT" dirty="0"/>
          </a:p>
        </p:txBody>
      </p:sp>
      <p:sp>
        <p:nvSpPr>
          <p:cNvPr id="6" name="Segnaposto numero diapositiva 5"/>
          <p:cNvSpPr>
            <a:spLocks noGrp="1"/>
          </p:cNvSpPr>
          <p:nvPr>
            <p:ph type="sldNum" sz="quarter" idx="12"/>
          </p:nvPr>
        </p:nvSpPr>
        <p:spPr/>
        <p:txBody>
          <a:bodyPr/>
          <a:lstStyle/>
          <a:p>
            <a:pPr>
              <a:defRPr/>
            </a:pPr>
            <a:fld id="{350A8857-EA2D-4FDB-97D8-2516BEC577C6}" type="slidenum">
              <a:rPr lang="it-IT" smtClean="0"/>
              <a:pPr>
                <a:defRPr/>
              </a:pPr>
              <a:t>6</a:t>
            </a:fld>
            <a:endParaRPr lang="it-IT"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olo 1"/>
          <p:cNvSpPr>
            <a:spLocks noGrp="1"/>
          </p:cNvSpPr>
          <p:nvPr>
            <p:ph type="title"/>
          </p:nvPr>
        </p:nvSpPr>
        <p:spPr/>
        <p:txBody>
          <a:bodyPr/>
          <a:lstStyle/>
          <a:p>
            <a:r>
              <a:rPr lang="it-IT" sz="2800" dirty="0" smtClean="0">
                <a:solidFill>
                  <a:schemeClr val="tx1"/>
                </a:solidFill>
                <a:latin typeface="Verdana" pitchFamily="34" charset="0"/>
              </a:rPr>
              <a:t>Fonti amministrative da richiedere </a:t>
            </a:r>
            <a:br>
              <a:rPr lang="it-IT" sz="2800" dirty="0" smtClean="0">
                <a:solidFill>
                  <a:schemeClr val="tx1"/>
                </a:solidFill>
                <a:latin typeface="Verdana" pitchFamily="34" charset="0"/>
              </a:rPr>
            </a:br>
            <a:r>
              <a:rPr lang="it-IT" sz="2800" dirty="0" smtClean="0">
                <a:solidFill>
                  <a:schemeClr val="tx1"/>
                </a:solidFill>
                <a:latin typeface="Verdana" pitchFamily="34" charset="0"/>
              </a:rPr>
              <a:t>ad altro soggetto pubblico (1)</a:t>
            </a:r>
          </a:p>
        </p:txBody>
      </p:sp>
      <p:sp>
        <p:nvSpPr>
          <p:cNvPr id="5123" name="Segnaposto contenuto 2"/>
          <p:cNvSpPr>
            <a:spLocks noGrp="1"/>
          </p:cNvSpPr>
          <p:nvPr>
            <p:ph idx="1"/>
          </p:nvPr>
        </p:nvSpPr>
        <p:spPr>
          <a:xfrm>
            <a:off x="395536" y="1700808"/>
            <a:ext cx="8142039" cy="4465042"/>
          </a:xfrm>
        </p:spPr>
        <p:txBody>
          <a:bodyPr/>
          <a:lstStyle/>
          <a:p>
            <a:pPr>
              <a:buFont typeface="Wingdings" pitchFamily="2" charset="2"/>
              <a:buChar char="q"/>
            </a:pPr>
            <a:r>
              <a:rPr lang="it-IT" sz="2000" dirty="0" smtClean="0">
                <a:latin typeface="Verdana" pitchFamily="34" charset="0"/>
                <a:ea typeface="Verdana" pitchFamily="34" charset="0"/>
                <a:cs typeface="Verdana" pitchFamily="34" charset="0"/>
              </a:rPr>
              <a:t>Il presupposto giuridico per la comunicazione di dati personali tra soggetti pubblici è </a:t>
            </a:r>
            <a:r>
              <a:rPr lang="it-IT" sz="2000" dirty="0">
                <a:latin typeface="Verdana" pitchFamily="34" charset="0"/>
                <a:ea typeface="Verdana" pitchFamily="34" charset="0"/>
                <a:cs typeface="Verdana" pitchFamily="34" charset="0"/>
              </a:rPr>
              <a:t>l'esistenza di una norma di legge o di </a:t>
            </a:r>
            <a:r>
              <a:rPr lang="it-IT" sz="2000" dirty="0" smtClean="0">
                <a:latin typeface="Verdana" pitchFamily="34" charset="0"/>
                <a:ea typeface="Verdana" pitchFamily="34" charset="0"/>
                <a:cs typeface="Verdana" pitchFamily="34" charset="0"/>
              </a:rPr>
              <a:t>regolamento che </a:t>
            </a:r>
            <a:r>
              <a:rPr lang="it-IT" sz="2000" dirty="0">
                <a:latin typeface="Verdana" pitchFamily="34" charset="0"/>
                <a:ea typeface="Verdana" pitchFamily="34" charset="0"/>
                <a:cs typeface="Verdana" pitchFamily="34" charset="0"/>
              </a:rPr>
              <a:t>preveda tale comunicazione: la fornitura dei dati avviene in attuazione della norma di legge o di regolamento. </a:t>
            </a:r>
            <a:endParaRPr lang="it-IT" sz="2000" dirty="0" smtClean="0">
              <a:latin typeface="Verdana" pitchFamily="34" charset="0"/>
              <a:ea typeface="Verdana" pitchFamily="34" charset="0"/>
              <a:cs typeface="Verdana" pitchFamily="34" charset="0"/>
            </a:endParaRPr>
          </a:p>
          <a:p>
            <a:pPr>
              <a:buFont typeface="Wingdings" pitchFamily="2" charset="2"/>
              <a:buChar char="q"/>
            </a:pPr>
            <a:r>
              <a:rPr lang="it-IT" sz="2000" dirty="0" smtClean="0">
                <a:latin typeface="Verdana" pitchFamily="34" charset="0"/>
                <a:ea typeface="Verdana" pitchFamily="34" charset="0"/>
                <a:cs typeface="Verdana" pitchFamily="34" charset="0"/>
              </a:rPr>
              <a:t>Anche ai fini dell’acquisizione per utilizzo a fini statistici di </a:t>
            </a:r>
            <a:r>
              <a:rPr lang="it-IT" sz="2000" dirty="0">
                <a:latin typeface="Verdana" pitchFamily="34" charset="0"/>
                <a:ea typeface="Verdana" pitchFamily="34" charset="0"/>
                <a:cs typeface="Verdana" pitchFamily="34" charset="0"/>
              </a:rPr>
              <a:t>archivi </a:t>
            </a:r>
            <a:r>
              <a:rPr lang="it-IT" sz="2000" dirty="0" smtClean="0">
                <a:latin typeface="Verdana" pitchFamily="34" charset="0"/>
                <a:ea typeface="Verdana" pitchFamily="34" charset="0"/>
                <a:cs typeface="Verdana" pitchFamily="34" charset="0"/>
              </a:rPr>
              <a:t>amministrativi di altro titolare che non siano già nella disponibilità dell’ente, </a:t>
            </a:r>
            <a:r>
              <a:rPr lang="it-IT" sz="2000" u="sng" dirty="0" smtClean="0">
                <a:latin typeface="Verdana" pitchFamily="34" charset="0"/>
                <a:ea typeface="Verdana" pitchFamily="34" charset="0"/>
                <a:cs typeface="Verdana" pitchFamily="34" charset="0"/>
              </a:rPr>
              <a:t>è quindi necessario prima di tutto verificare se esiste una </a:t>
            </a:r>
            <a:r>
              <a:rPr lang="it-IT" sz="2000" u="sng" dirty="0">
                <a:latin typeface="Verdana" pitchFamily="34" charset="0"/>
                <a:ea typeface="Verdana" pitchFamily="34" charset="0"/>
                <a:cs typeface="Verdana" pitchFamily="34" charset="0"/>
              </a:rPr>
              <a:t>norma di legge o di regolamento (</a:t>
            </a:r>
            <a:r>
              <a:rPr lang="it-IT" sz="2000" i="1" u="sng" dirty="0">
                <a:latin typeface="Verdana" pitchFamily="34" charset="0"/>
                <a:ea typeface="Verdana" pitchFamily="34" charset="0"/>
                <a:cs typeface="Verdana" pitchFamily="34" charset="0"/>
              </a:rPr>
              <a:t>normativa statistica o di settore</a:t>
            </a:r>
            <a:r>
              <a:rPr lang="it-IT" sz="2000" u="sng" dirty="0">
                <a:latin typeface="Verdana" pitchFamily="34" charset="0"/>
                <a:ea typeface="Verdana" pitchFamily="34" charset="0"/>
                <a:cs typeface="Verdana" pitchFamily="34" charset="0"/>
              </a:rPr>
              <a:t>) che preveda </a:t>
            </a:r>
            <a:r>
              <a:rPr lang="it-IT" sz="2000" u="sng" dirty="0" smtClean="0">
                <a:latin typeface="Verdana" pitchFamily="34" charset="0"/>
                <a:ea typeface="Verdana" pitchFamily="34" charset="0"/>
                <a:cs typeface="Verdana" pitchFamily="34" charset="0"/>
              </a:rPr>
              <a:t>la comunicazione dei dati o – nel caso di archivi contenenti anche dati sensibili e giudiziari - che sussistano le altre condizioni previste dal Codice Privacy</a:t>
            </a:r>
            <a:r>
              <a:rPr lang="it-IT" sz="2000" dirty="0" smtClean="0">
                <a:latin typeface="Verdana" pitchFamily="34" charset="0"/>
                <a:ea typeface="Verdana" pitchFamily="34" charset="0"/>
                <a:cs typeface="Verdana" pitchFamily="34" charset="0"/>
              </a:rPr>
              <a:t>. </a:t>
            </a:r>
          </a:p>
          <a:p>
            <a:r>
              <a:rPr lang="it-IT" sz="2000" dirty="0" smtClean="0">
                <a:latin typeface="Verdana" pitchFamily="34" charset="0"/>
                <a:ea typeface="Verdana" pitchFamily="34" charset="0"/>
                <a:cs typeface="Verdana" pitchFamily="34" charset="0"/>
              </a:rPr>
              <a:t> </a:t>
            </a:r>
          </a:p>
        </p:txBody>
      </p:sp>
      <p:sp>
        <p:nvSpPr>
          <p:cNvPr id="4" name="Segnaposto data 3"/>
          <p:cNvSpPr>
            <a:spLocks noGrp="1"/>
          </p:cNvSpPr>
          <p:nvPr>
            <p:ph type="dt" sz="quarter" idx="10"/>
          </p:nvPr>
        </p:nvSpPr>
        <p:spPr/>
        <p:txBody>
          <a:bodyPr/>
          <a:lstStyle/>
          <a:p>
            <a:pPr>
              <a:defRPr/>
            </a:pPr>
            <a:r>
              <a:rPr lang="it-IT" smtClean="0"/>
              <a:t>Napoli, 28 ottobre 2015</a:t>
            </a:r>
            <a:endParaRPr lang="it-IT" dirty="0"/>
          </a:p>
        </p:txBody>
      </p:sp>
      <p:sp>
        <p:nvSpPr>
          <p:cNvPr id="5" name="Segnaposto piè di pagina 4"/>
          <p:cNvSpPr>
            <a:spLocks noGrp="1"/>
          </p:cNvSpPr>
          <p:nvPr>
            <p:ph type="ftr" sz="quarter" idx="11"/>
          </p:nvPr>
        </p:nvSpPr>
        <p:spPr/>
        <p:txBody>
          <a:bodyPr/>
          <a:lstStyle/>
          <a:p>
            <a:pPr>
              <a:defRPr/>
            </a:pPr>
            <a:r>
              <a:rPr lang="it-IT" b="0" smtClean="0"/>
              <a:t>Paola Baldi          </a:t>
            </a:r>
            <a:endParaRPr lang="it-IT" dirty="0"/>
          </a:p>
        </p:txBody>
      </p:sp>
      <p:sp>
        <p:nvSpPr>
          <p:cNvPr id="6" name="Segnaposto numero diapositiva 5"/>
          <p:cNvSpPr>
            <a:spLocks noGrp="1"/>
          </p:cNvSpPr>
          <p:nvPr>
            <p:ph type="sldNum" sz="quarter" idx="12"/>
          </p:nvPr>
        </p:nvSpPr>
        <p:spPr/>
        <p:txBody>
          <a:bodyPr/>
          <a:lstStyle/>
          <a:p>
            <a:pPr>
              <a:defRPr/>
            </a:pPr>
            <a:fld id="{350A8857-EA2D-4FDB-97D8-2516BEC577C6}" type="slidenum">
              <a:rPr lang="it-IT" smtClean="0"/>
              <a:pPr>
                <a:defRPr/>
              </a:pPr>
              <a:t>7</a:t>
            </a:fld>
            <a:endParaRPr lang="it-IT"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olo 1"/>
          <p:cNvSpPr>
            <a:spLocks noGrp="1"/>
          </p:cNvSpPr>
          <p:nvPr>
            <p:ph type="title"/>
          </p:nvPr>
        </p:nvSpPr>
        <p:spPr/>
        <p:txBody>
          <a:bodyPr/>
          <a:lstStyle/>
          <a:p>
            <a:r>
              <a:rPr lang="it-IT" sz="2800" dirty="0" smtClean="0">
                <a:solidFill>
                  <a:schemeClr val="tx1"/>
                </a:solidFill>
                <a:latin typeface="Verdana" pitchFamily="34" charset="0"/>
              </a:rPr>
              <a:t>Fonti amministrative da richiedere </a:t>
            </a:r>
            <a:br>
              <a:rPr lang="it-IT" sz="2800" dirty="0" smtClean="0">
                <a:solidFill>
                  <a:schemeClr val="tx1"/>
                </a:solidFill>
                <a:latin typeface="Verdana" pitchFamily="34" charset="0"/>
              </a:rPr>
            </a:br>
            <a:r>
              <a:rPr lang="it-IT" sz="2800" dirty="0" smtClean="0">
                <a:solidFill>
                  <a:schemeClr val="tx1"/>
                </a:solidFill>
                <a:latin typeface="Verdana" pitchFamily="34" charset="0"/>
              </a:rPr>
              <a:t>ad altro soggetto pubblico (2)</a:t>
            </a:r>
          </a:p>
        </p:txBody>
      </p:sp>
      <p:sp>
        <p:nvSpPr>
          <p:cNvPr id="5123" name="Segnaposto contenuto 2"/>
          <p:cNvSpPr>
            <a:spLocks noGrp="1"/>
          </p:cNvSpPr>
          <p:nvPr>
            <p:ph idx="1"/>
          </p:nvPr>
        </p:nvSpPr>
        <p:spPr>
          <a:xfrm>
            <a:off x="395536" y="1772816"/>
            <a:ext cx="8142039" cy="4393034"/>
          </a:xfrm>
        </p:spPr>
        <p:txBody>
          <a:bodyPr/>
          <a:lstStyle/>
          <a:p>
            <a:pPr>
              <a:buFont typeface="Wingdings" pitchFamily="2" charset="2"/>
              <a:buChar char="q"/>
            </a:pPr>
            <a:r>
              <a:rPr lang="it-IT" sz="2000" dirty="0" smtClean="0">
                <a:latin typeface="Verdana" pitchFamily="34" charset="0"/>
                <a:ea typeface="Verdana" pitchFamily="34" charset="0"/>
                <a:cs typeface="Verdana" pitchFamily="34" charset="0"/>
              </a:rPr>
              <a:t>Se gli archivi amministrativi contengono anche </a:t>
            </a:r>
            <a:r>
              <a:rPr lang="it-IT" sz="2000" u="sng" dirty="0" smtClean="0">
                <a:latin typeface="Verdana" pitchFamily="34" charset="0"/>
                <a:ea typeface="Verdana" pitchFamily="34" charset="0"/>
                <a:cs typeface="Verdana" pitchFamily="34" charset="0"/>
              </a:rPr>
              <a:t>dati sensibili o giudiziari</a:t>
            </a:r>
            <a:r>
              <a:rPr lang="it-IT" sz="2000" dirty="0" smtClean="0">
                <a:latin typeface="Verdana" pitchFamily="34" charset="0"/>
                <a:ea typeface="Verdana" pitchFamily="34" charset="0"/>
                <a:cs typeface="Verdana" pitchFamily="34" charset="0"/>
              </a:rPr>
              <a:t> la comunicazione dei dati personali e il relativo trattamento devono essere previsti da una norma di </a:t>
            </a:r>
            <a:r>
              <a:rPr lang="it-IT" sz="2000" u="sng" dirty="0" smtClean="0">
                <a:latin typeface="Verdana" pitchFamily="34" charset="0"/>
                <a:ea typeface="Verdana" pitchFamily="34" charset="0"/>
                <a:cs typeface="Verdana" pitchFamily="34" charset="0"/>
              </a:rPr>
              <a:t>legge.</a:t>
            </a:r>
          </a:p>
          <a:p>
            <a:pPr>
              <a:buFont typeface="Wingdings" pitchFamily="2" charset="2"/>
              <a:buChar char="q"/>
            </a:pPr>
            <a:r>
              <a:rPr lang="it-IT" sz="2000" u="sng" dirty="0" smtClean="0">
                <a:latin typeface="Verdana" pitchFamily="34" charset="0"/>
                <a:ea typeface="Verdana" pitchFamily="34" charset="0"/>
                <a:cs typeface="Verdana" pitchFamily="34" charset="0"/>
              </a:rPr>
              <a:t>Se la norma di legge non li indica dettagliatamente, </a:t>
            </a:r>
            <a:r>
              <a:rPr lang="it-IT" sz="2000" dirty="0" smtClean="0">
                <a:latin typeface="Verdana" pitchFamily="34" charset="0"/>
                <a:ea typeface="Verdana" pitchFamily="34" charset="0"/>
                <a:cs typeface="Verdana" pitchFamily="34" charset="0"/>
              </a:rPr>
              <a:t>i dati da trattare (</a:t>
            </a:r>
            <a:r>
              <a:rPr lang="it-IT" sz="2000" i="1" dirty="0" smtClean="0">
                <a:latin typeface="Verdana" pitchFamily="34" charset="0"/>
                <a:ea typeface="Verdana" pitchFamily="34" charset="0"/>
                <a:cs typeface="Verdana" pitchFamily="34" charset="0"/>
              </a:rPr>
              <a:t>oggetto della richiesta</a:t>
            </a:r>
            <a:r>
              <a:rPr lang="it-IT" sz="2000" dirty="0" smtClean="0">
                <a:latin typeface="Verdana" pitchFamily="34" charset="0"/>
                <a:ea typeface="Verdana" pitchFamily="34" charset="0"/>
                <a:cs typeface="Verdana" pitchFamily="34" charset="0"/>
              </a:rPr>
              <a:t>) e le operazioni che si intendono eseguire devono essere stati identificati e resi pubblici dall’amministrazione richiedente con </a:t>
            </a:r>
            <a:r>
              <a:rPr lang="it-IT" sz="2000" u="sng" dirty="0" smtClean="0">
                <a:latin typeface="Verdana" pitchFamily="34" charset="0"/>
                <a:ea typeface="Verdana" pitchFamily="34" charset="0"/>
                <a:cs typeface="Verdana" pitchFamily="34" charset="0"/>
              </a:rPr>
              <a:t>atto regolamentare</a:t>
            </a:r>
            <a:r>
              <a:rPr lang="it-IT" sz="2000" dirty="0" smtClean="0">
                <a:latin typeface="Verdana" pitchFamily="34" charset="0"/>
                <a:ea typeface="Verdana" pitchFamily="34" charset="0"/>
                <a:cs typeface="Verdana" pitchFamily="34" charset="0"/>
              </a:rPr>
              <a:t> ai sensi dell’art. 20 del D.Lgs.196/2003.</a:t>
            </a:r>
          </a:p>
          <a:p>
            <a:pPr marL="400050" lvl="1" indent="0">
              <a:lnSpc>
                <a:spcPct val="80000"/>
              </a:lnSpc>
              <a:spcBef>
                <a:spcPts val="1200"/>
              </a:spcBef>
            </a:pPr>
            <a:r>
              <a:rPr lang="it-IT" sz="1900" i="1" dirty="0" smtClean="0">
                <a:latin typeface="Verdana" pitchFamily="34" charset="0"/>
                <a:ea typeface="Verdana" pitchFamily="34" charset="0"/>
                <a:cs typeface="Verdana" pitchFamily="34" charset="0"/>
              </a:rPr>
              <a:t>Per i trattamenti di dati personali sensibili/giudiziari a fini di statistica ufficiale il Regolamento Privacy dei Comuni (nonché di Province e Regioni) stabilisce che si </a:t>
            </a:r>
            <a:r>
              <a:rPr lang="it-IT" sz="1900" i="1" dirty="0">
                <a:latin typeface="Verdana" pitchFamily="34" charset="0"/>
                <a:ea typeface="Verdana" pitchFamily="34" charset="0"/>
                <a:cs typeface="Verdana" pitchFamily="34" charset="0"/>
              </a:rPr>
              <a:t>deve </a:t>
            </a:r>
            <a:r>
              <a:rPr lang="it-IT" sz="1900" i="1" dirty="0" smtClean="0">
                <a:latin typeface="Verdana" pitchFamily="34" charset="0"/>
                <a:ea typeface="Verdana" pitchFamily="34" charset="0"/>
                <a:cs typeface="Verdana" pitchFamily="34" charset="0"/>
              </a:rPr>
              <a:t>preliminarmente </a:t>
            </a:r>
            <a:r>
              <a:rPr lang="it-IT" sz="1900" i="1" u="sng" dirty="0" smtClean="0">
                <a:latin typeface="Verdana" pitchFamily="34" charset="0"/>
                <a:ea typeface="Verdana" pitchFamily="34" charset="0"/>
                <a:cs typeface="Verdana" pitchFamily="34" charset="0"/>
              </a:rPr>
              <a:t>acquisire </a:t>
            </a:r>
            <a:r>
              <a:rPr lang="it-IT" sz="1900" i="1" u="sng" dirty="0">
                <a:latin typeface="Verdana" pitchFamily="34" charset="0"/>
                <a:ea typeface="Verdana" pitchFamily="34" charset="0"/>
                <a:cs typeface="Verdana" pitchFamily="34" charset="0"/>
              </a:rPr>
              <a:t>il </a:t>
            </a:r>
            <a:r>
              <a:rPr lang="it-IT" sz="1900" i="1" u="sng" dirty="0" smtClean="0">
                <a:latin typeface="Verdana" pitchFamily="34" charset="0"/>
                <a:ea typeface="Verdana" pitchFamily="34" charset="0"/>
                <a:cs typeface="Verdana" pitchFamily="34" charset="0"/>
              </a:rPr>
              <a:t>parere del Garante </a:t>
            </a:r>
            <a:r>
              <a:rPr lang="it-IT" sz="1900" i="1" dirty="0" smtClean="0">
                <a:latin typeface="Verdana" pitchFamily="34" charset="0"/>
                <a:ea typeface="Verdana" pitchFamily="34" charset="0"/>
                <a:cs typeface="Verdana" pitchFamily="34" charset="0"/>
              </a:rPr>
              <a:t>per la protezione dei dati personali sui singoli lavori statistici. </a:t>
            </a:r>
          </a:p>
          <a:p>
            <a:pPr marL="0" indent="0"/>
            <a:endParaRPr lang="it-IT" sz="2000" dirty="0" smtClean="0">
              <a:latin typeface="Verdana" pitchFamily="34" charset="0"/>
              <a:ea typeface="Verdana" pitchFamily="34" charset="0"/>
              <a:cs typeface="Verdana" pitchFamily="34" charset="0"/>
            </a:endParaRPr>
          </a:p>
          <a:p>
            <a:r>
              <a:rPr lang="it-IT" sz="2000" dirty="0" smtClean="0">
                <a:latin typeface="Verdana" pitchFamily="34" charset="0"/>
                <a:ea typeface="Verdana" pitchFamily="34" charset="0"/>
                <a:cs typeface="Verdana" pitchFamily="34" charset="0"/>
              </a:rPr>
              <a:t> </a:t>
            </a:r>
          </a:p>
        </p:txBody>
      </p:sp>
      <p:sp>
        <p:nvSpPr>
          <p:cNvPr id="4" name="Segnaposto data 3"/>
          <p:cNvSpPr>
            <a:spLocks noGrp="1"/>
          </p:cNvSpPr>
          <p:nvPr>
            <p:ph type="dt" sz="quarter" idx="10"/>
          </p:nvPr>
        </p:nvSpPr>
        <p:spPr/>
        <p:txBody>
          <a:bodyPr/>
          <a:lstStyle/>
          <a:p>
            <a:pPr>
              <a:defRPr/>
            </a:pPr>
            <a:r>
              <a:rPr lang="it-IT" smtClean="0"/>
              <a:t>Napoli, 28 ottobre 2015</a:t>
            </a:r>
            <a:endParaRPr lang="it-IT" dirty="0"/>
          </a:p>
        </p:txBody>
      </p:sp>
      <p:sp>
        <p:nvSpPr>
          <p:cNvPr id="5" name="Segnaposto piè di pagina 4"/>
          <p:cNvSpPr>
            <a:spLocks noGrp="1"/>
          </p:cNvSpPr>
          <p:nvPr>
            <p:ph type="ftr" sz="quarter" idx="11"/>
          </p:nvPr>
        </p:nvSpPr>
        <p:spPr/>
        <p:txBody>
          <a:bodyPr/>
          <a:lstStyle/>
          <a:p>
            <a:pPr>
              <a:defRPr/>
            </a:pPr>
            <a:r>
              <a:rPr lang="it-IT" b="0" smtClean="0"/>
              <a:t>Paola Baldi          </a:t>
            </a:r>
            <a:endParaRPr lang="it-IT" dirty="0"/>
          </a:p>
        </p:txBody>
      </p:sp>
      <p:sp>
        <p:nvSpPr>
          <p:cNvPr id="6" name="Segnaposto numero diapositiva 5"/>
          <p:cNvSpPr>
            <a:spLocks noGrp="1"/>
          </p:cNvSpPr>
          <p:nvPr>
            <p:ph type="sldNum" sz="quarter" idx="12"/>
          </p:nvPr>
        </p:nvSpPr>
        <p:spPr/>
        <p:txBody>
          <a:bodyPr/>
          <a:lstStyle/>
          <a:p>
            <a:pPr>
              <a:defRPr/>
            </a:pPr>
            <a:fld id="{350A8857-EA2D-4FDB-97D8-2516BEC577C6}" type="slidenum">
              <a:rPr lang="it-IT" smtClean="0"/>
              <a:pPr>
                <a:defRPr/>
              </a:pPr>
              <a:t>8</a:t>
            </a:fld>
            <a:endParaRPr lang="it-IT" dirty="0"/>
          </a:p>
        </p:txBody>
      </p:sp>
    </p:spTree>
    <p:extLst>
      <p:ext uri="{BB962C8B-B14F-4D97-AF65-F5344CB8AC3E}">
        <p14:creationId xmlns:p14="http://schemas.microsoft.com/office/powerpoint/2010/main" val="27245921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olo 1"/>
          <p:cNvSpPr>
            <a:spLocks noGrp="1"/>
          </p:cNvSpPr>
          <p:nvPr>
            <p:ph type="title"/>
          </p:nvPr>
        </p:nvSpPr>
        <p:spPr/>
        <p:txBody>
          <a:bodyPr/>
          <a:lstStyle/>
          <a:p>
            <a:r>
              <a:rPr lang="it-IT" sz="2800" dirty="0" smtClean="0">
                <a:solidFill>
                  <a:schemeClr val="tx1"/>
                </a:solidFill>
                <a:latin typeface="Verdana" pitchFamily="34" charset="0"/>
              </a:rPr>
              <a:t>Fonti amministrative da richiedere </a:t>
            </a:r>
            <a:br>
              <a:rPr lang="it-IT" sz="2800" dirty="0" smtClean="0">
                <a:solidFill>
                  <a:schemeClr val="tx1"/>
                </a:solidFill>
                <a:latin typeface="Verdana" pitchFamily="34" charset="0"/>
              </a:rPr>
            </a:br>
            <a:r>
              <a:rPr lang="it-IT" sz="2800" dirty="0" smtClean="0">
                <a:solidFill>
                  <a:schemeClr val="tx1"/>
                </a:solidFill>
                <a:latin typeface="Verdana" pitchFamily="34" charset="0"/>
              </a:rPr>
              <a:t>ad altro soggetto pubblico (3)</a:t>
            </a:r>
          </a:p>
        </p:txBody>
      </p:sp>
      <p:sp>
        <p:nvSpPr>
          <p:cNvPr id="5123" name="Segnaposto contenuto 2"/>
          <p:cNvSpPr>
            <a:spLocks noGrp="1"/>
          </p:cNvSpPr>
          <p:nvPr>
            <p:ph idx="1"/>
          </p:nvPr>
        </p:nvSpPr>
        <p:spPr>
          <a:xfrm>
            <a:off x="395536" y="1772816"/>
            <a:ext cx="8142039" cy="4393034"/>
          </a:xfrm>
        </p:spPr>
        <p:txBody>
          <a:bodyPr/>
          <a:lstStyle/>
          <a:p>
            <a:pPr>
              <a:buFont typeface="Wingdings" pitchFamily="2" charset="2"/>
              <a:buChar char="q"/>
            </a:pPr>
            <a:r>
              <a:rPr lang="it-IT" sz="2000" u="sng" dirty="0" smtClean="0">
                <a:latin typeface="Verdana" pitchFamily="34" charset="0"/>
                <a:ea typeface="Verdana" pitchFamily="34" charset="0"/>
                <a:cs typeface="Verdana" pitchFamily="34" charset="0"/>
              </a:rPr>
              <a:t>Per le </a:t>
            </a:r>
            <a:r>
              <a:rPr lang="it-IT" sz="2000" u="sng" dirty="0">
                <a:latin typeface="Verdana" pitchFamily="34" charset="0"/>
                <a:ea typeface="Verdana" pitchFamily="34" charset="0"/>
                <a:cs typeface="Verdana" pitchFamily="34" charset="0"/>
              </a:rPr>
              <a:t>attività statistiche comprese nel Programma statistico </a:t>
            </a:r>
            <a:r>
              <a:rPr lang="it-IT" sz="2000" u="sng" dirty="0" smtClean="0">
                <a:latin typeface="Verdana" pitchFamily="34" charset="0"/>
                <a:ea typeface="Verdana" pitchFamily="34" charset="0"/>
                <a:cs typeface="Verdana" pitchFamily="34" charset="0"/>
              </a:rPr>
              <a:t>nazionale</a:t>
            </a:r>
            <a:r>
              <a:rPr lang="it-IT" sz="2000" dirty="0" smtClean="0">
                <a:latin typeface="Verdana" pitchFamily="34" charset="0"/>
                <a:ea typeface="Verdana" pitchFamily="34" charset="0"/>
                <a:cs typeface="Verdana" pitchFamily="34" charset="0"/>
              </a:rPr>
              <a:t>, in assenza di specifiche leggi</a:t>
            </a:r>
            <a:r>
              <a:rPr lang="it-IT" sz="2000" dirty="0" smtClean="0">
                <a:solidFill>
                  <a:schemeClr val="tx1"/>
                </a:solidFill>
                <a:latin typeface="Verdana" pitchFamily="34" charset="0"/>
                <a:ea typeface="Verdana" pitchFamily="34" charset="0"/>
                <a:cs typeface="Verdana" pitchFamily="34" charset="0"/>
              </a:rPr>
              <a:t> o regolamenti che </a:t>
            </a:r>
            <a:r>
              <a:rPr lang="it-IT" sz="2000" dirty="0">
                <a:solidFill>
                  <a:schemeClr val="tx1"/>
                </a:solidFill>
                <a:latin typeface="Verdana" pitchFamily="34" charset="0"/>
                <a:ea typeface="Verdana" pitchFamily="34" charset="0"/>
                <a:cs typeface="Verdana" pitchFamily="34" charset="0"/>
              </a:rPr>
              <a:t>prevedano espressamente la comunicazione dei </a:t>
            </a:r>
            <a:r>
              <a:rPr lang="it-IT" sz="2000" dirty="0" smtClean="0">
                <a:solidFill>
                  <a:schemeClr val="tx1"/>
                </a:solidFill>
                <a:latin typeface="Verdana" pitchFamily="34" charset="0"/>
                <a:ea typeface="Verdana" pitchFamily="34" charset="0"/>
                <a:cs typeface="Verdana" pitchFamily="34" charset="0"/>
              </a:rPr>
              <a:t>dati:</a:t>
            </a:r>
            <a:endParaRPr lang="it-IT" sz="2000" dirty="0" smtClean="0">
              <a:latin typeface="Verdana" pitchFamily="34" charset="0"/>
              <a:ea typeface="Verdana" pitchFamily="34" charset="0"/>
              <a:cs typeface="Verdana" pitchFamily="34" charset="0"/>
            </a:endParaRPr>
          </a:p>
          <a:p>
            <a:pPr lvl="1">
              <a:spcBef>
                <a:spcPts val="300"/>
              </a:spcBef>
              <a:buFont typeface="Wingdings" pitchFamily="2" charset="2"/>
              <a:buChar char="Ø"/>
            </a:pPr>
            <a:r>
              <a:rPr lang="it-IT" sz="2000" u="sng" dirty="0" smtClean="0">
                <a:latin typeface="Verdana" pitchFamily="34" charset="0"/>
                <a:ea typeface="Verdana" pitchFamily="34" charset="0"/>
                <a:cs typeface="Verdana" pitchFamily="34" charset="0"/>
              </a:rPr>
              <a:t>è sufficiente la previsione dell’attività statistica nel PSN</a:t>
            </a:r>
            <a:r>
              <a:rPr lang="it-IT" sz="2000" dirty="0" smtClean="0">
                <a:latin typeface="Verdana" pitchFamily="34" charset="0"/>
                <a:ea typeface="Verdana" pitchFamily="34" charset="0"/>
                <a:cs typeface="Verdana" pitchFamily="34" charset="0"/>
              </a:rPr>
              <a:t> </a:t>
            </a:r>
          </a:p>
          <a:p>
            <a:pPr lvl="1">
              <a:spcBef>
                <a:spcPts val="300"/>
              </a:spcBef>
              <a:buFont typeface="Wingdings" pitchFamily="2" charset="2"/>
              <a:buChar char="Ø"/>
            </a:pPr>
            <a:r>
              <a:rPr lang="it-IT" sz="2000" dirty="0" smtClean="0">
                <a:latin typeface="Verdana" pitchFamily="34" charset="0"/>
                <a:ea typeface="Verdana" pitchFamily="34" charset="0"/>
                <a:cs typeface="Verdana" pitchFamily="34" charset="0"/>
              </a:rPr>
              <a:t>gli Uffici di statistica delle amministrazioni a cui i dati sono stati richiesti </a:t>
            </a:r>
            <a:r>
              <a:rPr lang="it-IT" sz="2000" u="sng" dirty="0" smtClean="0">
                <a:latin typeface="Verdana" pitchFamily="34" charset="0"/>
                <a:ea typeface="Verdana" pitchFamily="34" charset="0"/>
                <a:cs typeface="Verdana" pitchFamily="34" charset="0"/>
              </a:rPr>
              <a:t>sono tenuti </a:t>
            </a:r>
            <a:r>
              <a:rPr lang="it-IT" sz="2000" dirty="0" smtClean="0">
                <a:latin typeface="Verdana" pitchFamily="34" charset="0"/>
                <a:ea typeface="Verdana" pitchFamily="34" charset="0"/>
                <a:cs typeface="Verdana" pitchFamily="34" charset="0"/>
              </a:rPr>
              <a:t>a fornire i dati</a:t>
            </a:r>
            <a:r>
              <a:rPr lang="it-IT" sz="1600" dirty="0" smtClean="0">
                <a:latin typeface="Verdana" pitchFamily="34" charset="0"/>
                <a:ea typeface="Verdana" pitchFamily="34" charset="0"/>
                <a:cs typeface="Verdana" pitchFamily="34" charset="0"/>
              </a:rPr>
              <a:t>, </a:t>
            </a:r>
            <a:r>
              <a:rPr lang="it-IT" sz="1800" dirty="0" smtClean="0">
                <a:latin typeface="Verdana" pitchFamily="34" charset="0"/>
                <a:ea typeface="Verdana" pitchFamily="34" charset="0"/>
                <a:cs typeface="Verdana" pitchFamily="34" charset="0"/>
              </a:rPr>
              <a:t>nei limiti indicati dallo stesso PSN,  </a:t>
            </a:r>
            <a:r>
              <a:rPr lang="it-IT" sz="1600" i="1" dirty="0" smtClean="0">
                <a:latin typeface="Verdana" pitchFamily="34" charset="0"/>
                <a:ea typeface="Verdana" pitchFamily="34" charset="0"/>
                <a:cs typeface="Verdana" pitchFamily="34" charset="0"/>
              </a:rPr>
              <a:t>(</a:t>
            </a:r>
            <a:r>
              <a:rPr lang="it-IT" sz="1600" i="1" dirty="0">
                <a:latin typeface="Verdana" pitchFamily="34" charset="0"/>
                <a:ea typeface="Verdana" pitchFamily="34" charset="0"/>
                <a:cs typeface="Verdana" pitchFamily="34" charset="0"/>
              </a:rPr>
              <a:t>A</a:t>
            </a:r>
            <a:r>
              <a:rPr lang="it-IT" sz="1600" i="1" dirty="0" smtClean="0">
                <a:latin typeface="Verdana" pitchFamily="34" charset="0"/>
                <a:ea typeface="Verdana" pitchFamily="34" charset="0"/>
                <a:cs typeface="Verdana" pitchFamily="34" charset="0"/>
              </a:rPr>
              <a:t>rt. 7 del d.lgs. 322/89; art. 3 della direttiva Comstat n. 9/2004)</a:t>
            </a:r>
          </a:p>
          <a:p>
            <a:pPr lvl="1">
              <a:spcBef>
                <a:spcPts val="300"/>
              </a:spcBef>
              <a:buFont typeface="Wingdings" pitchFamily="2" charset="2"/>
              <a:buChar char="Ø"/>
            </a:pPr>
            <a:r>
              <a:rPr lang="it-IT" sz="2000" dirty="0">
                <a:latin typeface="Verdana" pitchFamily="34" charset="0"/>
                <a:ea typeface="Verdana" pitchFamily="34" charset="0"/>
                <a:cs typeface="Verdana" pitchFamily="34" charset="0"/>
              </a:rPr>
              <a:t>l</a:t>
            </a:r>
            <a:r>
              <a:rPr lang="it-IT" sz="2000" dirty="0" smtClean="0">
                <a:latin typeface="Verdana" pitchFamily="34" charset="0"/>
                <a:ea typeface="Verdana" pitchFamily="34" charset="0"/>
                <a:cs typeface="Verdana" pitchFamily="34" charset="0"/>
              </a:rPr>
              <a:t>’obbligo di risposta non riguarda però i dati sensibili e giudiziari, salvo espressa previsione normativa.</a:t>
            </a:r>
            <a:endParaRPr lang="it-IT" sz="2000" dirty="0">
              <a:latin typeface="Verdana" pitchFamily="34" charset="0"/>
              <a:ea typeface="Verdana" pitchFamily="34" charset="0"/>
              <a:cs typeface="Verdana" pitchFamily="34" charset="0"/>
            </a:endParaRPr>
          </a:p>
          <a:p>
            <a:pPr marL="285750" indent="-285750">
              <a:buFont typeface="Wingdings" pitchFamily="2" charset="2"/>
              <a:buChar char="q"/>
            </a:pPr>
            <a:r>
              <a:rPr lang="it-IT" sz="1800" i="1" dirty="0" smtClean="0">
                <a:latin typeface="Verdana" pitchFamily="34" charset="0"/>
                <a:ea typeface="Verdana" pitchFamily="34" charset="0"/>
                <a:cs typeface="Verdana" pitchFamily="34" charset="0"/>
              </a:rPr>
              <a:t> (</a:t>
            </a:r>
            <a:r>
              <a:rPr lang="it-IT" sz="1800" i="1" dirty="0" smtClean="0">
                <a:solidFill>
                  <a:schemeClr val="tx1"/>
                </a:solidFill>
                <a:latin typeface="Verdana" pitchFamily="34" charset="0"/>
                <a:ea typeface="Verdana" pitchFamily="34" charset="0"/>
                <a:cs typeface="Verdana" pitchFamily="34" charset="0"/>
              </a:rPr>
              <a:t>Se </a:t>
            </a:r>
            <a:r>
              <a:rPr lang="it-IT" sz="1800" i="1" dirty="0">
                <a:solidFill>
                  <a:schemeClr val="tx1"/>
                </a:solidFill>
                <a:latin typeface="Verdana" pitchFamily="34" charset="0"/>
                <a:ea typeface="Verdana" pitchFamily="34" charset="0"/>
                <a:cs typeface="Verdana" pitchFamily="34" charset="0"/>
              </a:rPr>
              <a:t>i dati sono richiesti ad un soggetto </a:t>
            </a:r>
            <a:r>
              <a:rPr lang="it-IT" sz="1800" i="1" dirty="0" smtClean="0">
                <a:solidFill>
                  <a:schemeClr val="tx1"/>
                </a:solidFill>
                <a:latin typeface="Verdana" pitchFamily="34" charset="0"/>
                <a:ea typeface="Verdana" pitchFamily="34" charset="0"/>
                <a:cs typeface="Verdana" pitchFamily="34" charset="0"/>
              </a:rPr>
              <a:t>privato l’obbligo </a:t>
            </a:r>
            <a:r>
              <a:rPr lang="it-IT" sz="1800" i="1" dirty="0">
                <a:solidFill>
                  <a:schemeClr val="tx1"/>
                </a:solidFill>
                <a:latin typeface="Verdana" pitchFamily="34" charset="0"/>
                <a:ea typeface="Verdana" pitchFamily="34" charset="0"/>
                <a:cs typeface="Verdana" pitchFamily="34" charset="0"/>
              </a:rPr>
              <a:t>di risposta esiste solo se l’attività </a:t>
            </a:r>
            <a:r>
              <a:rPr lang="it-IT" sz="1800" i="1" dirty="0" smtClean="0">
                <a:solidFill>
                  <a:schemeClr val="tx1"/>
                </a:solidFill>
                <a:latin typeface="Verdana" pitchFamily="34" charset="0"/>
                <a:ea typeface="Verdana" pitchFamily="34" charset="0"/>
                <a:cs typeface="Verdana" pitchFamily="34" charset="0"/>
              </a:rPr>
              <a:t>PSN è anche inserita nell’elenco delle rilevazioni con obbligo di risposta per i soggetti privati.)</a:t>
            </a:r>
            <a:endParaRPr lang="it-IT" sz="1800" i="1" dirty="0">
              <a:solidFill>
                <a:schemeClr val="tx1"/>
              </a:solidFill>
              <a:latin typeface="Verdana" pitchFamily="34" charset="0"/>
              <a:ea typeface="Verdana" pitchFamily="34" charset="0"/>
              <a:cs typeface="Verdana" pitchFamily="34" charset="0"/>
            </a:endParaRPr>
          </a:p>
          <a:p>
            <a:pPr>
              <a:spcBef>
                <a:spcPts val="600"/>
              </a:spcBef>
              <a:spcAft>
                <a:spcPts val="600"/>
              </a:spcAft>
              <a:buFont typeface="Wingdings" pitchFamily="2" charset="2"/>
              <a:buChar char="q"/>
            </a:pPr>
            <a:endParaRPr lang="it-IT" sz="2000" dirty="0" smtClean="0">
              <a:latin typeface="Verdana" pitchFamily="34" charset="0"/>
              <a:ea typeface="Verdana" pitchFamily="34" charset="0"/>
              <a:cs typeface="Verdana" pitchFamily="34" charset="0"/>
            </a:endParaRPr>
          </a:p>
          <a:p>
            <a:pPr>
              <a:spcBef>
                <a:spcPts val="600"/>
              </a:spcBef>
              <a:spcAft>
                <a:spcPts val="600"/>
              </a:spcAft>
              <a:buFont typeface="Wingdings" pitchFamily="2" charset="2"/>
              <a:buChar char="q"/>
            </a:pPr>
            <a:endParaRPr lang="it-IT" sz="1900" dirty="0" smtClean="0">
              <a:latin typeface="Verdana" pitchFamily="34" charset="0"/>
            </a:endParaRPr>
          </a:p>
          <a:p>
            <a:pPr>
              <a:spcBef>
                <a:spcPts val="600"/>
              </a:spcBef>
              <a:spcAft>
                <a:spcPts val="600"/>
              </a:spcAft>
              <a:buFont typeface="Wingdings" pitchFamily="2" charset="2"/>
              <a:buChar char="q"/>
            </a:pPr>
            <a:endParaRPr lang="it-IT" sz="1900" dirty="0" smtClean="0">
              <a:latin typeface="Verdana" pitchFamily="34" charset="0"/>
            </a:endParaRPr>
          </a:p>
          <a:p>
            <a:endParaRPr lang="it-IT" sz="1100" dirty="0" smtClean="0"/>
          </a:p>
          <a:p>
            <a:endParaRPr lang="it-IT" altLang="it-IT" sz="2000" dirty="0" smtClean="0"/>
          </a:p>
          <a:p>
            <a:pPr>
              <a:lnSpc>
                <a:spcPct val="90000"/>
              </a:lnSpc>
              <a:spcBef>
                <a:spcPct val="0"/>
              </a:spcBef>
              <a:buFont typeface="Wingdings" pitchFamily="2" charset="2"/>
              <a:buChar char="§"/>
            </a:pPr>
            <a:endParaRPr lang="it-IT" sz="1800" dirty="0" smtClean="0">
              <a:latin typeface="Verdana" pitchFamily="34" charset="0"/>
            </a:endParaRPr>
          </a:p>
          <a:p>
            <a:pPr>
              <a:lnSpc>
                <a:spcPct val="90000"/>
              </a:lnSpc>
              <a:spcBef>
                <a:spcPct val="0"/>
              </a:spcBef>
            </a:pPr>
            <a:endParaRPr lang="it-IT" sz="1800" dirty="0" smtClean="0">
              <a:latin typeface="Verdana" pitchFamily="34" charset="0"/>
            </a:endParaRPr>
          </a:p>
        </p:txBody>
      </p:sp>
      <p:sp>
        <p:nvSpPr>
          <p:cNvPr id="4" name="Segnaposto data 3"/>
          <p:cNvSpPr>
            <a:spLocks noGrp="1"/>
          </p:cNvSpPr>
          <p:nvPr>
            <p:ph type="dt" sz="quarter" idx="10"/>
          </p:nvPr>
        </p:nvSpPr>
        <p:spPr/>
        <p:txBody>
          <a:bodyPr/>
          <a:lstStyle/>
          <a:p>
            <a:pPr>
              <a:defRPr/>
            </a:pPr>
            <a:r>
              <a:rPr lang="it-IT" smtClean="0"/>
              <a:t>Napoli, 28 ottobre 2015</a:t>
            </a:r>
            <a:endParaRPr lang="it-IT" dirty="0"/>
          </a:p>
        </p:txBody>
      </p:sp>
      <p:sp>
        <p:nvSpPr>
          <p:cNvPr id="5" name="Segnaposto piè di pagina 4"/>
          <p:cNvSpPr>
            <a:spLocks noGrp="1"/>
          </p:cNvSpPr>
          <p:nvPr>
            <p:ph type="ftr" sz="quarter" idx="11"/>
          </p:nvPr>
        </p:nvSpPr>
        <p:spPr/>
        <p:txBody>
          <a:bodyPr/>
          <a:lstStyle/>
          <a:p>
            <a:pPr>
              <a:defRPr/>
            </a:pPr>
            <a:r>
              <a:rPr lang="it-IT" b="0" smtClean="0"/>
              <a:t>Paola Baldi          </a:t>
            </a:r>
            <a:endParaRPr lang="it-IT" dirty="0"/>
          </a:p>
        </p:txBody>
      </p:sp>
      <p:sp>
        <p:nvSpPr>
          <p:cNvPr id="6" name="Segnaposto numero diapositiva 5"/>
          <p:cNvSpPr>
            <a:spLocks noGrp="1"/>
          </p:cNvSpPr>
          <p:nvPr>
            <p:ph type="sldNum" sz="quarter" idx="12"/>
          </p:nvPr>
        </p:nvSpPr>
        <p:spPr/>
        <p:txBody>
          <a:bodyPr/>
          <a:lstStyle/>
          <a:p>
            <a:pPr>
              <a:defRPr/>
            </a:pPr>
            <a:fld id="{350A8857-EA2D-4FDB-97D8-2516BEC577C6}" type="slidenum">
              <a:rPr lang="it-IT" smtClean="0"/>
              <a:pPr>
                <a:defRPr/>
              </a:pPr>
              <a:t>9</a:t>
            </a:fld>
            <a:endParaRPr lang="it-IT" dirty="0"/>
          </a:p>
        </p:txBody>
      </p:sp>
    </p:spTree>
    <p:extLst>
      <p:ext uri="{BB962C8B-B14F-4D97-AF65-F5344CB8AC3E}">
        <p14:creationId xmlns:p14="http://schemas.microsoft.com/office/powerpoint/2010/main" val="4231162943"/>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Tema di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Tema di Office">
      <a:majorFont>
        <a:latin typeface="Times New Roman"/>
        <a:ea typeface=""/>
        <a:cs typeface="Arial"/>
      </a:majorFont>
      <a:minorFont>
        <a:latin typeface="Times New Roman"/>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Arial" charset="0"/>
            <a:cs typeface="Arial"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Arial" charset="0"/>
            <a:cs typeface="Arial" charset="0"/>
          </a:defRPr>
        </a:defPPr>
      </a:lstStyle>
    </a:lnDef>
  </a:objectDefaults>
  <a:extraClrSchemeLst>
    <a:extraClrScheme>
      <a:clrScheme name="Tema di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Tema di Off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Tema di Offic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Tema di Off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Tema di 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Tema di 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Tema di 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2547</TotalTime>
  <Words>2539</Words>
  <Application>Microsoft Office PowerPoint</Application>
  <PresentationFormat>Presentazione su schermo (4:3)</PresentationFormat>
  <Paragraphs>260</Paragraphs>
  <Slides>20</Slides>
  <Notes>20</Notes>
  <HiddenSlides>0</HiddenSlides>
  <MMClips>0</MMClips>
  <ScaleCrop>false</ScaleCrop>
  <HeadingPairs>
    <vt:vector size="4" baseType="variant">
      <vt:variant>
        <vt:lpstr>Tema</vt:lpstr>
      </vt:variant>
      <vt:variant>
        <vt:i4>1</vt:i4>
      </vt:variant>
      <vt:variant>
        <vt:lpstr>Titoli diapositive</vt:lpstr>
      </vt:variant>
      <vt:variant>
        <vt:i4>20</vt:i4>
      </vt:variant>
    </vt:vector>
  </HeadingPairs>
  <TitlesOfParts>
    <vt:vector size="21" baseType="lpstr">
      <vt:lpstr>Tema di Office</vt:lpstr>
      <vt:lpstr>      I gradi di libertà della normativa sulla privacy per l’uso integrato di fonti amministrative e basi dati nazionali </vt:lpstr>
      <vt:lpstr>Sintesi dell’intervento </vt:lpstr>
      <vt:lpstr>Uso statistico di fonti amministrative: tutela della riservatezza</vt:lpstr>
      <vt:lpstr>Uso statistico di fonti amministrative:  la normativa ‘privacy’</vt:lpstr>
      <vt:lpstr> Comunicazione e diffusione di dati</vt:lpstr>
      <vt:lpstr>Trattamento statistico dei  dati amministrativi già disponibili  presso l’ente: presupposti giuridici</vt:lpstr>
      <vt:lpstr>Fonti amministrative da richiedere  ad altro soggetto pubblico (1)</vt:lpstr>
      <vt:lpstr>Fonti amministrative da richiedere  ad altro soggetto pubblico (2)</vt:lpstr>
      <vt:lpstr>Fonti amministrative da richiedere  ad altro soggetto pubblico (3)</vt:lpstr>
      <vt:lpstr>Fonti amministrative da richiedere  ad altro soggetto pubblico (4)</vt:lpstr>
      <vt:lpstr>Lavori di enti locali nel PSN (1)</vt:lpstr>
      <vt:lpstr>Lavori di enti locali nel PSN (2)</vt:lpstr>
      <vt:lpstr>Basi di microdati integrati (1)</vt:lpstr>
      <vt:lpstr>Basi di microdati integrati (2)</vt:lpstr>
      <vt:lpstr>Integrazione di ulteriori  fonti amministrative (1)</vt:lpstr>
      <vt:lpstr>Integrazione di ulteriori  fonti amministrative  (2)</vt:lpstr>
      <vt:lpstr>Informativa agli interessati (1)</vt:lpstr>
      <vt:lpstr>Informativa agli interessati (2)</vt:lpstr>
      <vt:lpstr>Obbligo di risposta / adesione  volontaria al trattamento dei dati</vt:lpstr>
      <vt:lpst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RI</dc:creator>
  <cp:lastModifiedBy>Paola</cp:lastModifiedBy>
  <cp:revision>1353</cp:revision>
  <cp:lastPrinted>2015-04-20T07:21:56Z</cp:lastPrinted>
  <dcterms:created xsi:type="dcterms:W3CDTF">2009-06-15T10:44:17Z</dcterms:created>
  <dcterms:modified xsi:type="dcterms:W3CDTF">2015-10-31T17:31:12Z</dcterms:modified>
</cp:coreProperties>
</file>