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401" r:id="rId3"/>
    <p:sldId id="402" r:id="rId4"/>
    <p:sldId id="425" r:id="rId5"/>
    <p:sldId id="426" r:id="rId6"/>
    <p:sldId id="406" r:id="rId7"/>
    <p:sldId id="408" r:id="rId8"/>
    <p:sldId id="407" r:id="rId9"/>
    <p:sldId id="403" r:id="rId10"/>
    <p:sldId id="427" r:id="rId11"/>
    <p:sldId id="429" r:id="rId12"/>
    <p:sldId id="432" r:id="rId13"/>
    <p:sldId id="442" r:id="rId14"/>
    <p:sldId id="444" r:id="rId15"/>
    <p:sldId id="414" r:id="rId16"/>
    <p:sldId id="418" r:id="rId17"/>
    <p:sldId id="422" r:id="rId18"/>
    <p:sldId id="445" r:id="rId19"/>
    <p:sldId id="446" r:id="rId20"/>
    <p:sldId id="449" r:id="rId21"/>
    <p:sldId id="450" r:id="rId22"/>
    <p:sldId id="451" r:id="rId23"/>
    <p:sldId id="435" r:id="rId24"/>
    <p:sldId id="436" r:id="rId25"/>
    <p:sldId id="437" r:id="rId26"/>
    <p:sldId id="439" r:id="rId27"/>
    <p:sldId id="399" r:id="rId28"/>
  </p:sldIdLst>
  <p:sldSz cx="9144000" cy="6858000" type="screen4x3"/>
  <p:notesSz cx="7099300" cy="10234613"/>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7C30"/>
    <a:srgbClr val="FF9900"/>
    <a:srgbClr val="DDEBF7"/>
    <a:srgbClr val="5A99D3"/>
    <a:srgbClr val="4270C1"/>
    <a:srgbClr val="FBB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Helle Formatvorlage 1 - Akz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75DCB02-9BB8-47FD-8907-85C794F793BA}" styleName="Stile con tema 1 - Colore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8A107856-5554-42FB-B03E-39F5DBC370BA}" styleName="Stile medio 4 - Color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Stile medio 4 - Colore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7DF18680-E054-41AD-8BC1-D1AEF772440D}" styleName="Stile medio 2 - Color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73" autoAdjust="0"/>
    <p:restoredTop sz="67375" autoAdjust="0"/>
  </p:normalViewPr>
  <p:slideViewPr>
    <p:cSldViewPr showGuides="1">
      <p:cViewPr varScale="1">
        <p:scale>
          <a:sx n="44" d="100"/>
          <a:sy n="44" d="100"/>
        </p:scale>
        <p:origin x="1776" y="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4" d="100"/>
        <a:sy n="124" d="100"/>
      </p:scale>
      <p:origin x="0" y="-25616"/>
    </p:cViewPr>
  </p:sorterViewPr>
  <p:notesViewPr>
    <p:cSldViewPr showGuides="1">
      <p:cViewPr varScale="1">
        <p:scale>
          <a:sx n="39" d="100"/>
          <a:sy n="39" d="100"/>
        </p:scale>
        <p:origin x="1928" y="44"/>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2" y="0"/>
            <a:ext cx="3076363" cy="511731"/>
          </a:xfrm>
          <a:prstGeom prst="rect">
            <a:avLst/>
          </a:prstGeom>
        </p:spPr>
        <p:txBody>
          <a:bodyPr vert="horz" lIns="94766" tIns="47383" rIns="94766" bIns="47383" rtlCol="0"/>
          <a:lstStyle>
            <a:lvl1pPr algn="l">
              <a:defRPr sz="1200"/>
            </a:lvl1pPr>
          </a:lstStyle>
          <a:p>
            <a:endParaRPr lang="de-DE"/>
          </a:p>
        </p:txBody>
      </p:sp>
      <p:sp>
        <p:nvSpPr>
          <p:cNvPr id="3" name="Datumsplatzhalter 2"/>
          <p:cNvSpPr>
            <a:spLocks noGrp="1"/>
          </p:cNvSpPr>
          <p:nvPr>
            <p:ph type="dt" idx="1"/>
          </p:nvPr>
        </p:nvSpPr>
        <p:spPr>
          <a:xfrm>
            <a:off x="4021295" y="0"/>
            <a:ext cx="3076363" cy="511731"/>
          </a:xfrm>
          <a:prstGeom prst="rect">
            <a:avLst/>
          </a:prstGeom>
        </p:spPr>
        <p:txBody>
          <a:bodyPr vert="horz" lIns="94766" tIns="47383" rIns="94766" bIns="47383" rtlCol="0"/>
          <a:lstStyle>
            <a:lvl1pPr algn="r">
              <a:defRPr sz="1200"/>
            </a:lvl1pPr>
          </a:lstStyle>
          <a:p>
            <a:fld id="{9D5F88E8-A384-43EF-AD47-7131EA31A48D}" type="datetimeFigureOut">
              <a:rPr lang="de-DE" smtClean="0"/>
              <a:pPr/>
              <a:t>28.10.2015</a:t>
            </a:fld>
            <a:endParaRPr lang="de-DE"/>
          </a:p>
        </p:txBody>
      </p:sp>
      <p:sp>
        <p:nvSpPr>
          <p:cNvPr id="4" name="Folienbildplatzhalt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4766" tIns="47383" rIns="94766" bIns="47383" rtlCol="0" anchor="ctr"/>
          <a:lstStyle/>
          <a:p>
            <a:endParaRPr lang="de-DE"/>
          </a:p>
        </p:txBody>
      </p:sp>
      <p:sp>
        <p:nvSpPr>
          <p:cNvPr id="5" name="Notizenplatzhalter 4"/>
          <p:cNvSpPr>
            <a:spLocks noGrp="1"/>
          </p:cNvSpPr>
          <p:nvPr>
            <p:ph type="body" sz="quarter" idx="3"/>
          </p:nvPr>
        </p:nvSpPr>
        <p:spPr>
          <a:xfrm>
            <a:off x="709931" y="4861443"/>
            <a:ext cx="5679440" cy="4605576"/>
          </a:xfrm>
          <a:prstGeom prst="rect">
            <a:avLst/>
          </a:prstGeom>
        </p:spPr>
        <p:txBody>
          <a:bodyPr vert="horz" lIns="94766" tIns="47383" rIns="94766" bIns="47383"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2" y="9721107"/>
            <a:ext cx="3076363" cy="511731"/>
          </a:xfrm>
          <a:prstGeom prst="rect">
            <a:avLst/>
          </a:prstGeom>
        </p:spPr>
        <p:txBody>
          <a:bodyPr vert="horz" lIns="94766" tIns="47383" rIns="94766" bIns="47383" rtlCol="0" anchor="b"/>
          <a:lstStyle>
            <a:lvl1pPr algn="l">
              <a:defRPr sz="1200"/>
            </a:lvl1pPr>
          </a:lstStyle>
          <a:p>
            <a:endParaRPr lang="de-DE"/>
          </a:p>
        </p:txBody>
      </p:sp>
      <p:sp>
        <p:nvSpPr>
          <p:cNvPr id="7" name="Foliennummernplatzhalter 6"/>
          <p:cNvSpPr>
            <a:spLocks noGrp="1"/>
          </p:cNvSpPr>
          <p:nvPr>
            <p:ph type="sldNum" sz="quarter" idx="5"/>
          </p:nvPr>
        </p:nvSpPr>
        <p:spPr>
          <a:xfrm>
            <a:off x="4021295" y="9721107"/>
            <a:ext cx="3076363" cy="511731"/>
          </a:xfrm>
          <a:prstGeom prst="rect">
            <a:avLst/>
          </a:prstGeom>
        </p:spPr>
        <p:txBody>
          <a:bodyPr vert="horz" lIns="94766" tIns="47383" rIns="94766" bIns="47383" rtlCol="0" anchor="b"/>
          <a:lstStyle>
            <a:lvl1pPr algn="r">
              <a:defRPr sz="1200"/>
            </a:lvl1pPr>
          </a:lstStyle>
          <a:p>
            <a:fld id="{8CD75B27-EA39-4F13-BC45-9C0ECB6C1EEB}" type="slidenum">
              <a:rPr lang="de-DE" smtClean="0"/>
              <a:pPr/>
              <a:t>‹N›</a:t>
            </a:fld>
            <a:endParaRPr lang="de-DE"/>
          </a:p>
        </p:txBody>
      </p:sp>
    </p:spTree>
    <p:extLst>
      <p:ext uri="{BB962C8B-B14F-4D97-AF65-F5344CB8AC3E}">
        <p14:creationId xmlns:p14="http://schemas.microsoft.com/office/powerpoint/2010/main" val="3159269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1" y="4861443"/>
            <a:ext cx="6933789" cy="5230082"/>
          </a:xfrm>
        </p:spPr>
        <p:txBody>
          <a:bodyPr>
            <a:normAutofit/>
          </a:bodyPr>
          <a:lstStyle/>
          <a:p>
            <a:r>
              <a:rPr lang="it-IT" dirty="0"/>
              <a:t>dal titolo</a:t>
            </a:r>
            <a:endParaRPr lang="it-IT" b="0"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a:t>
            </a:fld>
            <a:endParaRPr lang="de-DE"/>
          </a:p>
        </p:txBody>
      </p:sp>
    </p:spTree>
    <p:extLst>
      <p:ext uri="{BB962C8B-B14F-4D97-AF65-F5344CB8AC3E}">
        <p14:creationId xmlns:p14="http://schemas.microsoft.com/office/powerpoint/2010/main" val="18368394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135750" y="4861443"/>
            <a:ext cx="6753584" cy="4605576"/>
          </a:xfrm>
        </p:spPr>
        <p:txBody>
          <a:bodyPr>
            <a:normAutofit/>
          </a:bodyPr>
          <a:lstStyle/>
          <a:p>
            <a:endParaRPr lang="it-IT" baseline="0" dirty="0" smtClean="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a:t>
            </a:fld>
            <a:endParaRPr lang="de-DE"/>
          </a:p>
        </p:txBody>
      </p:sp>
    </p:spTree>
    <p:extLst>
      <p:ext uri="{BB962C8B-B14F-4D97-AF65-F5344CB8AC3E}">
        <p14:creationId xmlns:p14="http://schemas.microsoft.com/office/powerpoint/2010/main" val="1687180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b="1"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3</a:t>
            </a:fld>
            <a:endParaRPr lang="de-DE"/>
          </a:p>
        </p:txBody>
      </p:sp>
    </p:spTree>
    <p:extLst>
      <p:ext uri="{BB962C8B-B14F-4D97-AF65-F5344CB8AC3E}">
        <p14:creationId xmlns:p14="http://schemas.microsoft.com/office/powerpoint/2010/main" val="40633046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90307" y="4861443"/>
            <a:ext cx="7007351" cy="5155840"/>
          </a:xfrm>
        </p:spPr>
        <p:txBody>
          <a:bodyPr>
            <a:normAutofit/>
          </a:bodyPr>
          <a:lstStyle/>
          <a:p>
            <a:endParaRPr lang="it-IT" sz="1700"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4</a:t>
            </a:fld>
            <a:endParaRPr lang="de-DE"/>
          </a:p>
        </p:txBody>
      </p:sp>
    </p:spTree>
    <p:extLst>
      <p:ext uri="{BB962C8B-B14F-4D97-AF65-F5344CB8AC3E}">
        <p14:creationId xmlns:p14="http://schemas.microsoft.com/office/powerpoint/2010/main" val="3789438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5</a:t>
            </a:fld>
            <a:endParaRPr lang="de-DE"/>
          </a:p>
        </p:txBody>
      </p:sp>
    </p:spTree>
    <p:extLst>
      <p:ext uri="{BB962C8B-B14F-4D97-AF65-F5344CB8AC3E}">
        <p14:creationId xmlns:p14="http://schemas.microsoft.com/office/powerpoint/2010/main" val="3108819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2" y="4823115"/>
            <a:ext cx="6963548" cy="5148366"/>
          </a:xfrm>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6</a:t>
            </a:fld>
            <a:endParaRPr lang="de-DE"/>
          </a:p>
        </p:txBody>
      </p:sp>
    </p:spTree>
    <p:extLst>
      <p:ext uri="{BB962C8B-B14F-4D97-AF65-F5344CB8AC3E}">
        <p14:creationId xmlns:p14="http://schemas.microsoft.com/office/powerpoint/2010/main" val="3865591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135751" y="4823115"/>
            <a:ext cx="6961907" cy="5148366"/>
          </a:xfrm>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7</a:t>
            </a:fld>
            <a:endParaRPr lang="de-DE"/>
          </a:p>
        </p:txBody>
      </p:sp>
    </p:spTree>
    <p:extLst>
      <p:ext uri="{BB962C8B-B14F-4D97-AF65-F5344CB8AC3E}">
        <p14:creationId xmlns:p14="http://schemas.microsoft.com/office/powerpoint/2010/main" val="3765051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8</a:t>
            </a:fld>
            <a:endParaRPr lang="de-DE"/>
          </a:p>
        </p:txBody>
      </p:sp>
    </p:spTree>
    <p:extLst>
      <p:ext uri="{BB962C8B-B14F-4D97-AF65-F5344CB8AC3E}">
        <p14:creationId xmlns:p14="http://schemas.microsoft.com/office/powerpoint/2010/main" val="689522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61535" y="4896662"/>
            <a:ext cx="6827799" cy="5001271"/>
          </a:xfrm>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9</a:t>
            </a:fld>
            <a:endParaRPr lang="de-DE"/>
          </a:p>
        </p:txBody>
      </p:sp>
    </p:spTree>
    <p:extLst>
      <p:ext uri="{BB962C8B-B14F-4D97-AF65-F5344CB8AC3E}">
        <p14:creationId xmlns:p14="http://schemas.microsoft.com/office/powerpoint/2010/main" val="1270106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10</a:t>
            </a:fld>
            <a:endParaRPr lang="de-DE"/>
          </a:p>
        </p:txBody>
      </p:sp>
    </p:spTree>
    <p:extLst>
      <p:ext uri="{BB962C8B-B14F-4D97-AF65-F5344CB8AC3E}">
        <p14:creationId xmlns:p14="http://schemas.microsoft.com/office/powerpoint/2010/main" val="7000272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11</a:t>
            </a:fld>
            <a:endParaRPr lang="de-DE"/>
          </a:p>
        </p:txBody>
      </p:sp>
    </p:spTree>
    <p:extLst>
      <p:ext uri="{BB962C8B-B14F-4D97-AF65-F5344CB8AC3E}">
        <p14:creationId xmlns:p14="http://schemas.microsoft.com/office/powerpoint/2010/main" val="24267063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12</a:t>
            </a:fld>
            <a:endParaRPr lang="de-DE"/>
          </a:p>
        </p:txBody>
      </p:sp>
    </p:spTree>
    <p:extLst>
      <p:ext uri="{BB962C8B-B14F-4D97-AF65-F5344CB8AC3E}">
        <p14:creationId xmlns:p14="http://schemas.microsoft.com/office/powerpoint/2010/main" val="41842064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13</a:t>
            </a:fld>
            <a:endParaRPr lang="de-DE"/>
          </a:p>
        </p:txBody>
      </p:sp>
    </p:spTree>
    <p:extLst>
      <p:ext uri="{BB962C8B-B14F-4D97-AF65-F5344CB8AC3E}">
        <p14:creationId xmlns:p14="http://schemas.microsoft.com/office/powerpoint/2010/main" val="747649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0" y="4861443"/>
            <a:ext cx="7097657" cy="4605576"/>
          </a:xfrm>
        </p:spPr>
        <p:txBody>
          <a:bodyPr>
            <a:noAutofit/>
          </a:bodyPr>
          <a:lstStyle/>
          <a:p>
            <a:pPr algn="just"/>
            <a:endParaRPr lang="it-IT" sz="1500"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14</a:t>
            </a:fld>
            <a:endParaRPr lang="de-DE"/>
          </a:p>
        </p:txBody>
      </p:sp>
    </p:spTree>
    <p:extLst>
      <p:ext uri="{BB962C8B-B14F-4D97-AF65-F5344CB8AC3E}">
        <p14:creationId xmlns:p14="http://schemas.microsoft.com/office/powerpoint/2010/main" val="3483801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15</a:t>
            </a:fld>
            <a:endParaRPr lang="de-DE"/>
          </a:p>
        </p:txBody>
      </p:sp>
    </p:spTree>
    <p:extLst>
      <p:ext uri="{BB962C8B-B14F-4D97-AF65-F5344CB8AC3E}">
        <p14:creationId xmlns:p14="http://schemas.microsoft.com/office/powerpoint/2010/main" val="1600999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16</a:t>
            </a:fld>
            <a:endParaRPr lang="de-DE"/>
          </a:p>
        </p:txBody>
      </p:sp>
    </p:spTree>
    <p:extLst>
      <p:ext uri="{BB962C8B-B14F-4D97-AF65-F5344CB8AC3E}">
        <p14:creationId xmlns:p14="http://schemas.microsoft.com/office/powerpoint/2010/main" val="19235675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17</a:t>
            </a:fld>
            <a:endParaRPr lang="de-DE"/>
          </a:p>
        </p:txBody>
      </p:sp>
    </p:spTree>
    <p:extLst>
      <p:ext uri="{BB962C8B-B14F-4D97-AF65-F5344CB8AC3E}">
        <p14:creationId xmlns:p14="http://schemas.microsoft.com/office/powerpoint/2010/main" val="2506214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18</a:t>
            </a:fld>
            <a:endParaRPr lang="de-DE"/>
          </a:p>
        </p:txBody>
      </p:sp>
    </p:spTree>
    <p:extLst>
      <p:ext uri="{BB962C8B-B14F-4D97-AF65-F5344CB8AC3E}">
        <p14:creationId xmlns:p14="http://schemas.microsoft.com/office/powerpoint/2010/main" val="2465777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2" y="4896663"/>
            <a:ext cx="6815118" cy="5148367"/>
          </a:xfrm>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19</a:t>
            </a:fld>
            <a:endParaRPr lang="de-DE"/>
          </a:p>
        </p:txBody>
      </p:sp>
    </p:spTree>
    <p:extLst>
      <p:ext uri="{BB962C8B-B14F-4D97-AF65-F5344CB8AC3E}">
        <p14:creationId xmlns:p14="http://schemas.microsoft.com/office/powerpoint/2010/main" val="219606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20</a:t>
            </a:fld>
            <a:endParaRPr lang="de-DE"/>
          </a:p>
        </p:txBody>
      </p:sp>
    </p:spTree>
    <p:extLst>
      <p:ext uri="{BB962C8B-B14F-4D97-AF65-F5344CB8AC3E}">
        <p14:creationId xmlns:p14="http://schemas.microsoft.com/office/powerpoint/2010/main" val="1905919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21</a:t>
            </a:fld>
            <a:endParaRPr lang="de-DE"/>
          </a:p>
        </p:txBody>
      </p:sp>
    </p:spTree>
    <p:extLst>
      <p:ext uri="{BB962C8B-B14F-4D97-AF65-F5344CB8AC3E}">
        <p14:creationId xmlns:p14="http://schemas.microsoft.com/office/powerpoint/2010/main" val="3815675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22</a:t>
            </a:fld>
            <a:endParaRPr lang="de-DE"/>
          </a:p>
        </p:txBody>
      </p:sp>
    </p:spTree>
    <p:extLst>
      <p:ext uri="{BB962C8B-B14F-4D97-AF65-F5344CB8AC3E}">
        <p14:creationId xmlns:p14="http://schemas.microsoft.com/office/powerpoint/2010/main" val="23130580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a:xfrm>
            <a:off x="135750" y="4861443"/>
            <a:ext cx="6679368" cy="4605576"/>
          </a:xfrm>
        </p:spPr>
        <p:txBody>
          <a:bodyPr>
            <a:normAutofit/>
          </a:bodyPr>
          <a:lstStyle/>
          <a:p>
            <a:pPr algn="just"/>
            <a:endParaRPr lang="it-IT" sz="1500"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23</a:t>
            </a:fld>
            <a:endParaRPr lang="de-DE"/>
          </a:p>
        </p:txBody>
      </p:sp>
    </p:spTree>
    <p:extLst>
      <p:ext uri="{BB962C8B-B14F-4D97-AF65-F5344CB8AC3E}">
        <p14:creationId xmlns:p14="http://schemas.microsoft.com/office/powerpoint/2010/main" val="11849134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24</a:t>
            </a:fld>
            <a:endParaRPr lang="de-DE"/>
          </a:p>
        </p:txBody>
      </p:sp>
    </p:spTree>
    <p:extLst>
      <p:ext uri="{BB962C8B-B14F-4D97-AF65-F5344CB8AC3E}">
        <p14:creationId xmlns:p14="http://schemas.microsoft.com/office/powerpoint/2010/main" val="5368619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25</a:t>
            </a:fld>
            <a:endParaRPr lang="de-DE"/>
          </a:p>
        </p:txBody>
      </p:sp>
    </p:spTree>
    <p:extLst>
      <p:ext uri="{BB962C8B-B14F-4D97-AF65-F5344CB8AC3E}">
        <p14:creationId xmlns:p14="http://schemas.microsoft.com/office/powerpoint/2010/main" val="26983360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26</a:t>
            </a:fld>
            <a:endParaRPr lang="de-DE"/>
          </a:p>
        </p:txBody>
      </p:sp>
    </p:spTree>
    <p:extLst>
      <p:ext uri="{BB962C8B-B14F-4D97-AF65-F5344CB8AC3E}">
        <p14:creationId xmlns:p14="http://schemas.microsoft.com/office/powerpoint/2010/main" val="17705395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8CD75B27-EA39-4F13-BC45-9C0ECB6C1EEB}" type="slidenum">
              <a:rPr lang="de-DE" smtClean="0"/>
              <a:pPr/>
              <a:t>27</a:t>
            </a:fld>
            <a:endParaRPr lang="de-DE"/>
          </a:p>
        </p:txBody>
      </p:sp>
    </p:spTree>
    <p:extLst>
      <p:ext uri="{BB962C8B-B14F-4D97-AF65-F5344CB8AC3E}">
        <p14:creationId xmlns:p14="http://schemas.microsoft.com/office/powerpoint/2010/main" val="37613406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jpe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rt">
    <p:spTree>
      <p:nvGrpSpPr>
        <p:cNvPr id="1" name=""/>
        <p:cNvGrpSpPr/>
        <p:nvPr/>
      </p:nvGrpSpPr>
      <p:grpSpPr>
        <a:xfrm>
          <a:off x="0" y="0"/>
          <a:ext cx="0" cy="0"/>
          <a:chOff x="0" y="0"/>
          <a:chExt cx="0" cy="0"/>
        </a:xfrm>
      </p:grpSpPr>
      <p:pic>
        <p:nvPicPr>
          <p:cNvPr id="5" name="Grafik 4" descr="lights_ppt_start.png"/>
          <p:cNvPicPr>
            <a:picLocks noChangeAspect="1"/>
          </p:cNvPicPr>
          <p:nvPr userDrawn="1"/>
        </p:nvPicPr>
        <p:blipFill>
          <a:blip r:embed="rId2" cstate="print"/>
          <a:stretch>
            <a:fillRect/>
          </a:stretch>
        </p:blipFill>
        <p:spPr>
          <a:xfrm>
            <a:off x="-17588" y="-55614"/>
            <a:ext cx="9144000" cy="6858000"/>
          </a:xfrm>
          <a:prstGeom prst="rect">
            <a:avLst/>
          </a:prstGeom>
        </p:spPr>
      </p:pic>
      <p:sp>
        <p:nvSpPr>
          <p:cNvPr id="7" name="Titel 1"/>
          <p:cNvSpPr>
            <a:spLocks noGrp="1"/>
          </p:cNvSpPr>
          <p:nvPr>
            <p:ph type="ctrTitle"/>
          </p:nvPr>
        </p:nvSpPr>
        <p:spPr>
          <a:xfrm>
            <a:off x="0" y="3476593"/>
            <a:ext cx="9144000" cy="821953"/>
          </a:xfrm>
        </p:spPr>
        <p:txBody>
          <a:bodyPr lIns="0" tIns="0" rIns="0" bIns="0" anchor="t" anchorCtr="0">
            <a:noAutofit/>
          </a:bodyPr>
          <a:lstStyle>
            <a:lvl1pPr>
              <a:defRPr lang="it-IT" sz="3600" i="1" smtClean="0">
                <a:effectLst/>
              </a:defRPr>
            </a:lvl1pPr>
          </a:lstStyle>
          <a:p>
            <a:endParaRPr lang="de-DE" dirty="0" smtClean="0"/>
          </a:p>
        </p:txBody>
      </p:sp>
      <p:sp>
        <p:nvSpPr>
          <p:cNvPr id="9" name="Untertitel 2"/>
          <p:cNvSpPr>
            <a:spLocks noGrp="1"/>
          </p:cNvSpPr>
          <p:nvPr>
            <p:ph type="subTitle" idx="1"/>
          </p:nvPr>
        </p:nvSpPr>
        <p:spPr>
          <a:xfrm>
            <a:off x="-17588" y="4482843"/>
            <a:ext cx="9144000" cy="576064"/>
          </a:xfrm>
        </p:spPr>
        <p:txBody>
          <a:bodyPr>
            <a:normAutofit/>
          </a:bodyPr>
          <a:lstStyle>
            <a:lvl1pPr marL="0" marR="0" indent="0" algn="ctr" defTabSz="914400" rtl="0" eaLnBrk="1" fontAlgn="auto" latinLnBrk="0" hangingPunct="1">
              <a:lnSpc>
                <a:spcPct val="100000"/>
              </a:lnSpc>
              <a:spcBef>
                <a:spcPct val="20000"/>
              </a:spcBef>
              <a:spcAft>
                <a:spcPts val="0"/>
              </a:spcAft>
              <a:buClrTx/>
              <a:buSzTx/>
              <a:buFont typeface="Arial" pitchFamily="34" charset="0"/>
              <a:buNone/>
              <a:tabLst/>
              <a:defRPr lang="it-IT" sz="2800" b="1" baseline="0" smtClean="0">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de-DE" dirty="0"/>
          </a:p>
        </p:txBody>
      </p:sp>
      <p:pic>
        <p:nvPicPr>
          <p:cNvPr id="11" name="Grafik 10" descr="arrow_next.png">
            <a:hlinkClick r:id="" action="ppaction://hlinkshowjump?jump=nextslide"/>
          </p:cNvPr>
          <p:cNvPicPr>
            <a:picLocks noChangeAspect="1"/>
          </p:cNvPicPr>
          <p:nvPr userDrawn="1"/>
        </p:nvPicPr>
        <p:blipFill>
          <a:blip r:embed="rId3" cstate="print"/>
          <a:stretch>
            <a:fillRect/>
          </a:stretch>
        </p:blipFill>
        <p:spPr>
          <a:xfrm>
            <a:off x="8421191" y="6191788"/>
            <a:ext cx="352425" cy="352425"/>
          </a:xfrm>
          <a:prstGeom prst="rect">
            <a:avLst/>
          </a:prstGeom>
        </p:spPr>
      </p:pic>
      <p:sp>
        <p:nvSpPr>
          <p:cNvPr id="21" name="CasellaDiTesto 20"/>
          <p:cNvSpPr txBox="1"/>
          <p:nvPr userDrawn="1"/>
        </p:nvSpPr>
        <p:spPr>
          <a:xfrm>
            <a:off x="80768" y="326608"/>
            <a:ext cx="8712967" cy="39703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2800" b="1" kern="1200" dirty="0" smtClean="0">
                <a:solidFill>
                  <a:schemeClr val="accent1"/>
                </a:solidFill>
                <a:latin typeface="+mn-lt"/>
                <a:ea typeface="+mn-ea"/>
                <a:cs typeface="+mn-cs"/>
              </a:rPr>
              <a:t>Seminario</a:t>
            </a:r>
          </a:p>
          <a:p>
            <a:pPr marL="0" marR="0" lvl="0" indent="0" algn="ctr" defTabSz="914400" rtl="0" eaLnBrk="1" fontAlgn="auto" latinLnBrk="0" hangingPunct="1">
              <a:lnSpc>
                <a:spcPct val="100000"/>
              </a:lnSpc>
              <a:spcBef>
                <a:spcPts val="0"/>
              </a:spcBef>
              <a:spcAft>
                <a:spcPts val="0"/>
              </a:spcAft>
              <a:buClrTx/>
              <a:buSzTx/>
              <a:buFontTx/>
              <a:buNone/>
              <a:tabLst/>
              <a:defRPr/>
            </a:pPr>
            <a:r>
              <a:rPr lang="it-IT" sz="2800" b="1" kern="1200" dirty="0" smtClean="0">
                <a:solidFill>
                  <a:schemeClr val="accent1"/>
                </a:solidFill>
                <a:latin typeface="+mn-lt"/>
                <a:ea typeface="+mn-ea"/>
                <a:cs typeface="+mn-cs"/>
              </a:rPr>
              <a:t>URBES, ARCHIMEDE, Censimento permanente</a:t>
            </a:r>
          </a:p>
          <a:p>
            <a:pPr algn="ctr"/>
            <a:r>
              <a:rPr lang="it-IT" sz="2800" b="1" kern="1200" dirty="0" smtClean="0">
                <a:solidFill>
                  <a:schemeClr val="accent1"/>
                </a:solidFill>
                <a:latin typeface="+mn-lt"/>
                <a:ea typeface="+mn-ea"/>
                <a:cs typeface="+mn-cs"/>
              </a:rPr>
              <a:t>I Comuni verso l’uso statistico degli archivi amministrativi</a:t>
            </a:r>
          </a:p>
          <a:p>
            <a:pPr algn="ctr"/>
            <a:r>
              <a:rPr lang="it-IT" sz="2800" b="1" kern="1200" dirty="0" smtClean="0">
                <a:solidFill>
                  <a:schemeClr val="accent1"/>
                </a:solidFill>
                <a:latin typeface="+mn-lt"/>
                <a:ea typeface="+mn-ea"/>
                <a:cs typeface="+mn-cs"/>
              </a:rPr>
              <a:t>e dei sistemi di integrazione delle fonti</a:t>
            </a:r>
          </a:p>
          <a:p>
            <a:pPr algn="ctr"/>
            <a:endParaRPr lang="it-IT" sz="2800" b="1" kern="1200" dirty="0" smtClean="0">
              <a:solidFill>
                <a:schemeClr val="accent1"/>
              </a:solidFill>
              <a:latin typeface="+mn-lt"/>
              <a:ea typeface="+mn-ea"/>
              <a:cs typeface="+mn-cs"/>
            </a:endParaRPr>
          </a:p>
          <a:p>
            <a:pPr algn="ctr"/>
            <a:r>
              <a:rPr lang="it-IT" sz="2800" b="1" kern="1200" dirty="0" smtClean="0">
                <a:solidFill>
                  <a:schemeClr val="accent1"/>
                </a:solidFill>
                <a:latin typeface="+mn-lt"/>
                <a:ea typeface="+mn-ea"/>
                <a:cs typeface="+mn-cs"/>
              </a:rPr>
              <a:t>Napoli</a:t>
            </a:r>
            <a:r>
              <a:rPr lang="it-IT" sz="2800" b="1" kern="1200" baseline="0" dirty="0" smtClean="0">
                <a:solidFill>
                  <a:schemeClr val="accent1"/>
                </a:solidFill>
                <a:latin typeface="+mn-lt"/>
                <a:ea typeface="+mn-ea"/>
                <a:cs typeface="+mn-cs"/>
              </a:rPr>
              <a:t>, mercoledì 28 ottobre 2015</a:t>
            </a:r>
            <a:br>
              <a:rPr lang="it-IT" sz="2800" b="1" kern="1200" baseline="0" dirty="0" smtClean="0">
                <a:solidFill>
                  <a:schemeClr val="accent1"/>
                </a:solidFill>
                <a:latin typeface="+mn-lt"/>
                <a:ea typeface="+mn-ea"/>
                <a:cs typeface="+mn-cs"/>
              </a:rPr>
            </a:br>
            <a:endParaRPr lang="it-IT" sz="2800" b="1" kern="1200" dirty="0" smtClean="0">
              <a:solidFill>
                <a:schemeClr val="accent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2800" b="1" dirty="0" smtClean="0">
              <a:solidFill>
                <a:schemeClr val="accent1"/>
              </a:solidFill>
            </a:endParaRPr>
          </a:p>
          <a:p>
            <a:endParaRPr lang="it-IT" sz="2800" b="1" dirty="0">
              <a:solidFill>
                <a:schemeClr val="accent1"/>
              </a:solidFill>
            </a:endParaRPr>
          </a:p>
        </p:txBody>
      </p:sp>
      <p:pic>
        <p:nvPicPr>
          <p:cNvPr id="2" name="Immagine 1"/>
          <p:cNvPicPr>
            <a:picLocks noChangeAspect="1"/>
          </p:cNvPicPr>
          <p:nvPr userDrawn="1"/>
        </p:nvPicPr>
        <p:blipFill>
          <a:blip r:embed="rId4"/>
          <a:stretch>
            <a:fillRect/>
          </a:stretch>
        </p:blipFill>
        <p:spPr>
          <a:xfrm>
            <a:off x="0" y="5592829"/>
            <a:ext cx="3384376" cy="1209557"/>
          </a:xfrm>
          <a:prstGeom prst="rect">
            <a:avLst/>
          </a:prstGeom>
        </p:spPr>
      </p:pic>
      <p:pic>
        <p:nvPicPr>
          <p:cNvPr id="12" name="Picture 2" descr="logo parthenope copyright"/>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5076056" y="5592829"/>
            <a:ext cx="1146999" cy="1146999"/>
          </a:xfrm>
          <a:prstGeom prst="rect">
            <a:avLst/>
          </a:prstGeom>
          <a:noFill/>
          <a:extLst>
            <a:ext uri="{909E8E84-426E-40DD-AFC4-6F175D3DCCD1}">
              <a14:hiddenFill xmlns:a14="http://schemas.microsoft.com/office/drawing/2010/main">
                <a:solidFill>
                  <a:srgbClr val="FFFFFF"/>
                </a:solidFill>
              </a14:hiddenFill>
            </a:ext>
          </a:extLst>
        </p:spPr>
      </p:pic>
      <p:sp>
        <p:nvSpPr>
          <p:cNvPr id="3" name="Segnaposto data 2"/>
          <p:cNvSpPr>
            <a:spLocks noGrp="1"/>
          </p:cNvSpPr>
          <p:nvPr>
            <p:ph type="dt" sz="half" idx="10"/>
          </p:nvPr>
        </p:nvSpPr>
        <p:spPr/>
        <p:txBody>
          <a:bodyPr/>
          <a:lstStyle/>
          <a:p>
            <a:fld id="{9925A2E9-89E1-4605-85B7-FCAC8D801E55}" type="datetime1">
              <a:rPr lang="de-DE" smtClean="0"/>
              <a:pPr/>
              <a:t>28.10.2015</a:t>
            </a:fld>
            <a:endParaRPr lang="de-DE"/>
          </a:p>
        </p:txBody>
      </p:sp>
      <p:sp>
        <p:nvSpPr>
          <p:cNvPr id="4" name="Segnaposto piè di pagina 3"/>
          <p:cNvSpPr>
            <a:spLocks noGrp="1"/>
          </p:cNvSpPr>
          <p:nvPr>
            <p:ph type="ftr" sz="quarter" idx="11"/>
          </p:nvPr>
        </p:nvSpPr>
        <p:spPr/>
        <p:txBody>
          <a:bodyPr/>
          <a:lstStyle/>
          <a:p>
            <a:endParaRPr lang="de-DE"/>
          </a:p>
        </p:txBody>
      </p:sp>
      <p:sp>
        <p:nvSpPr>
          <p:cNvPr id="6" name="Segnaposto numero diapositiva 5"/>
          <p:cNvSpPr>
            <a:spLocks noGrp="1"/>
          </p:cNvSpPr>
          <p:nvPr>
            <p:ph type="sldNum" sz="quarter" idx="12"/>
          </p:nvPr>
        </p:nvSpPr>
        <p:spPr/>
        <p:txBody>
          <a:bodyPr/>
          <a:lstStyle/>
          <a:p>
            <a:fld id="{02FE49DB-545E-46CA-A06F-217AEC04D591}" type="slidenum">
              <a:rPr lang="de-DE" smtClean="0"/>
              <a:pPr/>
              <a:t>‹N›</a:t>
            </a:fld>
            <a:endParaRPr lang="de-DE"/>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ntent_1">
    <p:spTree>
      <p:nvGrpSpPr>
        <p:cNvPr id="1" name=""/>
        <p:cNvGrpSpPr/>
        <p:nvPr/>
      </p:nvGrpSpPr>
      <p:grpSpPr>
        <a:xfrm>
          <a:off x="0" y="0"/>
          <a:ext cx="0" cy="0"/>
          <a:chOff x="0" y="0"/>
          <a:chExt cx="0" cy="0"/>
        </a:xfrm>
      </p:grpSpPr>
      <p:pic>
        <p:nvPicPr>
          <p:cNvPr id="6" name="Grafik 5" descr="lights_ppt_footer.png"/>
          <p:cNvPicPr>
            <a:picLocks noChangeAspect="1"/>
          </p:cNvPicPr>
          <p:nvPr userDrawn="1"/>
        </p:nvPicPr>
        <p:blipFill>
          <a:blip r:embed="rId2" cstate="print"/>
          <a:stretch>
            <a:fillRect/>
          </a:stretch>
        </p:blipFill>
        <p:spPr>
          <a:xfrm>
            <a:off x="0" y="0"/>
            <a:ext cx="9144000" cy="6858000"/>
          </a:xfrm>
          <a:prstGeom prst="rect">
            <a:avLst/>
          </a:prstGeom>
        </p:spPr>
      </p:pic>
      <p:pic>
        <p:nvPicPr>
          <p:cNvPr id="15" name="Grafik 14" descr="trenner.png"/>
          <p:cNvPicPr>
            <a:picLocks noChangeAspect="1"/>
          </p:cNvPicPr>
          <p:nvPr userDrawn="1"/>
        </p:nvPicPr>
        <p:blipFill>
          <a:blip r:embed="rId3" cstate="print"/>
          <a:stretch>
            <a:fillRect/>
          </a:stretch>
        </p:blipFill>
        <p:spPr>
          <a:xfrm>
            <a:off x="0" y="1196752"/>
            <a:ext cx="9144000" cy="178594"/>
          </a:xfrm>
          <a:prstGeom prst="rect">
            <a:avLst/>
          </a:prstGeom>
        </p:spPr>
      </p:pic>
      <p:sp>
        <p:nvSpPr>
          <p:cNvPr id="16" name="Titel 1"/>
          <p:cNvSpPr>
            <a:spLocks noGrp="1"/>
          </p:cNvSpPr>
          <p:nvPr>
            <p:ph type="ctrTitle" hasCustomPrompt="1"/>
          </p:nvPr>
        </p:nvSpPr>
        <p:spPr>
          <a:xfrm>
            <a:off x="611560" y="317788"/>
            <a:ext cx="7920880" cy="864096"/>
          </a:xfrm>
          <a:noFill/>
        </p:spPr>
        <p:txBody>
          <a:bodyPr wrap="square" lIns="0" tIns="0" rIns="0" bIns="0" anchor="t" anchorCtr="0">
            <a:noAutofit/>
          </a:bodyPr>
          <a:lstStyle>
            <a:lvl1pPr algn="l">
              <a:defRPr sz="4400" b="1">
                <a:solidFill>
                  <a:schemeClr val="accent1"/>
                </a:solidFill>
                <a:effectLst/>
                <a:latin typeface="+mj-lt"/>
              </a:defRPr>
            </a:lvl1pPr>
          </a:lstStyle>
          <a:p>
            <a:r>
              <a:rPr lang="de-DE" dirty="0" err="1" smtClean="0"/>
              <a:t>Your</a:t>
            </a:r>
            <a:r>
              <a:rPr lang="de-DE" dirty="0" smtClean="0"/>
              <a:t> Headline</a:t>
            </a:r>
            <a:endParaRPr lang="de-DE" dirty="0"/>
          </a:p>
        </p:txBody>
      </p:sp>
      <p:sp>
        <p:nvSpPr>
          <p:cNvPr id="17" name="Inhaltsplatzhalter 2"/>
          <p:cNvSpPr>
            <a:spLocks noGrp="1"/>
          </p:cNvSpPr>
          <p:nvPr>
            <p:ph idx="1" hasCustomPrompt="1"/>
          </p:nvPr>
        </p:nvSpPr>
        <p:spPr>
          <a:xfrm>
            <a:off x="611560" y="1524885"/>
            <a:ext cx="7920880" cy="3960440"/>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pic>
        <p:nvPicPr>
          <p:cNvPr id="24" name="Grafik 23" descr="arrow_back.png">
            <a:hlinkClick r:id="" action="ppaction://hlinkshowjump?jump=previousslide"/>
          </p:cNvPr>
          <p:cNvPicPr>
            <a:picLocks noChangeAspect="1"/>
          </p:cNvPicPr>
          <p:nvPr userDrawn="1"/>
        </p:nvPicPr>
        <p:blipFill>
          <a:blip r:embed="rId4" cstate="print"/>
          <a:stretch>
            <a:fillRect/>
          </a:stretch>
        </p:blipFill>
        <p:spPr>
          <a:xfrm>
            <a:off x="6995120" y="6191788"/>
            <a:ext cx="352425" cy="352425"/>
          </a:xfrm>
          <a:prstGeom prst="rect">
            <a:avLst/>
          </a:prstGeom>
        </p:spPr>
      </p:pic>
      <p:pic>
        <p:nvPicPr>
          <p:cNvPr id="25" name="Grafik 24" descr="arrow_next.png">
            <a:hlinkClick r:id="" action="ppaction://hlinkshowjump?jump=nextslide"/>
          </p:cNvPr>
          <p:cNvPicPr>
            <a:picLocks noChangeAspect="1"/>
          </p:cNvPicPr>
          <p:nvPr userDrawn="1"/>
        </p:nvPicPr>
        <p:blipFill>
          <a:blip r:embed="rId5" cstate="print"/>
          <a:stretch>
            <a:fillRect/>
          </a:stretch>
        </p:blipFill>
        <p:spPr>
          <a:xfrm>
            <a:off x="8421191" y="6191788"/>
            <a:ext cx="352425" cy="352425"/>
          </a:xfrm>
          <a:prstGeom prst="rect">
            <a:avLst/>
          </a:prstGeom>
        </p:spPr>
      </p:pic>
      <p:pic>
        <p:nvPicPr>
          <p:cNvPr id="9" name="Immagine 8"/>
          <p:cNvPicPr>
            <a:picLocks noChangeAspect="1"/>
          </p:cNvPicPr>
          <p:nvPr userDrawn="1"/>
        </p:nvPicPr>
        <p:blipFill>
          <a:blip r:embed="rId6"/>
          <a:stretch>
            <a:fillRect/>
          </a:stretch>
        </p:blipFill>
        <p:spPr>
          <a:xfrm>
            <a:off x="0" y="5592829"/>
            <a:ext cx="3384376" cy="1209557"/>
          </a:xfrm>
          <a:prstGeom prst="rect">
            <a:avLst/>
          </a:prstGeom>
        </p:spPr>
      </p:pic>
    </p:spTree>
    <p:extLst>
      <p:ext uri="{BB962C8B-B14F-4D97-AF65-F5344CB8AC3E}">
        <p14:creationId xmlns:p14="http://schemas.microsoft.com/office/powerpoint/2010/main" val="203679872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_1">
    <p:spTree>
      <p:nvGrpSpPr>
        <p:cNvPr id="1" name=""/>
        <p:cNvGrpSpPr/>
        <p:nvPr/>
      </p:nvGrpSpPr>
      <p:grpSpPr>
        <a:xfrm>
          <a:off x="0" y="0"/>
          <a:ext cx="0" cy="0"/>
          <a:chOff x="0" y="0"/>
          <a:chExt cx="0" cy="0"/>
        </a:xfrm>
      </p:grpSpPr>
      <p:pic>
        <p:nvPicPr>
          <p:cNvPr id="6" name="Grafik 5" descr="lights_ppt_footer.png"/>
          <p:cNvPicPr>
            <a:picLocks noChangeAspect="1"/>
          </p:cNvPicPr>
          <p:nvPr userDrawn="1"/>
        </p:nvPicPr>
        <p:blipFill>
          <a:blip r:embed="rId2" cstate="print"/>
          <a:stretch>
            <a:fillRect/>
          </a:stretch>
        </p:blipFill>
        <p:spPr>
          <a:xfrm>
            <a:off x="0" y="0"/>
            <a:ext cx="9144000" cy="6858000"/>
          </a:xfrm>
          <a:prstGeom prst="rect">
            <a:avLst/>
          </a:prstGeom>
        </p:spPr>
      </p:pic>
      <p:pic>
        <p:nvPicPr>
          <p:cNvPr id="15" name="Grafik 14" descr="trenner.png"/>
          <p:cNvPicPr>
            <a:picLocks noChangeAspect="1"/>
          </p:cNvPicPr>
          <p:nvPr userDrawn="1"/>
        </p:nvPicPr>
        <p:blipFill>
          <a:blip r:embed="rId3" cstate="print"/>
          <a:stretch>
            <a:fillRect/>
          </a:stretch>
        </p:blipFill>
        <p:spPr>
          <a:xfrm>
            <a:off x="0" y="1196752"/>
            <a:ext cx="9144000" cy="178594"/>
          </a:xfrm>
          <a:prstGeom prst="rect">
            <a:avLst/>
          </a:prstGeom>
        </p:spPr>
      </p:pic>
      <p:sp>
        <p:nvSpPr>
          <p:cNvPr id="16" name="Titel 1"/>
          <p:cNvSpPr>
            <a:spLocks noGrp="1"/>
          </p:cNvSpPr>
          <p:nvPr>
            <p:ph type="ctrTitle" hasCustomPrompt="1"/>
          </p:nvPr>
        </p:nvSpPr>
        <p:spPr>
          <a:xfrm>
            <a:off x="611560" y="317788"/>
            <a:ext cx="7920880" cy="864096"/>
          </a:xfrm>
          <a:noFill/>
        </p:spPr>
        <p:txBody>
          <a:bodyPr wrap="square" lIns="0" tIns="0" rIns="0" bIns="0" anchor="t" anchorCtr="0">
            <a:noAutofit/>
          </a:bodyPr>
          <a:lstStyle>
            <a:lvl1pPr algn="l">
              <a:defRPr sz="4400" b="1">
                <a:solidFill>
                  <a:schemeClr val="accent1"/>
                </a:solidFill>
                <a:effectLst/>
                <a:latin typeface="+mj-lt"/>
              </a:defRPr>
            </a:lvl1pPr>
          </a:lstStyle>
          <a:p>
            <a:r>
              <a:rPr lang="de-DE" dirty="0" err="1" smtClean="0"/>
              <a:t>Your</a:t>
            </a:r>
            <a:r>
              <a:rPr lang="de-DE" dirty="0" smtClean="0"/>
              <a:t> Headline</a:t>
            </a:r>
            <a:endParaRPr lang="de-DE" dirty="0"/>
          </a:p>
        </p:txBody>
      </p:sp>
      <p:sp>
        <p:nvSpPr>
          <p:cNvPr id="17" name="Inhaltsplatzhalter 2"/>
          <p:cNvSpPr>
            <a:spLocks noGrp="1"/>
          </p:cNvSpPr>
          <p:nvPr>
            <p:ph idx="1" hasCustomPrompt="1"/>
          </p:nvPr>
        </p:nvSpPr>
        <p:spPr>
          <a:xfrm>
            <a:off x="611560" y="1556792"/>
            <a:ext cx="3528392" cy="3960440"/>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sp>
        <p:nvSpPr>
          <p:cNvPr id="18" name="Inhaltsplatzhalter 2"/>
          <p:cNvSpPr>
            <a:spLocks noGrp="1"/>
          </p:cNvSpPr>
          <p:nvPr>
            <p:ph idx="13" hasCustomPrompt="1"/>
          </p:nvPr>
        </p:nvSpPr>
        <p:spPr>
          <a:xfrm>
            <a:off x="5004048" y="1556792"/>
            <a:ext cx="3528392" cy="3960440"/>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pic>
        <p:nvPicPr>
          <p:cNvPr id="24" name="Grafik 23" descr="arrow_back.png">
            <a:hlinkClick r:id="" action="ppaction://hlinkshowjump?jump=previousslide"/>
          </p:cNvPr>
          <p:cNvPicPr>
            <a:picLocks noChangeAspect="1"/>
          </p:cNvPicPr>
          <p:nvPr userDrawn="1"/>
        </p:nvPicPr>
        <p:blipFill>
          <a:blip r:embed="rId4" cstate="print"/>
          <a:stretch>
            <a:fillRect/>
          </a:stretch>
        </p:blipFill>
        <p:spPr>
          <a:xfrm>
            <a:off x="6995120" y="6191788"/>
            <a:ext cx="352425" cy="352425"/>
          </a:xfrm>
          <a:prstGeom prst="rect">
            <a:avLst/>
          </a:prstGeom>
        </p:spPr>
      </p:pic>
      <p:pic>
        <p:nvPicPr>
          <p:cNvPr id="25" name="Grafik 24" descr="arrow_next.png">
            <a:hlinkClick r:id="" action="ppaction://hlinkshowjump?jump=nextslide"/>
          </p:cNvPr>
          <p:cNvPicPr>
            <a:picLocks noChangeAspect="1"/>
          </p:cNvPicPr>
          <p:nvPr userDrawn="1"/>
        </p:nvPicPr>
        <p:blipFill>
          <a:blip r:embed="rId5" cstate="print"/>
          <a:stretch>
            <a:fillRect/>
          </a:stretch>
        </p:blipFill>
        <p:spPr>
          <a:xfrm>
            <a:off x="8421191" y="6191788"/>
            <a:ext cx="352425" cy="352425"/>
          </a:xfrm>
          <a:prstGeom prst="rect">
            <a:avLst/>
          </a:prstGeom>
        </p:spPr>
      </p:pic>
      <p:pic>
        <p:nvPicPr>
          <p:cNvPr id="10" name="Immagine 9"/>
          <p:cNvPicPr>
            <a:picLocks noChangeAspect="1"/>
          </p:cNvPicPr>
          <p:nvPr userDrawn="1"/>
        </p:nvPicPr>
        <p:blipFill>
          <a:blip r:embed="rId6"/>
          <a:stretch>
            <a:fillRect/>
          </a:stretch>
        </p:blipFill>
        <p:spPr>
          <a:xfrm>
            <a:off x="0" y="5592829"/>
            <a:ext cx="3384376" cy="12095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_2">
    <p:spTree>
      <p:nvGrpSpPr>
        <p:cNvPr id="1" name=""/>
        <p:cNvGrpSpPr/>
        <p:nvPr/>
      </p:nvGrpSpPr>
      <p:grpSpPr>
        <a:xfrm>
          <a:off x="0" y="0"/>
          <a:ext cx="0" cy="0"/>
          <a:chOff x="0" y="0"/>
          <a:chExt cx="0" cy="0"/>
        </a:xfrm>
      </p:grpSpPr>
      <p:pic>
        <p:nvPicPr>
          <p:cNvPr id="6" name="Grafik 5" descr="lights_ppt_footer.png"/>
          <p:cNvPicPr>
            <a:picLocks noChangeAspect="1"/>
          </p:cNvPicPr>
          <p:nvPr userDrawn="1"/>
        </p:nvPicPr>
        <p:blipFill>
          <a:blip r:embed="rId2" cstate="print"/>
          <a:stretch>
            <a:fillRect/>
          </a:stretch>
        </p:blipFill>
        <p:spPr>
          <a:xfrm>
            <a:off x="0" y="0"/>
            <a:ext cx="9144000" cy="6858000"/>
          </a:xfrm>
          <a:prstGeom prst="rect">
            <a:avLst/>
          </a:prstGeom>
        </p:spPr>
      </p:pic>
      <p:pic>
        <p:nvPicPr>
          <p:cNvPr id="15" name="Grafik 14" descr="trenner.png"/>
          <p:cNvPicPr>
            <a:picLocks noChangeAspect="1"/>
          </p:cNvPicPr>
          <p:nvPr userDrawn="1"/>
        </p:nvPicPr>
        <p:blipFill>
          <a:blip r:embed="rId3" cstate="print"/>
          <a:stretch>
            <a:fillRect/>
          </a:stretch>
        </p:blipFill>
        <p:spPr>
          <a:xfrm>
            <a:off x="0" y="1196752"/>
            <a:ext cx="9144000" cy="178594"/>
          </a:xfrm>
          <a:prstGeom prst="rect">
            <a:avLst/>
          </a:prstGeom>
        </p:spPr>
      </p:pic>
      <p:sp>
        <p:nvSpPr>
          <p:cNvPr id="16" name="Titel 1"/>
          <p:cNvSpPr>
            <a:spLocks noGrp="1"/>
          </p:cNvSpPr>
          <p:nvPr>
            <p:ph type="ctrTitle" hasCustomPrompt="1"/>
          </p:nvPr>
        </p:nvSpPr>
        <p:spPr>
          <a:xfrm>
            <a:off x="611560" y="317788"/>
            <a:ext cx="7920880" cy="864096"/>
          </a:xfrm>
          <a:noFill/>
        </p:spPr>
        <p:txBody>
          <a:bodyPr wrap="square" lIns="0" tIns="0" rIns="0" bIns="0" anchor="t" anchorCtr="0">
            <a:noAutofit/>
          </a:bodyPr>
          <a:lstStyle>
            <a:lvl1pPr algn="l">
              <a:defRPr sz="4400" b="1">
                <a:solidFill>
                  <a:schemeClr val="accent1"/>
                </a:solidFill>
                <a:effectLst/>
                <a:latin typeface="+mj-lt"/>
              </a:defRPr>
            </a:lvl1pPr>
          </a:lstStyle>
          <a:p>
            <a:r>
              <a:rPr lang="de-DE" dirty="0" err="1" smtClean="0"/>
              <a:t>Your</a:t>
            </a:r>
            <a:r>
              <a:rPr lang="de-DE" dirty="0" smtClean="0"/>
              <a:t> Headline</a:t>
            </a:r>
            <a:endParaRPr lang="de-DE" dirty="0"/>
          </a:p>
        </p:txBody>
      </p:sp>
      <p:sp>
        <p:nvSpPr>
          <p:cNvPr id="17" name="Inhaltsplatzhalter 2"/>
          <p:cNvSpPr>
            <a:spLocks noGrp="1"/>
          </p:cNvSpPr>
          <p:nvPr>
            <p:ph idx="1" hasCustomPrompt="1"/>
          </p:nvPr>
        </p:nvSpPr>
        <p:spPr>
          <a:xfrm>
            <a:off x="611560" y="1556792"/>
            <a:ext cx="7920880" cy="1872208"/>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sp>
        <p:nvSpPr>
          <p:cNvPr id="18" name="Inhaltsplatzhalter 2"/>
          <p:cNvSpPr>
            <a:spLocks noGrp="1"/>
          </p:cNvSpPr>
          <p:nvPr>
            <p:ph idx="13" hasCustomPrompt="1"/>
          </p:nvPr>
        </p:nvSpPr>
        <p:spPr>
          <a:xfrm>
            <a:off x="611560" y="3717032"/>
            <a:ext cx="7920880" cy="1800200"/>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pic>
        <p:nvPicPr>
          <p:cNvPr id="22" name="Grafik 21" descr="arrow_back.png">
            <a:hlinkClick r:id="" action="ppaction://hlinkshowjump?jump=previousslide"/>
          </p:cNvPr>
          <p:cNvPicPr>
            <a:picLocks noChangeAspect="1"/>
          </p:cNvPicPr>
          <p:nvPr userDrawn="1"/>
        </p:nvPicPr>
        <p:blipFill>
          <a:blip r:embed="rId4" cstate="print"/>
          <a:stretch>
            <a:fillRect/>
          </a:stretch>
        </p:blipFill>
        <p:spPr>
          <a:xfrm>
            <a:off x="6995120" y="6191788"/>
            <a:ext cx="352425" cy="352425"/>
          </a:xfrm>
          <a:prstGeom prst="rect">
            <a:avLst/>
          </a:prstGeom>
        </p:spPr>
      </p:pic>
      <p:pic>
        <p:nvPicPr>
          <p:cNvPr id="23" name="Grafik 22" descr="arrow_next.png">
            <a:hlinkClick r:id="" action="ppaction://hlinkshowjump?jump=nextslide"/>
          </p:cNvPr>
          <p:cNvPicPr>
            <a:picLocks noChangeAspect="1"/>
          </p:cNvPicPr>
          <p:nvPr userDrawn="1"/>
        </p:nvPicPr>
        <p:blipFill>
          <a:blip r:embed="rId5" cstate="print"/>
          <a:stretch>
            <a:fillRect/>
          </a:stretch>
        </p:blipFill>
        <p:spPr>
          <a:xfrm>
            <a:off x="8421191" y="6191788"/>
            <a:ext cx="352425" cy="352425"/>
          </a:xfrm>
          <a:prstGeom prst="rect">
            <a:avLst/>
          </a:prstGeom>
        </p:spPr>
      </p:pic>
      <p:pic>
        <p:nvPicPr>
          <p:cNvPr id="10" name="Immagine 9"/>
          <p:cNvPicPr>
            <a:picLocks noChangeAspect="1"/>
          </p:cNvPicPr>
          <p:nvPr userDrawn="1"/>
        </p:nvPicPr>
        <p:blipFill>
          <a:blip r:embed="rId6"/>
          <a:stretch>
            <a:fillRect/>
          </a:stretch>
        </p:blipFill>
        <p:spPr>
          <a:xfrm>
            <a:off x="0" y="5592829"/>
            <a:ext cx="3384376" cy="12095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_3">
    <p:spTree>
      <p:nvGrpSpPr>
        <p:cNvPr id="1" name=""/>
        <p:cNvGrpSpPr/>
        <p:nvPr/>
      </p:nvGrpSpPr>
      <p:grpSpPr>
        <a:xfrm>
          <a:off x="0" y="0"/>
          <a:ext cx="0" cy="0"/>
          <a:chOff x="0" y="0"/>
          <a:chExt cx="0" cy="0"/>
        </a:xfrm>
      </p:grpSpPr>
      <p:pic>
        <p:nvPicPr>
          <p:cNvPr id="6" name="Grafik 5" descr="lights_ppt_footer.png"/>
          <p:cNvPicPr>
            <a:picLocks noChangeAspect="1"/>
          </p:cNvPicPr>
          <p:nvPr userDrawn="1"/>
        </p:nvPicPr>
        <p:blipFill>
          <a:blip r:embed="rId2" cstate="print"/>
          <a:stretch>
            <a:fillRect/>
          </a:stretch>
        </p:blipFill>
        <p:spPr>
          <a:xfrm>
            <a:off x="0" y="0"/>
            <a:ext cx="9144000" cy="6858000"/>
          </a:xfrm>
          <a:prstGeom prst="rect">
            <a:avLst/>
          </a:prstGeom>
        </p:spPr>
      </p:pic>
      <p:pic>
        <p:nvPicPr>
          <p:cNvPr id="15" name="Grafik 14" descr="trenner.png"/>
          <p:cNvPicPr>
            <a:picLocks noChangeAspect="1"/>
          </p:cNvPicPr>
          <p:nvPr userDrawn="1"/>
        </p:nvPicPr>
        <p:blipFill>
          <a:blip r:embed="rId3" cstate="print"/>
          <a:stretch>
            <a:fillRect/>
          </a:stretch>
        </p:blipFill>
        <p:spPr>
          <a:xfrm>
            <a:off x="0" y="1196752"/>
            <a:ext cx="9144000" cy="178594"/>
          </a:xfrm>
          <a:prstGeom prst="rect">
            <a:avLst/>
          </a:prstGeom>
        </p:spPr>
      </p:pic>
      <p:sp>
        <p:nvSpPr>
          <p:cNvPr id="16" name="Titel 1"/>
          <p:cNvSpPr>
            <a:spLocks noGrp="1"/>
          </p:cNvSpPr>
          <p:nvPr>
            <p:ph type="ctrTitle" hasCustomPrompt="1"/>
          </p:nvPr>
        </p:nvSpPr>
        <p:spPr>
          <a:xfrm>
            <a:off x="611560" y="317788"/>
            <a:ext cx="7920880" cy="864096"/>
          </a:xfrm>
          <a:noFill/>
        </p:spPr>
        <p:txBody>
          <a:bodyPr wrap="square" lIns="0" tIns="0" rIns="0" bIns="0" anchor="t" anchorCtr="0">
            <a:noAutofit/>
          </a:bodyPr>
          <a:lstStyle>
            <a:lvl1pPr algn="l">
              <a:defRPr sz="4400" b="1">
                <a:solidFill>
                  <a:schemeClr val="accent1"/>
                </a:solidFill>
                <a:effectLst/>
                <a:latin typeface="+mj-lt"/>
              </a:defRPr>
            </a:lvl1pPr>
          </a:lstStyle>
          <a:p>
            <a:r>
              <a:rPr lang="de-DE" dirty="0" err="1" smtClean="0"/>
              <a:t>Your</a:t>
            </a:r>
            <a:r>
              <a:rPr lang="de-DE" dirty="0" smtClean="0"/>
              <a:t> Headline</a:t>
            </a:r>
            <a:endParaRPr lang="de-DE" dirty="0"/>
          </a:p>
        </p:txBody>
      </p:sp>
      <p:sp>
        <p:nvSpPr>
          <p:cNvPr id="17" name="Inhaltsplatzhalter 2"/>
          <p:cNvSpPr>
            <a:spLocks noGrp="1"/>
          </p:cNvSpPr>
          <p:nvPr>
            <p:ph idx="1" hasCustomPrompt="1"/>
          </p:nvPr>
        </p:nvSpPr>
        <p:spPr>
          <a:xfrm>
            <a:off x="611560" y="3068960"/>
            <a:ext cx="2376264" cy="2448272"/>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sp>
        <p:nvSpPr>
          <p:cNvPr id="19" name="Bildplatzhalter 2" descr="Click For Your Pic"/>
          <p:cNvSpPr>
            <a:spLocks noGrp="1"/>
          </p:cNvSpPr>
          <p:nvPr>
            <p:ph type="pic" idx="13" hasCustomPrompt="1"/>
          </p:nvPr>
        </p:nvSpPr>
        <p:spPr>
          <a:xfrm>
            <a:off x="611560" y="1628800"/>
            <a:ext cx="2376264" cy="1152128"/>
          </a:xfrm>
          <a:gradFill flip="none" rotWithShape="1">
            <a:gsLst>
              <a:gs pos="0">
                <a:schemeClr val="tx2"/>
              </a:gs>
              <a:gs pos="50000">
                <a:schemeClr val="bg2"/>
              </a:gs>
            </a:gsLst>
            <a:path path="circle">
              <a:fillToRect l="50000" t="50000" r="50000" b="50000"/>
            </a:path>
            <a:tileRect/>
          </a:gradFill>
          <a:ln>
            <a:noFill/>
          </a:ln>
        </p:spPr>
        <p:txBody>
          <a:bodyPr>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smtClean="0"/>
              <a:t>Place </a:t>
            </a:r>
            <a:r>
              <a:rPr lang="de-DE" dirty="0" err="1" smtClean="0"/>
              <a:t>Your</a:t>
            </a:r>
            <a:r>
              <a:rPr lang="de-DE" dirty="0" smtClean="0"/>
              <a:t> Picture </a:t>
            </a:r>
            <a:r>
              <a:rPr lang="de-DE" dirty="0" err="1" smtClean="0"/>
              <a:t>Here</a:t>
            </a:r>
            <a:endParaRPr lang="de-DE" dirty="0"/>
          </a:p>
        </p:txBody>
      </p:sp>
      <p:sp>
        <p:nvSpPr>
          <p:cNvPr id="21" name="Bildplatzhalter 2" descr="Click For Your Pic"/>
          <p:cNvSpPr>
            <a:spLocks noGrp="1"/>
          </p:cNvSpPr>
          <p:nvPr>
            <p:ph type="pic" idx="14" hasCustomPrompt="1"/>
          </p:nvPr>
        </p:nvSpPr>
        <p:spPr>
          <a:xfrm>
            <a:off x="3383868" y="1628800"/>
            <a:ext cx="2376264" cy="1152128"/>
          </a:xfrm>
          <a:gradFill flip="none" rotWithShape="1">
            <a:gsLst>
              <a:gs pos="0">
                <a:schemeClr val="tx2"/>
              </a:gs>
              <a:gs pos="50000">
                <a:schemeClr val="bg2"/>
              </a:gs>
            </a:gsLst>
            <a:path path="circle">
              <a:fillToRect l="50000" t="50000" r="50000" b="50000"/>
            </a:path>
            <a:tileRect/>
          </a:gradFill>
          <a:ln>
            <a:noFill/>
          </a:ln>
        </p:spPr>
        <p:txBody>
          <a:bodyPr>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smtClean="0"/>
              <a:t>Place </a:t>
            </a:r>
            <a:r>
              <a:rPr lang="de-DE" dirty="0" err="1" smtClean="0"/>
              <a:t>Your</a:t>
            </a:r>
            <a:r>
              <a:rPr lang="de-DE" dirty="0" smtClean="0"/>
              <a:t> Picture </a:t>
            </a:r>
            <a:r>
              <a:rPr lang="de-DE" dirty="0" err="1" smtClean="0"/>
              <a:t>Here</a:t>
            </a:r>
            <a:endParaRPr lang="de-DE" dirty="0"/>
          </a:p>
        </p:txBody>
      </p:sp>
      <p:sp>
        <p:nvSpPr>
          <p:cNvPr id="22" name="Bildplatzhalter 2" descr="Click For Your Pic"/>
          <p:cNvSpPr>
            <a:spLocks noGrp="1"/>
          </p:cNvSpPr>
          <p:nvPr>
            <p:ph type="pic" idx="15" hasCustomPrompt="1"/>
          </p:nvPr>
        </p:nvSpPr>
        <p:spPr>
          <a:xfrm>
            <a:off x="6156176" y="1628800"/>
            <a:ext cx="2376264" cy="1152128"/>
          </a:xfrm>
          <a:gradFill flip="none" rotWithShape="1">
            <a:gsLst>
              <a:gs pos="0">
                <a:schemeClr val="tx2"/>
              </a:gs>
              <a:gs pos="50000">
                <a:schemeClr val="bg2"/>
              </a:gs>
            </a:gsLst>
            <a:path path="circle">
              <a:fillToRect l="50000" t="50000" r="50000" b="50000"/>
            </a:path>
            <a:tileRect/>
          </a:gradFill>
          <a:ln>
            <a:noFill/>
          </a:ln>
        </p:spPr>
        <p:txBody>
          <a:bodyPr>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smtClean="0"/>
              <a:t>Place </a:t>
            </a:r>
            <a:r>
              <a:rPr lang="de-DE" dirty="0" err="1" smtClean="0"/>
              <a:t>Your</a:t>
            </a:r>
            <a:r>
              <a:rPr lang="de-DE" dirty="0" smtClean="0"/>
              <a:t> Picture </a:t>
            </a:r>
            <a:r>
              <a:rPr lang="de-DE" dirty="0" err="1" smtClean="0"/>
              <a:t>Here</a:t>
            </a:r>
            <a:endParaRPr lang="de-DE" dirty="0"/>
          </a:p>
        </p:txBody>
      </p:sp>
      <p:sp>
        <p:nvSpPr>
          <p:cNvPr id="23" name="Inhaltsplatzhalter 2"/>
          <p:cNvSpPr>
            <a:spLocks noGrp="1"/>
          </p:cNvSpPr>
          <p:nvPr>
            <p:ph idx="16" hasCustomPrompt="1"/>
          </p:nvPr>
        </p:nvSpPr>
        <p:spPr>
          <a:xfrm>
            <a:off x="3383868" y="3068960"/>
            <a:ext cx="2376264" cy="2448272"/>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sp>
        <p:nvSpPr>
          <p:cNvPr id="24" name="Inhaltsplatzhalter 2"/>
          <p:cNvSpPr>
            <a:spLocks noGrp="1"/>
          </p:cNvSpPr>
          <p:nvPr>
            <p:ph idx="17" hasCustomPrompt="1"/>
          </p:nvPr>
        </p:nvSpPr>
        <p:spPr>
          <a:xfrm>
            <a:off x="6156176" y="3068960"/>
            <a:ext cx="2376264" cy="2448272"/>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pic>
        <p:nvPicPr>
          <p:cNvPr id="26" name="Grafik 25" descr="arrow_back.png">
            <a:hlinkClick r:id="" action="ppaction://hlinkshowjump?jump=previousslide"/>
          </p:cNvPr>
          <p:cNvPicPr>
            <a:picLocks noChangeAspect="1"/>
          </p:cNvPicPr>
          <p:nvPr userDrawn="1"/>
        </p:nvPicPr>
        <p:blipFill>
          <a:blip r:embed="rId4" cstate="print"/>
          <a:stretch>
            <a:fillRect/>
          </a:stretch>
        </p:blipFill>
        <p:spPr>
          <a:xfrm>
            <a:off x="6995120" y="6191788"/>
            <a:ext cx="352425" cy="352425"/>
          </a:xfrm>
          <a:prstGeom prst="rect">
            <a:avLst/>
          </a:prstGeom>
        </p:spPr>
      </p:pic>
      <p:pic>
        <p:nvPicPr>
          <p:cNvPr id="27" name="Grafik 26" descr="arrow_next.png">
            <a:hlinkClick r:id="" action="ppaction://hlinkshowjump?jump=nextslide"/>
          </p:cNvPr>
          <p:cNvPicPr>
            <a:picLocks noChangeAspect="1"/>
          </p:cNvPicPr>
          <p:nvPr userDrawn="1"/>
        </p:nvPicPr>
        <p:blipFill>
          <a:blip r:embed="rId5" cstate="print"/>
          <a:stretch>
            <a:fillRect/>
          </a:stretch>
        </p:blipFill>
        <p:spPr>
          <a:xfrm>
            <a:off x="8421191" y="6191788"/>
            <a:ext cx="352425" cy="352425"/>
          </a:xfrm>
          <a:prstGeom prst="rect">
            <a:avLst/>
          </a:prstGeom>
        </p:spPr>
      </p:pic>
      <p:pic>
        <p:nvPicPr>
          <p:cNvPr id="14" name="Immagine 13"/>
          <p:cNvPicPr>
            <a:picLocks noChangeAspect="1"/>
          </p:cNvPicPr>
          <p:nvPr userDrawn="1"/>
        </p:nvPicPr>
        <p:blipFill>
          <a:blip r:embed="rId6"/>
          <a:stretch>
            <a:fillRect/>
          </a:stretch>
        </p:blipFill>
        <p:spPr>
          <a:xfrm>
            <a:off x="0" y="5592829"/>
            <a:ext cx="3384376" cy="12095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_4">
    <p:spTree>
      <p:nvGrpSpPr>
        <p:cNvPr id="1" name=""/>
        <p:cNvGrpSpPr/>
        <p:nvPr/>
      </p:nvGrpSpPr>
      <p:grpSpPr>
        <a:xfrm>
          <a:off x="0" y="0"/>
          <a:ext cx="0" cy="0"/>
          <a:chOff x="0" y="0"/>
          <a:chExt cx="0" cy="0"/>
        </a:xfrm>
      </p:grpSpPr>
      <p:pic>
        <p:nvPicPr>
          <p:cNvPr id="6" name="Grafik 5" descr="lights_ppt_footer.png"/>
          <p:cNvPicPr>
            <a:picLocks noChangeAspect="1"/>
          </p:cNvPicPr>
          <p:nvPr userDrawn="1"/>
        </p:nvPicPr>
        <p:blipFill>
          <a:blip r:embed="rId2" cstate="print"/>
          <a:stretch>
            <a:fillRect/>
          </a:stretch>
        </p:blipFill>
        <p:spPr>
          <a:xfrm>
            <a:off x="0" y="0"/>
            <a:ext cx="9144000" cy="6858000"/>
          </a:xfrm>
          <a:prstGeom prst="rect">
            <a:avLst/>
          </a:prstGeom>
        </p:spPr>
      </p:pic>
      <p:pic>
        <p:nvPicPr>
          <p:cNvPr id="15" name="Grafik 14" descr="trenner.png"/>
          <p:cNvPicPr>
            <a:picLocks noChangeAspect="1"/>
          </p:cNvPicPr>
          <p:nvPr userDrawn="1"/>
        </p:nvPicPr>
        <p:blipFill>
          <a:blip r:embed="rId3" cstate="print"/>
          <a:stretch>
            <a:fillRect/>
          </a:stretch>
        </p:blipFill>
        <p:spPr>
          <a:xfrm>
            <a:off x="0" y="1196752"/>
            <a:ext cx="9144000" cy="178594"/>
          </a:xfrm>
          <a:prstGeom prst="rect">
            <a:avLst/>
          </a:prstGeom>
        </p:spPr>
      </p:pic>
      <p:sp>
        <p:nvSpPr>
          <p:cNvPr id="16" name="Titel 1"/>
          <p:cNvSpPr>
            <a:spLocks noGrp="1"/>
          </p:cNvSpPr>
          <p:nvPr>
            <p:ph type="ctrTitle" hasCustomPrompt="1"/>
          </p:nvPr>
        </p:nvSpPr>
        <p:spPr>
          <a:xfrm>
            <a:off x="611560" y="317788"/>
            <a:ext cx="7920880" cy="864096"/>
          </a:xfrm>
          <a:noFill/>
        </p:spPr>
        <p:txBody>
          <a:bodyPr wrap="square" lIns="0" tIns="0" rIns="0" bIns="0" anchor="t" anchorCtr="0">
            <a:noAutofit/>
          </a:bodyPr>
          <a:lstStyle>
            <a:lvl1pPr algn="l">
              <a:defRPr sz="4400" b="1">
                <a:solidFill>
                  <a:schemeClr val="accent1"/>
                </a:solidFill>
                <a:effectLst/>
                <a:latin typeface="+mj-lt"/>
              </a:defRPr>
            </a:lvl1pPr>
          </a:lstStyle>
          <a:p>
            <a:r>
              <a:rPr lang="de-DE" dirty="0" err="1" smtClean="0"/>
              <a:t>Your</a:t>
            </a:r>
            <a:r>
              <a:rPr lang="de-DE" dirty="0" smtClean="0"/>
              <a:t> Headline</a:t>
            </a:r>
            <a:endParaRPr lang="de-DE" dirty="0"/>
          </a:p>
        </p:txBody>
      </p:sp>
      <p:sp>
        <p:nvSpPr>
          <p:cNvPr id="25" name="Inhaltsplatzhalter 2"/>
          <p:cNvSpPr>
            <a:spLocks noGrp="1"/>
          </p:cNvSpPr>
          <p:nvPr>
            <p:ph idx="20" hasCustomPrompt="1"/>
          </p:nvPr>
        </p:nvSpPr>
        <p:spPr>
          <a:xfrm>
            <a:off x="3419872" y="1700808"/>
            <a:ext cx="5148572" cy="1008112"/>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sp>
        <p:nvSpPr>
          <p:cNvPr id="27" name="Bildplatzhalter 2" descr="Click For Your Pic"/>
          <p:cNvSpPr>
            <a:spLocks noGrp="1"/>
          </p:cNvSpPr>
          <p:nvPr>
            <p:ph type="pic" idx="13" hasCustomPrompt="1"/>
          </p:nvPr>
        </p:nvSpPr>
        <p:spPr>
          <a:xfrm>
            <a:off x="611560" y="1628800"/>
            <a:ext cx="2376264" cy="1152128"/>
          </a:xfrm>
          <a:gradFill flip="none" rotWithShape="1">
            <a:gsLst>
              <a:gs pos="0">
                <a:schemeClr val="tx2"/>
              </a:gs>
              <a:gs pos="50000">
                <a:schemeClr val="bg2"/>
              </a:gs>
            </a:gsLst>
            <a:path path="circle">
              <a:fillToRect l="50000" t="50000" r="50000" b="50000"/>
            </a:path>
            <a:tileRect/>
          </a:gradFill>
          <a:ln>
            <a:noFill/>
          </a:ln>
        </p:spPr>
        <p:txBody>
          <a:bodyPr>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smtClean="0"/>
              <a:t>Place </a:t>
            </a:r>
            <a:r>
              <a:rPr lang="de-DE" dirty="0" err="1" smtClean="0"/>
              <a:t>Your</a:t>
            </a:r>
            <a:r>
              <a:rPr lang="de-DE" dirty="0" smtClean="0"/>
              <a:t> Picture </a:t>
            </a:r>
            <a:r>
              <a:rPr lang="de-DE" dirty="0" err="1" smtClean="0"/>
              <a:t>Here</a:t>
            </a:r>
            <a:endParaRPr lang="de-DE" dirty="0"/>
          </a:p>
        </p:txBody>
      </p:sp>
      <p:sp>
        <p:nvSpPr>
          <p:cNvPr id="28" name="Bildplatzhalter 2" descr="Click For Your Pic"/>
          <p:cNvSpPr>
            <a:spLocks noGrp="1"/>
          </p:cNvSpPr>
          <p:nvPr>
            <p:ph type="pic" idx="22" hasCustomPrompt="1"/>
          </p:nvPr>
        </p:nvSpPr>
        <p:spPr>
          <a:xfrm>
            <a:off x="611560" y="2924944"/>
            <a:ext cx="2376264" cy="1152128"/>
          </a:xfrm>
          <a:gradFill flip="none" rotWithShape="1">
            <a:gsLst>
              <a:gs pos="0">
                <a:schemeClr val="tx2"/>
              </a:gs>
              <a:gs pos="50000">
                <a:schemeClr val="bg2"/>
              </a:gs>
            </a:gsLst>
            <a:path path="circle">
              <a:fillToRect l="50000" t="50000" r="50000" b="50000"/>
            </a:path>
            <a:tileRect/>
          </a:gradFill>
          <a:ln>
            <a:noFill/>
          </a:ln>
        </p:spPr>
        <p:txBody>
          <a:bodyPr>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smtClean="0"/>
              <a:t>Place </a:t>
            </a:r>
            <a:r>
              <a:rPr lang="de-DE" dirty="0" err="1" smtClean="0"/>
              <a:t>Your</a:t>
            </a:r>
            <a:r>
              <a:rPr lang="de-DE" dirty="0" smtClean="0"/>
              <a:t> Picture </a:t>
            </a:r>
            <a:r>
              <a:rPr lang="de-DE" dirty="0" err="1" smtClean="0"/>
              <a:t>Here</a:t>
            </a:r>
            <a:endParaRPr lang="de-DE" dirty="0"/>
          </a:p>
        </p:txBody>
      </p:sp>
      <p:sp>
        <p:nvSpPr>
          <p:cNvPr id="29" name="Bildplatzhalter 2" descr="Click For Your Pic"/>
          <p:cNvSpPr>
            <a:spLocks noGrp="1"/>
          </p:cNvSpPr>
          <p:nvPr>
            <p:ph type="pic" idx="23" hasCustomPrompt="1"/>
          </p:nvPr>
        </p:nvSpPr>
        <p:spPr>
          <a:xfrm>
            <a:off x="611560" y="4221088"/>
            <a:ext cx="2376264" cy="1152128"/>
          </a:xfrm>
          <a:gradFill flip="none" rotWithShape="1">
            <a:gsLst>
              <a:gs pos="0">
                <a:schemeClr val="tx2"/>
              </a:gs>
              <a:gs pos="50000">
                <a:schemeClr val="bg2"/>
              </a:gs>
            </a:gsLst>
            <a:path path="circle">
              <a:fillToRect l="50000" t="50000" r="50000" b="50000"/>
            </a:path>
            <a:tileRect/>
          </a:gradFill>
          <a:ln>
            <a:noFill/>
          </a:ln>
        </p:spPr>
        <p:txBody>
          <a:bodyPr>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smtClean="0"/>
              <a:t>Place </a:t>
            </a:r>
            <a:r>
              <a:rPr lang="de-DE" dirty="0" err="1" smtClean="0"/>
              <a:t>Your</a:t>
            </a:r>
            <a:r>
              <a:rPr lang="de-DE" dirty="0" smtClean="0"/>
              <a:t> Picture </a:t>
            </a:r>
            <a:r>
              <a:rPr lang="de-DE" dirty="0" err="1" smtClean="0"/>
              <a:t>Here</a:t>
            </a:r>
            <a:endParaRPr lang="de-DE" dirty="0"/>
          </a:p>
        </p:txBody>
      </p:sp>
      <p:sp>
        <p:nvSpPr>
          <p:cNvPr id="30" name="Inhaltsplatzhalter 2"/>
          <p:cNvSpPr>
            <a:spLocks noGrp="1"/>
          </p:cNvSpPr>
          <p:nvPr>
            <p:ph idx="24" hasCustomPrompt="1"/>
          </p:nvPr>
        </p:nvSpPr>
        <p:spPr>
          <a:xfrm>
            <a:off x="3419872" y="2996952"/>
            <a:ext cx="5148572" cy="1008112"/>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sp>
        <p:nvSpPr>
          <p:cNvPr id="31" name="Inhaltsplatzhalter 2"/>
          <p:cNvSpPr>
            <a:spLocks noGrp="1"/>
          </p:cNvSpPr>
          <p:nvPr>
            <p:ph idx="25" hasCustomPrompt="1"/>
          </p:nvPr>
        </p:nvSpPr>
        <p:spPr>
          <a:xfrm>
            <a:off x="3419872" y="4293096"/>
            <a:ext cx="5148572" cy="1008112"/>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pic>
        <p:nvPicPr>
          <p:cNvPr id="21" name="Grafik 20" descr="arrow_back.png">
            <a:hlinkClick r:id="" action="ppaction://hlinkshowjump?jump=previousslide"/>
          </p:cNvPr>
          <p:cNvPicPr>
            <a:picLocks noChangeAspect="1"/>
          </p:cNvPicPr>
          <p:nvPr userDrawn="1"/>
        </p:nvPicPr>
        <p:blipFill>
          <a:blip r:embed="rId4" cstate="print"/>
          <a:stretch>
            <a:fillRect/>
          </a:stretch>
        </p:blipFill>
        <p:spPr>
          <a:xfrm>
            <a:off x="6995120" y="6191788"/>
            <a:ext cx="352425" cy="352425"/>
          </a:xfrm>
          <a:prstGeom prst="rect">
            <a:avLst/>
          </a:prstGeom>
        </p:spPr>
      </p:pic>
      <p:pic>
        <p:nvPicPr>
          <p:cNvPr id="22" name="Grafik 21" descr="arrow_next.png">
            <a:hlinkClick r:id="" action="ppaction://hlinkshowjump?jump=nextslide"/>
          </p:cNvPr>
          <p:cNvPicPr>
            <a:picLocks noChangeAspect="1"/>
          </p:cNvPicPr>
          <p:nvPr userDrawn="1"/>
        </p:nvPicPr>
        <p:blipFill>
          <a:blip r:embed="rId5" cstate="print"/>
          <a:stretch>
            <a:fillRect/>
          </a:stretch>
        </p:blipFill>
        <p:spPr>
          <a:xfrm>
            <a:off x="8421191" y="6191788"/>
            <a:ext cx="352425" cy="352425"/>
          </a:xfrm>
          <a:prstGeom prst="rect">
            <a:avLst/>
          </a:prstGeom>
        </p:spPr>
      </p:pic>
      <p:pic>
        <p:nvPicPr>
          <p:cNvPr id="17" name="Immagine 16"/>
          <p:cNvPicPr/>
          <p:nvPr userDrawn="1"/>
        </p:nvPicPr>
        <p:blipFill>
          <a:blip r:embed="rId6" cstate="print"/>
          <a:srcRect/>
          <a:stretch>
            <a:fillRect/>
          </a:stretch>
        </p:blipFill>
        <p:spPr bwMode="auto">
          <a:xfrm>
            <a:off x="71500" y="6093295"/>
            <a:ext cx="3924436" cy="6929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_5">
    <p:spTree>
      <p:nvGrpSpPr>
        <p:cNvPr id="1" name=""/>
        <p:cNvGrpSpPr/>
        <p:nvPr/>
      </p:nvGrpSpPr>
      <p:grpSpPr>
        <a:xfrm>
          <a:off x="0" y="0"/>
          <a:ext cx="0" cy="0"/>
          <a:chOff x="0" y="0"/>
          <a:chExt cx="0" cy="0"/>
        </a:xfrm>
      </p:grpSpPr>
      <p:pic>
        <p:nvPicPr>
          <p:cNvPr id="6" name="Grafik 5" descr="lights_ppt_footer.png"/>
          <p:cNvPicPr>
            <a:picLocks noChangeAspect="1"/>
          </p:cNvPicPr>
          <p:nvPr userDrawn="1"/>
        </p:nvPicPr>
        <p:blipFill>
          <a:blip r:embed="rId2" cstate="print"/>
          <a:stretch>
            <a:fillRect/>
          </a:stretch>
        </p:blipFill>
        <p:spPr>
          <a:xfrm>
            <a:off x="0" y="0"/>
            <a:ext cx="9144000" cy="6858000"/>
          </a:xfrm>
          <a:prstGeom prst="rect">
            <a:avLst/>
          </a:prstGeom>
        </p:spPr>
      </p:pic>
      <p:pic>
        <p:nvPicPr>
          <p:cNvPr id="15" name="Grafik 14" descr="trenner.png"/>
          <p:cNvPicPr>
            <a:picLocks noChangeAspect="1"/>
          </p:cNvPicPr>
          <p:nvPr userDrawn="1"/>
        </p:nvPicPr>
        <p:blipFill>
          <a:blip r:embed="rId3" cstate="print"/>
          <a:stretch>
            <a:fillRect/>
          </a:stretch>
        </p:blipFill>
        <p:spPr>
          <a:xfrm>
            <a:off x="0" y="1196752"/>
            <a:ext cx="9144000" cy="178594"/>
          </a:xfrm>
          <a:prstGeom prst="rect">
            <a:avLst/>
          </a:prstGeom>
        </p:spPr>
      </p:pic>
      <p:sp>
        <p:nvSpPr>
          <p:cNvPr id="16" name="Titel 1"/>
          <p:cNvSpPr>
            <a:spLocks noGrp="1"/>
          </p:cNvSpPr>
          <p:nvPr>
            <p:ph type="ctrTitle" hasCustomPrompt="1"/>
          </p:nvPr>
        </p:nvSpPr>
        <p:spPr>
          <a:xfrm>
            <a:off x="611560" y="317788"/>
            <a:ext cx="7920880" cy="864096"/>
          </a:xfrm>
          <a:noFill/>
        </p:spPr>
        <p:txBody>
          <a:bodyPr wrap="square" lIns="0" tIns="0" rIns="0" bIns="0" anchor="t" anchorCtr="0">
            <a:noAutofit/>
          </a:bodyPr>
          <a:lstStyle>
            <a:lvl1pPr algn="l">
              <a:defRPr sz="4400" b="1">
                <a:solidFill>
                  <a:schemeClr val="accent1"/>
                </a:solidFill>
                <a:effectLst/>
                <a:latin typeface="+mj-lt"/>
              </a:defRPr>
            </a:lvl1pPr>
          </a:lstStyle>
          <a:p>
            <a:r>
              <a:rPr lang="de-DE" dirty="0" err="1" smtClean="0"/>
              <a:t>Your</a:t>
            </a:r>
            <a:r>
              <a:rPr lang="de-DE" dirty="0" smtClean="0"/>
              <a:t> Headline</a:t>
            </a:r>
            <a:endParaRPr lang="de-DE" dirty="0"/>
          </a:p>
        </p:txBody>
      </p:sp>
      <p:sp>
        <p:nvSpPr>
          <p:cNvPr id="17" name="Inhaltsplatzhalter 2"/>
          <p:cNvSpPr>
            <a:spLocks noGrp="1"/>
          </p:cNvSpPr>
          <p:nvPr>
            <p:ph idx="1" hasCustomPrompt="1"/>
          </p:nvPr>
        </p:nvSpPr>
        <p:spPr>
          <a:xfrm>
            <a:off x="611560" y="1556792"/>
            <a:ext cx="3528392" cy="3960440"/>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sp>
        <p:nvSpPr>
          <p:cNvPr id="18" name="Bildplatzhalter 2" descr="Click For Your Pic"/>
          <p:cNvSpPr>
            <a:spLocks noGrp="1"/>
          </p:cNvSpPr>
          <p:nvPr>
            <p:ph type="pic" idx="13" hasCustomPrompt="1"/>
          </p:nvPr>
        </p:nvSpPr>
        <p:spPr>
          <a:xfrm>
            <a:off x="5004048" y="1628800"/>
            <a:ext cx="3528392" cy="3384376"/>
          </a:xfrm>
          <a:gradFill flip="none" rotWithShape="1">
            <a:gsLst>
              <a:gs pos="0">
                <a:schemeClr val="tx2"/>
              </a:gs>
              <a:gs pos="50000">
                <a:schemeClr val="bg2"/>
              </a:gs>
            </a:gsLst>
            <a:path path="circle">
              <a:fillToRect l="50000" t="50000" r="50000" b="50000"/>
            </a:path>
            <a:tileRect/>
          </a:gradFill>
          <a:ln>
            <a:noFill/>
          </a:ln>
        </p:spPr>
        <p:txBody>
          <a:bodyPr>
            <a:normAutofit/>
          </a:bodyPr>
          <a:lstStyle>
            <a:lvl1pPr marL="0" indent="0" algn="ctr">
              <a:buNone/>
              <a:defRPr sz="20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smtClean="0"/>
              <a:t>Place </a:t>
            </a:r>
            <a:r>
              <a:rPr lang="de-DE" dirty="0" err="1" smtClean="0"/>
              <a:t>Your</a:t>
            </a:r>
            <a:r>
              <a:rPr lang="de-DE" dirty="0" smtClean="0"/>
              <a:t> Picture </a:t>
            </a:r>
            <a:r>
              <a:rPr lang="de-DE" dirty="0" err="1" smtClean="0"/>
              <a:t>Here</a:t>
            </a:r>
            <a:endParaRPr lang="de-DE" dirty="0"/>
          </a:p>
        </p:txBody>
      </p:sp>
      <p:pic>
        <p:nvPicPr>
          <p:cNvPr id="22" name="Grafik 21" descr="arrow_back.png">
            <a:hlinkClick r:id="" action="ppaction://hlinkshowjump?jump=previousslide"/>
          </p:cNvPr>
          <p:cNvPicPr>
            <a:picLocks noChangeAspect="1"/>
          </p:cNvPicPr>
          <p:nvPr userDrawn="1"/>
        </p:nvPicPr>
        <p:blipFill>
          <a:blip r:embed="rId4" cstate="print"/>
          <a:stretch>
            <a:fillRect/>
          </a:stretch>
        </p:blipFill>
        <p:spPr>
          <a:xfrm>
            <a:off x="6995120" y="6191788"/>
            <a:ext cx="352425" cy="352425"/>
          </a:xfrm>
          <a:prstGeom prst="rect">
            <a:avLst/>
          </a:prstGeom>
        </p:spPr>
      </p:pic>
      <p:pic>
        <p:nvPicPr>
          <p:cNvPr id="23" name="Grafik 22" descr="arrow_next.png">
            <a:hlinkClick r:id="" action="ppaction://hlinkshowjump?jump=nextslide"/>
          </p:cNvPr>
          <p:cNvPicPr>
            <a:picLocks noChangeAspect="1"/>
          </p:cNvPicPr>
          <p:nvPr userDrawn="1"/>
        </p:nvPicPr>
        <p:blipFill>
          <a:blip r:embed="rId5" cstate="print"/>
          <a:stretch>
            <a:fillRect/>
          </a:stretch>
        </p:blipFill>
        <p:spPr>
          <a:xfrm>
            <a:off x="8421191" y="6191788"/>
            <a:ext cx="352425" cy="352425"/>
          </a:xfrm>
          <a:prstGeom prst="rect">
            <a:avLst/>
          </a:prstGeom>
        </p:spPr>
      </p:pic>
      <p:pic>
        <p:nvPicPr>
          <p:cNvPr id="10" name="Immagine 9"/>
          <p:cNvPicPr>
            <a:picLocks noChangeAspect="1"/>
          </p:cNvPicPr>
          <p:nvPr userDrawn="1"/>
        </p:nvPicPr>
        <p:blipFill>
          <a:blip r:embed="rId6"/>
          <a:stretch>
            <a:fillRect/>
          </a:stretch>
        </p:blipFill>
        <p:spPr>
          <a:xfrm>
            <a:off x="0" y="5592829"/>
            <a:ext cx="3384376" cy="12095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pic>
        <p:nvPicPr>
          <p:cNvPr id="6" name="Grafik 5" descr="lights_ppt_footer.png"/>
          <p:cNvPicPr>
            <a:picLocks noChangeAspect="1"/>
          </p:cNvPicPr>
          <p:nvPr userDrawn="1"/>
        </p:nvPicPr>
        <p:blipFill>
          <a:blip r:embed="rId2" cstate="print"/>
          <a:stretch>
            <a:fillRect/>
          </a:stretch>
        </p:blipFill>
        <p:spPr>
          <a:xfrm>
            <a:off x="0" y="0"/>
            <a:ext cx="9144000" cy="6858000"/>
          </a:xfrm>
          <a:prstGeom prst="rect">
            <a:avLst/>
          </a:prstGeom>
        </p:spPr>
      </p:pic>
      <p:pic>
        <p:nvPicPr>
          <p:cNvPr id="15" name="Grafik 14" descr="trenner.png"/>
          <p:cNvPicPr>
            <a:picLocks noChangeAspect="1"/>
          </p:cNvPicPr>
          <p:nvPr userDrawn="1"/>
        </p:nvPicPr>
        <p:blipFill>
          <a:blip r:embed="rId3" cstate="print"/>
          <a:stretch>
            <a:fillRect/>
          </a:stretch>
        </p:blipFill>
        <p:spPr>
          <a:xfrm>
            <a:off x="0" y="1196752"/>
            <a:ext cx="9144000" cy="178594"/>
          </a:xfrm>
          <a:prstGeom prst="rect">
            <a:avLst/>
          </a:prstGeom>
        </p:spPr>
      </p:pic>
      <p:sp>
        <p:nvSpPr>
          <p:cNvPr id="16" name="Titel 1"/>
          <p:cNvSpPr>
            <a:spLocks noGrp="1"/>
          </p:cNvSpPr>
          <p:nvPr>
            <p:ph type="ctrTitle" hasCustomPrompt="1"/>
          </p:nvPr>
        </p:nvSpPr>
        <p:spPr>
          <a:xfrm>
            <a:off x="611560" y="317788"/>
            <a:ext cx="7920880" cy="864096"/>
          </a:xfrm>
          <a:noFill/>
        </p:spPr>
        <p:txBody>
          <a:bodyPr wrap="square" lIns="0" tIns="0" rIns="0" bIns="0" anchor="t" anchorCtr="0">
            <a:noAutofit/>
          </a:bodyPr>
          <a:lstStyle>
            <a:lvl1pPr algn="l">
              <a:defRPr sz="4400" b="1">
                <a:solidFill>
                  <a:schemeClr val="accent1"/>
                </a:solidFill>
                <a:effectLst/>
                <a:latin typeface="+mj-lt"/>
              </a:defRPr>
            </a:lvl1pPr>
          </a:lstStyle>
          <a:p>
            <a:r>
              <a:rPr lang="de-DE" dirty="0" err="1" smtClean="0"/>
              <a:t>Your</a:t>
            </a:r>
            <a:r>
              <a:rPr lang="de-DE" dirty="0" smtClean="0"/>
              <a:t> Headline</a:t>
            </a:r>
            <a:endParaRPr lang="de-DE" dirty="0"/>
          </a:p>
        </p:txBody>
      </p:sp>
      <p:sp>
        <p:nvSpPr>
          <p:cNvPr id="18" name="Inhaltsplatzhalter 2"/>
          <p:cNvSpPr>
            <a:spLocks noGrp="1"/>
          </p:cNvSpPr>
          <p:nvPr>
            <p:ph idx="13" hasCustomPrompt="1"/>
          </p:nvPr>
        </p:nvSpPr>
        <p:spPr>
          <a:xfrm>
            <a:off x="5004048" y="1556792"/>
            <a:ext cx="3528392" cy="3960440"/>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sp>
        <p:nvSpPr>
          <p:cNvPr id="11" name="Bildplatzhalter 2" descr="Click For Your Pic"/>
          <p:cNvSpPr>
            <a:spLocks noGrp="1"/>
          </p:cNvSpPr>
          <p:nvPr>
            <p:ph type="pic" idx="14" hasCustomPrompt="1"/>
          </p:nvPr>
        </p:nvSpPr>
        <p:spPr>
          <a:xfrm>
            <a:off x="611560" y="1628800"/>
            <a:ext cx="3528392" cy="1800200"/>
          </a:xfrm>
          <a:gradFill flip="none" rotWithShape="1">
            <a:gsLst>
              <a:gs pos="0">
                <a:schemeClr val="tx2"/>
              </a:gs>
              <a:gs pos="50000">
                <a:schemeClr val="bg2"/>
              </a:gs>
            </a:gsLst>
            <a:path path="circle">
              <a:fillToRect l="50000" t="50000" r="50000" b="50000"/>
            </a:path>
            <a:tileRect/>
          </a:gradFill>
          <a:ln>
            <a:noFill/>
          </a:ln>
        </p:spPr>
        <p:txBody>
          <a:bodyPr>
            <a:normAutofit/>
          </a:bodyPr>
          <a:lstStyle>
            <a:lvl1pPr marL="0" indent="0" algn="ctr">
              <a:buNone/>
              <a:defRPr sz="20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smtClean="0"/>
              <a:t>Place </a:t>
            </a:r>
            <a:r>
              <a:rPr lang="de-DE" dirty="0" err="1" smtClean="0"/>
              <a:t>Your</a:t>
            </a:r>
            <a:r>
              <a:rPr lang="de-DE" dirty="0" smtClean="0"/>
              <a:t> Picture </a:t>
            </a:r>
            <a:r>
              <a:rPr lang="de-DE" dirty="0" err="1" smtClean="0"/>
              <a:t>Here</a:t>
            </a:r>
            <a:endParaRPr lang="de-DE" dirty="0"/>
          </a:p>
        </p:txBody>
      </p:sp>
      <p:sp>
        <p:nvSpPr>
          <p:cNvPr id="12" name="Inhaltsplatzhalter 2"/>
          <p:cNvSpPr>
            <a:spLocks noGrp="1"/>
          </p:cNvSpPr>
          <p:nvPr>
            <p:ph idx="1" hasCustomPrompt="1"/>
          </p:nvPr>
        </p:nvSpPr>
        <p:spPr>
          <a:xfrm>
            <a:off x="611560" y="3717032"/>
            <a:ext cx="3528392" cy="1800200"/>
          </a:xfrm>
        </p:spPr>
        <p:txBody>
          <a:bodyPr wrap="square" lIns="0" tIns="0" rIns="0" bIns="0" numCol="1" anchor="t" anchorCtr="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dirty="0" smtClean="0"/>
              <a:t>Your Text </a:t>
            </a:r>
            <a:r>
              <a:rPr lang="de-DE" dirty="0" err="1" smtClean="0"/>
              <a:t>or</a:t>
            </a:r>
            <a:r>
              <a:rPr lang="de-DE" dirty="0" smtClean="0"/>
              <a:t> </a:t>
            </a:r>
            <a:r>
              <a:rPr lang="de-DE" dirty="0" err="1" smtClean="0"/>
              <a:t>Bullets</a:t>
            </a:r>
            <a:r>
              <a:rPr lang="de-DE" dirty="0" smtClean="0"/>
              <a:t> </a:t>
            </a:r>
            <a:r>
              <a:rPr lang="de-DE" dirty="0" err="1" smtClean="0"/>
              <a:t>goes</a:t>
            </a:r>
            <a:r>
              <a:rPr lang="de-DE" dirty="0" smtClean="0"/>
              <a:t> </a:t>
            </a:r>
            <a:r>
              <a:rPr lang="de-DE" dirty="0" err="1" smtClean="0"/>
              <a:t>here</a:t>
            </a:r>
            <a:r>
              <a:rPr lang="de-DE" dirty="0" smtClean="0"/>
              <a:t>!</a:t>
            </a:r>
            <a:endParaRPr lang="de-DE" dirty="0"/>
          </a:p>
        </p:txBody>
      </p:sp>
      <p:pic>
        <p:nvPicPr>
          <p:cNvPr id="23" name="Grafik 22" descr="arrow_back.png">
            <a:hlinkClick r:id="" action="ppaction://hlinkshowjump?jump=previousslide"/>
          </p:cNvPr>
          <p:cNvPicPr>
            <a:picLocks noChangeAspect="1"/>
          </p:cNvPicPr>
          <p:nvPr userDrawn="1"/>
        </p:nvPicPr>
        <p:blipFill>
          <a:blip r:embed="rId4" cstate="print"/>
          <a:stretch>
            <a:fillRect/>
          </a:stretch>
        </p:blipFill>
        <p:spPr>
          <a:xfrm>
            <a:off x="6995120" y="6191788"/>
            <a:ext cx="352425" cy="352425"/>
          </a:xfrm>
          <a:prstGeom prst="rect">
            <a:avLst/>
          </a:prstGeom>
        </p:spPr>
      </p:pic>
      <p:pic>
        <p:nvPicPr>
          <p:cNvPr id="24" name="Grafik 23" descr="arrow_next.png">
            <a:hlinkClick r:id="" action="ppaction://hlinkshowjump?jump=nextslide"/>
          </p:cNvPr>
          <p:cNvPicPr>
            <a:picLocks noChangeAspect="1"/>
          </p:cNvPicPr>
          <p:nvPr userDrawn="1"/>
        </p:nvPicPr>
        <p:blipFill>
          <a:blip r:embed="rId5" cstate="print"/>
          <a:stretch>
            <a:fillRect/>
          </a:stretch>
        </p:blipFill>
        <p:spPr>
          <a:xfrm>
            <a:off x="8421191" y="6191788"/>
            <a:ext cx="352425" cy="352425"/>
          </a:xfrm>
          <a:prstGeom prst="rect">
            <a:avLst/>
          </a:prstGeom>
        </p:spPr>
      </p:pic>
      <p:pic>
        <p:nvPicPr>
          <p:cNvPr id="13" name="Immagine 12"/>
          <p:cNvPicPr/>
          <p:nvPr userDrawn="1"/>
        </p:nvPicPr>
        <p:blipFill>
          <a:blip r:embed="rId6" cstate="print"/>
          <a:srcRect/>
          <a:stretch>
            <a:fillRect/>
          </a:stretch>
        </p:blipFill>
        <p:spPr bwMode="auto">
          <a:xfrm>
            <a:off x="71500" y="6093295"/>
            <a:ext cx="3924436" cy="6929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5" name="Grafik 4" descr="lights_ppt_start.png"/>
          <p:cNvPicPr>
            <a:picLocks noChangeAspect="1"/>
          </p:cNvPicPr>
          <p:nvPr userDrawn="1"/>
        </p:nvPicPr>
        <p:blipFill>
          <a:blip r:embed="rId2" cstate="print"/>
          <a:stretch>
            <a:fillRect/>
          </a:stretch>
        </p:blipFill>
        <p:spPr>
          <a:xfrm>
            <a:off x="0" y="0"/>
            <a:ext cx="9144000" cy="6858000"/>
          </a:xfrm>
          <a:prstGeom prst="rect">
            <a:avLst/>
          </a:prstGeom>
        </p:spPr>
      </p:pic>
      <p:sp>
        <p:nvSpPr>
          <p:cNvPr id="7" name="Titel 1"/>
          <p:cNvSpPr>
            <a:spLocks noGrp="1"/>
          </p:cNvSpPr>
          <p:nvPr>
            <p:ph type="ctrTitle" hasCustomPrompt="1"/>
          </p:nvPr>
        </p:nvSpPr>
        <p:spPr>
          <a:xfrm>
            <a:off x="0" y="4437112"/>
            <a:ext cx="9144000" cy="821953"/>
          </a:xfrm>
        </p:spPr>
        <p:txBody>
          <a:bodyPr lIns="0" tIns="0" rIns="0" bIns="0" anchor="t" anchorCtr="0">
            <a:noAutofit/>
          </a:bodyPr>
          <a:lstStyle>
            <a:lvl1pPr>
              <a:defRPr sz="5400" b="0" spc="-150" baseline="0">
                <a:solidFill>
                  <a:schemeClr val="tx2"/>
                </a:solidFill>
                <a:effectLst>
                  <a:outerShdw dist="12700" dir="16200000" algn="t" rotWithShape="0">
                    <a:prstClr val="black">
                      <a:alpha val="40000"/>
                    </a:prstClr>
                  </a:outerShdw>
                </a:effectLst>
              </a:defRPr>
            </a:lvl1pPr>
          </a:lstStyle>
          <a:p>
            <a:r>
              <a:rPr lang="de-DE" dirty="0" err="1" smtClean="0"/>
              <a:t>Good</a:t>
            </a:r>
            <a:r>
              <a:rPr lang="de-DE" dirty="0" smtClean="0"/>
              <a:t> Bye Text</a:t>
            </a:r>
            <a:endParaRPr lang="de-DE" dirty="0"/>
          </a:p>
        </p:txBody>
      </p:sp>
      <p:sp>
        <p:nvSpPr>
          <p:cNvPr id="9" name="Untertitel 2"/>
          <p:cNvSpPr>
            <a:spLocks noGrp="1"/>
          </p:cNvSpPr>
          <p:nvPr>
            <p:ph type="subTitle" idx="1" hasCustomPrompt="1"/>
          </p:nvPr>
        </p:nvSpPr>
        <p:spPr>
          <a:xfrm>
            <a:off x="0" y="5187057"/>
            <a:ext cx="9144000" cy="576064"/>
          </a:xfrm>
        </p:spPr>
        <p:txBody>
          <a:bodyPr>
            <a:normAutofit/>
          </a:bodyPr>
          <a:lstStyle>
            <a:lvl1pPr marL="0" indent="0" algn="ctr">
              <a:buNone/>
              <a:defRPr sz="1800" i="1">
                <a:solidFill>
                  <a:schemeClr val="accent2"/>
                </a:solidFill>
                <a:effectLst>
                  <a:outerShdw blurRad="50800" dist="38100" dir="5400000" algn="t"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Speakers Name, Date</a:t>
            </a:r>
            <a:endParaRPr lang="de-DE" dirty="0"/>
          </a:p>
        </p:txBody>
      </p:sp>
      <p:pic>
        <p:nvPicPr>
          <p:cNvPr id="6" name="Grafik 5" descr="arrow_back.png">
            <a:hlinkClick r:id="" action="ppaction://hlinkshowjump?jump=previousslide"/>
          </p:cNvPr>
          <p:cNvPicPr>
            <a:picLocks noChangeAspect="1"/>
          </p:cNvPicPr>
          <p:nvPr userDrawn="1"/>
        </p:nvPicPr>
        <p:blipFill>
          <a:blip r:embed="rId3" cstate="print"/>
          <a:stretch>
            <a:fillRect/>
          </a:stretch>
        </p:blipFill>
        <p:spPr>
          <a:xfrm>
            <a:off x="6995120" y="6191788"/>
            <a:ext cx="352425" cy="352425"/>
          </a:xfrm>
          <a:prstGeom prst="rect">
            <a:avLst/>
          </a:prstGeom>
        </p:spPr>
      </p:pic>
      <p:pic>
        <p:nvPicPr>
          <p:cNvPr id="8" name="Grafik 7" descr="arrow_next.png">
            <a:hlinkClick r:id="" action="ppaction://hlinkshowjump?jump=endshow"/>
          </p:cNvPr>
          <p:cNvPicPr>
            <a:picLocks noChangeAspect="1"/>
          </p:cNvPicPr>
          <p:nvPr userDrawn="1"/>
        </p:nvPicPr>
        <p:blipFill>
          <a:blip r:embed="rId4" cstate="print"/>
          <a:stretch>
            <a:fillRect/>
          </a:stretch>
        </p:blipFill>
        <p:spPr>
          <a:xfrm>
            <a:off x="8421191" y="6191788"/>
            <a:ext cx="352425" cy="352425"/>
          </a:xfrm>
          <a:prstGeom prst="rect">
            <a:avLst/>
          </a:prstGeom>
        </p:spPr>
      </p:pic>
      <p:sp>
        <p:nvSpPr>
          <p:cNvPr id="10" name="Inhaltsplatzhalter 2"/>
          <p:cNvSpPr>
            <a:spLocks noGrp="1"/>
          </p:cNvSpPr>
          <p:nvPr>
            <p:ph idx="10" hasCustomPrompt="1"/>
          </p:nvPr>
        </p:nvSpPr>
        <p:spPr>
          <a:xfrm>
            <a:off x="539552" y="620688"/>
            <a:ext cx="8064896" cy="2304256"/>
          </a:xfrm>
        </p:spPr>
        <p:txBody>
          <a:bodyPr wrap="square" lIns="0" tIns="0" rIns="0" bIns="0" numCol="1" anchor="ctr" anchorCtr="0">
            <a:noAutofit/>
          </a:bodyPr>
          <a:lstStyle>
            <a:lvl1pPr marL="0" indent="-180000" algn="ctr">
              <a:lnSpc>
                <a:spcPct val="100000"/>
              </a:lnSpc>
              <a:spcBef>
                <a:spcPts val="100"/>
              </a:spcBef>
              <a:buFont typeface="Arial" pitchFamily="34" charset="0"/>
              <a:buNone/>
              <a:defRPr lang="de-DE" sz="4000" b="1" dirty="0">
                <a:solidFill>
                  <a:schemeClr val="accent1"/>
                </a:solidFill>
              </a:defRPr>
            </a:lvl1pPr>
          </a:lstStyle>
          <a:p>
            <a:pPr lvl="0"/>
            <a:r>
              <a:rPr lang="de-DE" dirty="0" err="1" smtClean="0"/>
              <a:t>Your</a:t>
            </a:r>
            <a:r>
              <a:rPr lang="de-DE" dirty="0" smtClean="0"/>
              <a:t> Logo </a:t>
            </a:r>
            <a:r>
              <a:rPr lang="de-DE" dirty="0" err="1" smtClean="0"/>
              <a:t>or</a:t>
            </a:r>
            <a:r>
              <a:rPr lang="de-DE" dirty="0" smtClean="0"/>
              <a:t> Company Name</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gi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de-DE"/>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25A2E9-89E1-4605-85B7-FCAC8D801E55}" type="datetime1">
              <a:rPr lang="de-DE" smtClean="0"/>
              <a:pPr/>
              <a:t>28.10.2015</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FE49DB-545E-46CA-A06F-217AEC04D591}" type="slidenum">
              <a:rPr lang="de-DE" smtClean="0"/>
              <a:pPr/>
              <a:t>‹N›</a:t>
            </a:fld>
            <a:endParaRPr lang="de-DE"/>
          </a:p>
        </p:txBody>
      </p:sp>
      <p:pic>
        <p:nvPicPr>
          <p:cNvPr id="7" name="Grafik 6" descr="light-001.gif"/>
          <p:cNvPicPr>
            <a:picLocks noChangeAspect="1"/>
          </p:cNvPicPr>
          <p:nvPr/>
        </p:nvPicPr>
        <p:blipFill>
          <a:blip r:embed="rId11" cstate="print"/>
          <a:stretch>
            <a:fillRect/>
          </a:stretch>
        </p:blipFill>
        <p:spPr>
          <a:xfrm>
            <a:off x="1" y="3107531"/>
            <a:ext cx="9143998" cy="3750467"/>
          </a:xfrm>
          <a:prstGeom prst="rect">
            <a:avLst/>
          </a:prstGeom>
        </p:spPr>
      </p:pic>
      <p:sp>
        <p:nvSpPr>
          <p:cNvPr id="10" name="Foliennummernplatzhalter 5"/>
          <p:cNvSpPr txBox="1">
            <a:spLocks/>
          </p:cNvSpPr>
          <p:nvPr userDrawn="1"/>
        </p:nvSpPr>
        <p:spPr>
          <a:xfrm>
            <a:off x="7444886" y="6209908"/>
            <a:ext cx="549424" cy="432048"/>
          </a:xfrm>
          <a:prstGeom prst="rect">
            <a:avLst/>
          </a:prstGeom>
        </p:spPr>
        <p:txBody>
          <a:bodyPr anchor="t" anchorCtr="0"/>
          <a:lstStyle>
            <a:lvl1pPr algn="l">
              <a:defRPr sz="1400" b="1">
                <a:solidFill>
                  <a:schemeClr val="accent5"/>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02FE49DB-545E-46CA-A06F-217AEC04D591}" type="slidenum">
              <a:rPr kumimoji="0" lang="de-DE" sz="1400" b="1" i="0" u="none" strike="noStrike" kern="1200" cap="none" spc="0" normalizeH="0" baseline="0" noProof="0" smtClean="0">
                <a:ln>
                  <a:noFill/>
                </a:ln>
                <a:solidFill>
                  <a:schemeClr val="accent5"/>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a:t>
            </a:fld>
            <a:endParaRPr kumimoji="0" lang="de-DE" sz="1400" b="1" i="0" u="none" strike="noStrike" kern="1200" cap="none" spc="0" normalizeH="0" baseline="0" noProof="0" dirty="0">
              <a:ln>
                <a:noFill/>
              </a:ln>
              <a:solidFill>
                <a:schemeClr val="accent5"/>
              </a:solidFill>
              <a:effectLst/>
              <a:uLnTx/>
              <a:uFillTx/>
              <a:latin typeface="+mn-lt"/>
              <a:ea typeface="+mn-ea"/>
              <a:cs typeface="+mn-cs"/>
            </a:endParaRPr>
          </a:p>
        </p:txBody>
      </p:sp>
      <p:sp>
        <p:nvSpPr>
          <p:cNvPr id="11" name="Foliennummernplatzhalter 5"/>
          <p:cNvSpPr txBox="1">
            <a:spLocks/>
          </p:cNvSpPr>
          <p:nvPr userDrawn="1"/>
        </p:nvSpPr>
        <p:spPr>
          <a:xfrm>
            <a:off x="7653476" y="6165304"/>
            <a:ext cx="720080" cy="432048"/>
          </a:xfrm>
          <a:prstGeom prst="rect">
            <a:avLst/>
          </a:prstGeom>
        </p:spPr>
        <p:txBody>
          <a:bodyPr vert="horz" lIns="91440" tIns="45720" rIns="91440" bIns="45720" rtlCol="0" anchor="t" anchorCtr="0"/>
          <a:lstStyle>
            <a:lvl1pPr algn="l">
              <a:defRPr>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600" b="0" i="1" u="none" strike="noStrike" kern="1200" cap="none" spc="0" normalizeH="0" baseline="0" noProof="0" dirty="0" err="1" smtClean="0">
                <a:ln>
                  <a:noFill/>
                </a:ln>
                <a:solidFill>
                  <a:schemeClr val="tx2"/>
                </a:solidFill>
                <a:effectLst/>
                <a:uLnTx/>
                <a:uFillTx/>
                <a:latin typeface="+mn-lt"/>
                <a:ea typeface="+mn-ea"/>
                <a:cs typeface="+mn-cs"/>
              </a:rPr>
              <a:t>of</a:t>
            </a:r>
            <a:r>
              <a:rPr kumimoji="0" lang="de-DE" sz="1800" b="0" i="1" u="none" strike="noStrike" kern="1200" cap="none" spc="0" normalizeH="0" baseline="0" noProof="0" dirty="0" smtClean="0">
                <a:ln>
                  <a:noFill/>
                </a:ln>
                <a:solidFill>
                  <a:schemeClr val="tx2"/>
                </a:solidFill>
                <a:effectLst/>
                <a:uLnTx/>
                <a:uFillTx/>
                <a:latin typeface="+mn-lt"/>
                <a:ea typeface="+mn-ea"/>
                <a:cs typeface="+mn-cs"/>
              </a:rPr>
              <a:t> </a:t>
            </a:r>
            <a:r>
              <a:rPr kumimoji="0" lang="de-DE" sz="1400" b="0" i="1" u="none" strike="noStrike" kern="1200" cap="none" spc="0" normalizeH="0" baseline="0" noProof="0" dirty="0" smtClean="0">
                <a:ln>
                  <a:noFill/>
                </a:ln>
                <a:solidFill>
                  <a:schemeClr val="bg1"/>
                </a:solidFill>
                <a:effectLst/>
                <a:uLnTx/>
                <a:uFillTx/>
                <a:latin typeface="+mn-lt"/>
                <a:ea typeface="+mn-ea"/>
                <a:cs typeface="+mn-cs"/>
              </a:rPr>
              <a:t>  </a:t>
            </a:r>
            <a:r>
              <a:rPr kumimoji="0" lang="de-DE" sz="1400" b="1" i="0" u="none" strike="noStrike" kern="1200" cap="none" spc="0" normalizeH="0" baseline="0" noProof="0" dirty="0" smtClean="0">
                <a:ln>
                  <a:noFill/>
                </a:ln>
                <a:solidFill>
                  <a:schemeClr val="accent5"/>
                </a:solidFill>
                <a:effectLst/>
                <a:uLnTx/>
                <a:uFillTx/>
                <a:latin typeface="+mn-lt"/>
                <a:ea typeface="+mn-ea"/>
                <a:cs typeface="+mn-cs"/>
              </a:rPr>
              <a:t>41</a:t>
            </a:r>
          </a:p>
        </p:txBody>
      </p:sp>
    </p:spTree>
  </p:cSld>
  <p:clrMap bg1="lt1" tx1="dk1" bg2="lt2" tx2="dk2" accent1="accent1" accent2="accent2" accent3="accent3" accent4="accent4" accent5="accent5" accent6="accent6" hlink="hlink" folHlink="folHlink"/>
  <p:sldLayoutIdLst>
    <p:sldLayoutId id="2147483660" r:id="rId1"/>
    <p:sldLayoutId id="2147483668" r:id="rId2"/>
    <p:sldLayoutId id="2147483661" r:id="rId3"/>
    <p:sldLayoutId id="2147483664" r:id="rId4"/>
    <p:sldLayoutId id="2147483663" r:id="rId5"/>
    <p:sldLayoutId id="2147483665" r:id="rId6"/>
    <p:sldLayoutId id="2147483662" r:id="rId7"/>
    <p:sldLayoutId id="2147483666" r:id="rId8"/>
    <p:sldLayoutId id="2147483667" r:id="rId9"/>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www.comune.napoli.it/municipalita_4-san_lorenzo_vicaria_poggioreale_zona_industriale"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p:cNvSpPr>
            <a:spLocks noGrp="1"/>
          </p:cNvSpPr>
          <p:nvPr>
            <p:ph type="ctrTitle"/>
          </p:nvPr>
        </p:nvSpPr>
        <p:spPr/>
        <p:txBody>
          <a:bodyPr/>
          <a:lstStyle/>
          <a:p>
            <a:r>
              <a:rPr lang="it-IT" sz="3200" b="1" dirty="0" smtClean="0">
                <a:solidFill>
                  <a:srgbClr val="FFFFFF"/>
                </a:solidFill>
              </a:rPr>
              <a:t>Uso statistico delle fonti amministrative: </a:t>
            </a:r>
            <a:br>
              <a:rPr lang="it-IT" sz="3200" b="1" dirty="0" smtClean="0">
                <a:solidFill>
                  <a:srgbClr val="FFFFFF"/>
                </a:solidFill>
              </a:rPr>
            </a:br>
            <a:r>
              <a:rPr lang="it-IT" sz="3200" b="1" dirty="0" smtClean="0">
                <a:solidFill>
                  <a:srgbClr val="FFFFFF"/>
                </a:solidFill>
              </a:rPr>
              <a:t>uno studio sul lavoro sommerso nella città di  Napoli</a:t>
            </a:r>
            <a:endParaRPr lang="it-IT" sz="3200" b="1" noProof="0" dirty="0">
              <a:solidFill>
                <a:srgbClr val="FFFFFF"/>
              </a:solidFill>
            </a:endParaRPr>
          </a:p>
        </p:txBody>
      </p:sp>
      <p:sp>
        <p:nvSpPr>
          <p:cNvPr id="2" name="Sottotitolo 1"/>
          <p:cNvSpPr>
            <a:spLocks noGrp="1"/>
          </p:cNvSpPr>
          <p:nvPr>
            <p:ph type="subTitle" idx="1"/>
          </p:nvPr>
        </p:nvSpPr>
        <p:spPr/>
        <p:txBody>
          <a:bodyPr>
            <a:noAutofit/>
          </a:bodyPr>
          <a:lstStyle/>
          <a:p>
            <a:r>
              <a:rPr lang="en-US" sz="2400" dirty="0" smtClean="0">
                <a:solidFill>
                  <a:schemeClr val="tx2"/>
                </a:solidFill>
              </a:rPr>
              <a:t>Paolo </a:t>
            </a:r>
            <a:r>
              <a:rPr lang="en-US" sz="2400" dirty="0" err="1" smtClean="0">
                <a:solidFill>
                  <a:schemeClr val="tx2"/>
                </a:solidFill>
              </a:rPr>
              <a:t>Mazzocchi</a:t>
            </a:r>
            <a:r>
              <a:rPr lang="en-US" sz="2400" dirty="0" smtClean="0">
                <a:solidFill>
                  <a:schemeClr val="tx2"/>
                </a:solidFill>
              </a:rPr>
              <a:t>  </a:t>
            </a:r>
            <a:endParaRPr lang="en-US" sz="2400" dirty="0">
              <a:solidFill>
                <a:schemeClr val="tx2"/>
              </a:solidFill>
            </a:endParaRPr>
          </a:p>
          <a:p>
            <a:r>
              <a:rPr lang="en-US" sz="2400" dirty="0" err="1">
                <a:solidFill>
                  <a:schemeClr val="tx2"/>
                </a:solidFill>
              </a:rPr>
              <a:t>Università</a:t>
            </a:r>
            <a:r>
              <a:rPr lang="en-US" sz="2400" dirty="0">
                <a:solidFill>
                  <a:schemeClr val="tx2"/>
                </a:solidFill>
              </a:rPr>
              <a:t> </a:t>
            </a:r>
            <a:r>
              <a:rPr lang="en-US" sz="2400" dirty="0" err="1">
                <a:solidFill>
                  <a:schemeClr val="tx2"/>
                </a:solidFill>
              </a:rPr>
              <a:t>degli</a:t>
            </a:r>
            <a:r>
              <a:rPr lang="en-US" sz="2400" dirty="0">
                <a:solidFill>
                  <a:schemeClr val="tx2"/>
                </a:solidFill>
              </a:rPr>
              <a:t> </a:t>
            </a:r>
            <a:r>
              <a:rPr lang="en-US" sz="2400" dirty="0" err="1">
                <a:solidFill>
                  <a:schemeClr val="tx2"/>
                </a:solidFill>
              </a:rPr>
              <a:t>Studi</a:t>
            </a:r>
            <a:r>
              <a:rPr lang="en-US" sz="2400" dirty="0">
                <a:solidFill>
                  <a:schemeClr val="tx2"/>
                </a:solidFill>
              </a:rPr>
              <a:t> di Napoli “Parthenope” </a:t>
            </a:r>
          </a:p>
          <a:p>
            <a:endParaRPr lang="it-IT" sz="2400" b="1" i="0"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9512" y="965604"/>
            <a:ext cx="8784976" cy="4104456"/>
          </a:xfrm>
        </p:spPr>
        <p:txBody>
          <a:bodyPr/>
          <a:lstStyle/>
          <a:p>
            <a:pPr marL="105750" indent="-285750">
              <a:buFontTx/>
              <a:buChar char="-"/>
            </a:pPr>
            <a:r>
              <a:rPr lang="it-IT" sz="2400" b="1" dirty="0" smtClean="0"/>
              <a:t>                                                      </a:t>
            </a:r>
            <a:endParaRPr lang="it-IT" sz="2400" b="1" dirty="0"/>
          </a:p>
        </p:txBody>
      </p:sp>
      <p:pic>
        <p:nvPicPr>
          <p:cNvPr id="4" name="Immagine 3"/>
          <p:cNvPicPr>
            <a:picLocks noChangeAspect="1"/>
          </p:cNvPicPr>
          <p:nvPr/>
        </p:nvPicPr>
        <p:blipFill>
          <a:blip r:embed="rId3"/>
          <a:stretch>
            <a:fillRect/>
          </a:stretch>
        </p:blipFill>
        <p:spPr>
          <a:xfrm>
            <a:off x="586735" y="800115"/>
            <a:ext cx="3131364" cy="2402073"/>
          </a:xfrm>
          <a:prstGeom prst="rect">
            <a:avLst/>
          </a:prstGeom>
        </p:spPr>
      </p:pic>
      <p:pic>
        <p:nvPicPr>
          <p:cNvPr id="5" name="Immagine 4"/>
          <p:cNvPicPr>
            <a:picLocks noChangeAspect="1"/>
          </p:cNvPicPr>
          <p:nvPr/>
        </p:nvPicPr>
        <p:blipFill>
          <a:blip r:embed="rId4"/>
          <a:stretch>
            <a:fillRect/>
          </a:stretch>
        </p:blipFill>
        <p:spPr>
          <a:xfrm>
            <a:off x="170366" y="3293298"/>
            <a:ext cx="8033974" cy="547273"/>
          </a:xfrm>
          <a:prstGeom prst="rect">
            <a:avLst/>
          </a:prstGeom>
        </p:spPr>
      </p:pic>
      <p:pic>
        <p:nvPicPr>
          <p:cNvPr id="1026" name="Picture 2" descr="Centro servizi, assistenza, studi e formazione per l'ammodernamento delle P.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1831627"/>
            <a:ext cx="2838450" cy="876300"/>
          </a:xfrm>
          <a:prstGeom prst="rect">
            <a:avLst/>
          </a:prstGeom>
          <a:noFill/>
          <a:extLst>
            <a:ext uri="{909E8E84-426E-40DD-AFC4-6F175D3DCCD1}">
              <a14:hiddenFill xmlns:a14="http://schemas.microsoft.com/office/drawing/2010/main">
                <a:solidFill>
                  <a:srgbClr val="FFFFFF"/>
                </a:solidFill>
              </a14:hiddenFill>
            </a:ext>
          </a:extLst>
        </p:spPr>
      </p:pic>
      <p:pic>
        <p:nvPicPr>
          <p:cNvPr id="6" name="Immagine 5"/>
          <p:cNvPicPr>
            <a:picLocks noChangeAspect="1"/>
          </p:cNvPicPr>
          <p:nvPr/>
        </p:nvPicPr>
        <p:blipFill>
          <a:blip r:embed="rId6"/>
          <a:stretch>
            <a:fillRect/>
          </a:stretch>
        </p:blipFill>
        <p:spPr>
          <a:xfrm>
            <a:off x="631985" y="3840571"/>
            <a:ext cx="8465955" cy="1951936"/>
          </a:xfrm>
          <a:prstGeom prst="rect">
            <a:avLst/>
          </a:prstGeom>
        </p:spPr>
      </p:pic>
    </p:spTree>
    <p:extLst>
      <p:ext uri="{BB962C8B-B14F-4D97-AF65-F5344CB8AC3E}">
        <p14:creationId xmlns:p14="http://schemas.microsoft.com/office/powerpoint/2010/main" val="109411095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ctrTitle"/>
          </p:nvPr>
        </p:nvSpPr>
        <p:spPr>
          <a:xfrm>
            <a:off x="179512" y="133504"/>
            <a:ext cx="7920880" cy="864096"/>
          </a:xfrm>
        </p:spPr>
        <p:txBody>
          <a:bodyPr/>
          <a:lstStyle/>
          <a:p>
            <a:r>
              <a:rPr lang="it-IT" dirty="0" smtClean="0"/>
              <a:t>Obiettivi</a:t>
            </a:r>
            <a:endParaRPr lang="it-IT" dirty="0"/>
          </a:p>
        </p:txBody>
      </p:sp>
      <p:sp>
        <p:nvSpPr>
          <p:cNvPr id="3" name="Segnaposto contenuto 2"/>
          <p:cNvSpPr>
            <a:spLocks noGrp="1"/>
          </p:cNvSpPr>
          <p:nvPr>
            <p:ph idx="1"/>
          </p:nvPr>
        </p:nvSpPr>
        <p:spPr>
          <a:xfrm>
            <a:off x="0" y="911383"/>
            <a:ext cx="8712968" cy="1872208"/>
          </a:xfrm>
        </p:spPr>
        <p:txBody>
          <a:bodyPr/>
          <a:lstStyle/>
          <a:p>
            <a:pPr marL="277200" indent="-457200">
              <a:buFont typeface="Arial" panose="020B0604020202020204" pitchFamily="34" charset="0"/>
              <a:buChar char="•"/>
            </a:pPr>
            <a:r>
              <a:rPr lang="it-IT" sz="2600" b="1" dirty="0" smtClean="0">
                <a:solidFill>
                  <a:schemeClr val="accent1"/>
                </a:solidFill>
                <a:latin typeface="+mj-lt"/>
                <a:ea typeface="+mj-ea"/>
                <a:cs typeface="+mj-cs"/>
              </a:rPr>
              <a:t>Definizione </a:t>
            </a:r>
            <a:r>
              <a:rPr lang="it-IT" sz="2600" b="1" dirty="0">
                <a:solidFill>
                  <a:schemeClr val="accent1"/>
                </a:solidFill>
                <a:latin typeface="+mj-lt"/>
                <a:ea typeface="+mj-ea"/>
                <a:cs typeface="+mj-cs"/>
              </a:rPr>
              <a:t>di un quadro informativo di sintesi </a:t>
            </a:r>
            <a:r>
              <a:rPr lang="it-IT" sz="2600" b="1" dirty="0" smtClean="0">
                <a:solidFill>
                  <a:schemeClr val="accent1"/>
                </a:solidFill>
                <a:latin typeface="+mj-lt"/>
                <a:ea typeface="+mj-ea"/>
                <a:cs typeface="+mj-cs"/>
              </a:rPr>
              <a:t>del  </a:t>
            </a:r>
            <a:r>
              <a:rPr lang="it-IT" sz="2600" b="1" dirty="0">
                <a:solidFill>
                  <a:schemeClr val="accent1"/>
                </a:solidFill>
                <a:latin typeface="+mj-lt"/>
                <a:ea typeface="+mj-ea"/>
                <a:cs typeface="+mj-cs"/>
              </a:rPr>
              <a:t>mercato del lavoro </a:t>
            </a:r>
            <a:r>
              <a:rPr lang="it-IT" sz="2600" b="1" dirty="0" smtClean="0">
                <a:solidFill>
                  <a:schemeClr val="accent1"/>
                </a:solidFill>
                <a:latin typeface="+mj-lt"/>
                <a:ea typeface="+mj-ea"/>
                <a:cs typeface="+mj-cs"/>
              </a:rPr>
              <a:t>e del </a:t>
            </a:r>
            <a:r>
              <a:rPr lang="it-IT" sz="2600" b="1" dirty="0">
                <a:solidFill>
                  <a:schemeClr val="accent1"/>
                </a:solidFill>
                <a:latin typeface="+mj-lt"/>
                <a:ea typeface="+mj-ea"/>
                <a:cs typeface="+mj-cs"/>
              </a:rPr>
              <a:t>tessuto economico-produttivo napoletano. </a:t>
            </a:r>
            <a:endParaRPr lang="it-IT" sz="2600" b="1" dirty="0" smtClean="0">
              <a:solidFill>
                <a:schemeClr val="accent1"/>
              </a:solidFill>
              <a:latin typeface="+mj-lt"/>
              <a:ea typeface="+mj-ea"/>
              <a:cs typeface="+mj-cs"/>
            </a:endParaRPr>
          </a:p>
          <a:p>
            <a:pPr marL="277200" indent="-457200">
              <a:buFont typeface="Arial" panose="020B0604020202020204" pitchFamily="34" charset="0"/>
              <a:buChar char="•"/>
            </a:pPr>
            <a:r>
              <a:rPr lang="it-IT" sz="2600" b="1" dirty="0" smtClean="0">
                <a:solidFill>
                  <a:schemeClr val="accent1"/>
                </a:solidFill>
                <a:latin typeface="+mj-lt"/>
                <a:ea typeface="+mj-ea"/>
                <a:cs typeface="+mj-cs"/>
              </a:rPr>
              <a:t>Formulazione </a:t>
            </a:r>
            <a:r>
              <a:rPr lang="it-IT" sz="2600" b="1" dirty="0">
                <a:solidFill>
                  <a:schemeClr val="accent1"/>
                </a:solidFill>
                <a:latin typeface="+mj-lt"/>
                <a:ea typeface="+mj-ea"/>
                <a:cs typeface="+mj-cs"/>
              </a:rPr>
              <a:t>di </a:t>
            </a:r>
            <a:r>
              <a:rPr lang="it-IT" sz="2600" b="1" dirty="0" smtClean="0">
                <a:solidFill>
                  <a:schemeClr val="accent1"/>
                </a:solidFill>
                <a:latin typeface="+mj-lt"/>
                <a:ea typeface="+mj-ea"/>
                <a:cs typeface="+mj-cs"/>
              </a:rPr>
              <a:t>alcune politiche </a:t>
            </a:r>
            <a:r>
              <a:rPr lang="it-IT" sz="2600" b="1" dirty="0">
                <a:solidFill>
                  <a:schemeClr val="accent1"/>
                </a:solidFill>
                <a:latin typeface="+mj-lt"/>
                <a:ea typeface="+mj-ea"/>
                <a:cs typeface="+mj-cs"/>
              </a:rPr>
              <a:t>di intervento </a:t>
            </a:r>
            <a:r>
              <a:rPr lang="it-IT" sz="2600" b="1" dirty="0" smtClean="0">
                <a:solidFill>
                  <a:schemeClr val="accent1"/>
                </a:solidFill>
                <a:latin typeface="+mj-lt"/>
                <a:ea typeface="+mj-ea"/>
                <a:cs typeface="+mj-cs"/>
              </a:rPr>
              <a:t>specificamente mirate</a:t>
            </a:r>
          </a:p>
          <a:p>
            <a:endParaRPr lang="it-IT" sz="2600" b="1" dirty="0">
              <a:solidFill>
                <a:schemeClr val="accent1"/>
              </a:solidFill>
              <a:latin typeface="+mj-lt"/>
              <a:ea typeface="+mj-ea"/>
              <a:cs typeface="+mj-cs"/>
            </a:endParaRPr>
          </a:p>
          <a:p>
            <a:endParaRPr lang="it-IT" sz="2600" b="1" dirty="0">
              <a:solidFill>
                <a:schemeClr val="accent1"/>
              </a:solidFill>
              <a:latin typeface="+mj-lt"/>
              <a:ea typeface="+mj-ea"/>
              <a:cs typeface="+mj-cs"/>
            </a:endParaRPr>
          </a:p>
        </p:txBody>
      </p:sp>
      <p:sp>
        <p:nvSpPr>
          <p:cNvPr id="5" name="Segnaposto contenuto 4"/>
          <p:cNvSpPr>
            <a:spLocks noGrp="1"/>
          </p:cNvSpPr>
          <p:nvPr>
            <p:ph idx="13"/>
          </p:nvPr>
        </p:nvSpPr>
        <p:spPr>
          <a:xfrm>
            <a:off x="0" y="3114380"/>
            <a:ext cx="9324528" cy="2474859"/>
          </a:xfrm>
        </p:spPr>
        <p:txBody>
          <a:bodyPr/>
          <a:lstStyle/>
          <a:p>
            <a:r>
              <a:rPr lang="it-IT" sz="3200" b="1" dirty="0">
                <a:solidFill>
                  <a:schemeClr val="accent1"/>
                </a:solidFill>
                <a:latin typeface="+mj-lt"/>
                <a:ea typeface="+mj-ea"/>
                <a:cs typeface="+mj-cs"/>
              </a:rPr>
              <a:t>Ricognizione dei dati disponibili da fonti differenti:</a:t>
            </a:r>
          </a:p>
          <a:p>
            <a:pPr marL="277200" indent="-457200">
              <a:buFont typeface="Arial" panose="020B0604020202020204" pitchFamily="34" charset="0"/>
              <a:buChar char="•"/>
            </a:pPr>
            <a:r>
              <a:rPr lang="it-IT" sz="2600" b="1" dirty="0" smtClean="0">
                <a:solidFill>
                  <a:schemeClr val="accent1"/>
                </a:solidFill>
                <a:latin typeface="+mj-lt"/>
                <a:ea typeface="+mj-ea"/>
                <a:cs typeface="+mj-cs"/>
              </a:rPr>
              <a:t>ISTAT</a:t>
            </a:r>
          </a:p>
          <a:p>
            <a:pPr marL="277200" indent="-457200">
              <a:buFont typeface="Arial" panose="020B0604020202020204" pitchFamily="34" charset="0"/>
              <a:buChar char="•"/>
            </a:pPr>
            <a:r>
              <a:rPr lang="it-IT" sz="2600" b="1" dirty="0" smtClean="0">
                <a:solidFill>
                  <a:schemeClr val="accent1"/>
                </a:solidFill>
                <a:latin typeface="+mj-lt"/>
                <a:ea typeface="+mj-ea"/>
                <a:cs typeface="+mj-cs"/>
              </a:rPr>
              <a:t>Direzione </a:t>
            </a:r>
            <a:r>
              <a:rPr lang="it-IT" sz="2600" b="1" dirty="0">
                <a:solidFill>
                  <a:schemeClr val="accent1"/>
                </a:solidFill>
                <a:latin typeface="+mj-lt"/>
                <a:ea typeface="+mj-ea"/>
                <a:cs typeface="+mj-cs"/>
              </a:rPr>
              <a:t>Territoriale del Lavoro di Napoli, INPS, INAIL,  </a:t>
            </a:r>
            <a:endParaRPr lang="it-IT" sz="2600" b="1" dirty="0" smtClean="0">
              <a:solidFill>
                <a:schemeClr val="accent1"/>
              </a:solidFill>
              <a:latin typeface="+mj-lt"/>
              <a:ea typeface="+mj-ea"/>
              <a:cs typeface="+mj-cs"/>
            </a:endParaRPr>
          </a:p>
          <a:p>
            <a:pPr marL="277200" indent="-457200">
              <a:buFont typeface="Arial" panose="020B0604020202020204" pitchFamily="34" charset="0"/>
              <a:buChar char="•"/>
            </a:pPr>
            <a:r>
              <a:rPr lang="it-IT" sz="2600" b="1" dirty="0" err="1" smtClean="0">
                <a:solidFill>
                  <a:schemeClr val="accent1"/>
                </a:solidFill>
                <a:latin typeface="+mj-lt"/>
                <a:ea typeface="+mj-ea"/>
                <a:cs typeface="+mj-cs"/>
              </a:rPr>
              <a:t>Infocamere</a:t>
            </a:r>
            <a:endParaRPr lang="it-IT" sz="2600" b="1" dirty="0" smtClean="0">
              <a:solidFill>
                <a:schemeClr val="accent1"/>
              </a:solidFill>
              <a:latin typeface="+mj-lt"/>
              <a:ea typeface="+mj-ea"/>
              <a:cs typeface="+mj-cs"/>
            </a:endParaRPr>
          </a:p>
          <a:p>
            <a:pPr marL="277200" indent="-457200">
              <a:buFont typeface="Arial" panose="020B0604020202020204" pitchFamily="34" charset="0"/>
              <a:buChar char="•"/>
            </a:pPr>
            <a:r>
              <a:rPr lang="it-IT" sz="2600" b="1" dirty="0" smtClean="0">
                <a:solidFill>
                  <a:schemeClr val="accent1"/>
                </a:solidFill>
                <a:latin typeface="+mj-lt"/>
                <a:ea typeface="+mj-ea"/>
                <a:cs typeface="+mj-cs"/>
              </a:rPr>
              <a:t>operatori </a:t>
            </a:r>
            <a:r>
              <a:rPr lang="it-IT" sz="2600" b="1" dirty="0">
                <a:solidFill>
                  <a:schemeClr val="accent1"/>
                </a:solidFill>
                <a:latin typeface="+mj-lt"/>
                <a:ea typeface="+mj-ea"/>
                <a:cs typeface="+mj-cs"/>
              </a:rPr>
              <a:t>dei presidi </a:t>
            </a:r>
            <a:r>
              <a:rPr lang="it-IT" sz="2600" b="1" dirty="0" smtClean="0">
                <a:solidFill>
                  <a:schemeClr val="accent1"/>
                </a:solidFill>
                <a:latin typeface="+mj-lt"/>
                <a:ea typeface="+mj-ea"/>
                <a:cs typeface="+mj-cs"/>
              </a:rPr>
              <a:t>C.U.O.R.E.</a:t>
            </a:r>
          </a:p>
          <a:p>
            <a:pPr marL="277200" indent="-457200">
              <a:buFont typeface="Arial" panose="020B0604020202020204" pitchFamily="34" charset="0"/>
              <a:buChar char="•"/>
            </a:pPr>
            <a:r>
              <a:rPr lang="it-IT" sz="2600" b="1" dirty="0" err="1" smtClean="0">
                <a:solidFill>
                  <a:schemeClr val="accent1"/>
                </a:solidFill>
                <a:latin typeface="+mj-lt"/>
                <a:ea typeface="+mj-ea"/>
                <a:cs typeface="+mj-cs"/>
              </a:rPr>
              <a:t>etc</a:t>
            </a:r>
            <a:r>
              <a:rPr lang="it-IT" sz="2600" b="1" dirty="0" smtClean="0">
                <a:solidFill>
                  <a:schemeClr val="accent1"/>
                </a:solidFill>
                <a:latin typeface="+mj-lt"/>
                <a:ea typeface="+mj-ea"/>
                <a:cs typeface="+mj-cs"/>
              </a:rPr>
              <a:t> </a:t>
            </a:r>
            <a:endParaRPr lang="it-IT" sz="2600" b="1" dirty="0">
              <a:solidFill>
                <a:schemeClr val="accent1"/>
              </a:solidFill>
              <a:latin typeface="+mj-lt"/>
              <a:ea typeface="+mj-ea"/>
              <a:cs typeface="+mj-cs"/>
            </a:endParaRPr>
          </a:p>
          <a:p>
            <a:endParaRPr lang="it-IT" sz="2600" b="1" dirty="0">
              <a:solidFill>
                <a:schemeClr val="accent1"/>
              </a:solidFill>
              <a:latin typeface="+mj-lt"/>
              <a:ea typeface="+mj-ea"/>
              <a:cs typeface="+mj-cs"/>
            </a:endParaRPr>
          </a:p>
        </p:txBody>
      </p:sp>
      <p:sp>
        <p:nvSpPr>
          <p:cNvPr id="6" name="Titolo 3"/>
          <p:cNvSpPr txBox="1">
            <a:spLocks/>
          </p:cNvSpPr>
          <p:nvPr/>
        </p:nvSpPr>
        <p:spPr>
          <a:xfrm>
            <a:off x="4168407" y="2264493"/>
            <a:ext cx="7920880" cy="864096"/>
          </a:xfrm>
          <a:prstGeom prst="rect">
            <a:avLst/>
          </a:prstGeom>
          <a:noFill/>
        </p:spPr>
        <p:txBody>
          <a:bodyPr vert="horz" wrap="square" lIns="0" tIns="0" rIns="0" bIns="0" rtlCol="0" anchor="t" anchorCtr="0">
            <a:noAutofit/>
          </a:bodyPr>
          <a:lstStyle>
            <a:lvl1pPr algn="l" defTabSz="914400" rtl="0" eaLnBrk="1" latinLnBrk="0" hangingPunct="1">
              <a:spcBef>
                <a:spcPct val="0"/>
              </a:spcBef>
              <a:buNone/>
              <a:defRPr sz="4400" b="1" kern="1200">
                <a:solidFill>
                  <a:schemeClr val="accent1"/>
                </a:solidFill>
                <a:effectLst/>
                <a:latin typeface="+mj-lt"/>
                <a:ea typeface="+mj-ea"/>
                <a:cs typeface="+mj-cs"/>
              </a:defRPr>
            </a:lvl1pPr>
          </a:lstStyle>
          <a:p>
            <a:endParaRPr lang="it-IT" dirty="0"/>
          </a:p>
        </p:txBody>
      </p:sp>
    </p:spTree>
    <p:extLst>
      <p:ext uri="{BB962C8B-B14F-4D97-AF65-F5344CB8AC3E}">
        <p14:creationId xmlns:p14="http://schemas.microsoft.com/office/powerpoint/2010/main" val="21396986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13364" y="2278385"/>
            <a:ext cx="7920880" cy="864096"/>
          </a:xfrm>
        </p:spPr>
        <p:txBody>
          <a:bodyPr/>
          <a:lstStyle/>
          <a:p>
            <a:r>
              <a:rPr lang="it-IT" dirty="0"/>
              <a:t>E</a:t>
            </a:r>
            <a:r>
              <a:rPr lang="it-IT" dirty="0" smtClean="0"/>
              <a:t>rrori </a:t>
            </a:r>
            <a:r>
              <a:rPr lang="it-IT" dirty="0"/>
              <a:t>di allineamento</a:t>
            </a:r>
          </a:p>
        </p:txBody>
      </p:sp>
      <p:sp>
        <p:nvSpPr>
          <p:cNvPr id="3" name="Segnaposto contenuto 2"/>
          <p:cNvSpPr>
            <a:spLocks noGrp="1"/>
          </p:cNvSpPr>
          <p:nvPr>
            <p:ph idx="1"/>
          </p:nvPr>
        </p:nvSpPr>
        <p:spPr>
          <a:xfrm>
            <a:off x="454785" y="2798933"/>
            <a:ext cx="8473831" cy="1512168"/>
          </a:xfrm>
        </p:spPr>
        <p:txBody>
          <a:bodyPr/>
          <a:lstStyle/>
          <a:p>
            <a:r>
              <a:rPr lang="it-IT" sz="2600" b="1" dirty="0" smtClean="0">
                <a:solidFill>
                  <a:schemeClr val="accent1"/>
                </a:solidFill>
                <a:latin typeface="+mj-lt"/>
                <a:ea typeface="+mj-ea"/>
                <a:cs typeface="+mj-cs"/>
              </a:rPr>
              <a:t>Abbinamento </a:t>
            </a:r>
            <a:r>
              <a:rPr lang="it-IT" sz="2600" b="1" dirty="0">
                <a:solidFill>
                  <a:schemeClr val="accent1"/>
                </a:solidFill>
                <a:latin typeface="+mj-lt"/>
                <a:ea typeface="+mj-ea"/>
                <a:cs typeface="+mj-cs"/>
              </a:rPr>
              <a:t>delle unità elementari (imprese) e l’unità </a:t>
            </a:r>
            <a:r>
              <a:rPr lang="it-IT" sz="2600" b="1" dirty="0" smtClean="0">
                <a:solidFill>
                  <a:schemeClr val="accent1"/>
                </a:solidFill>
                <a:latin typeface="+mj-lt"/>
                <a:ea typeface="+mj-ea"/>
                <a:cs typeface="+mj-cs"/>
              </a:rPr>
              <a:t>composte </a:t>
            </a:r>
            <a:r>
              <a:rPr lang="it-IT" sz="2600" b="1" dirty="0">
                <a:solidFill>
                  <a:schemeClr val="accent1"/>
                </a:solidFill>
                <a:latin typeface="+mj-lt"/>
                <a:ea typeface="+mj-ea"/>
                <a:cs typeface="+mj-cs"/>
              </a:rPr>
              <a:t>(municipalità</a:t>
            </a:r>
            <a:r>
              <a:rPr lang="it-IT" sz="2600" b="1" dirty="0" smtClean="0">
                <a:solidFill>
                  <a:schemeClr val="accent1"/>
                </a:solidFill>
                <a:latin typeface="+mj-lt"/>
                <a:ea typeface="+mj-ea"/>
                <a:cs typeface="+mj-cs"/>
              </a:rPr>
              <a:t>) [la riconnessione delle singole </a:t>
            </a:r>
            <a:r>
              <a:rPr lang="it-IT" sz="2600" b="1" dirty="0">
                <a:solidFill>
                  <a:schemeClr val="accent1"/>
                </a:solidFill>
                <a:latin typeface="+mj-lt"/>
                <a:ea typeface="+mj-ea"/>
                <a:cs typeface="+mj-cs"/>
              </a:rPr>
              <a:t>unità </a:t>
            </a:r>
            <a:r>
              <a:rPr lang="it-IT" sz="2600" b="1" dirty="0" smtClean="0">
                <a:solidFill>
                  <a:schemeClr val="accent1"/>
                </a:solidFill>
                <a:latin typeface="+mj-lt"/>
                <a:ea typeface="+mj-ea"/>
                <a:cs typeface="+mj-cs"/>
              </a:rPr>
              <a:t>elementari è stato realizzato attraverso la variabile </a:t>
            </a:r>
            <a:r>
              <a:rPr lang="it-IT" sz="2600" b="1" dirty="0">
                <a:solidFill>
                  <a:schemeClr val="accent1"/>
                </a:solidFill>
                <a:latin typeface="+mj-lt"/>
                <a:ea typeface="+mj-ea"/>
                <a:cs typeface="+mj-cs"/>
              </a:rPr>
              <a:t>chiave </a:t>
            </a:r>
            <a:r>
              <a:rPr lang="it-IT" sz="2800" b="1" dirty="0">
                <a:solidFill>
                  <a:schemeClr val="accent1"/>
                </a:solidFill>
              </a:rPr>
              <a:t>CODICE FISCALE </a:t>
            </a:r>
            <a:r>
              <a:rPr lang="it-IT" sz="2600" b="1" dirty="0">
                <a:solidFill>
                  <a:schemeClr val="accent1"/>
                </a:solidFill>
                <a:latin typeface="+mj-lt"/>
                <a:ea typeface="+mj-ea"/>
                <a:cs typeface="+mj-cs"/>
              </a:rPr>
              <a:t>(</a:t>
            </a:r>
            <a:r>
              <a:rPr lang="it-IT" sz="2600" b="1" dirty="0" smtClean="0">
                <a:solidFill>
                  <a:schemeClr val="accent1"/>
                </a:solidFill>
                <a:latin typeface="+mj-lt"/>
                <a:ea typeface="+mj-ea"/>
                <a:cs typeface="+mj-cs"/>
              </a:rPr>
              <a:t>o </a:t>
            </a:r>
            <a:r>
              <a:rPr lang="it-IT" sz="2600" b="1" dirty="0">
                <a:solidFill>
                  <a:schemeClr val="accent1"/>
                </a:solidFill>
                <a:latin typeface="+mj-lt"/>
                <a:ea typeface="+mj-ea"/>
                <a:cs typeface="+mj-cs"/>
              </a:rPr>
              <a:t>P</a:t>
            </a:r>
            <a:r>
              <a:rPr lang="it-IT" sz="2600" b="1" dirty="0" smtClean="0">
                <a:solidFill>
                  <a:schemeClr val="accent1"/>
                </a:solidFill>
                <a:latin typeface="+mj-lt"/>
                <a:ea typeface="+mj-ea"/>
                <a:cs typeface="+mj-cs"/>
              </a:rPr>
              <a:t>ARTITA IVA) [</a:t>
            </a:r>
            <a:r>
              <a:rPr lang="it-IT" sz="2600" b="1" dirty="0">
                <a:solidFill>
                  <a:schemeClr val="accent1"/>
                </a:solidFill>
                <a:latin typeface="+mj-lt"/>
                <a:ea typeface="+mj-ea"/>
                <a:cs typeface="+mj-cs"/>
              </a:rPr>
              <a:t>processo di </a:t>
            </a:r>
            <a:r>
              <a:rPr lang="it-IT" sz="2600" b="1" dirty="0" smtClean="0">
                <a:solidFill>
                  <a:schemeClr val="accent1"/>
                </a:solidFill>
                <a:latin typeface="+mj-lt"/>
                <a:ea typeface="+mj-ea"/>
                <a:cs typeface="+mj-cs"/>
              </a:rPr>
              <a:t> </a:t>
            </a:r>
            <a:r>
              <a:rPr lang="it-IT" sz="2600" b="1" dirty="0">
                <a:solidFill>
                  <a:schemeClr val="accent1"/>
                </a:solidFill>
                <a:latin typeface="+mj-lt"/>
                <a:ea typeface="+mj-ea"/>
                <a:cs typeface="+mj-cs"/>
              </a:rPr>
              <a:t>tipo </a:t>
            </a:r>
            <a:r>
              <a:rPr lang="it-IT" sz="2600" b="1" i="1" dirty="0">
                <a:solidFill>
                  <a:schemeClr val="accent1"/>
                </a:solidFill>
                <a:latin typeface="+mj-lt"/>
                <a:ea typeface="+mj-ea"/>
                <a:cs typeface="+mj-cs"/>
              </a:rPr>
              <a:t>deterministico</a:t>
            </a:r>
            <a:r>
              <a:rPr lang="it-IT" sz="2600" b="1" dirty="0">
                <a:solidFill>
                  <a:schemeClr val="accent1"/>
                </a:solidFill>
                <a:latin typeface="+mj-lt"/>
                <a:ea typeface="+mj-ea"/>
                <a:cs typeface="+mj-cs"/>
              </a:rPr>
              <a:t>] </a:t>
            </a:r>
          </a:p>
          <a:p>
            <a:endParaRPr lang="it-IT" sz="2600" b="1" dirty="0">
              <a:solidFill>
                <a:schemeClr val="accent1"/>
              </a:solidFill>
              <a:latin typeface="+mj-lt"/>
              <a:ea typeface="+mj-ea"/>
              <a:cs typeface="+mj-cs"/>
            </a:endParaRPr>
          </a:p>
          <a:p>
            <a:endParaRPr lang="it-IT" sz="2600" b="1" dirty="0">
              <a:solidFill>
                <a:schemeClr val="accent1"/>
              </a:solidFill>
              <a:latin typeface="+mj-lt"/>
              <a:ea typeface="+mj-ea"/>
              <a:cs typeface="+mj-cs"/>
            </a:endParaRPr>
          </a:p>
        </p:txBody>
      </p:sp>
      <p:sp>
        <p:nvSpPr>
          <p:cNvPr id="4" name="Rettangolo 3"/>
          <p:cNvSpPr/>
          <p:nvPr/>
        </p:nvSpPr>
        <p:spPr>
          <a:xfrm>
            <a:off x="-35872" y="0"/>
            <a:ext cx="8964488" cy="2369880"/>
          </a:xfrm>
          <a:prstGeom prst="rect">
            <a:avLst/>
          </a:prstGeom>
        </p:spPr>
        <p:txBody>
          <a:bodyPr wrap="square">
            <a:spAutoFit/>
          </a:bodyPr>
          <a:lstStyle/>
          <a:p>
            <a:r>
              <a:rPr lang="it-IT" sz="4400" b="1" dirty="0" smtClean="0">
                <a:solidFill>
                  <a:schemeClr val="accent1"/>
                </a:solidFill>
                <a:latin typeface="+mj-lt"/>
                <a:ea typeface="+mj-ea"/>
                <a:cs typeface="+mj-cs"/>
              </a:rPr>
              <a:t>Dati di fonte amministrativa: </a:t>
            </a:r>
          </a:p>
          <a:p>
            <a:r>
              <a:rPr lang="it-IT" sz="2600" b="1" dirty="0" smtClean="0">
                <a:solidFill>
                  <a:schemeClr val="accent1"/>
                </a:solidFill>
                <a:latin typeface="+mj-lt"/>
                <a:ea typeface="+mj-ea"/>
                <a:cs typeface="+mj-cs"/>
              </a:rPr>
              <a:t>«Dati </a:t>
            </a:r>
            <a:r>
              <a:rPr lang="it-IT" sz="2600" b="1" dirty="0">
                <a:solidFill>
                  <a:schemeClr val="accent1"/>
                </a:solidFill>
                <a:latin typeface="+mj-lt"/>
                <a:ea typeface="+mj-ea"/>
                <a:cs typeface="+mj-cs"/>
              </a:rPr>
              <a:t>derivanti da una o più fonti amministrative, prima di ogni processo di validazione </a:t>
            </a:r>
            <a:r>
              <a:rPr lang="it-IT" sz="2600" b="1" dirty="0" smtClean="0">
                <a:solidFill>
                  <a:schemeClr val="accent1"/>
                </a:solidFill>
                <a:latin typeface="+mj-lt"/>
                <a:ea typeface="+mj-ea"/>
                <a:cs typeface="+mj-cs"/>
              </a:rPr>
              <a:t>statistica»</a:t>
            </a:r>
          </a:p>
          <a:p>
            <a:pPr marL="457200" indent="442913">
              <a:buFont typeface="Arial" panose="020B0604020202020204" pitchFamily="34" charset="0"/>
              <a:buChar char="•"/>
            </a:pPr>
            <a:r>
              <a:rPr lang="it-IT" sz="2600" b="1" dirty="0">
                <a:solidFill>
                  <a:schemeClr val="accent1"/>
                </a:solidFill>
                <a:latin typeface="+mj-lt"/>
                <a:ea typeface="+mj-ea"/>
                <a:cs typeface="+mj-cs"/>
              </a:rPr>
              <a:t>	</a:t>
            </a:r>
            <a:r>
              <a:rPr lang="it-IT" sz="2600" b="1" dirty="0" smtClean="0">
                <a:solidFill>
                  <a:schemeClr val="accent1"/>
                </a:solidFill>
                <a:latin typeface="+mj-lt"/>
                <a:ea typeface="+mj-ea"/>
                <a:cs typeface="+mj-cs"/>
              </a:rPr>
              <a:t>valutazione </a:t>
            </a:r>
            <a:r>
              <a:rPr lang="it-IT" sz="2600" b="1" dirty="0">
                <a:solidFill>
                  <a:schemeClr val="accent1"/>
                </a:solidFill>
                <a:latin typeface="+mj-lt"/>
                <a:ea typeface="+mj-ea"/>
                <a:cs typeface="+mj-cs"/>
              </a:rPr>
              <a:t>dei requisiti di </a:t>
            </a:r>
            <a:r>
              <a:rPr lang="it-IT" sz="2600" b="1" dirty="0" smtClean="0">
                <a:solidFill>
                  <a:schemeClr val="accent1"/>
                </a:solidFill>
                <a:latin typeface="+mj-lt"/>
                <a:ea typeface="+mj-ea"/>
                <a:cs typeface="+mj-cs"/>
              </a:rPr>
              <a:t>qualità</a:t>
            </a:r>
          </a:p>
          <a:p>
            <a:pPr marL="457200" indent="442913">
              <a:buFont typeface="Arial" panose="020B0604020202020204" pitchFamily="34" charset="0"/>
              <a:buChar char="•"/>
            </a:pPr>
            <a:r>
              <a:rPr lang="it-IT" sz="2600" b="1" dirty="0">
                <a:solidFill>
                  <a:schemeClr val="accent1"/>
                </a:solidFill>
                <a:latin typeface="+mj-lt"/>
                <a:ea typeface="+mj-ea"/>
                <a:cs typeface="+mj-cs"/>
              </a:rPr>
              <a:t>analisi descrittive a livello </a:t>
            </a:r>
            <a:r>
              <a:rPr lang="it-IT" sz="2600" b="1" dirty="0" smtClean="0">
                <a:solidFill>
                  <a:schemeClr val="accent1"/>
                </a:solidFill>
                <a:latin typeface="+mj-lt"/>
                <a:ea typeface="+mj-ea"/>
                <a:cs typeface="+mj-cs"/>
              </a:rPr>
              <a:t>sub-comunale</a:t>
            </a:r>
            <a:endParaRPr lang="it-IT" sz="2600" b="1" dirty="0">
              <a:solidFill>
                <a:schemeClr val="accent1"/>
              </a:solidFill>
              <a:latin typeface="+mj-lt"/>
              <a:ea typeface="+mj-ea"/>
              <a:cs typeface="+mj-cs"/>
            </a:endParaRPr>
          </a:p>
        </p:txBody>
      </p:sp>
      <p:sp>
        <p:nvSpPr>
          <p:cNvPr id="5" name="Titolo 1"/>
          <p:cNvSpPr txBox="1">
            <a:spLocks/>
          </p:cNvSpPr>
          <p:nvPr/>
        </p:nvSpPr>
        <p:spPr>
          <a:xfrm>
            <a:off x="113364" y="4585176"/>
            <a:ext cx="8851124" cy="864096"/>
          </a:xfrm>
          <a:prstGeom prst="rect">
            <a:avLst/>
          </a:prstGeom>
          <a:noFill/>
        </p:spPr>
        <p:txBody>
          <a:bodyPr vert="horz" wrap="square" lIns="0" tIns="0" rIns="0" bIns="0" rtlCol="0" anchor="t" anchorCtr="0">
            <a:noAutofit/>
          </a:bodyPr>
          <a:lstStyle>
            <a:lvl1pPr algn="l" defTabSz="914400" rtl="0" eaLnBrk="1" latinLnBrk="0" hangingPunct="1">
              <a:spcBef>
                <a:spcPct val="0"/>
              </a:spcBef>
              <a:buNone/>
              <a:defRPr sz="4400" b="1" kern="1200">
                <a:solidFill>
                  <a:schemeClr val="accent1"/>
                </a:solidFill>
                <a:effectLst/>
                <a:latin typeface="+mj-lt"/>
                <a:ea typeface="+mj-ea"/>
                <a:cs typeface="+mj-cs"/>
              </a:defRPr>
            </a:lvl1pPr>
          </a:lstStyle>
          <a:p>
            <a:r>
              <a:rPr lang="it-IT" dirty="0"/>
              <a:t>Tasso di </a:t>
            </a:r>
            <a:r>
              <a:rPr lang="it-IT" dirty="0" smtClean="0"/>
              <a:t>abbinamento   </a:t>
            </a:r>
            <a:endParaRPr lang="it-IT" dirty="0"/>
          </a:p>
          <a:p>
            <a:r>
              <a:rPr lang="it-IT" sz="2800" dirty="0" smtClean="0"/>
              <a:t> </a:t>
            </a:r>
            <a:r>
              <a:rPr lang="it-IT" sz="2800" dirty="0"/>
              <a:t>80% circa </a:t>
            </a:r>
            <a:r>
              <a:rPr lang="it-IT" sz="2800" dirty="0" err="1" smtClean="0"/>
              <a:t>soc</a:t>
            </a:r>
            <a:r>
              <a:rPr lang="it-IT" sz="2800" dirty="0"/>
              <a:t>. di </a:t>
            </a:r>
            <a:r>
              <a:rPr lang="it-IT" sz="2800" dirty="0" smtClean="0"/>
              <a:t>persone ; 85% </a:t>
            </a:r>
            <a:r>
              <a:rPr lang="it-IT" sz="2800" dirty="0"/>
              <a:t>circa </a:t>
            </a:r>
            <a:r>
              <a:rPr lang="it-IT" sz="2800" dirty="0" err="1" smtClean="0"/>
              <a:t>soc</a:t>
            </a:r>
            <a:r>
              <a:rPr lang="it-IT" sz="2800" dirty="0"/>
              <a:t>. di </a:t>
            </a:r>
            <a:r>
              <a:rPr lang="it-IT" sz="2800" dirty="0" smtClean="0"/>
              <a:t>capitale</a:t>
            </a:r>
            <a:endParaRPr lang="it-IT" sz="2800" dirty="0"/>
          </a:p>
          <a:p>
            <a:endParaRPr lang="it-IT" sz="2800" dirty="0"/>
          </a:p>
          <a:p>
            <a:endParaRPr lang="it-IT" sz="2800" dirty="0" smtClean="0"/>
          </a:p>
        </p:txBody>
      </p:sp>
    </p:spTree>
    <p:extLst>
      <p:ext uri="{BB962C8B-B14F-4D97-AF65-F5344CB8AC3E}">
        <p14:creationId xmlns:p14="http://schemas.microsoft.com/office/powerpoint/2010/main" val="267361612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79512" y="0"/>
            <a:ext cx="7920880" cy="864096"/>
          </a:xfrm>
        </p:spPr>
        <p:txBody>
          <a:bodyPr/>
          <a:lstStyle/>
          <a:p>
            <a:r>
              <a:rPr lang="it-IT" dirty="0" smtClean="0"/>
              <a:t>Criticità </a:t>
            </a:r>
            <a:endParaRPr lang="it-IT" dirty="0"/>
          </a:p>
        </p:txBody>
      </p:sp>
      <p:sp>
        <p:nvSpPr>
          <p:cNvPr id="3" name="Segnaposto contenuto 2"/>
          <p:cNvSpPr>
            <a:spLocks noGrp="1"/>
          </p:cNvSpPr>
          <p:nvPr>
            <p:ph idx="1"/>
          </p:nvPr>
        </p:nvSpPr>
        <p:spPr>
          <a:xfrm>
            <a:off x="179512" y="548680"/>
            <a:ext cx="8784976" cy="4577633"/>
          </a:xfrm>
        </p:spPr>
        <p:txBody>
          <a:bodyPr/>
          <a:lstStyle/>
          <a:p>
            <a:pPr indent="0"/>
            <a:r>
              <a:rPr lang="it-IT" sz="2400" b="1" dirty="0" smtClean="0">
                <a:solidFill>
                  <a:schemeClr val="accent1"/>
                </a:solidFill>
                <a:latin typeface="+mj-lt"/>
                <a:ea typeface="+mj-ea"/>
                <a:cs typeface="+mj-cs"/>
              </a:rPr>
              <a:t>1) Duplicazione dei </a:t>
            </a:r>
            <a:r>
              <a:rPr lang="it-IT" sz="2400" b="1" dirty="0">
                <a:solidFill>
                  <a:schemeClr val="accent1"/>
                </a:solidFill>
                <a:latin typeface="+mj-lt"/>
                <a:ea typeface="+mj-ea"/>
                <a:cs typeface="+mj-cs"/>
              </a:rPr>
              <a:t>Toponimi nelle diverse municipalità (ad esempio Via PIAVE al Vomero e «VIA PIAVE» e «TRAVERSA PIAVE» a Fuorigrotta) che  ha determinato problemi di </a:t>
            </a:r>
            <a:r>
              <a:rPr lang="it-IT" sz="2400" b="1" dirty="0" smtClean="0">
                <a:solidFill>
                  <a:schemeClr val="accent1"/>
                </a:solidFill>
                <a:latin typeface="+mj-lt"/>
                <a:ea typeface="+mj-ea"/>
                <a:cs typeface="+mj-cs"/>
              </a:rPr>
              <a:t>attribuzione </a:t>
            </a:r>
            <a:r>
              <a:rPr lang="it-IT" sz="2400" b="1" dirty="0">
                <a:solidFill>
                  <a:schemeClr val="accent1"/>
                </a:solidFill>
                <a:latin typeface="+mj-lt"/>
                <a:ea typeface="+mj-ea"/>
                <a:cs typeface="+mj-cs"/>
              </a:rPr>
              <a:t>dell’ </a:t>
            </a:r>
            <a:r>
              <a:rPr lang="it-IT" sz="2400" b="1" dirty="0" smtClean="0">
                <a:solidFill>
                  <a:schemeClr val="accent1"/>
                </a:solidFill>
                <a:latin typeface="+mj-lt"/>
                <a:ea typeface="+mj-ea"/>
                <a:cs typeface="+mj-cs"/>
              </a:rPr>
              <a:t>unità  </a:t>
            </a:r>
            <a:r>
              <a:rPr lang="it-IT" sz="2400" b="1" dirty="0">
                <a:solidFill>
                  <a:schemeClr val="accent1"/>
                </a:solidFill>
                <a:latin typeface="+mj-lt"/>
                <a:ea typeface="+mj-ea"/>
                <a:cs typeface="+mj-cs"/>
              </a:rPr>
              <a:t>elementare </a:t>
            </a:r>
            <a:r>
              <a:rPr lang="it-IT" sz="2400" b="1" dirty="0" smtClean="0">
                <a:solidFill>
                  <a:schemeClr val="accent1"/>
                </a:solidFill>
                <a:latin typeface="+mj-lt"/>
                <a:ea typeface="+mj-ea"/>
                <a:cs typeface="+mj-cs"/>
              </a:rPr>
              <a:t>alla </a:t>
            </a:r>
            <a:r>
              <a:rPr lang="it-IT" sz="2400" b="1" dirty="0">
                <a:solidFill>
                  <a:schemeClr val="accent1"/>
                </a:solidFill>
                <a:latin typeface="+mj-lt"/>
                <a:ea typeface="+mj-ea"/>
                <a:cs typeface="+mj-cs"/>
              </a:rPr>
              <a:t>municipalità </a:t>
            </a:r>
            <a:r>
              <a:rPr lang="it-IT" sz="2400" b="1" dirty="0" smtClean="0">
                <a:solidFill>
                  <a:schemeClr val="accent1"/>
                </a:solidFill>
                <a:latin typeface="+mj-lt"/>
                <a:ea typeface="+mj-ea"/>
                <a:cs typeface="+mj-cs"/>
              </a:rPr>
              <a:t>corrispondente</a:t>
            </a:r>
            <a:r>
              <a:rPr lang="it-IT" sz="2400" b="1" dirty="0">
                <a:solidFill>
                  <a:schemeClr val="accent1"/>
                </a:solidFill>
                <a:latin typeface="+mj-lt"/>
                <a:ea typeface="+mj-ea"/>
                <a:cs typeface="+mj-cs"/>
              </a:rPr>
              <a:t>, oltre che alle </a:t>
            </a:r>
            <a:r>
              <a:rPr lang="it-IT" sz="2400" b="1" dirty="0" smtClean="0">
                <a:solidFill>
                  <a:schemeClr val="accent1"/>
                </a:solidFill>
                <a:latin typeface="+mj-lt"/>
                <a:ea typeface="+mj-ea"/>
                <a:cs typeface="+mj-cs"/>
              </a:rPr>
              <a:t>sezione </a:t>
            </a:r>
            <a:r>
              <a:rPr lang="it-IT" sz="2400" b="1" dirty="0">
                <a:solidFill>
                  <a:schemeClr val="accent1"/>
                </a:solidFill>
                <a:latin typeface="+mj-lt"/>
                <a:ea typeface="+mj-ea"/>
                <a:cs typeface="+mj-cs"/>
              </a:rPr>
              <a:t>di </a:t>
            </a:r>
            <a:r>
              <a:rPr lang="it-IT" sz="2400" b="1" dirty="0" smtClean="0">
                <a:solidFill>
                  <a:schemeClr val="accent1"/>
                </a:solidFill>
                <a:latin typeface="+mj-lt"/>
                <a:ea typeface="+mj-ea"/>
                <a:cs typeface="+mj-cs"/>
              </a:rPr>
              <a:t>censimento [</a:t>
            </a:r>
            <a:r>
              <a:rPr lang="it-IT" sz="2400" b="1" dirty="0">
                <a:solidFill>
                  <a:schemeClr val="accent1"/>
                </a:solidFill>
                <a:latin typeface="+mj-lt"/>
                <a:ea typeface="+mj-ea"/>
                <a:cs typeface="+mj-cs"/>
              </a:rPr>
              <a:t>problema risolto solo in parte con l’utilizzo di campi incrociati come il </a:t>
            </a:r>
            <a:r>
              <a:rPr lang="it-IT" sz="2400" b="1" dirty="0" smtClean="0">
                <a:solidFill>
                  <a:schemeClr val="accent1"/>
                </a:solidFill>
                <a:latin typeface="+mj-lt"/>
                <a:ea typeface="+mj-ea"/>
                <a:cs typeface="+mj-cs"/>
              </a:rPr>
              <a:t>CAP)</a:t>
            </a:r>
            <a:endParaRPr lang="it-IT" sz="2400" b="1" dirty="0">
              <a:solidFill>
                <a:schemeClr val="accent1"/>
              </a:solidFill>
              <a:latin typeface="+mj-lt"/>
              <a:ea typeface="+mj-ea"/>
              <a:cs typeface="+mj-cs"/>
            </a:endParaRPr>
          </a:p>
          <a:p>
            <a:pPr indent="0"/>
            <a:r>
              <a:rPr lang="it-IT" sz="2400" b="1" dirty="0" smtClean="0">
                <a:solidFill>
                  <a:schemeClr val="accent1"/>
                </a:solidFill>
                <a:latin typeface="+mj-lt"/>
                <a:ea typeface="+mj-ea"/>
                <a:cs typeface="+mj-cs"/>
              </a:rPr>
              <a:t>2) Assenza (o erronea</a:t>
            </a:r>
            <a:r>
              <a:rPr lang="it-IT" sz="2400" b="1" dirty="0">
                <a:solidFill>
                  <a:schemeClr val="accent1"/>
                </a:solidFill>
                <a:latin typeface="+mj-lt"/>
                <a:ea typeface="+mj-ea"/>
                <a:cs typeface="+mj-cs"/>
              </a:rPr>
              <a:t>) numerazione civica che ha contribuito a complicare il processo di allineamento fra unità elementari e </a:t>
            </a:r>
            <a:r>
              <a:rPr lang="it-IT" sz="2400" b="1" dirty="0" smtClean="0">
                <a:solidFill>
                  <a:schemeClr val="accent1"/>
                </a:solidFill>
                <a:latin typeface="+mj-lt"/>
                <a:ea typeface="+mj-ea"/>
                <a:cs typeface="+mj-cs"/>
              </a:rPr>
              <a:t>composte (soprattutto per le strade che delimitano i quartieri, problema solo </a:t>
            </a:r>
            <a:r>
              <a:rPr lang="it-IT" sz="2400" b="1" dirty="0">
                <a:solidFill>
                  <a:schemeClr val="accent1"/>
                </a:solidFill>
                <a:latin typeface="+mj-lt"/>
                <a:ea typeface="+mj-ea"/>
                <a:cs typeface="+mj-cs"/>
              </a:rPr>
              <a:t>in parte lenito dall’utilizzo </a:t>
            </a:r>
            <a:r>
              <a:rPr lang="it-IT" sz="2400" b="1" dirty="0" smtClean="0">
                <a:solidFill>
                  <a:schemeClr val="accent1"/>
                </a:solidFill>
                <a:latin typeface="+mj-lt"/>
                <a:ea typeface="+mj-ea"/>
                <a:cs typeface="+mj-cs"/>
              </a:rPr>
              <a:t>dell’Atlante </a:t>
            </a:r>
            <a:r>
              <a:rPr lang="it-IT" sz="2400" b="1" dirty="0">
                <a:solidFill>
                  <a:schemeClr val="accent1"/>
                </a:solidFill>
                <a:latin typeface="+mj-lt"/>
                <a:ea typeface="+mj-ea"/>
                <a:cs typeface="+mj-cs"/>
              </a:rPr>
              <a:t>statistico dell'area </a:t>
            </a:r>
            <a:r>
              <a:rPr lang="it-IT" sz="2400" b="1" dirty="0" smtClean="0">
                <a:solidFill>
                  <a:schemeClr val="accent1"/>
                </a:solidFill>
                <a:latin typeface="+mj-lt"/>
                <a:ea typeface="+mj-ea"/>
                <a:cs typeface="+mj-cs"/>
              </a:rPr>
              <a:t>napoletana e di quanto fornito dai  </a:t>
            </a:r>
            <a:r>
              <a:rPr lang="it-IT" sz="2400" b="1" dirty="0">
                <a:solidFill>
                  <a:schemeClr val="accent1"/>
                </a:solidFill>
                <a:latin typeface="+mj-lt"/>
                <a:ea typeface="+mj-ea"/>
                <a:cs typeface="+mj-cs"/>
              </a:rPr>
              <a:t>servizi </a:t>
            </a:r>
            <a:r>
              <a:rPr lang="it-IT" sz="2400" b="1" dirty="0" smtClean="0">
                <a:solidFill>
                  <a:schemeClr val="accent1"/>
                </a:solidFill>
                <a:latin typeface="+mj-lt"/>
                <a:ea typeface="+mj-ea"/>
                <a:cs typeface="+mj-cs"/>
              </a:rPr>
              <a:t>statistici </a:t>
            </a:r>
            <a:r>
              <a:rPr lang="it-IT" sz="2400" b="1" dirty="0">
                <a:solidFill>
                  <a:schemeClr val="accent1"/>
                </a:solidFill>
                <a:latin typeface="+mj-lt"/>
                <a:ea typeface="+mj-ea"/>
                <a:cs typeface="+mj-cs"/>
              </a:rPr>
              <a:t>del </a:t>
            </a:r>
            <a:r>
              <a:rPr lang="it-IT" sz="2400" b="1" dirty="0" smtClean="0">
                <a:solidFill>
                  <a:schemeClr val="accent1"/>
                </a:solidFill>
                <a:latin typeface="+mj-lt"/>
                <a:ea typeface="+mj-ea"/>
                <a:cs typeface="+mj-cs"/>
              </a:rPr>
              <a:t>Comune di Napoli)</a:t>
            </a:r>
          </a:p>
          <a:p>
            <a:endParaRPr lang="it-IT" dirty="0"/>
          </a:p>
          <a:p>
            <a:endParaRPr lang="it-IT" dirty="0" smtClean="0"/>
          </a:p>
          <a:p>
            <a:endParaRPr lang="it-IT" dirty="0"/>
          </a:p>
        </p:txBody>
      </p:sp>
      <p:pic>
        <p:nvPicPr>
          <p:cNvPr id="4" name="Immagine 3"/>
          <p:cNvPicPr>
            <a:picLocks noChangeAspect="1"/>
          </p:cNvPicPr>
          <p:nvPr/>
        </p:nvPicPr>
        <p:blipFill>
          <a:blip r:embed="rId3"/>
          <a:stretch>
            <a:fillRect/>
          </a:stretch>
        </p:blipFill>
        <p:spPr>
          <a:xfrm>
            <a:off x="3347864" y="4569102"/>
            <a:ext cx="5616624" cy="2285224"/>
          </a:xfrm>
          <a:prstGeom prst="rect">
            <a:avLst/>
          </a:prstGeom>
        </p:spPr>
      </p:pic>
    </p:spTree>
    <p:extLst>
      <p:ext uri="{BB962C8B-B14F-4D97-AF65-F5344CB8AC3E}">
        <p14:creationId xmlns:p14="http://schemas.microsoft.com/office/powerpoint/2010/main" val="313844448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899592" y="-28110"/>
            <a:ext cx="7920880" cy="864096"/>
          </a:xfrm>
        </p:spPr>
        <p:txBody>
          <a:bodyPr/>
          <a:lstStyle/>
          <a:p>
            <a:r>
              <a:rPr lang="it-IT" sz="4000" dirty="0" smtClean="0"/>
              <a:t>Alcune definizioni</a:t>
            </a:r>
            <a:endParaRPr lang="it-IT" sz="4000" dirty="0"/>
          </a:p>
        </p:txBody>
      </p:sp>
      <p:sp>
        <p:nvSpPr>
          <p:cNvPr id="3" name="Segnaposto contenuto 2"/>
          <p:cNvSpPr>
            <a:spLocks noGrp="1"/>
          </p:cNvSpPr>
          <p:nvPr>
            <p:ph idx="1"/>
          </p:nvPr>
        </p:nvSpPr>
        <p:spPr>
          <a:xfrm>
            <a:off x="107505" y="403938"/>
            <a:ext cx="8928992" cy="5328592"/>
          </a:xfrm>
        </p:spPr>
        <p:txBody>
          <a:bodyPr/>
          <a:lstStyle/>
          <a:p>
            <a:r>
              <a:rPr lang="it-IT" sz="2400" b="1" dirty="0" smtClean="0">
                <a:solidFill>
                  <a:schemeClr val="accent1"/>
                </a:solidFill>
                <a:latin typeface="+mj-lt"/>
                <a:ea typeface="+mj-ea"/>
                <a:cs typeface="+mj-cs"/>
              </a:rPr>
              <a:t>Definizione ISTAT: «</a:t>
            </a:r>
            <a:r>
              <a:rPr lang="it-IT" sz="2400" b="1" dirty="0">
                <a:solidFill>
                  <a:schemeClr val="accent1"/>
                </a:solidFill>
                <a:latin typeface="+mj-lt"/>
                <a:ea typeface="+mj-ea"/>
                <a:cs typeface="+mj-cs"/>
              </a:rPr>
              <a:t>nelle statistiche ufficiali </a:t>
            </a:r>
            <a:r>
              <a:rPr lang="it-IT" sz="2400" b="1" dirty="0" smtClean="0">
                <a:solidFill>
                  <a:schemeClr val="accent1"/>
                </a:solidFill>
                <a:latin typeface="+mj-lt"/>
                <a:ea typeface="+mj-ea"/>
                <a:cs typeface="+mj-cs"/>
              </a:rPr>
              <a:t>sono </a:t>
            </a:r>
            <a:r>
              <a:rPr lang="it-IT" sz="2400" b="1" dirty="0">
                <a:solidFill>
                  <a:schemeClr val="accent1"/>
                </a:solidFill>
                <a:latin typeface="+mj-lt"/>
                <a:ea typeface="+mj-ea"/>
                <a:cs typeface="+mj-cs"/>
              </a:rPr>
              <a:t>definite </a:t>
            </a:r>
            <a:r>
              <a:rPr lang="it-IT" sz="2400" b="1" u="sng" dirty="0">
                <a:solidFill>
                  <a:schemeClr val="accent1"/>
                </a:solidFill>
                <a:latin typeface="+mj-lt"/>
                <a:ea typeface="+mj-ea"/>
                <a:cs typeface="+mj-cs"/>
              </a:rPr>
              <a:t>regolari</a:t>
            </a:r>
            <a:r>
              <a:rPr lang="it-IT" sz="2400" b="1" dirty="0">
                <a:solidFill>
                  <a:schemeClr val="accent1"/>
                </a:solidFill>
                <a:latin typeface="+mj-lt"/>
                <a:ea typeface="+mj-ea"/>
                <a:cs typeface="+mj-cs"/>
              </a:rPr>
              <a:t> le prestazioni lavorative registrate e osservabili sia dalle istituzioni fiscali-contributive sia da quelle statistiche e </a:t>
            </a:r>
            <a:r>
              <a:rPr lang="it-IT" sz="2400" b="1" dirty="0" smtClean="0">
                <a:solidFill>
                  <a:schemeClr val="accent1"/>
                </a:solidFill>
                <a:latin typeface="+mj-lt"/>
                <a:ea typeface="+mj-ea"/>
                <a:cs typeface="+mj-cs"/>
              </a:rPr>
              <a:t>amministrative; sono </a:t>
            </a:r>
            <a:r>
              <a:rPr lang="it-IT" sz="2400" b="1" dirty="0">
                <a:solidFill>
                  <a:schemeClr val="accent1"/>
                </a:solidFill>
                <a:latin typeface="+mj-lt"/>
                <a:ea typeface="+mj-ea"/>
                <a:cs typeface="+mj-cs"/>
              </a:rPr>
              <a:t>definite prestazioni lavorative </a:t>
            </a:r>
            <a:r>
              <a:rPr lang="it-IT" sz="2400" b="1" u="sng" dirty="0">
                <a:solidFill>
                  <a:schemeClr val="accent1"/>
                </a:solidFill>
                <a:latin typeface="+mj-lt"/>
                <a:ea typeface="+mj-ea"/>
                <a:cs typeface="+mj-cs"/>
              </a:rPr>
              <a:t>non regolari </a:t>
            </a:r>
            <a:r>
              <a:rPr lang="it-IT" sz="2400" b="1" dirty="0">
                <a:solidFill>
                  <a:schemeClr val="accent1"/>
                </a:solidFill>
                <a:latin typeface="+mj-lt"/>
                <a:ea typeface="+mj-ea"/>
                <a:cs typeface="+mj-cs"/>
              </a:rPr>
              <a:t>le prestazioni </a:t>
            </a:r>
            <a:r>
              <a:rPr lang="it-IT" sz="2400" b="1" dirty="0" smtClean="0">
                <a:solidFill>
                  <a:schemeClr val="accent1"/>
                </a:solidFill>
                <a:latin typeface="+mj-lt"/>
                <a:ea typeface="+mj-ea"/>
                <a:cs typeface="+mj-cs"/>
              </a:rPr>
              <a:t>non svolte nel  </a:t>
            </a:r>
            <a:r>
              <a:rPr lang="it-IT" sz="2400" b="1" dirty="0">
                <a:solidFill>
                  <a:schemeClr val="accent1"/>
                </a:solidFill>
                <a:latin typeface="+mj-lt"/>
                <a:ea typeface="+mj-ea"/>
                <a:cs typeface="+mj-cs"/>
              </a:rPr>
              <a:t>rispetto della normativa vigente in materia fiscale-contributiva</a:t>
            </a:r>
            <a:r>
              <a:rPr lang="it-IT" sz="2400" b="1" dirty="0" smtClean="0">
                <a:solidFill>
                  <a:schemeClr val="accent1"/>
                </a:solidFill>
                <a:latin typeface="+mj-lt"/>
                <a:ea typeface="+mj-ea"/>
                <a:cs typeface="+mj-cs"/>
              </a:rPr>
              <a:t>, ed includono le </a:t>
            </a:r>
            <a:r>
              <a:rPr lang="it-IT" sz="2400" b="1" dirty="0">
                <a:solidFill>
                  <a:schemeClr val="accent1"/>
                </a:solidFill>
                <a:latin typeface="+mj-lt"/>
                <a:ea typeface="+mj-ea"/>
                <a:cs typeface="+mj-cs"/>
              </a:rPr>
              <a:t>prestazioni lavorative: </a:t>
            </a:r>
          </a:p>
          <a:p>
            <a:pPr lvl="1"/>
            <a:r>
              <a:rPr lang="it-IT" sz="2400" b="1" dirty="0">
                <a:solidFill>
                  <a:schemeClr val="accent1"/>
                </a:solidFill>
                <a:latin typeface="+mj-lt"/>
                <a:ea typeface="+mj-ea"/>
                <a:cs typeface="+mj-cs"/>
              </a:rPr>
              <a:t>continuative svolte non rispettando la normativa vigente;</a:t>
            </a:r>
          </a:p>
          <a:p>
            <a:pPr lvl="1"/>
            <a:r>
              <a:rPr lang="it-IT" sz="2400" b="1" dirty="0">
                <a:solidFill>
                  <a:schemeClr val="accent1"/>
                </a:solidFill>
                <a:latin typeface="+mj-lt"/>
                <a:ea typeface="+mj-ea"/>
                <a:cs typeface="+mj-cs"/>
              </a:rPr>
              <a:t>occasionali svolte da persone non attive in quanto studenti, casalinghe o pensionati;</a:t>
            </a:r>
          </a:p>
          <a:p>
            <a:pPr lvl="1" algn="just"/>
            <a:r>
              <a:rPr lang="it-IT" sz="2400" b="1" dirty="0">
                <a:solidFill>
                  <a:schemeClr val="accent1"/>
                </a:solidFill>
                <a:latin typeface="+mj-lt"/>
                <a:ea typeface="+mj-ea"/>
                <a:cs typeface="+mj-cs"/>
              </a:rPr>
              <a:t>svolte dagli stranieri non residenti e non regolari </a:t>
            </a:r>
            <a:endParaRPr lang="it-IT" sz="2400" b="1" dirty="0" smtClean="0">
              <a:solidFill>
                <a:schemeClr val="accent1"/>
              </a:solidFill>
              <a:latin typeface="+mj-lt"/>
              <a:ea typeface="+mj-ea"/>
              <a:cs typeface="+mj-cs"/>
            </a:endParaRPr>
          </a:p>
          <a:p>
            <a:pPr lvl="1" algn="just"/>
            <a:r>
              <a:rPr lang="it-IT" sz="2400" b="1" dirty="0" smtClean="0">
                <a:solidFill>
                  <a:schemeClr val="accent1"/>
                </a:solidFill>
                <a:latin typeface="+mj-lt"/>
                <a:ea typeface="+mj-ea"/>
                <a:cs typeface="+mj-cs"/>
              </a:rPr>
              <a:t>plurime </a:t>
            </a:r>
            <a:r>
              <a:rPr lang="it-IT" sz="2400" b="1" dirty="0">
                <a:solidFill>
                  <a:schemeClr val="accent1"/>
                </a:solidFill>
                <a:latin typeface="+mj-lt"/>
                <a:ea typeface="+mj-ea"/>
                <a:cs typeface="+mj-cs"/>
              </a:rPr>
              <a:t>cioè le attività ulteriori rispetto alla principale e non dichiarate alle istituzioni fiscali. </a:t>
            </a:r>
          </a:p>
        </p:txBody>
      </p:sp>
    </p:spTree>
    <p:extLst>
      <p:ext uri="{BB962C8B-B14F-4D97-AF65-F5344CB8AC3E}">
        <p14:creationId xmlns:p14="http://schemas.microsoft.com/office/powerpoint/2010/main" val="422030213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2609" y="404664"/>
            <a:ext cx="9146395" cy="1872208"/>
          </a:xfrm>
        </p:spPr>
        <p:txBody>
          <a:bodyPr/>
          <a:lstStyle/>
          <a:p>
            <a:r>
              <a:rPr lang="it-IT" sz="2800" b="1" dirty="0">
                <a:solidFill>
                  <a:schemeClr val="accent1"/>
                </a:solidFill>
              </a:rPr>
              <a:t>L’ISTAT (2010) segnala che nel 2009 </a:t>
            </a:r>
            <a:r>
              <a:rPr lang="it-IT" sz="2800" b="1" dirty="0" smtClean="0">
                <a:solidFill>
                  <a:schemeClr val="accent1"/>
                </a:solidFill>
              </a:rPr>
              <a:t>erano circa </a:t>
            </a:r>
            <a:r>
              <a:rPr lang="it-IT" sz="2800" b="1" dirty="0">
                <a:solidFill>
                  <a:schemeClr val="accent1"/>
                </a:solidFill>
              </a:rPr>
              <a:t>2 milioni e 966 mila  Unità di Analisi del </a:t>
            </a:r>
            <a:r>
              <a:rPr lang="it-IT" sz="2800" b="1" dirty="0" smtClean="0">
                <a:solidFill>
                  <a:schemeClr val="accent1"/>
                </a:solidFill>
              </a:rPr>
              <a:t>Lavoro  </a:t>
            </a:r>
            <a:r>
              <a:rPr lang="it-IT" sz="2800" b="1" dirty="0">
                <a:solidFill>
                  <a:schemeClr val="accent1"/>
                </a:solidFill>
              </a:rPr>
              <a:t>(ULA) non </a:t>
            </a:r>
            <a:r>
              <a:rPr lang="it-IT" sz="2800" b="1" dirty="0" smtClean="0">
                <a:solidFill>
                  <a:schemeClr val="accent1"/>
                </a:solidFill>
              </a:rPr>
              <a:t>regolare</a:t>
            </a:r>
          </a:p>
          <a:p>
            <a:r>
              <a:rPr lang="it-IT" sz="2800" b="1" dirty="0" smtClean="0">
                <a:solidFill>
                  <a:schemeClr val="accent1"/>
                </a:solidFill>
              </a:rPr>
              <a:t>[</a:t>
            </a:r>
            <a:r>
              <a:rPr lang="it-IT" sz="2800" dirty="0" smtClean="0">
                <a:solidFill>
                  <a:schemeClr val="accent1"/>
                </a:solidFill>
              </a:rPr>
              <a:t>le Unità di lavoro equivalente a tempo pieno quantificano </a:t>
            </a:r>
            <a:r>
              <a:rPr lang="it-IT" sz="2800" dirty="0">
                <a:solidFill>
                  <a:schemeClr val="accent1"/>
                </a:solidFill>
              </a:rPr>
              <a:t>in modo omogeneo il volume di lavoro non regolare sommando opportunamente le posizioni lavorative a tempo pieno e a tempo </a:t>
            </a:r>
            <a:r>
              <a:rPr lang="it-IT" sz="2800" dirty="0" smtClean="0">
                <a:solidFill>
                  <a:schemeClr val="accent1"/>
                </a:solidFill>
              </a:rPr>
              <a:t>parziale] </a:t>
            </a:r>
            <a:endParaRPr lang="it-IT" sz="2800" dirty="0">
              <a:solidFill>
                <a:schemeClr val="accent1"/>
              </a:solidFill>
            </a:endParaRPr>
          </a:p>
          <a:p>
            <a:endParaRPr lang="it-IT" sz="2800" b="1" dirty="0">
              <a:solidFill>
                <a:schemeClr val="accent1"/>
              </a:solidFill>
            </a:endParaRPr>
          </a:p>
          <a:p>
            <a:pPr marL="277200" indent="-457200">
              <a:buFont typeface="Arial" panose="020B0604020202020204" pitchFamily="34" charset="0"/>
              <a:buChar char="•"/>
            </a:pPr>
            <a:r>
              <a:rPr lang="it-IT" sz="2800" b="1" dirty="0" smtClean="0">
                <a:solidFill>
                  <a:schemeClr val="accent1"/>
                </a:solidFill>
              </a:rPr>
              <a:t>di cui 1 </a:t>
            </a:r>
            <a:r>
              <a:rPr lang="it-IT" sz="2800" b="1" dirty="0">
                <a:solidFill>
                  <a:schemeClr val="accent1"/>
                </a:solidFill>
              </a:rPr>
              <a:t>milione 652 le ULA che facevano riferimento agli irregolari residenti</a:t>
            </a:r>
            <a:r>
              <a:rPr lang="it-IT" sz="2800" b="1" dirty="0" smtClean="0">
                <a:solidFill>
                  <a:schemeClr val="accent1"/>
                </a:solidFill>
              </a:rPr>
              <a:t>;</a:t>
            </a:r>
          </a:p>
          <a:p>
            <a:pPr marL="277200" indent="-457200">
              <a:buFont typeface="Arial" panose="020B0604020202020204" pitchFamily="34" charset="0"/>
              <a:buChar char="•"/>
            </a:pPr>
            <a:r>
              <a:rPr lang="it-IT" sz="2800" b="1" dirty="0" smtClean="0">
                <a:solidFill>
                  <a:schemeClr val="accent1"/>
                </a:solidFill>
              </a:rPr>
              <a:t>gli </a:t>
            </a:r>
            <a:r>
              <a:rPr lang="it-IT" sz="2800" b="1" dirty="0">
                <a:solidFill>
                  <a:schemeClr val="accent1"/>
                </a:solidFill>
              </a:rPr>
              <a:t>stranieri clandestini hanno determinato 377 mila ULA </a:t>
            </a:r>
            <a:endParaRPr lang="it-IT" sz="2800" b="1" dirty="0" smtClean="0">
              <a:solidFill>
                <a:schemeClr val="accent1"/>
              </a:solidFill>
            </a:endParaRPr>
          </a:p>
          <a:p>
            <a:pPr marL="277200" indent="-457200">
              <a:buFont typeface="Arial" panose="020B0604020202020204" pitchFamily="34" charset="0"/>
              <a:buChar char="•"/>
            </a:pPr>
            <a:r>
              <a:rPr lang="it-IT" sz="2800" b="1" dirty="0" smtClean="0">
                <a:solidFill>
                  <a:schemeClr val="accent1"/>
                </a:solidFill>
              </a:rPr>
              <a:t>ed </a:t>
            </a:r>
            <a:r>
              <a:rPr lang="it-IT" sz="2800" b="1" dirty="0">
                <a:solidFill>
                  <a:schemeClr val="accent1"/>
                </a:solidFill>
              </a:rPr>
              <a:t>infine 937 mila sono le ULA riconducibili alle posizioni plurime.</a:t>
            </a:r>
          </a:p>
        </p:txBody>
      </p:sp>
      <p:sp>
        <p:nvSpPr>
          <p:cNvPr id="4" name="Segnaposto contenuto 3"/>
          <p:cNvSpPr>
            <a:spLocks noGrp="1"/>
          </p:cNvSpPr>
          <p:nvPr>
            <p:ph idx="13"/>
          </p:nvPr>
        </p:nvSpPr>
        <p:spPr>
          <a:xfrm>
            <a:off x="-5149080" y="6885348"/>
            <a:ext cx="7920880" cy="1800200"/>
          </a:xfrm>
        </p:spPr>
        <p:txBody>
          <a:bodyPr/>
          <a:lstStyle/>
          <a:p>
            <a:r>
              <a:rPr lang="it-IT" dirty="0"/>
              <a:t>In letteratura si trovano numerosi contributi di ricerca inerenti le stime del lavoro irregolare prodotte attraverso macro-approcci principalmente basati sulla comparazione di dati provenienti da fonti </a:t>
            </a:r>
            <a:r>
              <a:rPr lang="it-IT" dirty="0" smtClean="0"/>
              <a:t>differenti (es </a:t>
            </a:r>
            <a:r>
              <a:rPr lang="it-IT" dirty="0" err="1" smtClean="0"/>
              <a:t>Calzaroni</a:t>
            </a:r>
            <a:r>
              <a:rPr lang="it-IT" dirty="0" smtClean="0"/>
              <a:t> </a:t>
            </a:r>
            <a:r>
              <a:rPr lang="it-IT" dirty="0"/>
              <a:t>(</a:t>
            </a:r>
            <a:r>
              <a:rPr lang="it-IT" dirty="0" smtClean="0"/>
              <a:t>200</a:t>
            </a:r>
          </a:p>
          <a:p>
            <a:r>
              <a:rPr lang="it-IT" dirty="0" err="1" smtClean="0"/>
              <a:t>econdo</a:t>
            </a:r>
            <a:r>
              <a:rPr lang="it-IT" dirty="0" smtClean="0"/>
              <a:t> </a:t>
            </a:r>
            <a:r>
              <a:rPr lang="it-IT" dirty="0"/>
              <a:t>le stime ISTAT il ricorso al lavoro non regolare da parte delle famiglie e delle imprese è un fenomeno che ha caratterizzato nel solo 2009 circa 2 milioni e 966 mila  Unità di Analisi del Lavoro (ULA) non regolare, dove le ULA quantificano in modo omogeneo il volume di lavoro non regolare sommando opportunamente le posizioni lavorative a tempo pieno e a tempo parziale. Si noti che il tasso d’irregolarità è calcolato come incidenza delle unità di lavoro non regolari sul totale delle unità di lavoro. Si noti che gli  irregolari residenti sono inclusi nell’input di lavoro non regolare perché rappresentano gli occupati che si dichiarano nelle indagini presso le famiglie ma non risultano presso le imprese. Si noti altresì che i lavoratori stranieri non residenti e non regolarizzati  tradizionalmente trovano collocazione nei settori dell’agricoltura e delle costruzioni, anche a causa del loro carattere frammentario e stagionale.  La Tabella 1 presenta il quadro di fonte ISTAT inerente la composizione settoriale del lavoro ascrivibile al sommerso, evidenziando le ULA Irregolari per settore di attività economica nel 2008.  </a:t>
            </a:r>
          </a:p>
          <a:p>
            <a:r>
              <a:rPr lang="it-IT" dirty="0"/>
              <a:t>Le ULA sono calcolate attraverso la trasformazione in unità a tempo pieno delle posizioni lavorative ricoperte da ciascuna persona occupata nel periodo di riferimento</a:t>
            </a:r>
          </a:p>
          <a:p>
            <a:endParaRPr lang="it-IT" dirty="0"/>
          </a:p>
        </p:txBody>
      </p:sp>
      <p:sp>
        <p:nvSpPr>
          <p:cNvPr id="5" name="Titolo 1"/>
          <p:cNvSpPr>
            <a:spLocks noGrp="1"/>
          </p:cNvSpPr>
          <p:nvPr>
            <p:ph type="ctrTitle"/>
          </p:nvPr>
        </p:nvSpPr>
        <p:spPr>
          <a:xfrm>
            <a:off x="1228124" y="-171400"/>
            <a:ext cx="7920880" cy="864096"/>
          </a:xfrm>
        </p:spPr>
        <p:txBody>
          <a:bodyPr/>
          <a:lstStyle/>
          <a:p>
            <a:r>
              <a:rPr lang="it-IT" dirty="0" smtClean="0"/>
              <a:t>Alcune definizioni</a:t>
            </a:r>
            <a:endParaRPr lang="it-IT" dirty="0"/>
          </a:p>
        </p:txBody>
      </p:sp>
    </p:spTree>
    <p:extLst>
      <p:ext uri="{BB962C8B-B14F-4D97-AF65-F5344CB8AC3E}">
        <p14:creationId xmlns:p14="http://schemas.microsoft.com/office/powerpoint/2010/main" val="418197778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554" y="764704"/>
            <a:ext cx="9001000" cy="6367269"/>
          </a:xfrm>
        </p:spPr>
        <p:txBody>
          <a:bodyPr/>
          <a:lstStyle/>
          <a:p>
            <a:r>
              <a:rPr lang="it-IT" sz="2800" b="1" dirty="0" smtClean="0">
                <a:solidFill>
                  <a:schemeClr val="accent1"/>
                </a:solidFill>
              </a:rPr>
              <a:t>Focus sulle fattispecie </a:t>
            </a:r>
            <a:r>
              <a:rPr lang="it-IT" sz="2800" b="1" dirty="0">
                <a:solidFill>
                  <a:schemeClr val="accent1"/>
                </a:solidFill>
              </a:rPr>
              <a:t>di  lavoro irregolare che si configurano come “attività regolari dichiarate attraverso le quali si dissimulano situazioni irregolari</a:t>
            </a:r>
            <a:r>
              <a:rPr lang="it-IT" sz="2800" b="1" dirty="0" smtClean="0">
                <a:solidFill>
                  <a:schemeClr val="accent1"/>
                </a:solidFill>
              </a:rPr>
              <a:t>” , </a:t>
            </a:r>
            <a:r>
              <a:rPr lang="it-IT" sz="2800" b="1" u="sng" dirty="0" smtClean="0">
                <a:solidFill>
                  <a:schemeClr val="accent1"/>
                </a:solidFill>
                <a:latin typeface="+mj-lt"/>
                <a:ea typeface="+mj-ea"/>
                <a:cs typeface="+mj-cs"/>
              </a:rPr>
              <a:t>il </a:t>
            </a:r>
            <a:r>
              <a:rPr lang="it-IT" sz="2800" b="1" u="sng" dirty="0">
                <a:solidFill>
                  <a:schemeClr val="accent1"/>
                </a:solidFill>
                <a:latin typeface="+mj-lt"/>
                <a:ea typeface="+mj-ea"/>
                <a:cs typeface="+mj-cs"/>
              </a:rPr>
              <a:t>cosiddetto lavoro </a:t>
            </a:r>
            <a:r>
              <a:rPr lang="it-IT" sz="2800" b="1" u="sng" dirty="0" smtClean="0">
                <a:solidFill>
                  <a:schemeClr val="accent1"/>
                </a:solidFill>
                <a:latin typeface="+mj-lt"/>
                <a:ea typeface="+mj-ea"/>
                <a:cs typeface="+mj-cs"/>
              </a:rPr>
              <a:t>grigio</a:t>
            </a:r>
          </a:p>
          <a:p>
            <a:r>
              <a:rPr lang="it-IT" sz="2800" b="1" u="sng" dirty="0" smtClean="0">
                <a:solidFill>
                  <a:schemeClr val="accent1"/>
                </a:solidFill>
                <a:latin typeface="+mj-lt"/>
                <a:ea typeface="+mj-ea"/>
                <a:cs typeface="+mj-cs"/>
              </a:rPr>
              <a:t> </a:t>
            </a:r>
          </a:p>
          <a:p>
            <a:r>
              <a:rPr lang="it-IT" sz="2800" b="1" dirty="0" smtClean="0">
                <a:solidFill>
                  <a:schemeClr val="accent1"/>
                </a:solidFill>
                <a:latin typeface="+mj-lt"/>
                <a:ea typeface="+mj-ea"/>
                <a:cs typeface="+mj-cs"/>
              </a:rPr>
              <a:t>[esempio utilizzo </a:t>
            </a:r>
            <a:r>
              <a:rPr lang="it-IT" sz="2800" b="1" dirty="0">
                <a:solidFill>
                  <a:schemeClr val="accent1"/>
                </a:solidFill>
                <a:latin typeface="+mj-lt"/>
                <a:ea typeface="+mj-ea"/>
                <a:cs typeface="+mj-cs"/>
              </a:rPr>
              <a:t>irregolare di contratti di prestazione </a:t>
            </a:r>
            <a:r>
              <a:rPr lang="it-IT" sz="2800" b="1" dirty="0" smtClean="0">
                <a:solidFill>
                  <a:schemeClr val="accent1"/>
                </a:solidFill>
                <a:latin typeface="+mj-lt"/>
                <a:ea typeface="+mj-ea"/>
                <a:cs typeface="+mj-cs"/>
              </a:rPr>
              <a:t>d’opera; lavoratori </a:t>
            </a:r>
            <a:r>
              <a:rPr lang="it-IT" sz="2800" b="1" dirty="0">
                <a:solidFill>
                  <a:schemeClr val="accent1"/>
                </a:solidFill>
                <a:latin typeface="+mj-lt"/>
                <a:ea typeface="+mj-ea"/>
                <a:cs typeface="+mj-cs"/>
              </a:rPr>
              <a:t>subordinati di </a:t>
            </a:r>
            <a:r>
              <a:rPr lang="it-IT" sz="2800" b="1" dirty="0" smtClean="0">
                <a:solidFill>
                  <a:schemeClr val="accent1"/>
                </a:solidFill>
                <a:latin typeface="+mj-lt"/>
                <a:ea typeface="+mj-ea"/>
                <a:cs typeface="+mj-cs"/>
              </a:rPr>
              <a:t>fatto ma con i </a:t>
            </a:r>
            <a:r>
              <a:rPr lang="it-IT" sz="2800" b="1" dirty="0">
                <a:solidFill>
                  <a:schemeClr val="accent1"/>
                </a:solidFill>
                <a:latin typeface="+mj-lt"/>
                <a:ea typeface="+mj-ea"/>
                <a:cs typeface="+mj-cs"/>
              </a:rPr>
              <a:t>quali è </a:t>
            </a:r>
            <a:r>
              <a:rPr lang="it-IT" sz="2800" b="1" dirty="0" smtClean="0">
                <a:solidFill>
                  <a:schemeClr val="accent1"/>
                </a:solidFill>
                <a:latin typeface="+mj-lt"/>
                <a:ea typeface="+mj-ea"/>
                <a:cs typeface="+mj-cs"/>
              </a:rPr>
              <a:t>instaurato </a:t>
            </a:r>
            <a:r>
              <a:rPr lang="it-IT" sz="2800" b="1" dirty="0">
                <a:solidFill>
                  <a:schemeClr val="accent1"/>
                </a:solidFill>
                <a:latin typeface="+mj-lt"/>
                <a:ea typeface="+mj-ea"/>
                <a:cs typeface="+mj-cs"/>
              </a:rPr>
              <a:t>un formale rapporto di collaborazione a </a:t>
            </a:r>
            <a:r>
              <a:rPr lang="it-IT" sz="2800" b="1" dirty="0" smtClean="0">
                <a:solidFill>
                  <a:schemeClr val="accent1"/>
                </a:solidFill>
                <a:latin typeface="+mj-lt"/>
                <a:ea typeface="+mj-ea"/>
                <a:cs typeface="+mj-cs"/>
              </a:rPr>
              <a:t>progetto; etc.]</a:t>
            </a:r>
            <a:endParaRPr lang="it-IT" sz="2800" b="1" dirty="0">
              <a:solidFill>
                <a:schemeClr val="accent1"/>
              </a:solidFill>
              <a:latin typeface="+mj-lt"/>
              <a:ea typeface="+mj-ea"/>
              <a:cs typeface="+mj-cs"/>
            </a:endParaRPr>
          </a:p>
          <a:p>
            <a:endParaRPr lang="it-IT" sz="2400" b="1" dirty="0">
              <a:solidFill>
                <a:schemeClr val="accent1"/>
              </a:solidFill>
              <a:latin typeface="+mj-lt"/>
              <a:ea typeface="+mj-ea"/>
              <a:cs typeface="+mj-cs"/>
            </a:endParaRPr>
          </a:p>
        </p:txBody>
      </p:sp>
      <p:sp>
        <p:nvSpPr>
          <p:cNvPr id="5" name="Titolo 1"/>
          <p:cNvSpPr>
            <a:spLocks noGrp="1"/>
          </p:cNvSpPr>
          <p:nvPr>
            <p:ph type="ctrTitle"/>
          </p:nvPr>
        </p:nvSpPr>
        <p:spPr>
          <a:xfrm>
            <a:off x="899592" y="-28110"/>
            <a:ext cx="7920880" cy="864096"/>
          </a:xfrm>
        </p:spPr>
        <p:txBody>
          <a:bodyPr/>
          <a:lstStyle/>
          <a:p>
            <a:r>
              <a:rPr lang="it-IT" dirty="0" smtClean="0"/>
              <a:t>La ricerca in sintesi</a:t>
            </a:r>
            <a:endParaRPr lang="it-IT" dirty="0"/>
          </a:p>
        </p:txBody>
      </p:sp>
    </p:spTree>
    <p:extLst>
      <p:ext uri="{BB962C8B-B14F-4D97-AF65-F5344CB8AC3E}">
        <p14:creationId xmlns:p14="http://schemas.microsoft.com/office/powerpoint/2010/main" val="391653325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0" y="116632"/>
            <a:ext cx="8860068" cy="1728192"/>
          </a:xfrm>
        </p:spPr>
        <p:txBody>
          <a:bodyPr/>
          <a:lstStyle/>
          <a:p>
            <a:r>
              <a:rPr lang="it-IT" sz="2600" dirty="0" smtClean="0">
                <a:solidFill>
                  <a:schemeClr val="accent1"/>
                </a:solidFill>
              </a:rPr>
              <a:t>L’attività </a:t>
            </a:r>
            <a:r>
              <a:rPr lang="it-IT" sz="2600" dirty="0">
                <a:solidFill>
                  <a:schemeClr val="accent1"/>
                </a:solidFill>
              </a:rPr>
              <a:t>di ricerca sul lavoro irregolare si è progressivamente spostata dalla produzione di un </a:t>
            </a:r>
            <a:r>
              <a:rPr lang="it-IT" sz="2600" i="1" dirty="0">
                <a:solidFill>
                  <a:schemeClr val="accent1"/>
                </a:solidFill>
              </a:rPr>
              <a:t>indicatore di sintesi   </a:t>
            </a:r>
            <a:r>
              <a:rPr lang="it-IT" sz="2600" dirty="0">
                <a:solidFill>
                  <a:schemeClr val="accent1"/>
                </a:solidFill>
              </a:rPr>
              <a:t>inerente l’incidenza del fenomeno, verso un approccio multifattoriale utile anche ad indirizzare efficaci politiche di intervento. </a:t>
            </a:r>
            <a:endParaRPr lang="it-IT" sz="2600" dirty="0" smtClean="0">
              <a:solidFill>
                <a:schemeClr val="accent1"/>
              </a:solidFill>
            </a:endParaRPr>
          </a:p>
        </p:txBody>
      </p:sp>
      <p:sp>
        <p:nvSpPr>
          <p:cNvPr id="2" name="Rettangolo 1"/>
          <p:cNvSpPr/>
          <p:nvPr/>
        </p:nvSpPr>
        <p:spPr>
          <a:xfrm>
            <a:off x="755576" y="1700808"/>
            <a:ext cx="8104492" cy="1692771"/>
          </a:xfrm>
          <a:prstGeom prst="rect">
            <a:avLst/>
          </a:prstGeom>
        </p:spPr>
        <p:txBody>
          <a:bodyPr wrap="square">
            <a:spAutoFit/>
          </a:bodyPr>
          <a:lstStyle/>
          <a:p>
            <a:pPr algn="just"/>
            <a:r>
              <a:rPr lang="it-IT" sz="2600" dirty="0">
                <a:solidFill>
                  <a:schemeClr val="accent1"/>
                </a:solidFill>
              </a:rPr>
              <a:t>Sull’occupazione irregolare impatta l’interazione di caratteristiche individuali come: </a:t>
            </a:r>
            <a:r>
              <a:rPr lang="it-IT" sz="2600" dirty="0" smtClean="0">
                <a:solidFill>
                  <a:schemeClr val="accent1"/>
                </a:solidFill>
              </a:rPr>
              <a:t>età</a:t>
            </a:r>
            <a:r>
              <a:rPr lang="it-IT" sz="2600" dirty="0">
                <a:solidFill>
                  <a:schemeClr val="accent1"/>
                </a:solidFill>
              </a:rPr>
              <a:t>, sesso,  livello di scolarizzazione, estrazione sociale, condizioni economiche etc</a:t>
            </a:r>
            <a:r>
              <a:rPr lang="it-IT" sz="2600" dirty="0" smtClean="0">
                <a:solidFill>
                  <a:schemeClr val="accent1"/>
                </a:solidFill>
              </a:rPr>
              <a:t>.</a:t>
            </a:r>
            <a:endParaRPr lang="it-IT" sz="2600" dirty="0">
              <a:solidFill>
                <a:schemeClr val="accent1"/>
              </a:solidFill>
            </a:endParaRPr>
          </a:p>
        </p:txBody>
      </p:sp>
      <p:sp>
        <p:nvSpPr>
          <p:cNvPr id="4" name="Rettangolo 3"/>
          <p:cNvSpPr/>
          <p:nvPr/>
        </p:nvSpPr>
        <p:spPr>
          <a:xfrm>
            <a:off x="37567" y="3393579"/>
            <a:ext cx="8826788" cy="2492990"/>
          </a:xfrm>
          <a:prstGeom prst="rect">
            <a:avLst/>
          </a:prstGeom>
        </p:spPr>
        <p:txBody>
          <a:bodyPr wrap="square">
            <a:spAutoFit/>
          </a:bodyPr>
          <a:lstStyle/>
          <a:p>
            <a:pPr algn="just"/>
            <a:r>
              <a:rPr lang="it-IT" sz="2600" dirty="0">
                <a:solidFill>
                  <a:schemeClr val="accent1"/>
                </a:solidFill>
              </a:rPr>
              <a:t>Altro aspetto rilevante </a:t>
            </a:r>
            <a:r>
              <a:rPr lang="it-IT" sz="2600" dirty="0" err="1">
                <a:solidFill>
                  <a:schemeClr val="accent1"/>
                </a:solidFill>
              </a:rPr>
              <a:t>é</a:t>
            </a:r>
            <a:r>
              <a:rPr lang="it-IT" sz="2600" dirty="0">
                <a:solidFill>
                  <a:schemeClr val="accent1"/>
                </a:solidFill>
              </a:rPr>
              <a:t> la forma giuridica che assumono talune attività coinvolte nel sommerso. Si pensi, ad esempio, a forme giuridiche non commerciali </a:t>
            </a:r>
            <a:r>
              <a:rPr lang="it-IT" sz="2600" b="1" dirty="0">
                <a:solidFill>
                  <a:schemeClr val="accent1"/>
                </a:solidFill>
              </a:rPr>
              <a:t>e/o non profit</a:t>
            </a:r>
            <a:r>
              <a:rPr lang="it-IT" sz="2600" dirty="0">
                <a:solidFill>
                  <a:schemeClr val="accent1"/>
                </a:solidFill>
              </a:rPr>
              <a:t>, che potrebbero essere conseguenti a scelte elusive da parte di soggetti che di converso dovrebbero inquadrare le proprie attività come commerciali a tutti gli effetti. </a:t>
            </a:r>
          </a:p>
        </p:txBody>
      </p:sp>
    </p:spTree>
    <p:extLst>
      <p:ext uri="{BB962C8B-B14F-4D97-AF65-F5344CB8AC3E}">
        <p14:creationId xmlns:p14="http://schemas.microsoft.com/office/powerpoint/2010/main" val="240627014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11560" y="130563"/>
            <a:ext cx="7920880" cy="864096"/>
          </a:xfrm>
        </p:spPr>
        <p:txBody>
          <a:bodyPr/>
          <a:lstStyle/>
          <a:p>
            <a:r>
              <a:rPr lang="it-IT" dirty="0" smtClean="0"/>
              <a:t>Non profit in Italia</a:t>
            </a:r>
            <a:endParaRPr lang="it-IT" dirty="0"/>
          </a:p>
        </p:txBody>
      </p:sp>
      <p:sp>
        <p:nvSpPr>
          <p:cNvPr id="3" name="Segnaposto contenuto 2"/>
          <p:cNvSpPr>
            <a:spLocks noGrp="1"/>
          </p:cNvSpPr>
          <p:nvPr>
            <p:ph idx="1"/>
          </p:nvPr>
        </p:nvSpPr>
        <p:spPr/>
        <p:txBody>
          <a:bodyPr/>
          <a:lstStyle/>
          <a:p>
            <a:endParaRPr lang="it-IT" dirty="0"/>
          </a:p>
        </p:txBody>
      </p:sp>
      <p:sp>
        <p:nvSpPr>
          <p:cNvPr id="4" name="Segnaposto contenuto 3"/>
          <p:cNvSpPr>
            <a:spLocks noGrp="1"/>
          </p:cNvSpPr>
          <p:nvPr>
            <p:ph idx="13"/>
          </p:nvPr>
        </p:nvSpPr>
        <p:spPr/>
        <p:txBody>
          <a:bodyPr/>
          <a:lstStyle/>
          <a:p>
            <a:endParaRPr lang="it-IT"/>
          </a:p>
        </p:txBody>
      </p:sp>
      <p:pic>
        <p:nvPicPr>
          <p:cNvPr id="6" name="Immagine 5"/>
          <p:cNvPicPr>
            <a:picLocks noChangeAspect="1"/>
          </p:cNvPicPr>
          <p:nvPr/>
        </p:nvPicPr>
        <p:blipFill>
          <a:blip r:embed="rId3"/>
          <a:stretch>
            <a:fillRect/>
          </a:stretch>
        </p:blipFill>
        <p:spPr>
          <a:xfrm>
            <a:off x="-180528" y="697635"/>
            <a:ext cx="10158263" cy="2011285"/>
          </a:xfrm>
          <a:prstGeom prst="rect">
            <a:avLst/>
          </a:prstGeom>
        </p:spPr>
      </p:pic>
      <p:sp>
        <p:nvSpPr>
          <p:cNvPr id="7" name="Rettangolo 6"/>
          <p:cNvSpPr/>
          <p:nvPr/>
        </p:nvSpPr>
        <p:spPr>
          <a:xfrm>
            <a:off x="-12318" y="2499115"/>
            <a:ext cx="9156318" cy="4445319"/>
          </a:xfrm>
          <a:prstGeom prst="rect">
            <a:avLst/>
          </a:prstGeom>
        </p:spPr>
        <p:txBody>
          <a:bodyPr wrap="square">
            <a:spAutoFit/>
          </a:bodyPr>
          <a:lstStyle/>
          <a:p>
            <a:pPr algn="just">
              <a:lnSpc>
                <a:spcPct val="115000"/>
              </a:lnSpc>
              <a:spcAft>
                <a:spcPts val="1000"/>
              </a:spcAft>
            </a:pPr>
            <a:r>
              <a:rPr lang="it-IT" sz="3200" b="1" dirty="0" smtClean="0">
                <a:solidFill>
                  <a:schemeClr val="accent1"/>
                </a:solidFill>
              </a:rPr>
              <a:t>Lavoratori Esterni:  + 169% (collaboratori </a:t>
            </a:r>
            <a:r>
              <a:rPr lang="it-IT" sz="3200" b="1" dirty="0">
                <a:solidFill>
                  <a:schemeClr val="accent1"/>
                </a:solidFill>
              </a:rPr>
              <a:t>con contratto a progetto, coordinato e continuativo e con contratto occasionale, prestatori d’opera</a:t>
            </a:r>
            <a:r>
              <a:rPr lang="it-IT" sz="3200" b="1" dirty="0" smtClean="0">
                <a:solidFill>
                  <a:schemeClr val="accent1"/>
                </a:solidFill>
              </a:rPr>
              <a:t>).</a:t>
            </a:r>
          </a:p>
          <a:p>
            <a:pPr algn="just"/>
            <a:r>
              <a:rPr lang="it-IT" sz="3200" b="1" dirty="0">
                <a:solidFill>
                  <a:schemeClr val="accent1"/>
                </a:solidFill>
              </a:rPr>
              <a:t>Il settore di attività prevalente del non profit  è cultura, sport e </a:t>
            </a:r>
            <a:r>
              <a:rPr lang="it-IT" sz="3200" b="1" dirty="0" smtClean="0">
                <a:solidFill>
                  <a:schemeClr val="accent1"/>
                </a:solidFill>
              </a:rPr>
              <a:t>ricreazione, segue </a:t>
            </a:r>
            <a:r>
              <a:rPr lang="it-IT" sz="3200" b="1" dirty="0">
                <a:solidFill>
                  <a:schemeClr val="accent1"/>
                </a:solidFill>
              </a:rPr>
              <a:t>il settore dell’assistenza sociale e protezione </a:t>
            </a:r>
            <a:r>
              <a:rPr lang="it-IT" sz="3200" b="1" dirty="0" smtClean="0">
                <a:solidFill>
                  <a:schemeClr val="accent1"/>
                </a:solidFill>
              </a:rPr>
              <a:t>civile.</a:t>
            </a:r>
            <a:endParaRPr lang="it-IT" sz="3200" dirty="0"/>
          </a:p>
          <a:p>
            <a:pPr>
              <a:lnSpc>
                <a:spcPct val="115000"/>
              </a:lnSpc>
              <a:spcAft>
                <a:spcPts val="1000"/>
              </a:spcAft>
            </a:pPr>
            <a:endParaRPr lang="it-IT" sz="2600" b="1" dirty="0">
              <a:solidFill>
                <a:schemeClr val="accent1"/>
              </a:solidFill>
            </a:endParaRPr>
          </a:p>
          <a:p>
            <a:pPr>
              <a:lnSpc>
                <a:spcPct val="115000"/>
              </a:lnSpc>
              <a:spcAft>
                <a:spcPts val="1000"/>
              </a:spcAft>
            </a:pPr>
            <a:endParaRPr lang="it-IT" sz="2600" b="1" dirty="0">
              <a:solidFill>
                <a:schemeClr val="accent1"/>
              </a:solidFill>
            </a:endParaRPr>
          </a:p>
        </p:txBody>
      </p:sp>
    </p:spTree>
    <p:extLst>
      <p:ext uri="{BB962C8B-B14F-4D97-AF65-F5344CB8AC3E}">
        <p14:creationId xmlns:p14="http://schemas.microsoft.com/office/powerpoint/2010/main" val="415894183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0" y="1052736"/>
            <a:ext cx="8676456" cy="2664296"/>
          </a:xfrm>
        </p:spPr>
        <p:txBody>
          <a:bodyPr/>
          <a:lstStyle/>
          <a:p>
            <a:pPr algn="ctr"/>
            <a:r>
              <a:rPr lang="it-IT" sz="2600" b="1" dirty="0">
                <a:solidFill>
                  <a:schemeClr val="accent1"/>
                </a:solidFill>
              </a:rPr>
              <a:t>Istituzioni non profit attive nella  città di Napoli - anno </a:t>
            </a:r>
            <a:r>
              <a:rPr lang="it-IT" sz="2600" b="1" dirty="0" smtClean="0">
                <a:solidFill>
                  <a:schemeClr val="accent1"/>
                </a:solidFill>
              </a:rPr>
              <a:t>2011:                          </a:t>
            </a:r>
            <a:r>
              <a:rPr lang="it-IT" sz="3200" b="1" dirty="0" smtClean="0">
                <a:solidFill>
                  <a:srgbClr val="FF0000"/>
                </a:solidFill>
              </a:rPr>
              <a:t>5.557</a:t>
            </a:r>
            <a:endParaRPr lang="it-IT" sz="3200" b="1" dirty="0">
              <a:solidFill>
                <a:srgbClr val="FF0000"/>
              </a:solidFill>
            </a:endParaRPr>
          </a:p>
        </p:txBody>
      </p:sp>
      <p:sp>
        <p:nvSpPr>
          <p:cNvPr id="5" name="Titolo 1"/>
          <p:cNvSpPr>
            <a:spLocks noGrp="1"/>
          </p:cNvSpPr>
          <p:nvPr>
            <p:ph type="ctrTitle"/>
          </p:nvPr>
        </p:nvSpPr>
        <p:spPr/>
        <p:txBody>
          <a:bodyPr/>
          <a:lstStyle/>
          <a:p>
            <a:r>
              <a:rPr lang="it-IT" dirty="0" smtClean="0"/>
              <a:t>Napoli</a:t>
            </a:r>
            <a:endParaRPr lang="it-IT" dirty="0"/>
          </a:p>
        </p:txBody>
      </p:sp>
      <p:sp>
        <p:nvSpPr>
          <p:cNvPr id="6" name="Segnaposto contenuto 2"/>
          <p:cNvSpPr txBox="1">
            <a:spLocks/>
          </p:cNvSpPr>
          <p:nvPr/>
        </p:nvSpPr>
        <p:spPr>
          <a:xfrm>
            <a:off x="276817" y="2060848"/>
            <a:ext cx="8590366" cy="2592288"/>
          </a:xfrm>
          <a:prstGeom prst="rect">
            <a:avLst/>
          </a:prstGeom>
        </p:spPr>
        <p:txBody>
          <a:bodyPr vert="horz" wrap="square" lIns="0" tIns="0" rIns="0" bIns="0" numCol="1" rtlCol="0" anchor="t" anchorCtr="0">
            <a:noAutofit/>
          </a:bodyPr>
          <a:lstStyle>
            <a:lvl1pPr marL="0" indent="-180000" algn="just" defTabSz="914400" rtl="0" eaLnBrk="1" latinLnBrk="0" hangingPunct="1">
              <a:lnSpc>
                <a:spcPct val="100000"/>
              </a:lnSpc>
              <a:spcBef>
                <a:spcPts val="100"/>
              </a:spcBef>
              <a:buFont typeface="Arial" pitchFamily="34" charset="0"/>
              <a:buNone/>
              <a:defRPr lang="de-DE" sz="1600" kern="1200" dirty="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it-IT" sz="3200" b="1" dirty="0" smtClean="0">
                <a:solidFill>
                  <a:schemeClr val="accent1"/>
                </a:solidFill>
              </a:rPr>
              <a:t>Fino a tutto il 2012, secondo l’ISTAT  la provincia partenopea presentava il più basso tasso di occupazione tra le principali aree metropolitane del Paese. Nel contempo,  al  più basso tasso di occupazione corrispondeva il più alto tasso di mancata partecipazione al lavoro della popolazione in età da 15 a 74 anni.  </a:t>
            </a:r>
          </a:p>
          <a:p>
            <a:endParaRPr lang="it-IT" dirty="0"/>
          </a:p>
        </p:txBody>
      </p:sp>
    </p:spTree>
    <p:extLst>
      <p:ext uri="{BB962C8B-B14F-4D97-AF65-F5344CB8AC3E}">
        <p14:creationId xmlns:p14="http://schemas.microsoft.com/office/powerpoint/2010/main" val="14146437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79512" y="0"/>
            <a:ext cx="8820472" cy="6247864"/>
          </a:xfrm>
          <a:prstGeom prst="rect">
            <a:avLst/>
          </a:prstGeom>
        </p:spPr>
        <p:txBody>
          <a:bodyPr wrap="square">
            <a:spAutoFit/>
          </a:bodyPr>
          <a:lstStyle/>
          <a:p>
            <a:r>
              <a:rPr lang="it-IT" sz="4400" b="1" dirty="0" smtClean="0">
                <a:solidFill>
                  <a:schemeClr val="accent1"/>
                </a:solidFill>
                <a:latin typeface="+mj-lt"/>
                <a:ea typeface="+mj-ea"/>
                <a:cs typeface="+mj-cs"/>
              </a:rPr>
              <a:t>Unità elementare ed ipotesi</a:t>
            </a:r>
            <a:endParaRPr lang="it-IT" dirty="0" smtClean="0">
              <a:latin typeface="Calibri" panose="020F0502020204030204" pitchFamily="34" charset="0"/>
              <a:ea typeface="Times New Roman" panose="02020603050405020304" pitchFamily="18" charset="0"/>
              <a:cs typeface="Times New Roman" panose="02020603050405020304" pitchFamily="18" charset="0"/>
            </a:endParaRPr>
          </a:p>
          <a:p>
            <a:pPr algn="just"/>
            <a:r>
              <a:rPr lang="it-IT" sz="2800" b="1" dirty="0" smtClean="0">
                <a:solidFill>
                  <a:schemeClr val="accent1"/>
                </a:solidFill>
              </a:rPr>
              <a:t>(1) È noto che ”</a:t>
            </a:r>
            <a:r>
              <a:rPr lang="it-IT" sz="2800" b="1" dirty="0">
                <a:solidFill>
                  <a:schemeClr val="accent1"/>
                </a:solidFill>
              </a:rPr>
              <a:t>unità locale” </a:t>
            </a:r>
            <a:r>
              <a:rPr lang="it-IT" sz="2800" b="1" dirty="0" smtClean="0">
                <a:solidFill>
                  <a:schemeClr val="accent1"/>
                </a:solidFill>
              </a:rPr>
              <a:t>(l’ISTAT) è “</a:t>
            </a:r>
            <a:r>
              <a:rPr lang="it-IT" sz="2800" b="1" dirty="0">
                <a:solidFill>
                  <a:schemeClr val="accent1"/>
                </a:solidFill>
              </a:rPr>
              <a:t>il luogo fisico nel quale l’unità giuridico-economica esercita una o più attività economiche” che può essere </a:t>
            </a:r>
            <a:r>
              <a:rPr lang="it-IT" sz="2800" b="1" dirty="0" err="1">
                <a:solidFill>
                  <a:schemeClr val="accent1"/>
                </a:solidFill>
              </a:rPr>
              <a:t>unilocalizzata</a:t>
            </a:r>
            <a:r>
              <a:rPr lang="it-IT" sz="2800" b="1" dirty="0">
                <a:solidFill>
                  <a:schemeClr val="accent1"/>
                </a:solidFill>
              </a:rPr>
              <a:t> o </a:t>
            </a:r>
            <a:r>
              <a:rPr lang="it-IT" sz="2800" b="1" dirty="0" err="1" smtClean="0">
                <a:solidFill>
                  <a:schemeClr val="accent1"/>
                </a:solidFill>
              </a:rPr>
              <a:t>plurilocalizzata</a:t>
            </a:r>
            <a:r>
              <a:rPr lang="it-IT" sz="2800" b="1" dirty="0" smtClean="0">
                <a:solidFill>
                  <a:schemeClr val="accent1"/>
                </a:solidFill>
              </a:rPr>
              <a:t> mentre con   </a:t>
            </a:r>
            <a:r>
              <a:rPr lang="it-IT" sz="2800" b="1" dirty="0">
                <a:solidFill>
                  <a:schemeClr val="accent1"/>
                </a:solidFill>
              </a:rPr>
              <a:t>“impresa” si intende  l’ “unità giuridico-economica che produce bene e/o servizi destinati alla vendita”. </a:t>
            </a:r>
            <a:r>
              <a:rPr lang="it-IT" sz="2800" b="1" dirty="0" smtClean="0">
                <a:solidFill>
                  <a:schemeClr val="accent1"/>
                </a:solidFill>
              </a:rPr>
              <a:t>Nella ricerca </a:t>
            </a:r>
            <a:r>
              <a:rPr lang="it-IT" sz="2800" b="1" dirty="0">
                <a:solidFill>
                  <a:schemeClr val="accent1"/>
                </a:solidFill>
              </a:rPr>
              <a:t>con riferimento alle dimensioni aziendali il dato utilizzato fa riferimento alle </a:t>
            </a:r>
            <a:r>
              <a:rPr lang="it-IT" sz="2800" b="1" dirty="0" smtClean="0">
                <a:solidFill>
                  <a:schemeClr val="accent1"/>
                </a:solidFill>
              </a:rPr>
              <a:t>«imprese» (attive) </a:t>
            </a:r>
            <a:r>
              <a:rPr lang="it-IT" sz="2800" b="1" dirty="0">
                <a:solidFill>
                  <a:schemeClr val="accent1"/>
                </a:solidFill>
              </a:rPr>
              <a:t>piuttosto che alle unità locali, in quanto si ritiene che questa scelta sia opportuna al fine di non sovradimensionare il numero di imprese presenti nel territorio. </a:t>
            </a:r>
            <a:r>
              <a:rPr lang="it-IT" sz="2800" b="1" dirty="0" smtClean="0">
                <a:solidFill>
                  <a:schemeClr val="accent1"/>
                </a:solidFill>
              </a:rPr>
              <a:t> </a:t>
            </a:r>
          </a:p>
          <a:p>
            <a:pPr algn="just"/>
            <a:endParaRPr lang="it-IT" sz="2400" b="1" dirty="0">
              <a:solidFill>
                <a:schemeClr val="accent1"/>
              </a:solidFill>
            </a:endParaRPr>
          </a:p>
          <a:p>
            <a:pPr algn="just"/>
            <a:endParaRPr lang="it-IT" sz="2400" b="1" dirty="0">
              <a:solidFill>
                <a:schemeClr val="accent1"/>
              </a:solidFill>
            </a:endParaRPr>
          </a:p>
        </p:txBody>
      </p:sp>
    </p:spTree>
    <p:extLst>
      <p:ext uri="{BB962C8B-B14F-4D97-AF65-F5344CB8AC3E}">
        <p14:creationId xmlns:p14="http://schemas.microsoft.com/office/powerpoint/2010/main" val="9572688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79512" y="28826"/>
            <a:ext cx="8820472" cy="5170646"/>
          </a:xfrm>
          <a:prstGeom prst="rect">
            <a:avLst/>
          </a:prstGeom>
        </p:spPr>
        <p:txBody>
          <a:bodyPr wrap="square">
            <a:spAutoFit/>
          </a:bodyPr>
          <a:lstStyle/>
          <a:p>
            <a:r>
              <a:rPr lang="it-IT" sz="4400" b="1" dirty="0">
                <a:solidFill>
                  <a:schemeClr val="accent1"/>
                </a:solidFill>
              </a:rPr>
              <a:t>Unità elementare ed ipotesi</a:t>
            </a:r>
            <a:endParaRPr lang="it-IT" sz="4400" dirty="0">
              <a:latin typeface="Calibri" panose="020F0502020204030204" pitchFamily="34" charset="0"/>
              <a:ea typeface="Times New Roman" panose="02020603050405020304" pitchFamily="18" charset="0"/>
              <a:cs typeface="Times New Roman" panose="02020603050405020304" pitchFamily="18" charset="0"/>
            </a:endParaRPr>
          </a:p>
          <a:p>
            <a:endParaRPr lang="it-IT" sz="4400" b="1" dirty="0">
              <a:solidFill>
                <a:schemeClr val="accent1"/>
              </a:solidFill>
              <a:latin typeface="+mj-lt"/>
              <a:ea typeface="+mj-ea"/>
              <a:cs typeface="+mj-cs"/>
            </a:endParaRPr>
          </a:p>
          <a:p>
            <a:endParaRPr lang="it-IT" dirty="0" smtClean="0">
              <a:latin typeface="Calibri" panose="020F0502020204030204" pitchFamily="34" charset="0"/>
              <a:ea typeface="Times New Roman" panose="02020603050405020304" pitchFamily="18" charset="0"/>
              <a:cs typeface="Times New Roman" panose="02020603050405020304" pitchFamily="18" charset="0"/>
            </a:endParaRPr>
          </a:p>
          <a:p>
            <a:pPr algn="just"/>
            <a:r>
              <a:rPr lang="it-IT" sz="2800" b="1" dirty="0" smtClean="0">
                <a:solidFill>
                  <a:schemeClr val="accent1"/>
                </a:solidFill>
              </a:rPr>
              <a:t>(</a:t>
            </a:r>
            <a:r>
              <a:rPr lang="it-IT" sz="3200" b="1" dirty="0" smtClean="0">
                <a:solidFill>
                  <a:schemeClr val="accent1"/>
                </a:solidFill>
              </a:rPr>
              <a:t>2) Si assume, tra l’altro,  che il </a:t>
            </a:r>
            <a:r>
              <a:rPr lang="it-IT" sz="3200" b="1" dirty="0">
                <a:solidFill>
                  <a:schemeClr val="accent1"/>
                </a:solidFill>
              </a:rPr>
              <a:t>fenomeno sommerso </a:t>
            </a:r>
            <a:r>
              <a:rPr lang="it-IT" sz="3200" b="1" dirty="0" err="1" smtClean="0">
                <a:solidFill>
                  <a:schemeClr val="accent1"/>
                </a:solidFill>
              </a:rPr>
              <a:t>é</a:t>
            </a:r>
            <a:r>
              <a:rPr lang="it-IT" sz="3200" b="1" dirty="0" smtClean="0">
                <a:solidFill>
                  <a:schemeClr val="accent1"/>
                </a:solidFill>
              </a:rPr>
              <a:t> </a:t>
            </a:r>
            <a:r>
              <a:rPr lang="it-IT" sz="3200" b="1" dirty="0">
                <a:solidFill>
                  <a:schemeClr val="accent1"/>
                </a:solidFill>
              </a:rPr>
              <a:t>strettamente correlato alle dimensioni delle imprese, </a:t>
            </a:r>
            <a:r>
              <a:rPr lang="it-IT" sz="3200" b="1" dirty="0" smtClean="0">
                <a:solidFill>
                  <a:schemeClr val="accent1"/>
                </a:solidFill>
              </a:rPr>
              <a:t>dunque sono </a:t>
            </a:r>
            <a:r>
              <a:rPr lang="it-IT" sz="3200" b="1" dirty="0">
                <a:solidFill>
                  <a:schemeClr val="accent1"/>
                </a:solidFill>
              </a:rPr>
              <a:t>soprattutto le imprese di piccole </a:t>
            </a:r>
            <a:r>
              <a:rPr lang="it-IT" sz="3200" b="1" dirty="0" smtClean="0">
                <a:solidFill>
                  <a:schemeClr val="accent1"/>
                </a:solidFill>
              </a:rPr>
              <a:t>dimensioni – caratterizzate da </a:t>
            </a:r>
            <a:r>
              <a:rPr lang="it-IT" sz="3200" b="1" dirty="0">
                <a:solidFill>
                  <a:schemeClr val="accent1"/>
                </a:solidFill>
              </a:rPr>
              <a:t>un livello organizzativo più informale </a:t>
            </a:r>
            <a:r>
              <a:rPr lang="it-IT" sz="3200" b="1" dirty="0" smtClean="0">
                <a:solidFill>
                  <a:schemeClr val="accent1"/>
                </a:solidFill>
              </a:rPr>
              <a:t>- ad </a:t>
            </a:r>
            <a:r>
              <a:rPr lang="it-IT" sz="3200" b="1" dirty="0">
                <a:solidFill>
                  <a:schemeClr val="accent1"/>
                </a:solidFill>
              </a:rPr>
              <a:t>essere </a:t>
            </a:r>
            <a:r>
              <a:rPr lang="it-IT" sz="3200" b="1" dirty="0" smtClean="0">
                <a:solidFill>
                  <a:schemeClr val="accent1"/>
                </a:solidFill>
              </a:rPr>
              <a:t>maggiormente interessate </a:t>
            </a:r>
            <a:r>
              <a:rPr lang="it-IT" sz="3200" b="1" dirty="0">
                <a:solidFill>
                  <a:schemeClr val="accent1"/>
                </a:solidFill>
              </a:rPr>
              <a:t>al fenomeno.  </a:t>
            </a:r>
          </a:p>
        </p:txBody>
      </p:sp>
    </p:spTree>
    <p:extLst>
      <p:ext uri="{BB962C8B-B14F-4D97-AF65-F5344CB8AC3E}">
        <p14:creationId xmlns:p14="http://schemas.microsoft.com/office/powerpoint/2010/main" val="22531750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la 4"/>
          <p:cNvGraphicFramePr>
            <a:graphicFrameLocks noGrp="1"/>
          </p:cNvGraphicFramePr>
          <p:nvPr>
            <p:extLst>
              <p:ext uri="{D42A27DB-BD31-4B8C-83A1-F6EECF244321}">
                <p14:modId xmlns:p14="http://schemas.microsoft.com/office/powerpoint/2010/main" val="4025992680"/>
              </p:ext>
            </p:extLst>
          </p:nvPr>
        </p:nvGraphicFramePr>
        <p:xfrm>
          <a:off x="0" y="27143"/>
          <a:ext cx="9000999" cy="8251190"/>
        </p:xfrm>
        <a:graphic>
          <a:graphicData uri="http://schemas.openxmlformats.org/drawingml/2006/table">
            <a:tbl>
              <a:tblPr firstRow="1" bandRow="1">
                <a:tableStyleId>{5C22544A-7EE6-4342-B048-85BDC9FD1C3A}</a:tableStyleId>
              </a:tblPr>
              <a:tblGrid>
                <a:gridCol w="1259632"/>
                <a:gridCol w="2448272"/>
                <a:gridCol w="5293095"/>
              </a:tblGrid>
              <a:tr h="370840">
                <a:tc>
                  <a:txBody>
                    <a:bodyPr/>
                    <a:lstStyle/>
                    <a:p>
                      <a:pPr algn="ctr" fontAlgn="ctr"/>
                      <a:r>
                        <a:rPr lang="it-IT" sz="1500" b="1" i="0" u="none" strike="noStrike" dirty="0">
                          <a:solidFill>
                            <a:srgbClr val="E97C30"/>
                          </a:solidFill>
                          <a:effectLst/>
                          <a:latin typeface="Calibri" panose="020F0502020204030204" pitchFamily="34" charset="0"/>
                          <a:cs typeface="Times New Roman" panose="02020603050405020304" pitchFamily="18" charset="0"/>
                        </a:rPr>
                        <a:t>QUARTIERI</a:t>
                      </a:r>
                      <a:endParaRPr lang="it-IT" sz="1500" b="1" i="0" u="none" strike="noStrike" dirty="0">
                        <a:solidFill>
                          <a:srgbClr val="E97C30"/>
                        </a:solidFill>
                        <a:effectLst/>
                        <a:latin typeface="Calibri" panose="020F0502020204030204" pitchFamily="34" charset="0"/>
                      </a:endParaRPr>
                    </a:p>
                  </a:txBody>
                  <a:tcPr marL="6350" marR="6350" marT="6350" marB="0" anchor="ctr"/>
                </a:tc>
                <a:tc>
                  <a:txBody>
                    <a:bodyPr/>
                    <a:lstStyle/>
                    <a:p>
                      <a:pPr algn="ctr" fontAlgn="ctr"/>
                      <a:r>
                        <a:rPr lang="it-IT" sz="1500" b="1" i="0" u="none" strike="noStrike" dirty="0">
                          <a:solidFill>
                            <a:srgbClr val="E97C30"/>
                          </a:solidFill>
                          <a:effectLst/>
                          <a:latin typeface="Calibri" panose="020F0502020204030204" pitchFamily="34" charset="0"/>
                          <a:cs typeface="Times New Roman" panose="02020603050405020304" pitchFamily="18" charset="0"/>
                        </a:rPr>
                        <a:t>CIRCOSCRIZIONI</a:t>
                      </a:r>
                      <a:endParaRPr lang="it-IT" sz="1500" b="1" i="0" u="none" strike="noStrike" dirty="0">
                        <a:solidFill>
                          <a:srgbClr val="E97C30"/>
                        </a:solidFill>
                        <a:effectLst/>
                        <a:latin typeface="Calibri" panose="020F0502020204030204" pitchFamily="34" charset="0"/>
                      </a:endParaRPr>
                    </a:p>
                  </a:txBody>
                  <a:tcPr marL="6350" marR="6350" marT="6350" marB="0" anchor="ctr"/>
                </a:tc>
                <a:tc>
                  <a:txBody>
                    <a:bodyPr/>
                    <a:lstStyle/>
                    <a:p>
                      <a:pPr algn="ctr" fontAlgn="ctr"/>
                      <a:r>
                        <a:rPr lang="it-IT" sz="1500" b="1" i="0" u="none" strike="noStrike" dirty="0">
                          <a:solidFill>
                            <a:srgbClr val="E97C30"/>
                          </a:solidFill>
                          <a:effectLst/>
                          <a:latin typeface="Calibri" panose="020F0502020204030204" pitchFamily="34" charset="0"/>
                          <a:cs typeface="Times New Roman" panose="02020603050405020304" pitchFamily="18" charset="0"/>
                        </a:rPr>
                        <a:t>MUNICIPALITÀ</a:t>
                      </a:r>
                      <a:endParaRPr lang="it-IT" sz="1500" b="1" i="0" u="none" strike="noStrike" dirty="0">
                        <a:solidFill>
                          <a:srgbClr val="E97C30"/>
                        </a:solidFill>
                        <a:effectLst/>
                        <a:latin typeface="Calibri" panose="020F0502020204030204" pitchFamily="34" charset="0"/>
                      </a:endParaRPr>
                    </a:p>
                  </a:txBody>
                  <a:tcPr marL="6350" marR="6350" marT="6350" marB="0" anchor="ctr"/>
                </a:tc>
              </a:tr>
              <a:tr h="370840">
                <a:tc>
                  <a:txBody>
                    <a:bodyPr/>
                    <a:lstStyle/>
                    <a:p>
                      <a:pPr algn="just" fontAlgn="ctr"/>
                      <a:r>
                        <a:rPr lang="it-IT" sz="2000" b="0" i="0" u="none" strike="noStrike" baseline="0" dirty="0">
                          <a:solidFill>
                            <a:srgbClr val="E97C30"/>
                          </a:solidFill>
                          <a:effectLst/>
                          <a:latin typeface="Calibri" panose="020F0502020204030204" pitchFamily="34" charset="0"/>
                        </a:rPr>
                        <a:t>CHIAIA </a:t>
                      </a:r>
                    </a:p>
                  </a:txBody>
                  <a:tcPr marL="6350" marR="6350" marT="6350" marB="0" anchor="ctr"/>
                </a:tc>
                <a:tc>
                  <a:txBody>
                    <a:bodyPr/>
                    <a:lstStyle/>
                    <a:p>
                      <a:pPr algn="l"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BAGNOLI </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200" b="1" i="0" u="none" strike="noStrike" baseline="0" dirty="0">
                          <a:solidFill>
                            <a:srgbClr val="E97C30"/>
                          </a:solidFill>
                          <a:effectLst/>
                          <a:latin typeface="Calibri" panose="020F0502020204030204" pitchFamily="34" charset="0"/>
                          <a:cs typeface="Calibri" panose="020F0502020204030204" pitchFamily="34" charset="0"/>
                        </a:rPr>
                        <a:t>1)   CHIAIA POSILLIPO S.FERDINANDO</a:t>
                      </a:r>
                      <a:endParaRPr lang="it-IT" sz="2200" b="1" i="0" u="none" strike="noStrike" baseline="0" dirty="0">
                        <a:solidFill>
                          <a:srgbClr val="E97C30"/>
                        </a:solidFill>
                        <a:effectLst/>
                        <a:latin typeface="Calibri" panose="020F0502020204030204" pitchFamily="34" charset="0"/>
                      </a:endParaRPr>
                    </a:p>
                  </a:txBody>
                  <a:tcPr marL="95250" marR="6350" marT="6350" marB="0" anchor="ctr"/>
                </a:tc>
              </a:tr>
              <a:tr h="370840">
                <a:tc>
                  <a:txBody>
                    <a:bodyPr/>
                    <a:lstStyle/>
                    <a:p>
                      <a:pPr algn="just"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 POSILLIPO</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FUORIGROTTA </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200" b="1" i="0" u="none" strike="noStrike" baseline="0" dirty="0">
                          <a:solidFill>
                            <a:srgbClr val="E97C30"/>
                          </a:solidFill>
                          <a:effectLst/>
                          <a:latin typeface="Calibri" panose="020F0502020204030204" pitchFamily="34" charset="0"/>
                          <a:cs typeface="Calibri" panose="020F0502020204030204" pitchFamily="34" charset="0"/>
                        </a:rPr>
                        <a:t>2)   AVVOCATA MONTECALVARIO MERCATO PENDINO PORTO S.GIUSEPPE</a:t>
                      </a:r>
                      <a:endParaRPr lang="it-IT" sz="2200" b="1" i="0" u="none" strike="noStrike" baseline="0" dirty="0">
                        <a:solidFill>
                          <a:srgbClr val="E97C30"/>
                        </a:solidFill>
                        <a:effectLst/>
                        <a:latin typeface="Calibri" panose="020F0502020204030204" pitchFamily="34" charset="0"/>
                      </a:endParaRPr>
                    </a:p>
                  </a:txBody>
                  <a:tcPr marL="95250" marR="6350" marT="6350" marB="0" anchor="ctr"/>
                </a:tc>
              </a:tr>
              <a:tr h="370840">
                <a:tc>
                  <a:txBody>
                    <a:bodyPr/>
                    <a:lstStyle/>
                    <a:p>
                      <a:pPr algn="just"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 SAN FERDINANDO</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SOCCAVO </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200" b="1" i="0" u="none" strike="noStrike" baseline="0" dirty="0">
                          <a:solidFill>
                            <a:srgbClr val="E97C30"/>
                          </a:solidFill>
                          <a:effectLst/>
                          <a:latin typeface="Calibri" panose="020F0502020204030204" pitchFamily="34" charset="0"/>
                          <a:cs typeface="Calibri" panose="020F0502020204030204" pitchFamily="34" charset="0"/>
                        </a:rPr>
                        <a:t>3)   STELLA S. CARLO ALL'ARENA</a:t>
                      </a:r>
                      <a:endParaRPr lang="it-IT" sz="2200" b="1" i="0" u="none" strike="noStrike" baseline="0" dirty="0">
                        <a:solidFill>
                          <a:srgbClr val="E97C30"/>
                        </a:solidFill>
                        <a:effectLst/>
                        <a:latin typeface="Calibri" panose="020F0502020204030204" pitchFamily="34" charset="0"/>
                      </a:endParaRPr>
                    </a:p>
                  </a:txBody>
                  <a:tcPr marL="95250" marR="6350" marT="6350" marB="0" anchor="ctr"/>
                </a:tc>
              </a:tr>
              <a:tr h="370840">
                <a:tc>
                  <a:txBody>
                    <a:bodyPr/>
                    <a:lstStyle/>
                    <a:p>
                      <a:pPr algn="just" fontAlgn="ctr"/>
                      <a:r>
                        <a:rPr lang="it-IT" sz="2000" b="0" i="0" u="none" strike="noStrike" baseline="0" dirty="0">
                          <a:solidFill>
                            <a:srgbClr val="E97C30"/>
                          </a:solidFill>
                          <a:effectLst/>
                          <a:latin typeface="Calibri" panose="020F0502020204030204" pitchFamily="34" charset="0"/>
                        </a:rPr>
                        <a:t>AVVOCATA</a:t>
                      </a:r>
                    </a:p>
                  </a:txBody>
                  <a:tcPr marL="6350" marR="6350" marT="6350" marB="0" anchor="ctr"/>
                </a:tc>
                <a:tc>
                  <a:txBody>
                    <a:bodyPr/>
                    <a:lstStyle/>
                    <a:p>
                      <a:pPr algn="l"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PIANURA </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200" b="1" i="0" u="none" strike="noStrike" baseline="0" dirty="0">
                          <a:solidFill>
                            <a:srgbClr val="E97C30"/>
                          </a:solidFill>
                          <a:effectLst/>
                          <a:latin typeface="Calibri" panose="020F0502020204030204" pitchFamily="34" charset="0"/>
                          <a:cs typeface="Calibri" panose="020F0502020204030204" pitchFamily="34" charset="0"/>
                        </a:rPr>
                        <a:t>4)</a:t>
                      </a:r>
                      <a:r>
                        <a:rPr lang="it-IT" sz="2200" b="1" i="0" u="none" strike="noStrike" baseline="0" dirty="0">
                          <a:solidFill>
                            <a:srgbClr val="E97C30"/>
                          </a:solidFill>
                          <a:effectLst/>
                          <a:latin typeface="Times New Roman" panose="02020603050405020304" pitchFamily="18" charset="0"/>
                          <a:cs typeface="Calibri" panose="020F0502020204030204" pitchFamily="34" charset="0"/>
                        </a:rPr>
                        <a:t>   </a:t>
                      </a:r>
                      <a:r>
                        <a:rPr lang="it-IT" sz="2200" b="1" i="0" u="none" strike="noStrike" baseline="0" dirty="0">
                          <a:solidFill>
                            <a:srgbClr val="E97C30"/>
                          </a:solidFill>
                          <a:effectLst/>
                          <a:latin typeface="Calibri" panose="020F0502020204030204" pitchFamily="34" charset="0"/>
                          <a:cs typeface="Calibri" panose="020F0502020204030204" pitchFamily="34" charset="0"/>
                        </a:rPr>
                        <a:t>S. LORENZO VICARIA POGGIOREALE ZONA IND.LE</a:t>
                      </a:r>
                      <a:endParaRPr lang="it-IT" sz="2200" b="1" i="0" u="none" strike="noStrike" baseline="0" dirty="0">
                        <a:solidFill>
                          <a:srgbClr val="E97C30"/>
                        </a:solidFill>
                        <a:effectLst/>
                        <a:latin typeface="Calibri" panose="020F0502020204030204" pitchFamily="34" charset="0"/>
                      </a:endParaRPr>
                    </a:p>
                  </a:txBody>
                  <a:tcPr marL="95250" marR="6350" marT="6350" marB="0" anchor="ctr"/>
                </a:tc>
              </a:tr>
              <a:tr h="370840">
                <a:tc>
                  <a:txBody>
                    <a:bodyPr/>
                    <a:lstStyle/>
                    <a:p>
                      <a:pPr algn="just" fontAlgn="ctr"/>
                      <a:r>
                        <a:rPr lang="it-IT" sz="2000" b="0" i="0" u="none" strike="noStrike" baseline="0" dirty="0">
                          <a:solidFill>
                            <a:srgbClr val="E97C30"/>
                          </a:solidFill>
                          <a:effectLst/>
                          <a:latin typeface="Calibri" panose="020F0502020204030204" pitchFamily="34" charset="0"/>
                        </a:rPr>
                        <a:t>MONTECALVARIO</a:t>
                      </a:r>
                    </a:p>
                  </a:txBody>
                  <a:tcPr marL="6350" marR="6350" marT="6350" marB="0" anchor="ctr"/>
                </a:tc>
                <a:tc>
                  <a:txBody>
                    <a:bodyPr/>
                    <a:lstStyle/>
                    <a:p>
                      <a:pPr algn="l"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CHIAIA POSILLIPO S.FERDINANDO </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200" b="1" i="0" u="none" strike="noStrike" baseline="0" dirty="0">
                          <a:solidFill>
                            <a:srgbClr val="E97C30"/>
                          </a:solidFill>
                          <a:effectLst/>
                          <a:latin typeface="Calibri" panose="020F0502020204030204" pitchFamily="34" charset="0"/>
                          <a:cs typeface="Calibri" panose="020F0502020204030204" pitchFamily="34" charset="0"/>
                        </a:rPr>
                        <a:t>5)   ARENELLA VOMERO</a:t>
                      </a:r>
                      <a:endParaRPr lang="it-IT" sz="2200" b="1" i="0" u="none" strike="noStrike" baseline="0" dirty="0">
                        <a:solidFill>
                          <a:srgbClr val="E97C30"/>
                        </a:solidFill>
                        <a:effectLst/>
                        <a:latin typeface="Calibri" panose="020F0502020204030204" pitchFamily="34" charset="0"/>
                      </a:endParaRPr>
                    </a:p>
                  </a:txBody>
                  <a:tcPr marL="95250" marR="6350" marT="6350" marB="0" anchor="ctr"/>
                </a:tc>
              </a:tr>
              <a:tr h="370840">
                <a:tc>
                  <a:txBody>
                    <a:bodyPr/>
                    <a:lstStyle/>
                    <a:p>
                      <a:pPr algn="just"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MERCATO</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S.LORENZO VICARIA </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200" b="1" i="0" u="none" strike="noStrike" baseline="0" dirty="0">
                          <a:solidFill>
                            <a:srgbClr val="E97C30"/>
                          </a:solidFill>
                          <a:effectLst/>
                          <a:latin typeface="Calibri" panose="020F0502020204030204" pitchFamily="34" charset="0"/>
                          <a:cs typeface="Calibri" panose="020F0502020204030204" pitchFamily="34" charset="0"/>
                        </a:rPr>
                        <a:t>6)   PONTICELLI BARRA S. GIOVANNI A TEDUCCIO</a:t>
                      </a:r>
                      <a:endParaRPr lang="it-IT" sz="2200" b="1" i="0" u="none" strike="noStrike" baseline="0" dirty="0">
                        <a:solidFill>
                          <a:srgbClr val="E97C30"/>
                        </a:solidFill>
                        <a:effectLst/>
                        <a:latin typeface="Calibri" panose="020F0502020204030204" pitchFamily="34" charset="0"/>
                      </a:endParaRPr>
                    </a:p>
                  </a:txBody>
                  <a:tcPr marL="95250" marR="6350" marT="6350" marB="0" anchor="ctr"/>
                </a:tc>
              </a:tr>
              <a:tr h="370840">
                <a:tc>
                  <a:txBody>
                    <a:bodyPr/>
                    <a:lstStyle/>
                    <a:p>
                      <a:pPr algn="just" fontAlgn="ctr"/>
                      <a:r>
                        <a:rPr lang="it-IT" sz="2000" b="0" i="0" u="none" strike="noStrike" baseline="0" dirty="0">
                          <a:solidFill>
                            <a:srgbClr val="E97C30"/>
                          </a:solidFill>
                          <a:effectLst/>
                          <a:latin typeface="Calibri" panose="020F0502020204030204" pitchFamily="34" charset="0"/>
                        </a:rPr>
                        <a:t>PENDINO</a:t>
                      </a:r>
                    </a:p>
                  </a:txBody>
                  <a:tcPr marL="6350" marR="6350" marT="6350" marB="0" anchor="ctr"/>
                </a:tc>
                <a:tc>
                  <a:txBody>
                    <a:bodyPr/>
                    <a:lstStyle/>
                    <a:p>
                      <a:pPr algn="l"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MERCATO PENDINO </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200" b="1" i="0" u="none" strike="noStrike" baseline="0" dirty="0">
                          <a:solidFill>
                            <a:srgbClr val="E97C30"/>
                          </a:solidFill>
                          <a:effectLst/>
                          <a:latin typeface="Calibri" panose="020F0502020204030204" pitchFamily="34" charset="0"/>
                          <a:cs typeface="Calibri" panose="020F0502020204030204" pitchFamily="34" charset="0"/>
                        </a:rPr>
                        <a:t>7)   MIANO SECONDIGLIANO S. PIETRO A PATIERNO</a:t>
                      </a:r>
                      <a:endParaRPr lang="it-IT" sz="2200" b="1" i="0" u="none" strike="noStrike" baseline="0" dirty="0">
                        <a:solidFill>
                          <a:srgbClr val="E97C30"/>
                        </a:solidFill>
                        <a:effectLst/>
                        <a:latin typeface="Calibri" panose="020F0502020204030204" pitchFamily="34" charset="0"/>
                      </a:endParaRPr>
                    </a:p>
                  </a:txBody>
                  <a:tcPr marL="95250" marR="6350" marT="6350" marB="0" anchor="ctr"/>
                </a:tc>
              </a:tr>
              <a:tr h="370840">
                <a:tc>
                  <a:txBody>
                    <a:bodyPr/>
                    <a:lstStyle/>
                    <a:p>
                      <a:pPr algn="just" fontAlgn="ctr"/>
                      <a:r>
                        <a:rPr lang="it-IT" sz="2000" b="0" i="0" u="none" strike="noStrike" baseline="0" dirty="0">
                          <a:solidFill>
                            <a:srgbClr val="E97C30"/>
                          </a:solidFill>
                          <a:effectLst/>
                          <a:latin typeface="Calibri" panose="020F0502020204030204" pitchFamily="34" charset="0"/>
                        </a:rPr>
                        <a:t>PORTO </a:t>
                      </a:r>
                    </a:p>
                  </a:txBody>
                  <a:tcPr marL="6350" marR="6350" marT="6350" marB="0" anchor="ctr"/>
                </a:tc>
                <a:tc>
                  <a:txBody>
                    <a:bodyPr/>
                    <a:lstStyle/>
                    <a:p>
                      <a:pPr algn="l" fontAlgn="ctr"/>
                      <a:r>
                        <a:rPr lang="it-IT" sz="2000" b="0" i="0" u="none" strike="noStrike" baseline="0" dirty="0">
                          <a:solidFill>
                            <a:srgbClr val="E97C30"/>
                          </a:solidFill>
                          <a:effectLst/>
                          <a:latin typeface="Calibri" panose="020F0502020204030204" pitchFamily="34" charset="0"/>
                          <a:cs typeface="Times New Roman" panose="02020603050405020304" pitchFamily="18" charset="0"/>
                        </a:rPr>
                        <a:t>AVVOCATA MONTECALVARIO S.GIUSEPPE PORTO </a:t>
                      </a:r>
                      <a:endParaRPr lang="it-IT" sz="2000" b="0" i="0" u="none" strike="noStrike" baseline="0" dirty="0">
                        <a:solidFill>
                          <a:srgbClr val="E97C30"/>
                        </a:solidFill>
                        <a:effectLst/>
                        <a:latin typeface="Calibri" panose="020F0502020204030204" pitchFamily="34" charset="0"/>
                      </a:endParaRPr>
                    </a:p>
                  </a:txBody>
                  <a:tcPr marL="6350" marR="6350" marT="6350" marB="0" anchor="ctr"/>
                </a:tc>
                <a:tc>
                  <a:txBody>
                    <a:bodyPr/>
                    <a:lstStyle/>
                    <a:p>
                      <a:pPr algn="l" fontAlgn="ctr"/>
                      <a:r>
                        <a:rPr lang="it-IT" sz="2200" b="1" i="0" u="none" strike="noStrike" baseline="0" dirty="0">
                          <a:solidFill>
                            <a:srgbClr val="E97C30"/>
                          </a:solidFill>
                          <a:effectLst/>
                          <a:latin typeface="Calibri" panose="020F0502020204030204" pitchFamily="34" charset="0"/>
                          <a:cs typeface="Calibri" panose="020F0502020204030204" pitchFamily="34" charset="0"/>
                        </a:rPr>
                        <a:t>8)   PISCINOLA MARIANELLA CHIAIANO SCAMPIA</a:t>
                      </a:r>
                      <a:endParaRPr lang="it-IT" sz="2200" b="1" i="0" u="none" strike="noStrike" baseline="0" dirty="0">
                        <a:solidFill>
                          <a:srgbClr val="E97C30"/>
                        </a:solidFill>
                        <a:effectLst/>
                        <a:latin typeface="Calibri" panose="020F0502020204030204" pitchFamily="34" charset="0"/>
                      </a:endParaRPr>
                    </a:p>
                  </a:txBody>
                  <a:tcPr marL="95250" marR="6350" marT="6350" marB="0" anchor="ctr"/>
                </a:tc>
              </a:tr>
              <a:tr h="370840">
                <a:tc>
                  <a:txBody>
                    <a:bodyPr/>
                    <a:lstStyle/>
                    <a:p>
                      <a:pPr algn="just" fontAlgn="ctr"/>
                      <a:r>
                        <a:rPr lang="it-IT" sz="2000" b="0" i="0" u="none" strike="noStrike" kern="1200" baseline="0" dirty="0">
                          <a:solidFill>
                            <a:srgbClr val="E97C30"/>
                          </a:solidFill>
                          <a:effectLst/>
                          <a:latin typeface="Calibri" panose="020F0502020204030204" pitchFamily="34" charset="0"/>
                          <a:ea typeface="+mn-ea"/>
                          <a:cs typeface="Times New Roman" panose="02020603050405020304" pitchFamily="18" charset="0"/>
                        </a:rPr>
                        <a:t>SAN GIUSEPPE</a:t>
                      </a:r>
                    </a:p>
                  </a:txBody>
                  <a:tcPr marL="6350" marR="6350" marT="6350" marB="0" anchor="ctr"/>
                </a:tc>
                <a:tc>
                  <a:txBody>
                    <a:bodyPr/>
                    <a:lstStyle/>
                    <a:p>
                      <a:pPr algn="l" fontAlgn="ctr"/>
                      <a:r>
                        <a:rPr lang="it-IT" sz="2000" b="0" i="0" u="none" strike="noStrike" kern="1200" baseline="0" dirty="0">
                          <a:solidFill>
                            <a:srgbClr val="E97C30"/>
                          </a:solidFill>
                          <a:effectLst/>
                          <a:latin typeface="Calibri" panose="020F0502020204030204" pitchFamily="34" charset="0"/>
                          <a:ea typeface="+mn-ea"/>
                          <a:cs typeface="Times New Roman" panose="02020603050405020304" pitchFamily="18" charset="0"/>
                        </a:rPr>
                        <a:t>STELLA S.CARLO …………….</a:t>
                      </a:r>
                    </a:p>
                  </a:txBody>
                  <a:tcPr marL="6350" marR="6350" marT="6350" marB="0" anchor="ctr"/>
                </a:tc>
                <a:tc>
                  <a:txBody>
                    <a:bodyPr/>
                    <a:lstStyle/>
                    <a:p>
                      <a:pPr algn="l" fontAlgn="ctr"/>
                      <a:r>
                        <a:rPr lang="it-IT" sz="2200" b="1" i="0" u="none" strike="noStrike" kern="1200" baseline="0" dirty="0">
                          <a:solidFill>
                            <a:srgbClr val="E97C30"/>
                          </a:solidFill>
                          <a:effectLst/>
                          <a:latin typeface="Calibri" panose="020F0502020204030204" pitchFamily="34" charset="0"/>
                          <a:ea typeface="+mn-ea"/>
                          <a:cs typeface="Times New Roman" panose="02020603050405020304" pitchFamily="18" charset="0"/>
                        </a:rPr>
                        <a:t>9)   SOCCAVO PIANURA</a:t>
                      </a:r>
                    </a:p>
                  </a:txBody>
                  <a:tcPr marL="95250" marR="6350" marT="6350" marB="0" anchor="ctr"/>
                </a:tc>
              </a:tr>
              <a:tr h="370840">
                <a:tc>
                  <a:txBody>
                    <a:bodyPr/>
                    <a:lstStyle/>
                    <a:p>
                      <a:pPr algn="just" fontAlgn="ctr"/>
                      <a:r>
                        <a:rPr lang="it-IT" sz="2000" b="0" i="0" u="none" strike="noStrike" kern="1200" baseline="0" dirty="0">
                          <a:solidFill>
                            <a:srgbClr val="E97C30"/>
                          </a:solidFill>
                          <a:effectLst/>
                          <a:latin typeface="Calibri" panose="020F0502020204030204" pitchFamily="34" charset="0"/>
                          <a:ea typeface="+mn-ea"/>
                          <a:cs typeface="Times New Roman" panose="02020603050405020304" pitchFamily="18" charset="0"/>
                        </a:rPr>
                        <a:t>STELLA </a:t>
                      </a:r>
                    </a:p>
                  </a:txBody>
                  <a:tcPr marL="6350" marR="6350" marT="6350" marB="0" anchor="ctr"/>
                </a:tc>
                <a:tc>
                  <a:txBody>
                    <a:bodyPr/>
                    <a:lstStyle/>
                    <a:p>
                      <a:pPr algn="l" fontAlgn="t"/>
                      <a:r>
                        <a:rPr lang="it-IT" sz="2000" b="0" i="0" u="none" strike="noStrike" kern="1200" baseline="0" dirty="0">
                          <a:solidFill>
                            <a:srgbClr val="E97C30"/>
                          </a:solidFill>
                          <a:effectLst/>
                          <a:latin typeface="Calibri" panose="020F0502020204030204" pitchFamily="34" charset="0"/>
                          <a:ea typeface="+mn-ea"/>
                          <a:cs typeface="Times New Roman" panose="02020603050405020304" pitchFamily="18" charset="0"/>
                        </a:rPr>
                        <a:t> </a:t>
                      </a:r>
                    </a:p>
                  </a:txBody>
                  <a:tcPr marL="6350" marR="6350" marT="6350" marB="0"/>
                </a:tc>
                <a:tc>
                  <a:txBody>
                    <a:bodyPr/>
                    <a:lstStyle/>
                    <a:p>
                      <a:pPr algn="l" fontAlgn="ctr"/>
                      <a:r>
                        <a:rPr lang="it-IT" sz="2200" b="1" i="0" u="none" strike="noStrike" kern="1200" baseline="0" dirty="0">
                          <a:solidFill>
                            <a:srgbClr val="E97C30"/>
                          </a:solidFill>
                          <a:effectLst/>
                          <a:latin typeface="Calibri" panose="020F0502020204030204" pitchFamily="34" charset="0"/>
                          <a:ea typeface="+mn-ea"/>
                          <a:cs typeface="Times New Roman" panose="02020603050405020304" pitchFamily="18" charset="0"/>
                        </a:rPr>
                        <a:t>10)BAGNOLI FUORIGROTTA</a:t>
                      </a:r>
                    </a:p>
                  </a:txBody>
                  <a:tcPr marL="95250" marR="6350" marT="6350" marB="0" anchor="ctr"/>
                </a:tc>
              </a:tr>
              <a:tr h="370840">
                <a:tc>
                  <a:txBody>
                    <a:bodyPr/>
                    <a:lstStyle/>
                    <a:p>
                      <a:pPr algn="just" fontAlgn="ctr"/>
                      <a:r>
                        <a:rPr lang="it-IT" sz="2000" b="0" i="0" u="none" strike="noStrike" kern="1200" baseline="0">
                          <a:solidFill>
                            <a:srgbClr val="E97C30"/>
                          </a:solidFill>
                          <a:effectLst/>
                          <a:latin typeface="Calibri" panose="020F0502020204030204" pitchFamily="34" charset="0"/>
                          <a:ea typeface="+mn-ea"/>
                          <a:cs typeface="Times New Roman" panose="02020603050405020304" pitchFamily="18" charset="0"/>
                        </a:rPr>
                        <a:t>S. CARLO ALL'ARENA</a:t>
                      </a:r>
                    </a:p>
                  </a:txBody>
                  <a:tcPr marL="6350" marR="6350" marT="6350" marB="0" anchor="ctr"/>
                </a:tc>
                <a:tc>
                  <a:txBody>
                    <a:bodyPr/>
                    <a:lstStyle/>
                    <a:p>
                      <a:pPr algn="l" fontAlgn="t"/>
                      <a:r>
                        <a:rPr lang="it-IT" sz="2000" b="0" i="0" u="none" strike="noStrike" kern="1200" baseline="0" dirty="0">
                          <a:solidFill>
                            <a:srgbClr val="E97C30"/>
                          </a:solidFill>
                          <a:effectLst/>
                          <a:latin typeface="Calibri" panose="020F0502020204030204" pitchFamily="34" charset="0"/>
                          <a:ea typeface="+mn-ea"/>
                          <a:cs typeface="Times New Roman" panose="02020603050405020304" pitchFamily="18" charset="0"/>
                        </a:rPr>
                        <a:t> </a:t>
                      </a:r>
                    </a:p>
                  </a:txBody>
                  <a:tcPr marL="6350" marR="6350" marT="6350" marB="0"/>
                </a:tc>
                <a:tc>
                  <a:txBody>
                    <a:bodyPr/>
                    <a:lstStyle/>
                    <a:p>
                      <a:pPr algn="l" fontAlgn="t"/>
                      <a:endParaRPr lang="it-IT" sz="2000" b="1" i="0" u="none" strike="noStrike" kern="1200" baseline="0" dirty="0">
                        <a:solidFill>
                          <a:srgbClr val="E97C30"/>
                        </a:solidFill>
                        <a:effectLst/>
                        <a:latin typeface="Calibri" panose="020F0502020204030204" pitchFamily="34" charset="0"/>
                        <a:ea typeface="+mn-ea"/>
                        <a:cs typeface="Times New Roman" panose="02020603050405020304" pitchFamily="18" charset="0"/>
                      </a:endParaRPr>
                    </a:p>
                  </a:txBody>
                  <a:tcPr marL="6350" marR="6350" marT="6350" marB="0"/>
                </a:tc>
              </a:tr>
              <a:tr h="370840">
                <a:tc>
                  <a:txBody>
                    <a:bodyPr/>
                    <a:lstStyle/>
                    <a:p>
                      <a:pPr algn="just" fontAlgn="ctr"/>
                      <a:r>
                        <a:rPr lang="it-IT" sz="2000" b="1" i="0" u="none" strike="noStrike" kern="1200" baseline="0">
                          <a:solidFill>
                            <a:srgbClr val="FF0000"/>
                          </a:solidFill>
                          <a:effectLst/>
                          <a:latin typeface="Calibri" panose="020F0502020204030204" pitchFamily="34" charset="0"/>
                          <a:ea typeface="+mn-ea"/>
                          <a:cs typeface="Times New Roman" panose="02020603050405020304" pitchFamily="18" charset="0"/>
                          <a:hlinkClick r:id="rId3"/>
                        </a:rPr>
                        <a:t>S. LORENZO</a:t>
                      </a:r>
                      <a:endParaRPr lang="it-IT" sz="2000" b="1" i="0" u="none" strike="noStrike" kern="1200" baseline="0">
                        <a:solidFill>
                          <a:srgbClr val="FF0000"/>
                        </a:solidFill>
                        <a:effectLst/>
                        <a:latin typeface="Calibri" panose="020F0502020204030204" pitchFamily="34" charset="0"/>
                        <a:ea typeface="+mn-ea"/>
                        <a:cs typeface="Times New Roman" panose="02020603050405020304" pitchFamily="18" charset="0"/>
                      </a:endParaRPr>
                    </a:p>
                  </a:txBody>
                  <a:tcPr marL="6350" marR="6350" marT="6350" marB="0" anchor="ctr"/>
                </a:tc>
                <a:tc>
                  <a:txBody>
                    <a:bodyPr/>
                    <a:lstStyle/>
                    <a:p>
                      <a:pPr algn="l" fontAlgn="t"/>
                      <a:r>
                        <a:rPr lang="it-IT" sz="2000" b="1" i="0" u="none" strike="noStrike" kern="1200" baseline="0">
                          <a:solidFill>
                            <a:srgbClr val="FF0000"/>
                          </a:solidFill>
                          <a:effectLst/>
                          <a:latin typeface="Calibri" panose="020F0502020204030204" pitchFamily="34" charset="0"/>
                          <a:ea typeface="+mn-ea"/>
                          <a:cs typeface="Times New Roman" panose="02020603050405020304" pitchFamily="18" charset="0"/>
                        </a:rPr>
                        <a:t> </a:t>
                      </a:r>
                    </a:p>
                  </a:txBody>
                  <a:tcPr marL="6350" marR="6350" marT="6350" marB="0"/>
                </a:tc>
                <a:tc>
                  <a:txBody>
                    <a:bodyPr/>
                    <a:lstStyle/>
                    <a:p>
                      <a:pPr algn="l" fontAlgn="t"/>
                      <a:endParaRPr lang="it-IT" sz="2000" b="1" i="0" u="none" strike="noStrike" kern="1200" baseline="0" dirty="0">
                        <a:solidFill>
                          <a:srgbClr val="FF0000"/>
                        </a:solidFill>
                        <a:effectLst/>
                        <a:latin typeface="Calibri" panose="020F0502020204030204" pitchFamily="34" charset="0"/>
                        <a:ea typeface="+mn-ea"/>
                        <a:cs typeface="Times New Roman" panose="02020603050405020304" pitchFamily="18" charset="0"/>
                      </a:endParaRPr>
                    </a:p>
                  </a:txBody>
                  <a:tcPr marL="6350" marR="6350" marT="6350" marB="0"/>
                </a:tc>
              </a:tr>
              <a:tr h="370840">
                <a:tc>
                  <a:txBody>
                    <a:bodyPr/>
                    <a:lstStyle/>
                    <a:p>
                      <a:pPr algn="just" fontAlgn="ctr"/>
                      <a:r>
                        <a:rPr lang="it-IT" sz="2000" b="0" i="0" u="none" strike="noStrike" baseline="0">
                          <a:solidFill>
                            <a:schemeClr val="accent1">
                              <a:lumMod val="75000"/>
                            </a:schemeClr>
                          </a:solidFill>
                          <a:effectLst/>
                          <a:latin typeface="Calibri" panose="020F0502020204030204" pitchFamily="34" charset="0"/>
                          <a:cs typeface="Times New Roman" panose="02020603050405020304" pitchFamily="18" charset="0"/>
                        </a:rPr>
                        <a:t>……….</a:t>
                      </a:r>
                      <a:endParaRPr lang="it-IT" sz="2000" b="0" i="0" u="none" strike="noStrike" baseline="0">
                        <a:solidFill>
                          <a:schemeClr val="accent1">
                            <a:lumMod val="75000"/>
                          </a:schemeClr>
                        </a:solidFill>
                        <a:effectLst/>
                        <a:latin typeface="Calibri" panose="020F0502020204030204" pitchFamily="34" charset="0"/>
                      </a:endParaRPr>
                    </a:p>
                  </a:txBody>
                  <a:tcPr marL="6350" marR="6350" marT="6350" marB="0" anchor="ctr"/>
                </a:tc>
                <a:tc>
                  <a:txBody>
                    <a:bodyPr/>
                    <a:lstStyle/>
                    <a:p>
                      <a:pPr algn="l" fontAlgn="t"/>
                      <a:r>
                        <a:rPr lang="it-IT" sz="2000" b="0" i="0" u="none" strike="noStrike" baseline="0">
                          <a:solidFill>
                            <a:schemeClr val="accent1">
                              <a:lumMod val="75000"/>
                            </a:schemeClr>
                          </a:solidFill>
                          <a:effectLst/>
                          <a:latin typeface="Calibri" panose="020F0502020204030204" pitchFamily="34" charset="0"/>
                        </a:rPr>
                        <a:t> </a:t>
                      </a:r>
                    </a:p>
                  </a:txBody>
                  <a:tcPr marL="6350" marR="6350" marT="6350" marB="0"/>
                </a:tc>
                <a:tc>
                  <a:txBody>
                    <a:bodyPr/>
                    <a:lstStyle/>
                    <a:p>
                      <a:pPr algn="l" fontAlgn="t"/>
                      <a:r>
                        <a:rPr lang="it-IT" sz="2000" b="0" i="0" u="none" strike="noStrike" baseline="0" dirty="0">
                          <a:solidFill>
                            <a:schemeClr val="accent1">
                              <a:lumMod val="75000"/>
                            </a:schemeClr>
                          </a:solidFill>
                          <a:effectLst/>
                          <a:latin typeface="Calibri" panose="020F0502020204030204" pitchFamily="34" charset="0"/>
                        </a:rPr>
                        <a:t> </a:t>
                      </a:r>
                    </a:p>
                  </a:txBody>
                  <a:tcPr marL="6350" marR="6350" marT="6350" marB="0"/>
                </a:tc>
              </a:tr>
            </a:tbl>
          </a:graphicData>
        </a:graphic>
      </p:graphicFrame>
    </p:spTree>
    <p:extLst>
      <p:ext uri="{BB962C8B-B14F-4D97-AF65-F5344CB8AC3E}">
        <p14:creationId xmlns:p14="http://schemas.microsoft.com/office/powerpoint/2010/main" val="36355113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la 4"/>
          <p:cNvGraphicFramePr>
            <a:graphicFrameLocks noGrp="1"/>
          </p:cNvGraphicFramePr>
          <p:nvPr>
            <p:extLst>
              <p:ext uri="{D42A27DB-BD31-4B8C-83A1-F6EECF244321}">
                <p14:modId xmlns:p14="http://schemas.microsoft.com/office/powerpoint/2010/main" val="2281591446"/>
              </p:ext>
            </p:extLst>
          </p:nvPr>
        </p:nvGraphicFramePr>
        <p:xfrm>
          <a:off x="246256" y="1942966"/>
          <a:ext cx="8820470" cy="3726407"/>
        </p:xfrm>
        <a:graphic>
          <a:graphicData uri="http://schemas.openxmlformats.org/drawingml/2006/table">
            <a:tbl>
              <a:tblPr firstRow="1" bandRow="1">
                <a:tableStyleId>{5C22544A-7EE6-4342-B048-85BDC9FD1C3A}</a:tableStyleId>
              </a:tblPr>
              <a:tblGrid>
                <a:gridCol w="1764094"/>
                <a:gridCol w="1764094"/>
                <a:gridCol w="1764094"/>
                <a:gridCol w="1764094"/>
                <a:gridCol w="1764094"/>
              </a:tblGrid>
              <a:tr h="1872207">
                <a:tc>
                  <a:txBody>
                    <a:bodyPr/>
                    <a:lstStyle/>
                    <a:p>
                      <a:pPr algn="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FORMA GIURIDICA</a:t>
                      </a:r>
                    </a:p>
                    <a:p>
                      <a:pP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 </a:t>
                      </a:r>
                    </a:p>
                    <a:p>
                      <a:pP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MUNICIPALITÀ</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DITTA INDIVIDUALE (E IMPRESA FAMILIARE)</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SAS</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SNC</a:t>
                      </a:r>
                    </a:p>
                  </a:txBody>
                  <a:tcPr marL="0" marR="0" marT="0" marB="0" anchor="ctr"/>
                </a:tc>
                <a:tc>
                  <a:txBody>
                    <a:bodyPr/>
                    <a:lstStyle/>
                    <a:p>
                      <a:pPr algn="ctr">
                        <a:lnSpc>
                          <a:spcPct val="115000"/>
                        </a:lnSpc>
                        <a:spcAft>
                          <a:spcPts val="0"/>
                        </a:spcAft>
                      </a:pPr>
                      <a:r>
                        <a:rPr lang="it-IT" sz="1400" b="1" i="0" u="none" strike="noStrike" kern="1200" baseline="0" dirty="0" smtClean="0">
                          <a:solidFill>
                            <a:srgbClr val="E97C30"/>
                          </a:solidFill>
                          <a:effectLst/>
                          <a:latin typeface="Calibri" panose="020F0502020204030204" pitchFamily="34" charset="0"/>
                          <a:ea typeface="+mn-ea"/>
                          <a:cs typeface="+mn-cs"/>
                        </a:rPr>
                        <a:t>……</a:t>
                      </a:r>
                      <a:endParaRPr lang="it-IT" sz="1400" baseline="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370840">
                <a:tc>
                  <a:txBody>
                    <a:bodyPr/>
                    <a:lstStyle/>
                    <a:p>
                      <a:pPr algn="ctr">
                        <a:lnSpc>
                          <a:spcPct val="115000"/>
                        </a:lnSpc>
                        <a:spcAft>
                          <a:spcPts val="0"/>
                        </a:spcAft>
                      </a:pPr>
                      <a:r>
                        <a:rPr lang="it-IT" sz="2000" b="1" i="0" u="none" strike="noStrike" kern="1200" baseline="0">
                          <a:solidFill>
                            <a:srgbClr val="E97C30"/>
                          </a:solidFill>
                          <a:effectLst/>
                          <a:latin typeface="Calibri" panose="020F0502020204030204" pitchFamily="34" charset="0"/>
                          <a:ea typeface="+mn-ea"/>
                          <a:cs typeface="+mn-cs"/>
                        </a:rPr>
                        <a:t>1</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3220</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1623</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410</a:t>
                      </a:r>
                    </a:p>
                  </a:txBody>
                  <a:tcPr marL="0" marR="0" marT="0" marB="0" anchor="ctr"/>
                </a:tc>
                <a:tc>
                  <a:txBody>
                    <a:bodyPr/>
                    <a:lstStyle/>
                    <a:p>
                      <a:pPr algn="ctr">
                        <a:lnSpc>
                          <a:spcPct val="115000"/>
                        </a:lnSpc>
                        <a:spcAft>
                          <a:spcPts val="0"/>
                        </a:spcAft>
                      </a:pPr>
                      <a:r>
                        <a:rPr lang="it-IT" sz="1400" b="1" i="0" u="none" strike="noStrike" kern="1200" baseline="0" dirty="0" smtClean="0">
                          <a:solidFill>
                            <a:srgbClr val="E97C30"/>
                          </a:solidFill>
                          <a:effectLst/>
                          <a:latin typeface="Calibri" panose="020F0502020204030204" pitchFamily="34" charset="0"/>
                          <a:ea typeface="+mn-ea"/>
                          <a:cs typeface="+mn-cs"/>
                        </a:rPr>
                        <a:t>……</a:t>
                      </a:r>
                      <a:endParaRPr lang="it-IT" sz="14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370840">
                <a:tc>
                  <a:txBody>
                    <a:bodyPr/>
                    <a:lstStyle/>
                    <a:p>
                      <a:pPr algn="ctr">
                        <a:lnSpc>
                          <a:spcPct val="115000"/>
                        </a:lnSpc>
                        <a:spcAft>
                          <a:spcPts val="0"/>
                        </a:spcAft>
                      </a:pPr>
                      <a:r>
                        <a:rPr lang="it-IT" sz="2000" b="1" i="0" u="none" strike="noStrike" kern="1200" baseline="0">
                          <a:solidFill>
                            <a:srgbClr val="E97C30"/>
                          </a:solidFill>
                          <a:effectLst/>
                          <a:latin typeface="Calibri" panose="020F0502020204030204" pitchFamily="34" charset="0"/>
                          <a:ea typeface="+mn-ea"/>
                          <a:cs typeface="+mn-cs"/>
                        </a:rPr>
                        <a:t>2</a:t>
                      </a:r>
                    </a:p>
                  </a:txBody>
                  <a:tcPr marL="0" marR="0" marT="0" marB="0" anchor="ctr"/>
                </a:tc>
                <a:tc>
                  <a:txBody>
                    <a:bodyPr/>
                    <a:lstStyle/>
                    <a:p>
                      <a:pPr algn="ctr">
                        <a:lnSpc>
                          <a:spcPct val="115000"/>
                        </a:lnSpc>
                        <a:spcAft>
                          <a:spcPts val="0"/>
                        </a:spcAft>
                      </a:pPr>
                      <a:r>
                        <a:rPr lang="it-IT" sz="2000" b="1" i="0" u="none" strike="noStrike" kern="1200" baseline="0">
                          <a:solidFill>
                            <a:srgbClr val="E97C30"/>
                          </a:solidFill>
                          <a:effectLst/>
                          <a:latin typeface="Calibri" panose="020F0502020204030204" pitchFamily="34" charset="0"/>
                          <a:ea typeface="+mn-ea"/>
                          <a:cs typeface="+mn-cs"/>
                        </a:rPr>
                        <a:t>5490</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2331</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586</a:t>
                      </a:r>
                    </a:p>
                  </a:txBody>
                  <a:tcPr marL="0" marR="0" marT="0" marB="0" anchor="ctr"/>
                </a:tc>
                <a:tc>
                  <a:txBody>
                    <a:bodyPr/>
                    <a:lstStyle/>
                    <a:p>
                      <a:pPr algn="ctr">
                        <a:lnSpc>
                          <a:spcPct val="115000"/>
                        </a:lnSpc>
                        <a:spcAft>
                          <a:spcPts val="0"/>
                        </a:spcAft>
                      </a:pPr>
                      <a:r>
                        <a:rPr lang="it-IT" sz="1400" b="1" i="0" u="none" strike="noStrike" kern="1200" baseline="0" dirty="0" smtClean="0">
                          <a:solidFill>
                            <a:srgbClr val="E97C30"/>
                          </a:solidFill>
                          <a:effectLst/>
                          <a:latin typeface="Calibri" panose="020F0502020204030204" pitchFamily="34" charset="0"/>
                          <a:ea typeface="+mn-ea"/>
                          <a:cs typeface="+mn-cs"/>
                        </a:rPr>
                        <a:t>……</a:t>
                      </a:r>
                      <a:endParaRPr lang="it-IT" sz="14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370840">
                <a:tc>
                  <a:txBody>
                    <a:bodyPr/>
                    <a:lstStyle/>
                    <a:p>
                      <a:pPr algn="ctr">
                        <a:lnSpc>
                          <a:spcPct val="115000"/>
                        </a:lnSpc>
                        <a:spcAft>
                          <a:spcPts val="0"/>
                        </a:spcAft>
                      </a:pPr>
                      <a:r>
                        <a:rPr lang="it-IT" sz="2000" b="1" i="0" u="none" strike="noStrike" kern="1200" baseline="0">
                          <a:solidFill>
                            <a:srgbClr val="E97C30"/>
                          </a:solidFill>
                          <a:effectLst/>
                          <a:latin typeface="Calibri" panose="020F0502020204030204" pitchFamily="34" charset="0"/>
                          <a:ea typeface="+mn-ea"/>
                          <a:cs typeface="+mn-cs"/>
                        </a:rPr>
                        <a:t>3</a:t>
                      </a:r>
                    </a:p>
                  </a:txBody>
                  <a:tcPr marL="0" marR="0" marT="0" marB="0" anchor="ctr"/>
                </a:tc>
                <a:tc>
                  <a:txBody>
                    <a:bodyPr/>
                    <a:lstStyle/>
                    <a:p>
                      <a:pPr algn="ctr">
                        <a:lnSpc>
                          <a:spcPct val="115000"/>
                        </a:lnSpc>
                        <a:spcAft>
                          <a:spcPts val="0"/>
                        </a:spcAft>
                      </a:pPr>
                      <a:r>
                        <a:rPr lang="it-IT" sz="2000" b="1" i="0" u="none" strike="noStrike" kern="1200" baseline="0">
                          <a:solidFill>
                            <a:srgbClr val="E97C30"/>
                          </a:solidFill>
                          <a:effectLst/>
                          <a:latin typeface="Calibri" panose="020F0502020204030204" pitchFamily="34" charset="0"/>
                          <a:ea typeface="+mn-ea"/>
                          <a:cs typeface="+mn-cs"/>
                        </a:rPr>
                        <a:t>2972</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936</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183</a:t>
                      </a:r>
                    </a:p>
                  </a:txBody>
                  <a:tcPr marL="0" marR="0" marT="0" marB="0" anchor="ctr"/>
                </a:tc>
                <a:tc>
                  <a:txBody>
                    <a:bodyPr/>
                    <a:lstStyle/>
                    <a:p>
                      <a:pPr algn="ctr">
                        <a:lnSpc>
                          <a:spcPct val="115000"/>
                        </a:lnSpc>
                        <a:spcAft>
                          <a:spcPts val="0"/>
                        </a:spcAft>
                      </a:pPr>
                      <a:r>
                        <a:rPr lang="it-IT" sz="1400" b="1" i="0" u="none" strike="noStrike" kern="1200" baseline="0" dirty="0" smtClean="0">
                          <a:solidFill>
                            <a:srgbClr val="E97C30"/>
                          </a:solidFill>
                          <a:effectLst/>
                          <a:latin typeface="Calibri" panose="020F0502020204030204" pitchFamily="34" charset="0"/>
                          <a:ea typeface="+mn-ea"/>
                          <a:cs typeface="+mn-cs"/>
                        </a:rPr>
                        <a:t>……</a:t>
                      </a:r>
                      <a:endParaRPr lang="it-IT" sz="14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370840">
                <a:tc>
                  <a:txBody>
                    <a:bodyPr/>
                    <a:lstStyle/>
                    <a:p>
                      <a:pPr algn="ctr">
                        <a:lnSpc>
                          <a:spcPct val="115000"/>
                        </a:lnSpc>
                        <a:spcAft>
                          <a:spcPts val="0"/>
                        </a:spcAft>
                      </a:pPr>
                      <a:r>
                        <a:rPr lang="it-IT" sz="2000" b="1" i="0" u="none" strike="noStrike" kern="1200" baseline="0">
                          <a:solidFill>
                            <a:srgbClr val="E97C30"/>
                          </a:solidFill>
                          <a:effectLst/>
                          <a:latin typeface="Calibri" panose="020F0502020204030204" pitchFamily="34" charset="0"/>
                          <a:ea typeface="+mn-ea"/>
                          <a:cs typeface="+mn-cs"/>
                        </a:rPr>
                        <a:t>4</a:t>
                      </a:r>
                    </a:p>
                  </a:txBody>
                  <a:tcPr marL="0" marR="0" marT="0" marB="0" anchor="ctr"/>
                </a:tc>
                <a:tc>
                  <a:txBody>
                    <a:bodyPr/>
                    <a:lstStyle/>
                    <a:p>
                      <a:pPr algn="ctr">
                        <a:lnSpc>
                          <a:spcPct val="115000"/>
                        </a:lnSpc>
                        <a:spcAft>
                          <a:spcPts val="0"/>
                        </a:spcAft>
                      </a:pPr>
                      <a:r>
                        <a:rPr lang="it-IT" sz="2000" b="1" i="0" u="none" strike="noStrike" kern="1200" baseline="0">
                          <a:solidFill>
                            <a:srgbClr val="E97C30"/>
                          </a:solidFill>
                          <a:effectLst/>
                          <a:latin typeface="Calibri" panose="020F0502020204030204" pitchFamily="34" charset="0"/>
                          <a:ea typeface="+mn-ea"/>
                          <a:cs typeface="+mn-cs"/>
                        </a:rPr>
                        <a:t>5712</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1861</a:t>
                      </a:r>
                    </a:p>
                  </a:txBody>
                  <a:tcPr marL="0" marR="0" marT="0" marB="0" anchor="ctr"/>
                </a:tc>
                <a:tc>
                  <a:txBody>
                    <a:bodyPr/>
                    <a:lstStyle/>
                    <a:p>
                      <a:pPr algn="ctr">
                        <a:lnSpc>
                          <a:spcPct val="115000"/>
                        </a:lnSpc>
                        <a:spcAft>
                          <a:spcPts val="0"/>
                        </a:spcAft>
                      </a:pPr>
                      <a:r>
                        <a:rPr lang="it-IT" sz="2000" b="1" i="0" u="none" strike="noStrike" kern="1200" baseline="0" dirty="0">
                          <a:solidFill>
                            <a:srgbClr val="E97C30"/>
                          </a:solidFill>
                          <a:effectLst/>
                          <a:latin typeface="Calibri" panose="020F0502020204030204" pitchFamily="34" charset="0"/>
                          <a:ea typeface="+mn-ea"/>
                          <a:cs typeface="+mn-cs"/>
                        </a:rPr>
                        <a:t>408</a:t>
                      </a:r>
                    </a:p>
                  </a:txBody>
                  <a:tcPr marL="0" marR="0" marT="0" marB="0" anchor="ctr"/>
                </a:tc>
                <a:tc>
                  <a:txBody>
                    <a:bodyPr/>
                    <a:lstStyle/>
                    <a:p>
                      <a:pPr algn="ctr">
                        <a:lnSpc>
                          <a:spcPct val="115000"/>
                        </a:lnSpc>
                        <a:spcAft>
                          <a:spcPts val="0"/>
                        </a:spcAft>
                      </a:pPr>
                      <a:r>
                        <a:rPr lang="it-IT" sz="1400" b="1" i="0" u="none" strike="noStrike" kern="1200" baseline="0" dirty="0" smtClean="0">
                          <a:solidFill>
                            <a:srgbClr val="E97C30"/>
                          </a:solidFill>
                          <a:effectLst/>
                          <a:latin typeface="Calibri" panose="020F0502020204030204" pitchFamily="34" charset="0"/>
                          <a:ea typeface="+mn-ea"/>
                          <a:cs typeface="+mn-cs"/>
                        </a:rPr>
                        <a:t>……</a:t>
                      </a:r>
                      <a:endParaRPr lang="it-IT" sz="14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370840">
                <a:tc>
                  <a:txBody>
                    <a:bodyPr/>
                    <a:lstStyle/>
                    <a:p>
                      <a:pPr algn="ctr">
                        <a:lnSpc>
                          <a:spcPct val="115000"/>
                        </a:lnSpc>
                        <a:spcAft>
                          <a:spcPts val="0"/>
                        </a:spcAft>
                      </a:pPr>
                      <a:r>
                        <a:rPr lang="it-IT" sz="2000" b="1" i="0" u="none" strike="noStrike" kern="1200" baseline="0" dirty="0" smtClean="0">
                          <a:solidFill>
                            <a:srgbClr val="E97C30"/>
                          </a:solidFill>
                          <a:effectLst/>
                          <a:latin typeface="Calibri" panose="020F0502020204030204" pitchFamily="34" charset="0"/>
                          <a:ea typeface="+mn-ea"/>
                          <a:cs typeface="+mn-cs"/>
                        </a:rPr>
                        <a:t>……</a:t>
                      </a:r>
                      <a:endParaRPr lang="it-IT" sz="2000" b="1" i="0" u="none" strike="noStrike" kern="1200" baseline="0" dirty="0">
                        <a:solidFill>
                          <a:srgbClr val="E97C30"/>
                        </a:solidFill>
                        <a:effectLst/>
                        <a:latin typeface="Calibri" panose="020F0502020204030204" pitchFamily="34" charset="0"/>
                        <a:ea typeface="+mn-ea"/>
                        <a:cs typeface="+mn-cs"/>
                      </a:endParaRPr>
                    </a:p>
                  </a:txBody>
                  <a:tcPr marL="0" marR="0" marT="0" marB="0" anchor="ctr"/>
                </a:tc>
                <a:tc>
                  <a:txBody>
                    <a:bodyPr/>
                    <a:lstStyle/>
                    <a:p>
                      <a:pPr algn="ctr">
                        <a:lnSpc>
                          <a:spcPct val="115000"/>
                        </a:lnSpc>
                        <a:spcAft>
                          <a:spcPts val="0"/>
                        </a:spcAft>
                      </a:pPr>
                      <a:endParaRPr lang="it-IT" sz="2000" b="1" i="0" u="none" strike="noStrike" kern="1200" baseline="0">
                        <a:solidFill>
                          <a:srgbClr val="E97C30"/>
                        </a:solidFill>
                        <a:effectLst/>
                        <a:latin typeface="Calibri" panose="020F0502020204030204" pitchFamily="34" charset="0"/>
                        <a:ea typeface="+mn-ea"/>
                        <a:cs typeface="+mn-cs"/>
                      </a:endParaRPr>
                    </a:p>
                  </a:txBody>
                  <a:tcPr marL="0" marR="0" marT="0" marB="0" anchor="ctr"/>
                </a:tc>
                <a:tc>
                  <a:txBody>
                    <a:bodyPr/>
                    <a:lstStyle/>
                    <a:p>
                      <a:pPr algn="ctr">
                        <a:lnSpc>
                          <a:spcPct val="115000"/>
                        </a:lnSpc>
                        <a:spcAft>
                          <a:spcPts val="0"/>
                        </a:spcAft>
                      </a:pPr>
                      <a:endParaRPr lang="it-IT" sz="2000" b="1" i="0" u="none" strike="noStrike" kern="1200" baseline="0" dirty="0">
                        <a:solidFill>
                          <a:srgbClr val="E97C30"/>
                        </a:solidFill>
                        <a:effectLst/>
                        <a:latin typeface="Calibri" panose="020F0502020204030204" pitchFamily="34" charset="0"/>
                        <a:ea typeface="+mn-ea"/>
                        <a:cs typeface="+mn-cs"/>
                      </a:endParaRPr>
                    </a:p>
                  </a:txBody>
                  <a:tcPr marL="0" marR="0" marT="0" marB="0" anchor="ctr"/>
                </a:tc>
                <a:tc>
                  <a:txBody>
                    <a:bodyPr/>
                    <a:lstStyle/>
                    <a:p>
                      <a:pPr algn="ctr">
                        <a:lnSpc>
                          <a:spcPct val="115000"/>
                        </a:lnSpc>
                        <a:spcAft>
                          <a:spcPts val="0"/>
                        </a:spcAft>
                      </a:pPr>
                      <a:endParaRPr lang="it-IT" sz="2000" b="1" i="0" u="none" strike="noStrike" kern="1200" baseline="0" dirty="0">
                        <a:solidFill>
                          <a:srgbClr val="E97C30"/>
                        </a:solidFill>
                        <a:effectLst/>
                        <a:latin typeface="Calibri" panose="020F0502020204030204" pitchFamily="34" charset="0"/>
                        <a:ea typeface="+mn-ea"/>
                        <a:cs typeface="+mn-cs"/>
                      </a:endParaRPr>
                    </a:p>
                  </a:txBody>
                  <a:tcPr marL="0" marR="0" marT="0" marB="0" anchor="ctr"/>
                </a:tc>
                <a:tc>
                  <a:txBody>
                    <a:bodyPr/>
                    <a:lstStyle/>
                    <a:p>
                      <a:pPr algn="ctr">
                        <a:lnSpc>
                          <a:spcPct val="115000"/>
                        </a:lnSpc>
                        <a:spcAft>
                          <a:spcPts val="0"/>
                        </a:spcAft>
                      </a:pPr>
                      <a:endParaRPr lang="it-IT" sz="14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bl>
          </a:graphicData>
        </a:graphic>
      </p:graphicFrame>
      <p:sp>
        <p:nvSpPr>
          <p:cNvPr id="4" name="Rettangolo 3"/>
          <p:cNvSpPr/>
          <p:nvPr/>
        </p:nvSpPr>
        <p:spPr>
          <a:xfrm>
            <a:off x="323528" y="188640"/>
            <a:ext cx="8712968" cy="1200329"/>
          </a:xfrm>
          <a:prstGeom prst="rect">
            <a:avLst/>
          </a:prstGeom>
        </p:spPr>
        <p:txBody>
          <a:bodyPr wrap="square">
            <a:spAutoFit/>
          </a:bodyPr>
          <a:lstStyle/>
          <a:p>
            <a:pPr algn="ctr"/>
            <a:r>
              <a:rPr lang="it-IT" sz="3600" b="1" dirty="0" smtClean="0">
                <a:solidFill>
                  <a:schemeClr val="accent1"/>
                </a:solidFill>
                <a:latin typeface="+mj-lt"/>
                <a:ea typeface="+mj-ea"/>
                <a:cs typeface="+mj-cs"/>
              </a:rPr>
              <a:t>Forma giuridica delle imprese napoletane lungo le varie municipalità</a:t>
            </a:r>
            <a:endParaRPr lang="it-IT" sz="3600" b="1" dirty="0">
              <a:solidFill>
                <a:schemeClr val="accent1"/>
              </a:solidFill>
              <a:latin typeface="+mj-lt"/>
              <a:ea typeface="+mj-ea"/>
              <a:cs typeface="+mj-cs"/>
            </a:endParaRPr>
          </a:p>
        </p:txBody>
      </p:sp>
    </p:spTree>
    <p:extLst>
      <p:ext uri="{BB962C8B-B14F-4D97-AF65-F5344CB8AC3E}">
        <p14:creationId xmlns:p14="http://schemas.microsoft.com/office/powerpoint/2010/main" val="9646039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3"/>
          <p:cNvSpPr>
            <a:spLocks noGrp="1"/>
          </p:cNvSpPr>
          <p:nvPr>
            <p:ph idx="13"/>
          </p:nvPr>
        </p:nvSpPr>
        <p:spPr/>
        <p:txBody>
          <a:bodyPr/>
          <a:lstStyle/>
          <a:p>
            <a:endParaRPr lang="it-IT"/>
          </a:p>
        </p:txBody>
      </p:sp>
      <p:sp>
        <p:nvSpPr>
          <p:cNvPr id="3" name="Rettangolo 2"/>
          <p:cNvSpPr/>
          <p:nvPr/>
        </p:nvSpPr>
        <p:spPr>
          <a:xfrm>
            <a:off x="39280" y="17758"/>
            <a:ext cx="9104719" cy="1446550"/>
          </a:xfrm>
          <a:prstGeom prst="rect">
            <a:avLst/>
          </a:prstGeom>
        </p:spPr>
        <p:txBody>
          <a:bodyPr wrap="square">
            <a:spAutoFit/>
          </a:bodyPr>
          <a:lstStyle/>
          <a:p>
            <a:r>
              <a:rPr lang="it-IT" sz="4400" b="1" dirty="0">
                <a:solidFill>
                  <a:schemeClr val="accent1"/>
                </a:solidFill>
                <a:latin typeface="+mj-lt"/>
                <a:ea typeface="+mj-ea"/>
                <a:cs typeface="+mj-cs"/>
              </a:rPr>
              <a:t>Incidenza delle imprese individuali sul numero totale di </a:t>
            </a:r>
            <a:r>
              <a:rPr lang="it-IT" sz="4400" b="1" dirty="0" smtClean="0">
                <a:solidFill>
                  <a:schemeClr val="accent1"/>
                </a:solidFill>
                <a:latin typeface="+mj-lt"/>
                <a:ea typeface="+mj-ea"/>
                <a:cs typeface="+mj-cs"/>
              </a:rPr>
              <a:t>imprese </a:t>
            </a:r>
            <a:endParaRPr lang="it-IT" sz="4400" b="1" dirty="0">
              <a:solidFill>
                <a:schemeClr val="accent1"/>
              </a:solidFill>
              <a:latin typeface="+mj-lt"/>
              <a:ea typeface="+mj-ea"/>
              <a:cs typeface="+mj-cs"/>
            </a:endParaRPr>
          </a:p>
        </p:txBody>
      </p:sp>
      <p:pic>
        <p:nvPicPr>
          <p:cNvPr id="2" name="Immagine 1"/>
          <p:cNvPicPr>
            <a:picLocks noChangeAspect="1"/>
          </p:cNvPicPr>
          <p:nvPr/>
        </p:nvPicPr>
        <p:blipFill>
          <a:blip r:embed="rId3"/>
          <a:stretch>
            <a:fillRect/>
          </a:stretch>
        </p:blipFill>
        <p:spPr>
          <a:xfrm>
            <a:off x="180975" y="1690687"/>
            <a:ext cx="8782050" cy="3476625"/>
          </a:xfrm>
          <a:prstGeom prst="rect">
            <a:avLst/>
          </a:prstGeom>
        </p:spPr>
      </p:pic>
    </p:spTree>
    <p:extLst>
      <p:ext uri="{BB962C8B-B14F-4D97-AF65-F5344CB8AC3E}">
        <p14:creationId xmlns:p14="http://schemas.microsoft.com/office/powerpoint/2010/main" val="67867625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0" y="0"/>
            <a:ext cx="8640960" cy="864096"/>
          </a:xfrm>
        </p:spPr>
        <p:txBody>
          <a:bodyPr/>
          <a:lstStyle/>
          <a:p>
            <a:r>
              <a:rPr lang="it-IT" dirty="0" smtClean="0"/>
              <a:t>Presenza straniera per municipalità </a:t>
            </a:r>
            <a:br>
              <a:rPr lang="it-IT" dirty="0" smtClean="0"/>
            </a:br>
            <a:r>
              <a:rPr lang="it-IT" dirty="0"/>
              <a:t/>
            </a:r>
            <a:br>
              <a:rPr lang="it-IT" dirty="0"/>
            </a:br>
            <a:r>
              <a:rPr lang="it-IT" dirty="0" smtClean="0"/>
              <a:t/>
            </a:r>
            <a:br>
              <a:rPr lang="it-IT" dirty="0" smtClean="0"/>
            </a:br>
            <a:r>
              <a:rPr lang="it-IT" dirty="0"/>
              <a:t/>
            </a:r>
            <a:br>
              <a:rPr lang="it-IT" dirty="0"/>
            </a:br>
            <a:r>
              <a:rPr lang="it-IT" dirty="0" smtClean="0"/>
              <a:t/>
            </a:r>
            <a:br>
              <a:rPr lang="it-IT" dirty="0" smtClean="0"/>
            </a:br>
            <a:r>
              <a:rPr lang="it-IT" dirty="0"/>
              <a:t/>
            </a:r>
            <a:br>
              <a:rPr lang="it-IT" dirty="0"/>
            </a:br>
            <a:r>
              <a:rPr lang="it-IT" dirty="0" smtClean="0"/>
              <a:t/>
            </a:r>
            <a:br>
              <a:rPr lang="it-IT" dirty="0" smtClean="0"/>
            </a:br>
            <a:r>
              <a:rPr lang="it-IT" dirty="0" smtClean="0"/>
              <a:t> </a:t>
            </a:r>
            <a:endParaRPr lang="it-IT" dirty="0"/>
          </a:p>
        </p:txBody>
      </p:sp>
      <p:sp>
        <p:nvSpPr>
          <p:cNvPr id="4" name="Segnaposto contenuto 3"/>
          <p:cNvSpPr>
            <a:spLocks noGrp="1"/>
          </p:cNvSpPr>
          <p:nvPr>
            <p:ph idx="13"/>
          </p:nvPr>
        </p:nvSpPr>
        <p:spPr>
          <a:xfrm>
            <a:off x="0" y="3717032"/>
            <a:ext cx="8532440" cy="1800200"/>
          </a:xfrm>
        </p:spPr>
        <p:txBody>
          <a:bodyPr/>
          <a:lstStyle/>
          <a:p>
            <a:endParaRPr lang="it-IT" sz="3200" b="1" dirty="0" smtClean="0">
              <a:solidFill>
                <a:schemeClr val="accent1"/>
              </a:solidFill>
              <a:latin typeface="+mj-lt"/>
              <a:ea typeface="+mj-ea"/>
              <a:cs typeface="+mj-cs"/>
            </a:endParaRPr>
          </a:p>
          <a:p>
            <a:r>
              <a:rPr lang="it-IT" sz="3200" b="1" dirty="0" smtClean="0">
                <a:solidFill>
                  <a:schemeClr val="accent1"/>
                </a:solidFill>
                <a:latin typeface="+mj-lt"/>
                <a:ea typeface="+mj-ea"/>
                <a:cs typeface="+mj-cs"/>
              </a:rPr>
              <a:t>[seguono la distribuzione degli addetti per classe dimensionale; incidenza dei GRUPPI (3 </a:t>
            </a:r>
            <a:r>
              <a:rPr lang="it-IT" sz="3200" b="1" dirty="0" err="1" smtClean="0">
                <a:solidFill>
                  <a:schemeClr val="accent1"/>
                </a:solidFill>
                <a:latin typeface="+mj-lt"/>
                <a:ea typeface="+mj-ea"/>
                <a:cs typeface="+mj-cs"/>
              </a:rPr>
              <a:t>cfr</a:t>
            </a:r>
            <a:r>
              <a:rPr lang="it-IT" sz="3200" b="1" dirty="0" smtClean="0">
                <a:solidFill>
                  <a:schemeClr val="accent1"/>
                </a:solidFill>
                <a:latin typeface="+mj-lt"/>
                <a:ea typeface="+mj-ea"/>
                <a:cs typeface="+mj-cs"/>
              </a:rPr>
              <a:t>) e CATEGORIA (5 </a:t>
            </a:r>
            <a:r>
              <a:rPr lang="it-IT" sz="3200" b="1" dirty="0" err="1" smtClean="0">
                <a:solidFill>
                  <a:schemeClr val="accent1"/>
                </a:solidFill>
                <a:latin typeface="+mj-lt"/>
                <a:ea typeface="+mj-ea"/>
                <a:cs typeface="+mj-cs"/>
              </a:rPr>
              <a:t>cfr</a:t>
            </a:r>
            <a:r>
              <a:rPr lang="it-IT" sz="3200" b="1" dirty="0" smtClean="0">
                <a:solidFill>
                  <a:schemeClr val="accent1"/>
                </a:solidFill>
                <a:latin typeface="+mj-lt"/>
                <a:ea typeface="+mj-ea"/>
                <a:cs typeface="+mj-cs"/>
              </a:rPr>
              <a:t>) ATECO prevalenti; </a:t>
            </a:r>
            <a:r>
              <a:rPr lang="it-IT" sz="3200" b="1" dirty="0" err="1" smtClean="0">
                <a:solidFill>
                  <a:schemeClr val="accent1"/>
                </a:solidFill>
                <a:latin typeface="+mj-lt"/>
                <a:ea typeface="+mj-ea"/>
                <a:cs typeface="+mj-cs"/>
              </a:rPr>
              <a:t>etc</a:t>
            </a:r>
            <a:r>
              <a:rPr lang="it-IT" sz="3200" b="1" dirty="0" smtClean="0">
                <a:solidFill>
                  <a:schemeClr val="accent1"/>
                </a:solidFill>
                <a:latin typeface="+mj-lt"/>
                <a:ea typeface="+mj-ea"/>
                <a:cs typeface="+mj-cs"/>
              </a:rPr>
              <a:t>]</a:t>
            </a:r>
            <a:endParaRPr lang="it-IT" sz="3200" b="1" dirty="0">
              <a:solidFill>
                <a:schemeClr val="accent1"/>
              </a:solidFill>
              <a:latin typeface="+mj-lt"/>
              <a:ea typeface="+mj-ea"/>
              <a:cs typeface="+mj-cs"/>
            </a:endParaRPr>
          </a:p>
        </p:txBody>
      </p:sp>
      <p:pic>
        <p:nvPicPr>
          <p:cNvPr id="5" name="Immagine 4"/>
          <p:cNvPicPr>
            <a:picLocks noChangeAspect="1"/>
          </p:cNvPicPr>
          <p:nvPr/>
        </p:nvPicPr>
        <p:blipFill rotWithShape="1">
          <a:blip r:embed="rId3"/>
          <a:srcRect l="4433" t="8188" r="18752" b="29743"/>
          <a:stretch/>
        </p:blipFill>
        <p:spPr>
          <a:xfrm>
            <a:off x="0" y="651570"/>
            <a:ext cx="9153017" cy="3168352"/>
          </a:xfrm>
          <a:prstGeom prst="rect">
            <a:avLst/>
          </a:prstGeom>
        </p:spPr>
      </p:pic>
    </p:spTree>
    <p:extLst>
      <p:ext uri="{BB962C8B-B14F-4D97-AF65-F5344CB8AC3E}">
        <p14:creationId xmlns:p14="http://schemas.microsoft.com/office/powerpoint/2010/main" val="410411998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0"/>
            <a:ext cx="9144000" cy="5863144"/>
          </a:xfrm>
          <a:prstGeom prst="rect">
            <a:avLst/>
          </a:prstGeom>
        </p:spPr>
        <p:txBody>
          <a:bodyPr wrap="square">
            <a:spAutoFit/>
          </a:bodyPr>
          <a:lstStyle/>
          <a:p>
            <a:pPr lvl="0" algn="just">
              <a:spcAft>
                <a:spcPts val="0"/>
              </a:spcAft>
            </a:pPr>
            <a:r>
              <a:rPr lang="it-IT" sz="2500" b="1" dirty="0" smtClean="0">
                <a:solidFill>
                  <a:srgbClr val="FF0000"/>
                </a:solidFill>
              </a:rPr>
              <a:t>- indicatori  </a:t>
            </a:r>
            <a:r>
              <a:rPr lang="it-IT" sz="2500" b="1" dirty="0">
                <a:solidFill>
                  <a:srgbClr val="FF0000"/>
                </a:solidFill>
              </a:rPr>
              <a:t>del “mercato del lavoro</a:t>
            </a:r>
            <a:r>
              <a:rPr lang="it-IT" sz="2500" b="1" dirty="0" smtClean="0">
                <a:solidFill>
                  <a:srgbClr val="FF0000"/>
                </a:solidFill>
              </a:rPr>
              <a:t>”</a:t>
            </a:r>
          </a:p>
          <a:p>
            <a:pPr lvl="0" algn="just">
              <a:spcAft>
                <a:spcPts val="0"/>
              </a:spcAft>
            </a:pPr>
            <a:r>
              <a:rPr lang="it-IT" sz="2500" b="1" dirty="0" smtClean="0">
                <a:solidFill>
                  <a:schemeClr val="accent1"/>
                </a:solidFill>
              </a:rPr>
              <a:t>(</a:t>
            </a:r>
            <a:r>
              <a:rPr lang="it-IT" sz="2500" b="1" dirty="0">
                <a:solidFill>
                  <a:schemeClr val="accent1"/>
                </a:solidFill>
              </a:rPr>
              <a:t>1) l’ incidenza  del numero degli </a:t>
            </a:r>
            <a:r>
              <a:rPr lang="it-IT" sz="2500" b="1" dirty="0" smtClean="0">
                <a:solidFill>
                  <a:schemeClr val="accent1"/>
                </a:solidFill>
              </a:rPr>
              <a:t>stranieri) </a:t>
            </a:r>
            <a:r>
              <a:rPr lang="it-IT" sz="2500" b="1" dirty="0">
                <a:solidFill>
                  <a:schemeClr val="accent1"/>
                </a:solidFill>
              </a:rPr>
              <a:t>residenti in ciascuna municipalità </a:t>
            </a:r>
            <a:endParaRPr lang="it-IT" sz="2500" b="1" dirty="0" smtClean="0">
              <a:solidFill>
                <a:schemeClr val="accent1"/>
              </a:solidFill>
            </a:endParaRPr>
          </a:p>
          <a:p>
            <a:pPr lvl="0" algn="just">
              <a:spcAft>
                <a:spcPts val="0"/>
              </a:spcAft>
            </a:pPr>
            <a:r>
              <a:rPr lang="it-IT" sz="2500" b="1" dirty="0" smtClean="0">
                <a:solidFill>
                  <a:schemeClr val="accent1"/>
                </a:solidFill>
              </a:rPr>
              <a:t>(2</a:t>
            </a:r>
            <a:r>
              <a:rPr lang="it-IT" sz="2500" b="1" dirty="0">
                <a:solidFill>
                  <a:schemeClr val="accent1"/>
                </a:solidFill>
              </a:rPr>
              <a:t>) l’incidenza per ciascuna municipalità degli addetti delle imprese </a:t>
            </a:r>
            <a:r>
              <a:rPr lang="it-IT" sz="2500" b="1" dirty="0" smtClean="0">
                <a:solidFill>
                  <a:schemeClr val="accent1"/>
                </a:solidFill>
              </a:rPr>
              <a:t>(SAS </a:t>
            </a:r>
            <a:r>
              <a:rPr lang="it-IT" sz="2500" b="1" dirty="0">
                <a:solidFill>
                  <a:schemeClr val="accent1"/>
                </a:solidFill>
              </a:rPr>
              <a:t>e le  ditte individuali) </a:t>
            </a:r>
            <a:r>
              <a:rPr lang="it-IT" sz="2500" b="1" dirty="0" smtClean="0">
                <a:solidFill>
                  <a:schemeClr val="accent1"/>
                </a:solidFill>
              </a:rPr>
              <a:t> rispetto </a:t>
            </a:r>
            <a:r>
              <a:rPr lang="it-IT" sz="2500" b="1" dirty="0">
                <a:solidFill>
                  <a:schemeClr val="accent1"/>
                </a:solidFill>
              </a:rPr>
              <a:t>al numero totale di </a:t>
            </a:r>
            <a:r>
              <a:rPr lang="it-IT" sz="2500" b="1" dirty="0" smtClean="0">
                <a:solidFill>
                  <a:schemeClr val="accent1"/>
                </a:solidFill>
              </a:rPr>
              <a:t>addetti</a:t>
            </a:r>
            <a:endParaRPr lang="it-IT" sz="2500" b="1" dirty="0">
              <a:solidFill>
                <a:schemeClr val="accent1"/>
              </a:solidFill>
            </a:endParaRPr>
          </a:p>
          <a:p>
            <a:pPr algn="just"/>
            <a:r>
              <a:rPr lang="it-IT" sz="2500" b="1" dirty="0" smtClean="0">
                <a:solidFill>
                  <a:schemeClr val="accent1"/>
                </a:solidFill>
              </a:rPr>
              <a:t> -</a:t>
            </a:r>
            <a:r>
              <a:rPr lang="it-IT" sz="2500" b="1" dirty="0" smtClean="0">
                <a:solidFill>
                  <a:srgbClr val="FF0000"/>
                </a:solidFill>
              </a:rPr>
              <a:t> </a:t>
            </a:r>
            <a:r>
              <a:rPr lang="it-IT" sz="2500" b="1" dirty="0">
                <a:solidFill>
                  <a:srgbClr val="FF0000"/>
                </a:solidFill>
              </a:rPr>
              <a:t>indicatori del  “livello di competitività locale”</a:t>
            </a:r>
          </a:p>
          <a:p>
            <a:pPr lvl="0" algn="just">
              <a:spcAft>
                <a:spcPts val="0"/>
              </a:spcAft>
            </a:pPr>
            <a:r>
              <a:rPr lang="it-IT" sz="2500" b="1" dirty="0" smtClean="0">
                <a:solidFill>
                  <a:schemeClr val="accent1"/>
                </a:solidFill>
              </a:rPr>
              <a:t>(1) Incidenza per </a:t>
            </a:r>
            <a:r>
              <a:rPr lang="it-IT" sz="2500" b="1" dirty="0">
                <a:solidFill>
                  <a:schemeClr val="accent1"/>
                </a:solidFill>
              </a:rPr>
              <a:t>ciascuna municipalità </a:t>
            </a:r>
            <a:r>
              <a:rPr lang="it-IT" sz="2500" b="1" dirty="0" smtClean="0">
                <a:solidFill>
                  <a:schemeClr val="accent1"/>
                </a:solidFill>
              </a:rPr>
              <a:t>delle società </a:t>
            </a:r>
            <a:r>
              <a:rPr lang="it-IT" sz="2500" b="1" dirty="0">
                <a:solidFill>
                  <a:schemeClr val="accent1"/>
                </a:solidFill>
              </a:rPr>
              <a:t>di </a:t>
            </a:r>
            <a:r>
              <a:rPr lang="it-IT" sz="2500" b="1" dirty="0" smtClean="0">
                <a:solidFill>
                  <a:schemeClr val="accent1"/>
                </a:solidFill>
              </a:rPr>
              <a:t>persone rispetto </a:t>
            </a:r>
            <a:r>
              <a:rPr lang="it-IT" sz="2500" b="1" dirty="0">
                <a:solidFill>
                  <a:schemeClr val="accent1"/>
                </a:solidFill>
              </a:rPr>
              <a:t>al numero  imprese </a:t>
            </a:r>
            <a:r>
              <a:rPr lang="it-IT" sz="2500" b="1" dirty="0" smtClean="0">
                <a:solidFill>
                  <a:schemeClr val="accent1"/>
                </a:solidFill>
              </a:rPr>
              <a:t>totali</a:t>
            </a:r>
          </a:p>
          <a:p>
            <a:pPr lvl="0" algn="just">
              <a:spcAft>
                <a:spcPts val="0"/>
              </a:spcAft>
            </a:pPr>
            <a:r>
              <a:rPr lang="it-IT" sz="2500" b="1" dirty="0" smtClean="0">
                <a:solidFill>
                  <a:schemeClr val="accent1"/>
                </a:solidFill>
              </a:rPr>
              <a:t>(2) variazione rispetto </a:t>
            </a:r>
            <a:r>
              <a:rPr lang="it-IT" sz="2500" b="1" dirty="0">
                <a:solidFill>
                  <a:schemeClr val="accent1"/>
                </a:solidFill>
              </a:rPr>
              <a:t>al dato medio comunale delle imprese individuali </a:t>
            </a:r>
            <a:r>
              <a:rPr lang="it-IT" sz="2500" b="1" dirty="0" smtClean="0">
                <a:solidFill>
                  <a:schemeClr val="accent1"/>
                </a:solidFill>
              </a:rPr>
              <a:t>ogni </a:t>
            </a:r>
            <a:r>
              <a:rPr lang="it-IT" sz="2500" b="1" dirty="0">
                <a:solidFill>
                  <a:schemeClr val="accent1"/>
                </a:solidFill>
              </a:rPr>
              <a:t>1.000 abitanti; </a:t>
            </a:r>
          </a:p>
          <a:p>
            <a:pPr algn="just"/>
            <a:r>
              <a:rPr lang="it-IT" sz="2500" b="1" dirty="0">
                <a:solidFill>
                  <a:srgbClr val="FF0000"/>
                </a:solidFill>
              </a:rPr>
              <a:t>- </a:t>
            </a:r>
            <a:r>
              <a:rPr lang="it-IT" sz="2500" b="1" dirty="0" smtClean="0">
                <a:solidFill>
                  <a:srgbClr val="FF0000"/>
                </a:solidFill>
              </a:rPr>
              <a:t>indicatori </a:t>
            </a:r>
            <a:r>
              <a:rPr lang="it-IT" sz="2500" b="1" dirty="0">
                <a:solidFill>
                  <a:srgbClr val="FF0000"/>
                </a:solidFill>
              </a:rPr>
              <a:t>della “qualità dell’occupazione” </a:t>
            </a:r>
          </a:p>
          <a:p>
            <a:pPr marL="457200" lvl="0" indent="-457200" algn="just">
              <a:spcAft>
                <a:spcPts val="0"/>
              </a:spcAft>
              <a:buAutoNum type="arabicParenBoth"/>
            </a:pPr>
            <a:r>
              <a:rPr lang="it-IT" sz="2500" b="1" dirty="0" smtClean="0">
                <a:solidFill>
                  <a:schemeClr val="accent1"/>
                </a:solidFill>
              </a:rPr>
              <a:t>lavoro </a:t>
            </a:r>
            <a:r>
              <a:rPr lang="it-IT" sz="2500" b="1" dirty="0">
                <a:solidFill>
                  <a:schemeClr val="accent1"/>
                </a:solidFill>
              </a:rPr>
              <a:t>irregolare </a:t>
            </a:r>
            <a:r>
              <a:rPr lang="it-IT" sz="2500" b="1" dirty="0" smtClean="0">
                <a:solidFill>
                  <a:schemeClr val="accent1"/>
                </a:solidFill>
              </a:rPr>
              <a:t>calcolato </a:t>
            </a:r>
            <a:r>
              <a:rPr lang="it-IT" sz="2500" b="1" dirty="0">
                <a:solidFill>
                  <a:schemeClr val="accent1"/>
                </a:solidFill>
              </a:rPr>
              <a:t>come incidenza della aziende risultate irregolari rispetto al totale delle aziende </a:t>
            </a:r>
            <a:r>
              <a:rPr lang="it-IT" sz="2500" b="1" dirty="0" smtClean="0">
                <a:solidFill>
                  <a:schemeClr val="accent1"/>
                </a:solidFill>
              </a:rPr>
              <a:t>ispezionate</a:t>
            </a:r>
          </a:p>
          <a:p>
            <a:pPr marL="457200" lvl="0" indent="-457200" algn="just">
              <a:spcAft>
                <a:spcPts val="0"/>
              </a:spcAft>
              <a:buAutoNum type="arabicParenBoth"/>
            </a:pPr>
            <a:r>
              <a:rPr lang="it-IT" sz="2500" b="1" dirty="0" smtClean="0">
                <a:solidFill>
                  <a:schemeClr val="accent1"/>
                </a:solidFill>
              </a:rPr>
              <a:t>presenza straniera irregolare.   </a:t>
            </a:r>
          </a:p>
          <a:p>
            <a:pPr lvl="0" algn="just">
              <a:spcAft>
                <a:spcPts val="0"/>
              </a:spcAft>
            </a:pPr>
            <a:r>
              <a:rPr lang="it-IT" sz="2500" b="1" dirty="0" smtClean="0">
                <a:solidFill>
                  <a:srgbClr val="FF0000"/>
                </a:solidFill>
              </a:rPr>
              <a:t>- …………………………...................................................</a:t>
            </a:r>
            <a:endParaRPr lang="it-IT" sz="2500" b="1" dirty="0">
              <a:solidFill>
                <a:srgbClr val="FF0000"/>
              </a:solidFill>
            </a:endParaRPr>
          </a:p>
        </p:txBody>
      </p:sp>
    </p:spTree>
    <p:extLst>
      <p:ext uri="{BB962C8B-B14F-4D97-AF65-F5344CB8AC3E}">
        <p14:creationId xmlns:p14="http://schemas.microsoft.com/office/powerpoint/2010/main" val="264874911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323528" y="72268"/>
            <a:ext cx="7920880" cy="864096"/>
          </a:xfrm>
        </p:spPr>
        <p:txBody>
          <a:bodyPr/>
          <a:lstStyle/>
          <a:p>
            <a:r>
              <a:rPr lang="it-IT" sz="2800" dirty="0"/>
              <a:t>Proiezione delle 10 municipalità lungo le prime due componenti estratte dall’analisi fattoriale.</a:t>
            </a:r>
            <a:br>
              <a:rPr lang="it-IT" sz="2800" dirty="0"/>
            </a:br>
            <a:endParaRPr lang="it-IT" sz="2800" dirty="0"/>
          </a:p>
        </p:txBody>
      </p:sp>
      <p:pic>
        <p:nvPicPr>
          <p:cNvPr id="5" name="Immagine 4"/>
          <p:cNvPicPr>
            <a:picLocks noChangeAspect="1"/>
          </p:cNvPicPr>
          <p:nvPr/>
        </p:nvPicPr>
        <p:blipFill>
          <a:blip r:embed="rId3"/>
          <a:stretch>
            <a:fillRect/>
          </a:stretch>
        </p:blipFill>
        <p:spPr>
          <a:xfrm>
            <a:off x="-88" y="900542"/>
            <a:ext cx="7159500" cy="5890260"/>
          </a:xfrm>
          <a:prstGeom prst="rect">
            <a:avLst/>
          </a:prstGeom>
        </p:spPr>
      </p:pic>
    </p:spTree>
    <p:extLst>
      <p:ext uri="{BB962C8B-B14F-4D97-AF65-F5344CB8AC3E}">
        <p14:creationId xmlns:p14="http://schemas.microsoft.com/office/powerpoint/2010/main" val="219024731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79512" y="-7586"/>
            <a:ext cx="8424936" cy="864096"/>
          </a:xfrm>
        </p:spPr>
        <p:txBody>
          <a:bodyPr/>
          <a:lstStyle/>
          <a:p>
            <a:r>
              <a:rPr lang="it-IT" sz="3600" dirty="0" smtClean="0"/>
              <a:t>Interventi di Policy</a:t>
            </a:r>
            <a:endParaRPr lang="it-IT" sz="3600" dirty="0"/>
          </a:p>
        </p:txBody>
      </p:sp>
      <p:sp>
        <p:nvSpPr>
          <p:cNvPr id="3" name="Segnaposto contenuto 2"/>
          <p:cNvSpPr>
            <a:spLocks noGrp="1"/>
          </p:cNvSpPr>
          <p:nvPr>
            <p:ph idx="1"/>
          </p:nvPr>
        </p:nvSpPr>
        <p:spPr>
          <a:xfrm>
            <a:off x="8263" y="1700808"/>
            <a:ext cx="8964488" cy="4824536"/>
          </a:xfrm>
        </p:spPr>
        <p:txBody>
          <a:bodyPr/>
          <a:lstStyle/>
          <a:p>
            <a:r>
              <a:rPr lang="it-IT" sz="2000" b="1" dirty="0" smtClean="0">
                <a:solidFill>
                  <a:schemeClr val="accent1"/>
                </a:solidFill>
              </a:rPr>
              <a:t>(</a:t>
            </a:r>
            <a:r>
              <a:rPr lang="it-IT" sz="2800" b="1" dirty="0" smtClean="0">
                <a:solidFill>
                  <a:schemeClr val="accent1"/>
                </a:solidFill>
              </a:rPr>
              <a:t>1) Misure </a:t>
            </a:r>
            <a:r>
              <a:rPr lang="it-IT" sz="2800" b="1" dirty="0">
                <a:solidFill>
                  <a:schemeClr val="accent1"/>
                </a:solidFill>
              </a:rPr>
              <a:t>di policy capaci di </a:t>
            </a:r>
            <a:r>
              <a:rPr lang="it-IT" sz="2800" b="1" dirty="0" smtClean="0">
                <a:solidFill>
                  <a:schemeClr val="accent1"/>
                </a:solidFill>
              </a:rPr>
              <a:t>intervenire </a:t>
            </a:r>
            <a:r>
              <a:rPr lang="it-IT" sz="2800" b="1" dirty="0">
                <a:solidFill>
                  <a:schemeClr val="accent1"/>
                </a:solidFill>
              </a:rPr>
              <a:t>congiuntamente sul fronte dei controlli, della prevenzione, della semplificazione amministrativa, della facilitazione della regolarizzazione della forza lavoro immigrata ed irregolare, oltre al  sostegno all’imprenditorialità e più in </a:t>
            </a:r>
            <a:r>
              <a:rPr lang="it-IT" sz="2800" b="1" dirty="0" smtClean="0">
                <a:solidFill>
                  <a:schemeClr val="accent1"/>
                </a:solidFill>
              </a:rPr>
              <a:t>generale strategie </a:t>
            </a:r>
            <a:r>
              <a:rPr lang="it-IT" sz="2800" b="1" dirty="0">
                <a:solidFill>
                  <a:schemeClr val="accent1"/>
                </a:solidFill>
              </a:rPr>
              <a:t>d’azione e misure di intervento finalizzate a </a:t>
            </a:r>
            <a:r>
              <a:rPr lang="it-IT" sz="2800" b="1" dirty="0" smtClean="0">
                <a:solidFill>
                  <a:schemeClr val="accent1"/>
                </a:solidFill>
              </a:rPr>
              <a:t>favorire, </a:t>
            </a:r>
            <a:r>
              <a:rPr lang="it-IT" sz="2800" b="1" dirty="0">
                <a:solidFill>
                  <a:schemeClr val="accent1"/>
                </a:solidFill>
              </a:rPr>
              <a:t>ad </a:t>
            </a:r>
            <a:r>
              <a:rPr lang="it-IT" sz="2800" b="1" dirty="0" smtClean="0">
                <a:solidFill>
                  <a:schemeClr val="accent1"/>
                </a:solidFill>
              </a:rPr>
              <a:t>esempio, </a:t>
            </a:r>
            <a:r>
              <a:rPr lang="it-IT" sz="2800" b="1" dirty="0">
                <a:solidFill>
                  <a:schemeClr val="accent1"/>
                </a:solidFill>
              </a:rPr>
              <a:t>l’accesso al </a:t>
            </a:r>
            <a:r>
              <a:rPr lang="it-IT" sz="2800" b="1" dirty="0" smtClean="0">
                <a:solidFill>
                  <a:schemeClr val="accent1"/>
                </a:solidFill>
              </a:rPr>
              <a:t>credito. </a:t>
            </a:r>
            <a:endParaRPr lang="it-IT" sz="2800" b="1" dirty="0">
              <a:solidFill>
                <a:schemeClr val="accent1"/>
              </a:solidFill>
            </a:endParaRPr>
          </a:p>
        </p:txBody>
      </p:sp>
    </p:spTree>
    <p:extLst>
      <p:ext uri="{BB962C8B-B14F-4D97-AF65-F5344CB8AC3E}">
        <p14:creationId xmlns:p14="http://schemas.microsoft.com/office/powerpoint/2010/main" val="42420131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79512" y="-7586"/>
            <a:ext cx="8424936" cy="1276346"/>
          </a:xfrm>
        </p:spPr>
        <p:txBody>
          <a:bodyPr/>
          <a:lstStyle/>
          <a:p>
            <a:r>
              <a:rPr lang="it-IT" sz="3600" dirty="0" smtClean="0"/>
              <a:t>Interventi di Policy</a:t>
            </a:r>
            <a:br>
              <a:rPr lang="it-IT" sz="3600" dirty="0" smtClean="0"/>
            </a:br>
            <a:r>
              <a:rPr lang="it-IT" sz="3600" dirty="0" smtClean="0"/>
              <a:t/>
            </a:r>
            <a:br>
              <a:rPr lang="it-IT" sz="3600" dirty="0" smtClean="0"/>
            </a:br>
            <a:r>
              <a:rPr lang="it-IT" sz="3600" dirty="0"/>
              <a:t/>
            </a:r>
            <a:br>
              <a:rPr lang="it-IT" sz="3600" dirty="0"/>
            </a:br>
            <a:r>
              <a:rPr lang="it-IT" sz="3600" dirty="0" smtClean="0"/>
              <a:t/>
            </a:r>
            <a:br>
              <a:rPr lang="it-IT" sz="3600" dirty="0" smtClean="0"/>
            </a:br>
            <a:endParaRPr lang="it-IT" sz="3600" dirty="0"/>
          </a:p>
        </p:txBody>
      </p:sp>
      <p:sp>
        <p:nvSpPr>
          <p:cNvPr id="3" name="Segnaposto contenuto 2"/>
          <p:cNvSpPr>
            <a:spLocks noGrp="1"/>
          </p:cNvSpPr>
          <p:nvPr>
            <p:ph idx="1"/>
          </p:nvPr>
        </p:nvSpPr>
        <p:spPr>
          <a:xfrm>
            <a:off x="0" y="908720"/>
            <a:ext cx="8964488" cy="4824536"/>
          </a:xfrm>
        </p:spPr>
        <p:txBody>
          <a:bodyPr/>
          <a:lstStyle/>
          <a:p>
            <a:r>
              <a:rPr lang="it-IT" sz="2800" b="1" dirty="0">
                <a:solidFill>
                  <a:schemeClr val="accent1"/>
                </a:solidFill>
              </a:rPr>
              <a:t>(2) La classificazione </a:t>
            </a:r>
            <a:r>
              <a:rPr lang="it-IT" sz="2800" b="1" dirty="0" smtClean="0">
                <a:solidFill>
                  <a:schemeClr val="accent1"/>
                </a:solidFill>
              </a:rPr>
              <a:t>ATECO prevalente  </a:t>
            </a:r>
            <a:r>
              <a:rPr lang="it-IT" sz="2800" b="1" dirty="0">
                <a:solidFill>
                  <a:schemeClr val="accent1"/>
                </a:solidFill>
              </a:rPr>
              <a:t>del “commercio al dettaglio ambulante - evidenzia una concentrazione di “ambulanti” che, seppur non localizzati esclusivamente in  queste municipalità, può essere legata ad affitti relativamente alti per l’avvio di attività commerciali,  e dunque    incentivi agli affitti nonché ipotesi di riduzione di aliquote IMU nei primi atti di attività si configurerebbero senz’altro come auspicabili, non trascurando gli interventi sulla regolamentazione, quando assente, dei  mercati rionali.</a:t>
            </a:r>
          </a:p>
        </p:txBody>
      </p:sp>
    </p:spTree>
    <p:extLst>
      <p:ext uri="{BB962C8B-B14F-4D97-AF65-F5344CB8AC3E}">
        <p14:creationId xmlns:p14="http://schemas.microsoft.com/office/powerpoint/2010/main" val="41285379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79512" y="-7586"/>
            <a:ext cx="8424936" cy="864096"/>
          </a:xfrm>
        </p:spPr>
        <p:txBody>
          <a:bodyPr/>
          <a:lstStyle/>
          <a:p>
            <a:r>
              <a:rPr lang="it-IT" sz="3600" dirty="0" smtClean="0"/>
              <a:t>Interventi di Policy</a:t>
            </a:r>
            <a:endParaRPr lang="it-IT" sz="3600" dirty="0"/>
          </a:p>
        </p:txBody>
      </p:sp>
      <p:sp>
        <p:nvSpPr>
          <p:cNvPr id="3" name="Segnaposto contenuto 2"/>
          <p:cNvSpPr>
            <a:spLocks noGrp="1"/>
          </p:cNvSpPr>
          <p:nvPr>
            <p:ph idx="1"/>
          </p:nvPr>
        </p:nvSpPr>
        <p:spPr>
          <a:xfrm>
            <a:off x="179512" y="867631"/>
            <a:ext cx="8964488" cy="4824536"/>
          </a:xfrm>
        </p:spPr>
        <p:txBody>
          <a:bodyPr/>
          <a:lstStyle/>
          <a:p>
            <a:r>
              <a:rPr lang="it-IT" sz="2800" b="1" dirty="0">
                <a:solidFill>
                  <a:schemeClr val="accent1"/>
                </a:solidFill>
              </a:rPr>
              <a:t>(3) Il degrado urbano </a:t>
            </a:r>
            <a:r>
              <a:rPr lang="it-IT" sz="2800" b="1" dirty="0" smtClean="0">
                <a:solidFill>
                  <a:schemeClr val="accent1"/>
                </a:solidFill>
              </a:rPr>
              <a:t> che caratterizza molte municipalità </a:t>
            </a:r>
            <a:r>
              <a:rPr lang="it-IT" sz="2800" b="1" dirty="0">
                <a:solidFill>
                  <a:schemeClr val="accent1"/>
                </a:solidFill>
              </a:rPr>
              <a:t>potrebbe essere in parte lenito da un’incisiva azione di sensibilizzazione avviata anche attraverso l’approvazione di norme in grado di veicolare forme di “</a:t>
            </a:r>
            <a:r>
              <a:rPr lang="it-IT" sz="2800" b="1" dirty="0" err="1">
                <a:solidFill>
                  <a:schemeClr val="accent1"/>
                </a:solidFill>
              </a:rPr>
              <a:t>autorecupero</a:t>
            </a:r>
            <a:r>
              <a:rPr lang="it-IT" sz="2800" b="1" dirty="0">
                <a:solidFill>
                  <a:schemeClr val="accent1"/>
                </a:solidFill>
              </a:rPr>
              <a:t>” di aree dismesse appartenenti all’amministrazione </a:t>
            </a:r>
            <a:r>
              <a:rPr lang="it-IT" sz="2800" b="1" dirty="0" smtClean="0">
                <a:solidFill>
                  <a:schemeClr val="accent1"/>
                </a:solidFill>
              </a:rPr>
              <a:t>comunale (non menzionando la </a:t>
            </a:r>
            <a:r>
              <a:rPr lang="it-IT" sz="2800" b="1" dirty="0">
                <a:solidFill>
                  <a:schemeClr val="accent1"/>
                </a:solidFill>
              </a:rPr>
              <a:t>creazione di percorsi di inclusione di etnie differenti,  forme di  consulenza sugli incentivi all’assunzione anche attraverso gli operatori del </a:t>
            </a:r>
            <a:r>
              <a:rPr lang="it-IT" sz="2800" b="1" dirty="0" smtClean="0">
                <a:solidFill>
                  <a:schemeClr val="accent1"/>
                </a:solidFill>
              </a:rPr>
              <a:t>servizio).</a:t>
            </a:r>
            <a:endParaRPr lang="it-IT" sz="2800" b="1" dirty="0">
              <a:solidFill>
                <a:schemeClr val="accent1"/>
              </a:solidFill>
            </a:endParaRPr>
          </a:p>
        </p:txBody>
      </p:sp>
    </p:spTree>
    <p:extLst>
      <p:ext uri="{BB962C8B-B14F-4D97-AF65-F5344CB8AC3E}">
        <p14:creationId xmlns:p14="http://schemas.microsoft.com/office/powerpoint/2010/main" val="28426348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15653" y="404664"/>
            <a:ext cx="7920880" cy="864096"/>
          </a:xfrm>
        </p:spPr>
        <p:txBody>
          <a:bodyPr/>
          <a:lstStyle/>
          <a:p>
            <a:r>
              <a:rPr lang="it-IT" dirty="0"/>
              <a:t>L’ attività ispettiva</a:t>
            </a:r>
          </a:p>
        </p:txBody>
      </p:sp>
      <p:sp>
        <p:nvSpPr>
          <p:cNvPr id="4" name="Segnaposto contenuto 3"/>
          <p:cNvSpPr>
            <a:spLocks noGrp="1"/>
          </p:cNvSpPr>
          <p:nvPr>
            <p:ph idx="13"/>
          </p:nvPr>
        </p:nvSpPr>
        <p:spPr>
          <a:xfrm>
            <a:off x="415925" y="1556792"/>
            <a:ext cx="8120608" cy="2880320"/>
          </a:xfrm>
        </p:spPr>
        <p:txBody>
          <a:bodyPr/>
          <a:lstStyle/>
          <a:p>
            <a:r>
              <a:rPr lang="it-IT" sz="3200" b="1" dirty="0">
                <a:solidFill>
                  <a:schemeClr val="accent1"/>
                </a:solidFill>
              </a:rPr>
              <a:t>Si tratta di dati di fonte  amministrativa inerenti le irregolarità nel mercato del lavoro rilevate nel corso dell’azione di vigilanza di competenza degli uffici della </a:t>
            </a:r>
            <a:r>
              <a:rPr lang="it-IT" sz="3200" b="1" dirty="0" smtClean="0">
                <a:solidFill>
                  <a:schemeClr val="accent1"/>
                </a:solidFill>
              </a:rPr>
              <a:t>DTL e dell’INPS [+ INAIL]</a:t>
            </a:r>
            <a:endParaRPr lang="it-IT" sz="3200" b="1" dirty="0">
              <a:solidFill>
                <a:schemeClr val="accent1"/>
              </a:solidFill>
            </a:endParaRPr>
          </a:p>
        </p:txBody>
      </p:sp>
    </p:spTree>
    <p:extLst>
      <p:ext uri="{BB962C8B-B14F-4D97-AF65-F5344CB8AC3E}">
        <p14:creationId xmlns:p14="http://schemas.microsoft.com/office/powerpoint/2010/main" val="71639845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07504" y="-35647"/>
            <a:ext cx="7920880" cy="864096"/>
          </a:xfrm>
        </p:spPr>
        <p:txBody>
          <a:bodyPr/>
          <a:lstStyle/>
          <a:p>
            <a:r>
              <a:rPr lang="it-IT" sz="3200" dirty="0"/>
              <a:t>A</a:t>
            </a:r>
            <a:r>
              <a:rPr lang="it-IT" sz="3200" dirty="0" smtClean="0"/>
              <a:t>ttività  </a:t>
            </a:r>
            <a:r>
              <a:rPr lang="it-IT" sz="3200" dirty="0"/>
              <a:t>di vigilanza. Dato nazionale.</a:t>
            </a:r>
          </a:p>
        </p:txBody>
      </p:sp>
      <p:graphicFrame>
        <p:nvGraphicFramePr>
          <p:cNvPr id="5" name="Segnaposto contenuto 4"/>
          <p:cNvGraphicFramePr>
            <a:graphicFrameLocks noGrp="1"/>
          </p:cNvGraphicFramePr>
          <p:nvPr>
            <p:ph idx="1"/>
            <p:extLst>
              <p:ext uri="{D42A27DB-BD31-4B8C-83A1-F6EECF244321}">
                <p14:modId xmlns:p14="http://schemas.microsoft.com/office/powerpoint/2010/main" val="4108619126"/>
              </p:ext>
            </p:extLst>
          </p:nvPr>
        </p:nvGraphicFramePr>
        <p:xfrm>
          <a:off x="107504" y="620688"/>
          <a:ext cx="9144000" cy="4106672"/>
        </p:xfrm>
        <a:graphic>
          <a:graphicData uri="http://schemas.openxmlformats.org/drawingml/2006/table">
            <a:tbl>
              <a:tblPr firstRow="1" bandRow="1">
                <a:tableStyleId>{5C22544A-7EE6-4342-B048-85BDC9FD1C3A}</a:tableStyleId>
              </a:tblPr>
              <a:tblGrid>
                <a:gridCol w="2016224"/>
                <a:gridCol w="1641376"/>
                <a:gridCol w="1828800"/>
                <a:gridCol w="1828800"/>
                <a:gridCol w="1828800"/>
              </a:tblGrid>
              <a:tr h="370840">
                <a:tc>
                  <a:txBody>
                    <a:bodyPr/>
                    <a:lstStyle/>
                    <a:p>
                      <a:pPr algn="ctr">
                        <a:lnSpc>
                          <a:spcPct val="115000"/>
                        </a:lnSpc>
                        <a:spcAft>
                          <a:spcPts val="0"/>
                        </a:spcAft>
                      </a:pPr>
                      <a:r>
                        <a:rPr lang="it-IT" sz="3200" b="1" dirty="0" smtClean="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2014</a:t>
                      </a:r>
                      <a:r>
                        <a:rPr lang="it-IT" sz="32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algn="ctr">
                        <a:lnSpc>
                          <a:spcPct val="115000"/>
                        </a:lnSpc>
                        <a:spcAft>
                          <a:spcPts val="0"/>
                        </a:spcAft>
                      </a:pPr>
                      <a:r>
                        <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AZIENDE ISPEZIONATE</a:t>
                      </a:r>
                    </a:p>
                  </a:txBody>
                  <a:tcPr marL="68580" marR="68580" marT="0" marB="0" anchor="ctr"/>
                </a:tc>
                <a:tc>
                  <a:txBody>
                    <a:bodyPr/>
                    <a:lstStyle/>
                    <a:p>
                      <a:pPr algn="ctr">
                        <a:lnSpc>
                          <a:spcPct val="115000"/>
                        </a:lnSpc>
                        <a:spcAft>
                          <a:spcPts val="0"/>
                        </a:spcAft>
                      </a:pPr>
                      <a:r>
                        <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AZIENDE IRREGOLARI</a:t>
                      </a:r>
                    </a:p>
                  </a:txBody>
                  <a:tcPr marL="68580" marR="68580" marT="0" marB="0" anchor="ctr"/>
                </a:tc>
                <a:tc>
                  <a:txBody>
                    <a:bodyPr/>
                    <a:lstStyle/>
                    <a:p>
                      <a:pPr algn="ctr">
                        <a:lnSpc>
                          <a:spcPct val="115000"/>
                        </a:lnSpc>
                        <a:spcAft>
                          <a:spcPts val="0"/>
                        </a:spcAft>
                      </a:pPr>
                      <a:r>
                        <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NUMERO  LAVORATORI IRREGOLARI</a:t>
                      </a:r>
                    </a:p>
                  </a:txBody>
                  <a:tcPr marL="68580" marR="68580" marT="0" marB="0" anchor="ctr"/>
                </a:tc>
                <a:tc>
                  <a:txBody>
                    <a:bodyPr/>
                    <a:lstStyle/>
                    <a:p>
                      <a:pPr algn="ctr">
                        <a:lnSpc>
                          <a:spcPct val="115000"/>
                        </a:lnSpc>
                        <a:spcAft>
                          <a:spcPts val="0"/>
                        </a:spcAft>
                      </a:pPr>
                      <a:r>
                        <a:rPr lang="it-IT" sz="2000" b="1">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NUMERO  LAVORATORI TOTALMENTE IN NERO</a:t>
                      </a:r>
                    </a:p>
                  </a:txBody>
                  <a:tcPr marL="68580" marR="68580" marT="0" marB="0" anchor="ctr"/>
                </a:tc>
              </a:tr>
              <a:tr h="370840">
                <a:tc>
                  <a:txBody>
                    <a:bodyPr/>
                    <a:lstStyle/>
                    <a:p>
                      <a:pPr>
                        <a:lnSpc>
                          <a:spcPct val="115000"/>
                        </a:lnSpc>
                        <a:spcAft>
                          <a:spcPts val="0"/>
                        </a:spcAft>
                      </a:pPr>
                      <a:r>
                        <a:rPr lang="it-IT" sz="2000" b="1" u="sng"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MINISTERO DEL LAVORO E DELLE POLITICHE SOCIALI</a:t>
                      </a:r>
                    </a:p>
                  </a:txBody>
                  <a:tcPr marL="68580" marR="68580" marT="0" marB="0"/>
                </a:tc>
                <a:tc>
                  <a:txBody>
                    <a:bodyPr/>
                    <a:lstStyle/>
                    <a:p>
                      <a:pPr algn="ctr">
                        <a:lnSpc>
                          <a:spcPct val="115000"/>
                        </a:lnSpc>
                        <a:spcAft>
                          <a:spcPts val="0"/>
                        </a:spcAft>
                      </a:pPr>
                      <a:r>
                        <a:rPr lang="it-IT" sz="28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140.173 </a:t>
                      </a:r>
                    </a:p>
                  </a:txBody>
                  <a:tcPr marL="68580" marR="68580" marT="0" marB="0"/>
                </a:tc>
                <a:tc>
                  <a:txBody>
                    <a:bodyPr/>
                    <a:lstStyle/>
                    <a:p>
                      <a:pPr marL="0" algn="ctr" defTabSz="914400" rtl="0" eaLnBrk="1" latinLnBrk="0" hangingPunct="1">
                        <a:lnSpc>
                          <a:spcPct val="115000"/>
                        </a:lnSpc>
                        <a:spcAft>
                          <a:spcPts val="0"/>
                        </a:spcAft>
                      </a:pPr>
                      <a:r>
                        <a:rPr lang="it-IT" sz="28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74.745</a:t>
                      </a:r>
                    </a:p>
                  </a:txBody>
                  <a:tcPr marL="68580" marR="68580" marT="0" marB="0"/>
                </a:tc>
                <a:tc>
                  <a:txBody>
                    <a:bodyPr/>
                    <a:lstStyle/>
                    <a:p>
                      <a:pPr algn="ctr">
                        <a:lnSpc>
                          <a:spcPct val="115000"/>
                        </a:lnSpc>
                        <a:spcAft>
                          <a:spcPts val="0"/>
                        </a:spcAft>
                      </a:pPr>
                      <a:r>
                        <a:rPr lang="it-IT" sz="28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73.508 </a:t>
                      </a:r>
                    </a:p>
                  </a:txBody>
                  <a:tcPr marL="68580" marR="68580" marT="0" marB="0"/>
                </a:tc>
                <a:tc>
                  <a:txBody>
                    <a:bodyPr/>
                    <a:lstStyle/>
                    <a:p>
                      <a:pPr algn="ctr">
                        <a:lnSpc>
                          <a:spcPct val="115000"/>
                        </a:lnSpc>
                        <a:spcAft>
                          <a:spcPts val="0"/>
                        </a:spcAft>
                      </a:pPr>
                      <a:r>
                        <a:rPr lang="it-IT" sz="2800" b="1" kern="1200" dirty="0" smtClean="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41.030</a:t>
                      </a:r>
                      <a:endParaRPr lang="it-IT" sz="28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70840">
                <a:tc>
                  <a:txBody>
                    <a:bodyPr/>
                    <a:lstStyle/>
                    <a:p>
                      <a:pPr>
                        <a:lnSpc>
                          <a:spcPct val="115000"/>
                        </a:lnSpc>
                        <a:spcAft>
                          <a:spcPts val="0"/>
                        </a:spcAft>
                      </a:pPr>
                      <a:r>
                        <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INPS</a:t>
                      </a:r>
                    </a:p>
                  </a:txBody>
                  <a:tcPr marL="68580" marR="68580" marT="0" marB="0"/>
                </a:tc>
                <a:tc>
                  <a:txBody>
                    <a:bodyPr/>
                    <a:lstStyle/>
                    <a:p>
                      <a:pPr algn="ctr">
                        <a:lnSpc>
                          <a:spcPct val="115000"/>
                        </a:lnSpc>
                        <a:spcAft>
                          <a:spcPts val="0"/>
                        </a:spcAft>
                      </a:pPr>
                      <a:r>
                        <a:rPr lang="it-IT" sz="2000" b="1">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58.043</a:t>
                      </a:r>
                    </a:p>
                  </a:txBody>
                  <a:tcPr marL="68580" marR="68580" marT="0" marB="0"/>
                </a:tc>
                <a:tc>
                  <a:txBody>
                    <a:bodyPr/>
                    <a:lstStyle/>
                    <a:p>
                      <a:pPr algn="ctr">
                        <a:lnSpc>
                          <a:spcPct val="115000"/>
                        </a:lnSpc>
                        <a:spcAft>
                          <a:spcPts val="0"/>
                        </a:spcAft>
                      </a:pPr>
                      <a:r>
                        <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47.044</a:t>
                      </a:r>
                    </a:p>
                  </a:txBody>
                  <a:tcPr marL="68580" marR="68580" marT="0" marB="0"/>
                </a:tc>
                <a:tc>
                  <a:txBody>
                    <a:bodyPr/>
                    <a:lstStyle/>
                    <a:p>
                      <a:pPr algn="ctr">
                        <a:lnSpc>
                          <a:spcPct val="115000"/>
                        </a:lnSpc>
                        <a:spcAft>
                          <a:spcPts val="0"/>
                        </a:spcAft>
                      </a:pPr>
                      <a:r>
                        <a:rPr lang="it-IT" sz="2000" b="1">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48.658</a:t>
                      </a:r>
                    </a:p>
                  </a:txBody>
                  <a:tcPr marL="68580" marR="68580" marT="0" marB="0"/>
                </a:tc>
                <a:tc>
                  <a:txBody>
                    <a:bodyPr/>
                    <a:lstStyle/>
                    <a:p>
                      <a:pPr algn="ctr">
                        <a:lnSpc>
                          <a:spcPct val="115000"/>
                        </a:lnSpc>
                        <a:spcAft>
                          <a:spcPts val="0"/>
                        </a:spcAft>
                      </a:pPr>
                      <a:r>
                        <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28.625</a:t>
                      </a:r>
                    </a:p>
                  </a:txBody>
                  <a:tcPr marL="68580" marR="68580" marT="0" marB="0"/>
                </a:tc>
              </a:tr>
              <a:tr h="370840">
                <a:tc>
                  <a:txBody>
                    <a:bodyPr/>
                    <a:lstStyle/>
                    <a:p>
                      <a:pPr>
                        <a:lnSpc>
                          <a:spcPct val="115000"/>
                        </a:lnSpc>
                        <a:spcAft>
                          <a:spcPts val="0"/>
                        </a:spcAft>
                      </a:pPr>
                      <a:r>
                        <a:rPr lang="it-IT" sz="2000" b="1">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INAIL</a:t>
                      </a:r>
                    </a:p>
                  </a:txBody>
                  <a:tcPr marL="68580" marR="68580" marT="0" marB="0"/>
                </a:tc>
                <a:tc>
                  <a:txBody>
                    <a:bodyPr/>
                    <a:lstStyle/>
                    <a:p>
                      <a:pPr algn="ctr">
                        <a:lnSpc>
                          <a:spcPct val="115000"/>
                        </a:lnSpc>
                        <a:spcAft>
                          <a:spcPts val="0"/>
                        </a:spcAft>
                      </a:pPr>
                      <a:r>
                        <a:rPr lang="it-IT" sz="2000" b="1">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23.260</a:t>
                      </a:r>
                    </a:p>
                  </a:txBody>
                  <a:tcPr marL="68580" marR="68580" marT="0" marB="0"/>
                </a:tc>
                <a:tc>
                  <a:txBody>
                    <a:bodyPr/>
                    <a:lstStyle/>
                    <a:p>
                      <a:pPr algn="ctr">
                        <a:lnSpc>
                          <a:spcPct val="115000"/>
                        </a:lnSpc>
                        <a:spcAft>
                          <a:spcPts val="0"/>
                        </a:spcAft>
                      </a:pPr>
                      <a:r>
                        <a:rPr lang="it-IT" sz="2000" b="1">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20.343</a:t>
                      </a:r>
                    </a:p>
                  </a:txBody>
                  <a:tcPr marL="68580" marR="68580" marT="0" marB="0"/>
                </a:tc>
                <a:tc>
                  <a:txBody>
                    <a:bodyPr/>
                    <a:lstStyle/>
                    <a:p>
                      <a:pPr algn="ctr">
                        <a:lnSpc>
                          <a:spcPct val="115000"/>
                        </a:lnSpc>
                        <a:spcAft>
                          <a:spcPts val="0"/>
                        </a:spcAft>
                      </a:pPr>
                      <a:r>
                        <a:rPr lang="it-IT" sz="2000" b="1">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59.463</a:t>
                      </a:r>
                    </a:p>
                  </a:txBody>
                  <a:tcPr marL="68580" marR="68580" marT="0" marB="0"/>
                </a:tc>
                <a:tc>
                  <a:txBody>
                    <a:bodyPr/>
                    <a:lstStyle/>
                    <a:p>
                      <a:pPr algn="ctr">
                        <a:lnSpc>
                          <a:spcPct val="115000"/>
                        </a:lnSpc>
                        <a:spcAft>
                          <a:spcPts val="0"/>
                        </a:spcAft>
                      </a:pPr>
                      <a:r>
                        <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7.732</a:t>
                      </a:r>
                    </a:p>
                  </a:txBody>
                  <a:tcPr marL="68580" marR="68580" marT="0" marB="0"/>
                </a:tc>
              </a:tr>
              <a:tr h="370840">
                <a:tc>
                  <a:txBody>
                    <a:bodyPr/>
                    <a:lstStyle/>
                    <a:p>
                      <a:pPr>
                        <a:lnSpc>
                          <a:spcPct val="115000"/>
                        </a:lnSpc>
                        <a:spcAft>
                          <a:spcPts val="0"/>
                        </a:spcAft>
                      </a:pPr>
                      <a:r>
                        <a:rPr lang="it-IT" sz="32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TOTALE</a:t>
                      </a:r>
                    </a:p>
                  </a:txBody>
                  <a:tcPr marL="68580" marR="68580" marT="0" marB="0"/>
                </a:tc>
                <a:tc>
                  <a:txBody>
                    <a:bodyPr/>
                    <a:lstStyle/>
                    <a:p>
                      <a:pPr algn="ctr">
                        <a:lnSpc>
                          <a:spcPct val="115000"/>
                        </a:lnSpc>
                        <a:spcAft>
                          <a:spcPts val="0"/>
                        </a:spcAft>
                      </a:pPr>
                      <a:r>
                        <a:rPr lang="it-IT" sz="32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221.476 </a:t>
                      </a:r>
                    </a:p>
                  </a:txBody>
                  <a:tcPr marL="68580" marR="68580" marT="0" marB="0"/>
                </a:tc>
                <a:tc>
                  <a:txBody>
                    <a:bodyPr/>
                    <a:lstStyle/>
                    <a:p>
                      <a:pPr algn="ctr">
                        <a:lnSpc>
                          <a:spcPct val="115000"/>
                        </a:lnSpc>
                        <a:spcAft>
                          <a:spcPts val="0"/>
                        </a:spcAft>
                      </a:pPr>
                      <a:r>
                        <a:rPr lang="it-IT" sz="2000" b="1">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142.132</a:t>
                      </a:r>
                    </a:p>
                  </a:txBody>
                  <a:tcPr marL="68580" marR="68580" marT="0" marB="0"/>
                </a:tc>
                <a:tc>
                  <a:txBody>
                    <a:bodyPr/>
                    <a:lstStyle/>
                    <a:p>
                      <a:pPr algn="ctr">
                        <a:lnSpc>
                          <a:spcPct val="115000"/>
                        </a:lnSpc>
                        <a:spcAft>
                          <a:spcPts val="0"/>
                        </a:spcAft>
                      </a:pPr>
                      <a:r>
                        <a:rPr lang="it-IT" sz="2000" b="1" dirty="0" smtClean="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181.629</a:t>
                      </a:r>
                      <a:endPar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it-IT" sz="2000" b="1"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77.387 </a:t>
                      </a:r>
                    </a:p>
                  </a:txBody>
                  <a:tcPr marL="68580" marR="68580" marT="0" marB="0"/>
                </a:tc>
              </a:tr>
            </a:tbl>
          </a:graphicData>
        </a:graphic>
      </p:graphicFrame>
      <p:sp>
        <p:nvSpPr>
          <p:cNvPr id="3" name="Rettangolo 2"/>
          <p:cNvSpPr/>
          <p:nvPr/>
        </p:nvSpPr>
        <p:spPr>
          <a:xfrm>
            <a:off x="139100" y="4639928"/>
            <a:ext cx="8897395" cy="1077218"/>
          </a:xfrm>
          <a:prstGeom prst="rect">
            <a:avLst/>
          </a:prstGeom>
        </p:spPr>
        <p:txBody>
          <a:bodyPr wrap="square">
            <a:spAutoFit/>
          </a:bodyPr>
          <a:lstStyle/>
          <a:p>
            <a:pPr>
              <a:defRPr/>
            </a:pPr>
            <a:r>
              <a:rPr lang="it-IT" sz="3200" b="1" dirty="0" smtClean="0">
                <a:solidFill>
                  <a:schemeClr val="accent1"/>
                </a:solidFill>
              </a:rPr>
              <a:t>Le maxi- </a:t>
            </a:r>
            <a:r>
              <a:rPr lang="it-IT" sz="3200" b="1" dirty="0">
                <a:solidFill>
                  <a:schemeClr val="accent1"/>
                </a:solidFill>
              </a:rPr>
              <a:t>sanzioni erogate per lavoro nero </a:t>
            </a:r>
            <a:r>
              <a:rPr lang="it-IT" sz="3200" b="1" dirty="0" smtClean="0">
                <a:solidFill>
                  <a:schemeClr val="accent1"/>
                </a:solidFill>
              </a:rPr>
              <a:t>nella </a:t>
            </a:r>
            <a:r>
              <a:rPr lang="it-IT" sz="3200" b="1" dirty="0">
                <a:solidFill>
                  <a:schemeClr val="accent1"/>
                </a:solidFill>
              </a:rPr>
              <a:t>sola Campania </a:t>
            </a:r>
            <a:r>
              <a:rPr lang="it-IT" sz="3200" b="1" dirty="0" smtClean="0">
                <a:solidFill>
                  <a:schemeClr val="accent1"/>
                </a:solidFill>
              </a:rPr>
              <a:t>nel 2014 sono state 4600</a:t>
            </a:r>
            <a:r>
              <a:rPr lang="it-IT" sz="3200" b="1" dirty="0">
                <a:solidFill>
                  <a:schemeClr val="accent1"/>
                </a:solidFill>
              </a:rPr>
              <a:t>. </a:t>
            </a:r>
          </a:p>
        </p:txBody>
      </p:sp>
    </p:spTree>
    <p:extLst>
      <p:ext uri="{BB962C8B-B14F-4D97-AF65-F5344CB8AC3E}">
        <p14:creationId xmlns:p14="http://schemas.microsoft.com/office/powerpoint/2010/main" val="31262624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3864" y="188640"/>
            <a:ext cx="9130136" cy="1872208"/>
          </a:xfrm>
        </p:spPr>
        <p:txBody>
          <a:bodyPr/>
          <a:lstStyle/>
          <a:p>
            <a:r>
              <a:rPr lang="it-IT" sz="2800" b="1" dirty="0" smtClean="0">
                <a:solidFill>
                  <a:schemeClr val="accent1"/>
                </a:solidFill>
              </a:rPr>
              <a:t>Risultato dell’attività </a:t>
            </a:r>
            <a:r>
              <a:rPr lang="it-IT" sz="2800" b="1" dirty="0">
                <a:solidFill>
                  <a:schemeClr val="accent1"/>
                </a:solidFill>
              </a:rPr>
              <a:t>Ispettiva </a:t>
            </a:r>
            <a:r>
              <a:rPr lang="it-IT" sz="2800" b="1" dirty="0" smtClean="0">
                <a:solidFill>
                  <a:schemeClr val="accent1"/>
                </a:solidFill>
              </a:rPr>
              <a:t>a Napoli:  </a:t>
            </a:r>
            <a:r>
              <a:rPr lang="it-IT" sz="2800" b="1" dirty="0">
                <a:solidFill>
                  <a:schemeClr val="accent1"/>
                </a:solidFill>
              </a:rPr>
              <a:t>numero Ispezioni, lavoratori extracomunitari clandestini e numero maxi sanzioni erogate per lavoro in </a:t>
            </a:r>
            <a:r>
              <a:rPr lang="it-IT" sz="2800" b="1" dirty="0" smtClean="0">
                <a:solidFill>
                  <a:schemeClr val="accent1"/>
                </a:solidFill>
              </a:rPr>
              <a:t>nero. Anno 2013</a:t>
            </a:r>
            <a:endParaRPr lang="it-IT" sz="2800" b="1" dirty="0">
              <a:solidFill>
                <a:schemeClr val="accent1"/>
              </a:solidFill>
            </a:endParaRPr>
          </a:p>
          <a:p>
            <a:endParaRPr lang="it-IT" dirty="0"/>
          </a:p>
        </p:txBody>
      </p:sp>
      <p:graphicFrame>
        <p:nvGraphicFramePr>
          <p:cNvPr id="4" name="Tabella 3"/>
          <p:cNvGraphicFramePr>
            <a:graphicFrameLocks noGrp="1"/>
          </p:cNvGraphicFramePr>
          <p:nvPr>
            <p:extLst>
              <p:ext uri="{D42A27DB-BD31-4B8C-83A1-F6EECF244321}">
                <p14:modId xmlns:p14="http://schemas.microsoft.com/office/powerpoint/2010/main" val="578535119"/>
              </p:ext>
            </p:extLst>
          </p:nvPr>
        </p:nvGraphicFramePr>
        <p:xfrm>
          <a:off x="251520" y="1844824"/>
          <a:ext cx="6096000" cy="4363720"/>
        </p:xfrm>
        <a:graphic>
          <a:graphicData uri="http://schemas.openxmlformats.org/drawingml/2006/table">
            <a:tbl>
              <a:tblPr firstRow="1" bandRow="1">
                <a:tableStyleId>{5C22544A-7EE6-4342-B048-85BDC9FD1C3A}</a:tableStyleId>
              </a:tblPr>
              <a:tblGrid>
                <a:gridCol w="3888432"/>
                <a:gridCol w="175568"/>
                <a:gridCol w="2032000"/>
              </a:tblGrid>
              <a:tr h="370840">
                <a:tc>
                  <a:txBody>
                    <a:bodyPr/>
                    <a:lstStyle/>
                    <a:p>
                      <a:pPr algn="just">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NUMERO ISPEZIONI EFFETTUATE</a:t>
                      </a:r>
                    </a:p>
                  </a:txBody>
                  <a:tcPr marL="68580" marR="68580" marT="0" marB="0"/>
                </a:tc>
                <a:tc>
                  <a:txBody>
                    <a:bodyPr/>
                    <a:lstStyle/>
                    <a:p>
                      <a:pPr algn="ctr">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15000"/>
                        </a:lnSpc>
                        <a:spcAft>
                          <a:spcPts val="1000"/>
                        </a:spcAft>
                      </a:pPr>
                      <a:r>
                        <a:rPr lang="it-IT" sz="28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5184</a:t>
                      </a:r>
                    </a:p>
                  </a:txBody>
                  <a:tcPr marL="68580" marR="68580" marT="0" marB="0"/>
                </a:tc>
              </a:tr>
              <a:tr h="370840">
                <a:tc>
                  <a:txBody>
                    <a:bodyPr/>
                    <a:lstStyle/>
                    <a:p>
                      <a:pPr algn="just">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NUMERO ISPEZIONI IN CUI SONO STATI CONTESTATI ILEECITI</a:t>
                      </a:r>
                    </a:p>
                  </a:txBody>
                  <a:tcPr marL="68580" marR="68580" marT="0" marB="0"/>
                </a:tc>
                <a:tc>
                  <a:txBody>
                    <a:bodyPr/>
                    <a:lstStyle/>
                    <a:p>
                      <a:pPr algn="ctr">
                        <a:lnSpc>
                          <a:spcPct val="115000"/>
                        </a:lnSpc>
                        <a:spcAft>
                          <a:spcPts val="1000"/>
                        </a:spcAft>
                      </a:pPr>
                      <a:r>
                        <a:rPr lang="it-IT" sz="2000" b="1" kern="120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15000"/>
                        </a:lnSpc>
                        <a:spcAft>
                          <a:spcPts val="1000"/>
                        </a:spcAft>
                      </a:pPr>
                      <a:r>
                        <a:rPr lang="it-IT" sz="28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2818</a:t>
                      </a:r>
                    </a:p>
                    <a:p>
                      <a:pPr algn="ctr">
                        <a:lnSpc>
                          <a:spcPct val="115000"/>
                        </a:lnSpc>
                        <a:spcAft>
                          <a:spcPts val="1000"/>
                        </a:spcAft>
                      </a:pPr>
                      <a:r>
                        <a:rPr lang="it-IT" sz="28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r>
              <a:tr h="370840">
                <a:tc>
                  <a:txBody>
                    <a:bodyPr/>
                    <a:lstStyle/>
                    <a:p>
                      <a:pPr algn="just">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LAVORATORI A CUI SI RIFERISCONO LE IRREGOLARITA’ ACCERTATE</a:t>
                      </a:r>
                    </a:p>
                  </a:txBody>
                  <a:tcPr marL="68580" marR="68580" marT="0" marB="0"/>
                </a:tc>
                <a:tc>
                  <a:txBody>
                    <a:bodyPr/>
                    <a:lstStyle/>
                    <a:p>
                      <a:pPr algn="ctr">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15000"/>
                        </a:lnSpc>
                        <a:spcAft>
                          <a:spcPts val="1000"/>
                        </a:spcAft>
                      </a:pPr>
                      <a:r>
                        <a:rPr lang="it-IT" sz="28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4517</a:t>
                      </a:r>
                    </a:p>
                    <a:p>
                      <a:pPr algn="ctr">
                        <a:lnSpc>
                          <a:spcPct val="115000"/>
                        </a:lnSpc>
                        <a:spcAft>
                          <a:spcPts val="1000"/>
                        </a:spcAft>
                      </a:pPr>
                      <a:r>
                        <a:rPr lang="it-IT" sz="28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r>
              <a:tr h="370840">
                <a:tc>
                  <a:txBody>
                    <a:bodyPr/>
                    <a:lstStyle/>
                    <a:p>
                      <a:pPr algn="just">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LAVORATORI EXTRACOMUNITARI CLANDESTINI</a:t>
                      </a:r>
                    </a:p>
                  </a:txBody>
                  <a:tcPr marL="68580" marR="68580" marT="0" marB="0"/>
                </a:tc>
                <a:tc>
                  <a:txBody>
                    <a:bodyPr/>
                    <a:lstStyle/>
                    <a:p>
                      <a:pPr algn="ctr">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87</a:t>
                      </a:r>
                    </a:p>
                    <a:p>
                      <a:pPr algn="ctr">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r>
              <a:tr h="370840">
                <a:tc>
                  <a:txBody>
                    <a:bodyPr/>
                    <a:lstStyle/>
                    <a:p>
                      <a:pPr algn="just">
                        <a:lnSpc>
                          <a:spcPct val="115000"/>
                        </a:lnSpc>
                        <a:spcAft>
                          <a:spcPts val="1000"/>
                        </a:spcAft>
                      </a:pPr>
                      <a:r>
                        <a:rPr lang="it-IT" sz="2000" b="1" kern="120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CASI DI EROGAZIONE MAXISANZIONE PER LAVORO NERO</a:t>
                      </a:r>
                    </a:p>
                  </a:txBody>
                  <a:tcPr marL="68580" marR="68580" marT="0" marB="0"/>
                </a:tc>
                <a:tc>
                  <a:txBody>
                    <a:bodyPr/>
                    <a:lstStyle/>
                    <a:p>
                      <a:pPr algn="ctr">
                        <a:lnSpc>
                          <a:spcPct val="115000"/>
                        </a:lnSpc>
                        <a:spcAft>
                          <a:spcPts val="1000"/>
                        </a:spcAft>
                      </a:pPr>
                      <a:r>
                        <a:rPr lang="it-IT" sz="2000" b="1" kern="120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3857</a:t>
                      </a:r>
                    </a:p>
                    <a:p>
                      <a:pPr algn="ctr">
                        <a:lnSpc>
                          <a:spcPct val="115000"/>
                        </a:lnSpc>
                        <a:spcAft>
                          <a:spcPts val="1000"/>
                        </a:spcAft>
                      </a:pPr>
                      <a:r>
                        <a:rPr lang="it-IT" sz="2000" b="1" kern="1200" dirty="0">
                          <a:solidFill>
                            <a:srgbClr val="E97C30"/>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r>
            </a:tbl>
          </a:graphicData>
        </a:graphic>
      </p:graphicFrame>
      <p:sp>
        <p:nvSpPr>
          <p:cNvPr id="7" name="Segnaposto contenuto 2"/>
          <p:cNvSpPr>
            <a:spLocks noGrp="1"/>
          </p:cNvSpPr>
          <p:nvPr>
            <p:ph idx="1"/>
          </p:nvPr>
        </p:nvSpPr>
        <p:spPr>
          <a:xfrm>
            <a:off x="6585176" y="2060848"/>
            <a:ext cx="2550194" cy="2808312"/>
          </a:xfrm>
        </p:spPr>
        <p:txBody>
          <a:bodyPr/>
          <a:lstStyle/>
          <a:p>
            <a:pPr algn="ctr"/>
            <a:r>
              <a:rPr lang="it-IT" sz="2800" b="1" dirty="0" smtClean="0">
                <a:solidFill>
                  <a:schemeClr val="accent1"/>
                </a:solidFill>
              </a:rPr>
              <a:t>Oltre un’azienda su due di quelle sottoposte ad ispezione è risultata irregolare!</a:t>
            </a:r>
            <a:endParaRPr lang="it-IT" dirty="0"/>
          </a:p>
        </p:txBody>
      </p:sp>
    </p:spTree>
    <p:extLst>
      <p:ext uri="{BB962C8B-B14F-4D97-AF65-F5344CB8AC3E}">
        <p14:creationId xmlns:p14="http://schemas.microsoft.com/office/powerpoint/2010/main" val="17319333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516" y="-65131"/>
            <a:ext cx="7920880" cy="864096"/>
          </a:xfrm>
        </p:spPr>
        <p:txBody>
          <a:bodyPr/>
          <a:lstStyle/>
          <a:p>
            <a:r>
              <a:rPr lang="it-IT" dirty="0" smtClean="0"/>
              <a:t>Criticità: </a:t>
            </a:r>
            <a:r>
              <a:rPr lang="it-IT" dirty="0"/>
              <a:t/>
            </a:r>
            <a:br>
              <a:rPr lang="it-IT" dirty="0"/>
            </a:br>
            <a:endParaRPr lang="it-IT" dirty="0"/>
          </a:p>
        </p:txBody>
      </p:sp>
      <p:sp>
        <p:nvSpPr>
          <p:cNvPr id="3" name="Segnaposto contenuto 2"/>
          <p:cNvSpPr>
            <a:spLocks noGrp="1"/>
          </p:cNvSpPr>
          <p:nvPr>
            <p:ph idx="1"/>
          </p:nvPr>
        </p:nvSpPr>
        <p:spPr>
          <a:xfrm>
            <a:off x="152516" y="548680"/>
            <a:ext cx="8991484" cy="5472608"/>
          </a:xfrm>
        </p:spPr>
        <p:txBody>
          <a:bodyPr/>
          <a:lstStyle/>
          <a:p>
            <a:r>
              <a:rPr lang="it-IT" sz="2700" b="1" dirty="0">
                <a:solidFill>
                  <a:schemeClr val="accent1"/>
                </a:solidFill>
              </a:rPr>
              <a:t>Sono noti i problemi legati alla formulazione di  richieste finalizzate ad acquisire informazioni implicanti riflessi di responsabilità amministrativa e penale delle aziende coinvolte, dunque  caratterizzati da profili di natura </a:t>
            </a:r>
            <a:r>
              <a:rPr lang="it-IT" sz="2700" b="1" dirty="0" smtClean="0">
                <a:solidFill>
                  <a:schemeClr val="accent1"/>
                </a:solidFill>
              </a:rPr>
              <a:t>sensibile. Tali </a:t>
            </a:r>
            <a:r>
              <a:rPr lang="it-IT" sz="2700" b="1" dirty="0">
                <a:solidFill>
                  <a:schemeClr val="accent1"/>
                </a:solidFill>
              </a:rPr>
              <a:t>problemi hanno </a:t>
            </a:r>
            <a:r>
              <a:rPr lang="it-IT" sz="2700" b="1" dirty="0" smtClean="0">
                <a:solidFill>
                  <a:schemeClr val="accent1"/>
                </a:solidFill>
              </a:rPr>
              <a:t>necessariamente avuti </a:t>
            </a:r>
            <a:r>
              <a:rPr lang="it-IT" sz="2700" b="1" dirty="0">
                <a:solidFill>
                  <a:schemeClr val="accent1"/>
                </a:solidFill>
              </a:rPr>
              <a:t>risvolti sulla modalità attraverso la quale gli esiti delle interrogazioni sono stati </a:t>
            </a:r>
            <a:r>
              <a:rPr lang="it-IT" sz="2700" b="1" dirty="0" smtClean="0">
                <a:solidFill>
                  <a:schemeClr val="accent1"/>
                </a:solidFill>
              </a:rPr>
              <a:t>forniti. </a:t>
            </a:r>
          </a:p>
          <a:p>
            <a:r>
              <a:rPr lang="it-IT" sz="2700" b="1" dirty="0" smtClean="0">
                <a:solidFill>
                  <a:schemeClr val="accent1"/>
                </a:solidFill>
              </a:rPr>
              <a:t>Più </a:t>
            </a:r>
            <a:r>
              <a:rPr lang="it-IT" sz="2700" b="1" dirty="0">
                <a:solidFill>
                  <a:schemeClr val="accent1"/>
                </a:solidFill>
              </a:rPr>
              <a:t>in particolare, i dati sono stati in alcuni casi forniti a livello di aggregazione provinciale, in altri casi i dati </a:t>
            </a:r>
            <a:r>
              <a:rPr lang="it-IT" sz="2700" b="1" dirty="0" smtClean="0">
                <a:solidFill>
                  <a:schemeClr val="accent1"/>
                </a:solidFill>
              </a:rPr>
              <a:t>potevano essere resi fruibili a </a:t>
            </a:r>
            <a:r>
              <a:rPr lang="it-IT" sz="2700" b="1" dirty="0">
                <a:solidFill>
                  <a:schemeClr val="accent1"/>
                </a:solidFill>
              </a:rPr>
              <a:t>livello </a:t>
            </a:r>
            <a:r>
              <a:rPr lang="it-IT" sz="2700" b="1" dirty="0" smtClean="0">
                <a:solidFill>
                  <a:schemeClr val="accent1"/>
                </a:solidFill>
              </a:rPr>
              <a:t>sub-comunale ma solo in </a:t>
            </a:r>
            <a:r>
              <a:rPr lang="it-IT" sz="2700" b="1" dirty="0">
                <a:solidFill>
                  <a:schemeClr val="accent1"/>
                </a:solidFill>
              </a:rPr>
              <a:t>forma </a:t>
            </a:r>
            <a:r>
              <a:rPr lang="it-IT" sz="2700" b="1" dirty="0" smtClean="0">
                <a:solidFill>
                  <a:schemeClr val="accent1"/>
                </a:solidFill>
              </a:rPr>
              <a:t>aggregata con ricorrenze    superiori ad una determinata soglia, non menzionando gli aspetti legati alle peculiarità della piattaforme (utilizzo dei tracciati record).</a:t>
            </a:r>
            <a:endParaRPr lang="it-IT" sz="2700" b="1" dirty="0">
              <a:solidFill>
                <a:schemeClr val="accent1"/>
              </a:solidFill>
            </a:endParaRPr>
          </a:p>
        </p:txBody>
      </p:sp>
    </p:spTree>
    <p:extLst>
      <p:ext uri="{BB962C8B-B14F-4D97-AF65-F5344CB8AC3E}">
        <p14:creationId xmlns:p14="http://schemas.microsoft.com/office/powerpoint/2010/main" val="27375206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ctrTitle"/>
          </p:nvPr>
        </p:nvSpPr>
        <p:spPr>
          <a:xfrm>
            <a:off x="-25896" y="3429000"/>
            <a:ext cx="9144000" cy="821953"/>
          </a:xfrm>
        </p:spPr>
        <p:txBody>
          <a:bodyPr/>
          <a:lstStyle/>
          <a:p>
            <a:r>
              <a:rPr lang="it-IT" noProof="0" dirty="0" smtClean="0"/>
              <a:t>Grazie per l’attenzione</a:t>
            </a:r>
            <a:endParaRPr lang="it-IT" noProof="0" dirty="0"/>
          </a:p>
        </p:txBody>
      </p:sp>
      <p:sp>
        <p:nvSpPr>
          <p:cNvPr id="7" name="Untertitel 6"/>
          <p:cNvSpPr>
            <a:spLocks noGrp="1"/>
          </p:cNvSpPr>
          <p:nvPr>
            <p:ph type="subTitle" idx="1"/>
          </p:nvPr>
        </p:nvSpPr>
        <p:spPr/>
        <p:txBody>
          <a:bodyPr>
            <a:normAutofit fontScale="25000" lnSpcReduction="20000"/>
          </a:bodyPr>
          <a:lstStyle/>
          <a:p>
            <a:r>
              <a:rPr lang="en-US" sz="12800" dirty="0">
                <a:solidFill>
                  <a:schemeClr val="tx2"/>
                </a:solidFill>
              </a:rPr>
              <a:t>Paolo </a:t>
            </a:r>
            <a:r>
              <a:rPr lang="en-US" sz="12800" dirty="0" err="1">
                <a:solidFill>
                  <a:schemeClr val="tx2"/>
                </a:solidFill>
              </a:rPr>
              <a:t>Mazzocchi</a:t>
            </a:r>
            <a:r>
              <a:rPr lang="en-US" sz="12800" dirty="0">
                <a:solidFill>
                  <a:schemeClr val="tx2"/>
                </a:solidFill>
              </a:rPr>
              <a:t>  </a:t>
            </a:r>
          </a:p>
          <a:p>
            <a:r>
              <a:rPr lang="en-US" sz="12800" dirty="0" err="1">
                <a:solidFill>
                  <a:schemeClr val="tx2"/>
                </a:solidFill>
              </a:rPr>
              <a:t>Università</a:t>
            </a:r>
            <a:r>
              <a:rPr lang="en-US" sz="12800" dirty="0">
                <a:solidFill>
                  <a:schemeClr val="tx2"/>
                </a:solidFill>
              </a:rPr>
              <a:t> </a:t>
            </a:r>
            <a:r>
              <a:rPr lang="en-US" sz="12800" dirty="0" err="1">
                <a:solidFill>
                  <a:schemeClr val="tx2"/>
                </a:solidFill>
              </a:rPr>
              <a:t>degli</a:t>
            </a:r>
            <a:r>
              <a:rPr lang="en-US" sz="12800" dirty="0">
                <a:solidFill>
                  <a:schemeClr val="tx2"/>
                </a:solidFill>
              </a:rPr>
              <a:t> </a:t>
            </a:r>
            <a:r>
              <a:rPr lang="en-US" sz="12800" dirty="0" err="1">
                <a:solidFill>
                  <a:schemeClr val="tx2"/>
                </a:solidFill>
              </a:rPr>
              <a:t>Studi</a:t>
            </a:r>
            <a:r>
              <a:rPr lang="en-US" sz="12800" dirty="0">
                <a:solidFill>
                  <a:schemeClr val="tx2"/>
                </a:solidFill>
              </a:rPr>
              <a:t> di Napoli “Parthenope” </a:t>
            </a:r>
          </a:p>
          <a:p>
            <a:endParaRPr lang="it-IT" noProof="0" dirty="0"/>
          </a:p>
        </p:txBody>
      </p:sp>
    </p:spTree>
    <p:extLst>
      <p:ext uri="{BB962C8B-B14F-4D97-AF65-F5344CB8AC3E}">
        <p14:creationId xmlns:p14="http://schemas.microsoft.com/office/powerpoint/2010/main" val="242619130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LightsOn">
  <a:themeElements>
    <a:clrScheme name="Blue_Moving_Lights">
      <a:dk1>
        <a:srgbClr val="3C3C3C"/>
      </a:dk1>
      <a:lt1>
        <a:srgbClr val="64645A"/>
      </a:lt1>
      <a:dk2>
        <a:srgbClr val="FFFFF0"/>
      </a:dk2>
      <a:lt2>
        <a:srgbClr val="D2D2BE"/>
      </a:lt2>
      <a:accent1>
        <a:srgbClr val="0F4D78"/>
      </a:accent1>
      <a:accent2>
        <a:srgbClr val="82BEE6"/>
      </a:accent2>
      <a:accent3>
        <a:srgbClr val="647300"/>
      </a:accent3>
      <a:accent4>
        <a:srgbClr val="AF8700"/>
      </a:accent4>
      <a:accent5>
        <a:srgbClr val="B4DCF5"/>
      </a:accent5>
      <a:accent6>
        <a:srgbClr val="006464"/>
      </a:accent6>
      <a:hlink>
        <a:srgbClr val="FFA000"/>
      </a:hlink>
      <a:folHlink>
        <a:srgbClr val="006EFF"/>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4488</TotalTime>
  <Words>1976</Words>
  <Application>Microsoft Office PowerPoint</Application>
  <PresentationFormat>Presentazione su schermo (4:3)</PresentationFormat>
  <Paragraphs>234</Paragraphs>
  <Slides>27</Slides>
  <Notes>27</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27</vt:i4>
      </vt:variant>
    </vt:vector>
  </HeadingPairs>
  <TitlesOfParts>
    <vt:vector size="31" baseType="lpstr">
      <vt:lpstr>Arial</vt:lpstr>
      <vt:lpstr>Calibri</vt:lpstr>
      <vt:lpstr>Times New Roman</vt:lpstr>
      <vt:lpstr>LightsOn</vt:lpstr>
      <vt:lpstr>Uso statistico delle fonti amministrative:  uno studio sul lavoro sommerso nella città di  Napoli</vt:lpstr>
      <vt:lpstr>Presentazione standard di PowerPoint</vt:lpstr>
      <vt:lpstr>Obiettivi</vt:lpstr>
      <vt:lpstr>Errori di allineamento</vt:lpstr>
      <vt:lpstr>Criticità </vt:lpstr>
      <vt:lpstr>Alcune definizioni</vt:lpstr>
      <vt:lpstr>Alcune definizioni</vt:lpstr>
      <vt:lpstr>La ricerca in sintesi</vt:lpstr>
      <vt:lpstr>Presentazione standard di PowerPoint</vt:lpstr>
      <vt:lpstr>Non profit in Italia</vt:lpstr>
      <vt:lpstr>Napoli</vt:lpstr>
      <vt:lpstr>Presentazione standard di PowerPoint</vt:lpstr>
      <vt:lpstr>Presentazione standard di PowerPoint</vt:lpstr>
      <vt:lpstr>Presentazione standard di PowerPoint</vt:lpstr>
      <vt:lpstr>Presentazione standard di PowerPoint</vt:lpstr>
      <vt:lpstr>Presentazione standard di PowerPoint</vt:lpstr>
      <vt:lpstr>Presenza straniera per municipalità         </vt:lpstr>
      <vt:lpstr>Presentazione standard di PowerPoint</vt:lpstr>
      <vt:lpstr>Proiezione delle 10 municipalità lungo le prime due componenti estratte dall’analisi fattoriale. </vt:lpstr>
      <vt:lpstr>Interventi di Policy</vt:lpstr>
      <vt:lpstr>Interventi di Policy    </vt:lpstr>
      <vt:lpstr>Interventi di Policy</vt:lpstr>
      <vt:lpstr>L’ attività ispettiva</vt:lpstr>
      <vt:lpstr>Attività  di vigilanza. Dato nazionale.</vt:lpstr>
      <vt:lpstr>Presentazione standard di PowerPoint</vt:lpstr>
      <vt:lpstr>Criticità:  </vt:lpstr>
      <vt:lpstr>Grazie per l’attenzione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booboo</dc:creator>
  <cp:lastModifiedBy>Paolo</cp:lastModifiedBy>
  <cp:revision>572</cp:revision>
  <cp:lastPrinted>2015-10-28T12:02:40Z</cp:lastPrinted>
  <dcterms:created xsi:type="dcterms:W3CDTF">2011-04-28T14:24:50Z</dcterms:created>
  <dcterms:modified xsi:type="dcterms:W3CDTF">2015-10-28T12:02:58Z</dcterms:modified>
</cp:coreProperties>
</file>