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7"/>
  </p:notesMasterIdLst>
  <p:sldIdLst>
    <p:sldId id="256" r:id="rId2"/>
    <p:sldId id="332" r:id="rId3"/>
    <p:sldId id="297" r:id="rId4"/>
    <p:sldId id="356" r:id="rId5"/>
    <p:sldId id="357" r:id="rId6"/>
    <p:sldId id="358" r:id="rId7"/>
    <p:sldId id="359" r:id="rId8"/>
    <p:sldId id="336" r:id="rId9"/>
    <p:sldId id="338" r:id="rId10"/>
    <p:sldId id="339" r:id="rId11"/>
    <p:sldId id="341" r:id="rId12"/>
    <p:sldId id="342" r:id="rId13"/>
    <p:sldId id="343" r:id="rId14"/>
    <p:sldId id="344" r:id="rId15"/>
    <p:sldId id="345" r:id="rId16"/>
    <p:sldId id="346" r:id="rId17"/>
    <p:sldId id="347" r:id="rId18"/>
    <p:sldId id="335" r:id="rId19"/>
    <p:sldId id="349" r:id="rId20"/>
    <p:sldId id="354" r:id="rId21"/>
    <p:sldId id="351" r:id="rId22"/>
    <p:sldId id="361" r:id="rId23"/>
    <p:sldId id="362" r:id="rId24"/>
    <p:sldId id="323" r:id="rId25"/>
    <p:sldId id="364" r:id="rId26"/>
    <p:sldId id="368" r:id="rId27"/>
    <p:sldId id="366" r:id="rId28"/>
    <p:sldId id="370" r:id="rId29"/>
    <p:sldId id="369" r:id="rId30"/>
    <p:sldId id="324" r:id="rId31"/>
    <p:sldId id="372" r:id="rId32"/>
    <p:sldId id="373" r:id="rId33"/>
    <p:sldId id="375" r:id="rId34"/>
    <p:sldId id="376" r:id="rId35"/>
    <p:sldId id="310" r:id="rId36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9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0000"/>
    <a:srgbClr val="F94B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32" autoAdjust="0"/>
    <p:restoredTop sz="80072" autoAdjust="0"/>
  </p:normalViewPr>
  <p:slideViewPr>
    <p:cSldViewPr>
      <p:cViewPr varScale="1">
        <p:scale>
          <a:sx n="56" d="100"/>
          <a:sy n="56" d="100"/>
        </p:scale>
        <p:origin x="1338" y="66"/>
      </p:cViewPr>
      <p:guideLst>
        <p:guide orient="horz" pos="2160"/>
        <p:guide pos="2880"/>
        <p:guide pos="297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1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643D4C2-0A85-47F8-A47A-90CF0342ED89}" type="datetimeFigureOut">
              <a:rPr lang="it-IT"/>
              <a:pPr>
                <a:defRPr/>
              </a:pPr>
              <a:t>20/10/2015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2642F66-2304-491F-AF39-EBC049EB445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017973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1126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8EC007-9FE9-409B-9C7D-522EB8C1E539}" type="slidenum">
              <a:rPr lang="it-IT" altLang="it-IT" smtClean="0"/>
              <a:pPr>
                <a:spcBef>
                  <a:spcPct val="0"/>
                </a:spcBef>
              </a:pPr>
              <a:t>1</a:t>
            </a:fld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12033320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29700" name="Segnaposto numero diapositiva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DB0ED23-44C6-4A10-8C75-2C7AFCBD67EB}" type="slidenum">
              <a:rPr lang="it-IT" altLang="it-IT"/>
              <a:pPr algn="r" eaLnBrk="1" hangingPunct="1">
                <a:spcBef>
                  <a:spcPct val="0"/>
                </a:spcBef>
              </a:pPr>
              <a:t>10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128568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it-IT" b="1" dirty="0" smtClean="0">
                <a:solidFill>
                  <a:srgbClr val="0070C0"/>
                </a:solidFill>
                <a:latin typeface="Arial,Bold"/>
              </a:rPr>
              <a:t>Paesi a forte pressione migratoria </a:t>
            </a:r>
            <a:r>
              <a:rPr lang="it-IT" dirty="0" smtClean="0">
                <a:solidFill>
                  <a:srgbClr val="0070C0"/>
                </a:solidFill>
                <a:latin typeface="Arial" panose="020B0604020202020204" pitchFamily="34" charset="0"/>
              </a:rPr>
              <a:t>(b): sono stati così definiti i Paesi appartenenti all’Europa centro orientale, all’Africa, all’Asia (</a:t>
            </a:r>
            <a:r>
              <a:rPr lang="it-IT" i="1" dirty="0" smtClean="0">
                <a:solidFill>
                  <a:srgbClr val="0070C0"/>
                </a:solidFill>
                <a:latin typeface="Arial,Italic"/>
              </a:rPr>
              <a:t>ad eccezione di Israele e Giappone</a:t>
            </a:r>
            <a:r>
              <a:rPr lang="it-IT" dirty="0" smtClean="0">
                <a:solidFill>
                  <a:srgbClr val="0070C0"/>
                </a:solidFill>
                <a:latin typeface="Arial" panose="020B0604020202020204" pitchFamily="34" charset="0"/>
              </a:rPr>
              <a:t>) e all’America centro-meridionale; per</a:t>
            </a:r>
          </a:p>
          <a:p>
            <a:r>
              <a:rPr lang="it-IT" dirty="0" smtClean="0">
                <a:solidFill>
                  <a:srgbClr val="0070C0"/>
                </a:solidFill>
                <a:latin typeface="Arial" panose="020B0604020202020204" pitchFamily="34" charset="0"/>
              </a:rPr>
              <a:t>estensione, anche gli apolidi sono stati inclusi in questo gruppo.</a:t>
            </a:r>
          </a:p>
          <a:p>
            <a:r>
              <a:rPr lang="it-IT" b="1" dirty="0" smtClean="0">
                <a:solidFill>
                  <a:srgbClr val="0070C0"/>
                </a:solidFill>
                <a:latin typeface="Arial,Bold"/>
              </a:rPr>
              <a:t>Paesi a sviluppo avanzato</a:t>
            </a:r>
            <a:r>
              <a:rPr lang="it-IT" dirty="0" smtClean="0">
                <a:solidFill>
                  <a:srgbClr val="0070C0"/>
                </a:solidFill>
                <a:latin typeface="Arial" panose="020B0604020202020204" pitchFamily="34" charset="0"/>
              </a:rPr>
              <a:t>: sono stati così definiti i paesi appartenenti all’Unione Europea, al gruppo </a:t>
            </a:r>
            <a:r>
              <a:rPr lang="it-IT" i="1" dirty="0" smtClean="0">
                <a:solidFill>
                  <a:srgbClr val="0070C0"/>
                </a:solidFill>
                <a:latin typeface="Arial,Italic"/>
              </a:rPr>
              <a:t>Altri Paesi Europei</a:t>
            </a:r>
            <a:r>
              <a:rPr lang="it-IT" dirty="0" smtClean="0">
                <a:solidFill>
                  <a:srgbClr val="0070C0"/>
                </a:solidFill>
                <a:latin typeface="Arial" panose="020B0604020202020204" pitchFamily="34" charset="0"/>
              </a:rPr>
              <a:t>, all’America settentrionale, all’Oceania, Israele e Giappone.</a:t>
            </a:r>
            <a:endParaRPr lang="it-IT" dirty="0" smtClean="0">
              <a:solidFill>
                <a:srgbClr val="0070C0"/>
              </a:solidFill>
            </a:endParaRPr>
          </a:p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29700" name="Segnaposto numero diapositiva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DB0ED23-44C6-4A10-8C75-2C7AFCBD67EB}" type="slidenum">
              <a:rPr lang="it-IT" altLang="it-IT"/>
              <a:pPr algn="r" eaLnBrk="1" hangingPunct="1">
                <a:spcBef>
                  <a:spcPct val="0"/>
                </a:spcBef>
              </a:pPr>
              <a:t>11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296478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3174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0CCD3AF-FA2D-45C5-8708-1614FDB1A257}" type="slidenum">
              <a:rPr lang="it-IT" altLang="it-IT" smtClean="0"/>
              <a:pPr>
                <a:spcBef>
                  <a:spcPct val="0"/>
                </a:spcBef>
              </a:pPr>
              <a:t>12</a:t>
            </a:fld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16935715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3174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0CCD3AF-FA2D-45C5-8708-1614FDB1A257}" type="slidenum">
              <a:rPr lang="it-IT" altLang="it-IT" smtClean="0"/>
              <a:pPr>
                <a:spcBef>
                  <a:spcPct val="0"/>
                </a:spcBef>
              </a:pPr>
              <a:t>13</a:t>
            </a:fld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25237300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3174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0CCD3AF-FA2D-45C5-8708-1614FDB1A257}" type="slidenum">
              <a:rPr lang="it-IT" altLang="it-IT" smtClean="0"/>
              <a:pPr>
                <a:spcBef>
                  <a:spcPct val="0"/>
                </a:spcBef>
              </a:pPr>
              <a:t>14</a:t>
            </a:fld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16071786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29700" name="Segnaposto numero diapositiva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DB0ED23-44C6-4A10-8C75-2C7AFCBD67EB}" type="slidenum">
              <a:rPr lang="it-IT" altLang="it-IT"/>
              <a:pPr algn="r" eaLnBrk="1" hangingPunct="1">
                <a:spcBef>
                  <a:spcPct val="0"/>
                </a:spcBef>
              </a:pPr>
              <a:t>15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33270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3174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0CCD3AF-FA2D-45C5-8708-1614FDB1A257}" type="slidenum">
              <a:rPr lang="it-IT" altLang="it-IT" smtClean="0"/>
              <a:pPr>
                <a:spcBef>
                  <a:spcPct val="0"/>
                </a:spcBef>
              </a:pPr>
              <a:t>16</a:t>
            </a:fld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30921939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29700" name="Segnaposto numero diapositiva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DB0ED23-44C6-4A10-8C75-2C7AFCBD67EB}" type="slidenum">
              <a:rPr lang="it-IT" altLang="it-IT"/>
              <a:pPr algn="r" eaLnBrk="1" hangingPunct="1">
                <a:spcBef>
                  <a:spcPct val="0"/>
                </a:spcBef>
              </a:pPr>
              <a:t>17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771162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1151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3174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0CCD3AF-FA2D-45C5-8708-1614FDB1A257}" type="slidenum">
              <a:rPr lang="it-IT" altLang="it-IT" smtClean="0"/>
              <a:pPr>
                <a:spcBef>
                  <a:spcPct val="0"/>
                </a:spcBef>
              </a:pPr>
              <a:t>19</a:t>
            </a:fld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2734737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6013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3174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0CCD3AF-FA2D-45C5-8708-1614FDB1A257}" type="slidenum">
              <a:rPr lang="it-IT" altLang="it-IT" smtClean="0"/>
              <a:pPr>
                <a:spcBef>
                  <a:spcPct val="0"/>
                </a:spcBef>
              </a:pPr>
              <a:t>20</a:t>
            </a:fld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36503467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3174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0CCD3AF-FA2D-45C5-8708-1614FDB1A257}" type="slidenum">
              <a:rPr lang="it-IT" altLang="it-IT" smtClean="0"/>
              <a:pPr>
                <a:spcBef>
                  <a:spcPct val="0"/>
                </a:spcBef>
              </a:pPr>
              <a:t>21</a:t>
            </a:fld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9941823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3174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0CCD3AF-FA2D-45C5-8708-1614FDB1A257}" type="slidenum">
              <a:rPr lang="it-IT" altLang="it-IT" smtClean="0"/>
              <a:pPr>
                <a:spcBef>
                  <a:spcPct val="0"/>
                </a:spcBef>
              </a:pPr>
              <a:t>22</a:t>
            </a:fld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65666663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72690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07470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3174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0CCD3AF-FA2D-45C5-8708-1614FDB1A257}" type="slidenum">
              <a:rPr lang="it-IT" altLang="it-IT" smtClean="0"/>
              <a:pPr>
                <a:spcBef>
                  <a:spcPct val="0"/>
                </a:spcBef>
              </a:pPr>
              <a:t>26</a:t>
            </a:fld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9354972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53171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58177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73780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605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29700" name="Segnaposto numero diapositiva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DB0ED23-44C6-4A10-8C75-2C7AFCBD67EB}" type="slidenum">
              <a:rPr lang="it-IT" altLang="it-IT"/>
              <a:pPr algn="r" eaLnBrk="1" hangingPunct="1">
                <a:spcBef>
                  <a:spcPct val="0"/>
                </a:spcBef>
              </a:pPr>
              <a:t>3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1864534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120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544BE115-7188-4432-AF01-E4FEB30A1D06}" type="slidenum">
              <a:rPr lang="it-IT" altLang="it-IT" sz="1200" b="0">
                <a:solidFill>
                  <a:schemeClr val="tx1"/>
                </a:solidFill>
                <a:latin typeface="Tahoma" panose="020B0604030504040204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it-IT" altLang="it-IT" sz="1200" b="0">
              <a:solidFill>
                <a:schemeClr val="tx1"/>
              </a:solidFill>
              <a:latin typeface="Tahoma" panose="020B0604030504040204" pitchFamily="34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32148727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37F8CA7-CD65-4FCB-A2A1-1534E578A16F}" type="slidenum">
              <a:rPr lang="it-IT" altLang="it-IT" sz="1200" b="0">
                <a:solidFill>
                  <a:schemeClr val="tx1"/>
                </a:solidFill>
                <a:latin typeface="Tahoma" panose="020B0604030504040204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it-IT" altLang="it-IT" sz="1200" b="0">
              <a:solidFill>
                <a:schemeClr val="tx1"/>
              </a:solidFill>
              <a:latin typeface="Tahoma" panose="020B0604030504040204" pitchFamily="34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dirty="0" smtClean="0"/>
          </a:p>
        </p:txBody>
      </p:sp>
    </p:spTree>
    <p:extLst>
      <p:ext uri="{BB962C8B-B14F-4D97-AF65-F5344CB8AC3E}">
        <p14:creationId xmlns:p14="http://schemas.microsoft.com/office/powerpoint/2010/main" val="1867183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E9484472-D559-4292-B5A5-49D6D6AA9A84}" type="slidenum">
              <a:rPr lang="it-IT" altLang="it-IT" sz="1200" b="0">
                <a:solidFill>
                  <a:schemeClr val="tx1"/>
                </a:solidFill>
                <a:latin typeface="Tahoma" panose="020B0604030504040204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it-IT" altLang="it-IT" sz="1200" b="0">
              <a:solidFill>
                <a:schemeClr val="tx1"/>
              </a:solidFill>
              <a:latin typeface="Tahoma" panose="020B0604030504040204" pitchFamily="34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41459893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3CD5025-9BDD-471F-9E33-60749B04754E}" type="slidenum">
              <a:rPr lang="it-IT" altLang="it-IT" sz="1200" b="0">
                <a:solidFill>
                  <a:schemeClr val="tx1"/>
                </a:solidFill>
                <a:latin typeface="Tahoma" panose="020B0604030504040204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it-IT" altLang="it-IT" sz="1200" b="0">
              <a:solidFill>
                <a:schemeClr val="tx1"/>
              </a:solidFill>
              <a:latin typeface="Tahoma" panose="020B0604030504040204" pitchFamily="34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22186088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0984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29700" name="Segnaposto numero diapositiva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DB0ED23-44C6-4A10-8C75-2C7AFCBD67EB}" type="slidenum">
              <a:rPr lang="it-IT" altLang="it-IT"/>
              <a:pPr algn="r" eaLnBrk="1" hangingPunct="1">
                <a:spcBef>
                  <a:spcPct val="0"/>
                </a:spcBef>
              </a:pPr>
              <a:t>9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13864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olo rettangol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uppo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igura a mano libera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igura a mano libera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2147483646 h 528"/>
                <a:gd name="T6" fmla="*/ 2147483646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" name="Figura a mano libera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Connettore 1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11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r>
              <a:rPr lang="it-IT" smtClean="0"/>
              <a:t>18/9/2015</a:t>
            </a:r>
            <a:endParaRPr lang="en-US" dirty="0"/>
          </a:p>
        </p:txBody>
      </p:sp>
      <p:sp>
        <p:nvSpPr>
          <p:cNvPr id="12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 smtClean="0"/>
              <a:t>Giornata italiana della statistica</a:t>
            </a:r>
            <a:endParaRPr lang="en-US"/>
          </a:p>
        </p:txBody>
      </p:sp>
      <p:sp>
        <p:nvSpPr>
          <p:cNvPr id="13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77953D6-1C18-4073-9BF2-E22268EB3504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2857204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18/9/2015</a:t>
            </a:r>
            <a:endParaRPr lang="en-US" dirty="0"/>
          </a:p>
        </p:txBody>
      </p:sp>
      <p:sp>
        <p:nvSpPr>
          <p:cNvPr id="5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Giornata italiana della statistica</a:t>
            </a:r>
            <a:endParaRPr lang="en-US" dirty="0"/>
          </a:p>
        </p:txBody>
      </p:sp>
      <p:sp>
        <p:nvSpPr>
          <p:cNvPr id="6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17A24-50E3-47AA-B2AB-5BB87D1A62AC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4117553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18/9/2015</a:t>
            </a:r>
            <a:endParaRPr lang="en-US" dirty="0"/>
          </a:p>
        </p:txBody>
      </p:sp>
      <p:sp>
        <p:nvSpPr>
          <p:cNvPr id="5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Giornata italiana della statistica</a:t>
            </a:r>
            <a:endParaRPr lang="en-US" dirty="0"/>
          </a:p>
        </p:txBody>
      </p:sp>
      <p:sp>
        <p:nvSpPr>
          <p:cNvPr id="6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98A0B-74EE-45EA-9712-43487AF19F0F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1487525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18/9/2015</a:t>
            </a:r>
            <a:endParaRPr lang="en-US" dirty="0"/>
          </a:p>
        </p:txBody>
      </p:sp>
      <p:sp>
        <p:nvSpPr>
          <p:cNvPr id="5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Giornata italiana della statistica</a:t>
            </a:r>
            <a:endParaRPr lang="en-US" dirty="0"/>
          </a:p>
        </p:txBody>
      </p:sp>
      <p:sp>
        <p:nvSpPr>
          <p:cNvPr id="6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72297-4CAE-42E6-B66D-BF1715C4EA1F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3226671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allone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Gallone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it-IT" smtClean="0"/>
              <a:t>18/9/2015</a:t>
            </a:r>
            <a:endParaRPr lang="en-US"/>
          </a:p>
        </p:txBody>
      </p:sp>
      <p:sp>
        <p:nvSpPr>
          <p:cNvPr id="7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smtClean="0"/>
              <a:t>Giornata italiana della statistica</a:t>
            </a:r>
            <a:endParaRPr lang="en-US"/>
          </a:p>
        </p:txBody>
      </p:sp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972B0-3BF2-4955-BA09-F5F83848E15B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28853081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it-IT" smtClean="0"/>
              <a:t>18/9/2015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smtClean="0"/>
              <a:t>Giornata italiana della statistica</a:t>
            </a:r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28C50-2C0A-44FC-BA9A-0123630DBBBD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23345578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it-IT" smtClean="0"/>
              <a:t>18/9/2015</a:t>
            </a:r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smtClean="0"/>
              <a:t>Giornata italiana della statistica</a:t>
            </a:r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9C7BA-A881-4011-96E9-AE6F173D8497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1977206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it-IT" smtClean="0"/>
              <a:t>18/9/2015</a:t>
            </a:r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smtClean="0"/>
              <a:t>Giornata italiana della statistica</a:t>
            </a:r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C1A37-DFF8-483B-BFCE-35AB8940D550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7180968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18/9/2015</a:t>
            </a:r>
            <a:endParaRPr lang="en-US" dirty="0"/>
          </a:p>
        </p:txBody>
      </p:sp>
      <p:sp>
        <p:nvSpPr>
          <p:cNvPr id="3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Giornata italiana della statistica</a:t>
            </a:r>
            <a:endParaRPr lang="en-US" dirty="0"/>
          </a:p>
        </p:txBody>
      </p:sp>
      <p:sp>
        <p:nvSpPr>
          <p:cNvPr id="4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C0719-C334-4098-9629-2DF83EDE477D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1585742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it-IT" smtClean="0"/>
              <a:t>18/9/2015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smtClean="0"/>
              <a:t>Giornata italiana della statistica</a:t>
            </a:r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7C17D-18CA-4FE8-8000-5FF8B672FFF7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4105513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igura a mano libera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igura a mano libera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7" name="Triangolo rettangolo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Gallone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Gallone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11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it-IT" smtClean="0"/>
              <a:t>18/9/2015</a:t>
            </a:r>
            <a:endParaRPr lang="en-US"/>
          </a:p>
        </p:txBody>
      </p:sp>
      <p:sp>
        <p:nvSpPr>
          <p:cNvPr id="12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 smtClean="0"/>
              <a:t>Giornata italiana della statistica</a:t>
            </a:r>
            <a:endParaRPr lang="en-US"/>
          </a:p>
        </p:txBody>
      </p:sp>
      <p:sp>
        <p:nvSpPr>
          <p:cNvPr id="13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A2DDF-62D2-45B6-A06F-1E29830E96E3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4903683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igura a mano libera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Figura a mano libera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4" name="Triangolo rettango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Connettore 1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1033" name="Segnaposto tes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 smtClean="0"/>
              <a:t>Fare clic per modificare stili del testo dello schema</a:t>
            </a:r>
          </a:p>
          <a:p>
            <a:pPr lvl="1"/>
            <a:r>
              <a:rPr lang="it-IT" altLang="it-IT" dirty="0" smtClean="0"/>
              <a:t>Secondo livello</a:t>
            </a:r>
          </a:p>
          <a:p>
            <a:pPr lvl="2"/>
            <a:r>
              <a:rPr lang="it-IT" altLang="it-IT" dirty="0" smtClean="0"/>
              <a:t>Terzo livello</a:t>
            </a:r>
          </a:p>
          <a:p>
            <a:pPr lvl="3"/>
            <a:r>
              <a:rPr lang="it-IT" altLang="it-IT" dirty="0" smtClean="0"/>
              <a:t>Quarto livello</a:t>
            </a:r>
          </a:p>
          <a:p>
            <a:pPr lvl="4"/>
            <a:r>
              <a:rPr lang="it-IT" altLang="it-IT" dirty="0" smtClean="0"/>
              <a:t>Quinto livello</a:t>
            </a:r>
            <a:endParaRPr lang="en-US" altLang="it-IT" dirty="0" smtClean="0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rgbClr val="0070C0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it-IT" smtClean="0"/>
              <a:t>18/9/2015</a:t>
            </a:r>
            <a:endParaRPr lang="en-US" dirty="0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rgbClr val="0070C0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en-US" smtClean="0"/>
              <a:t>Giornata italiana della statistica</a:t>
            </a:r>
            <a:endParaRPr lang="en-US" dirty="0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0070C0"/>
                </a:solidFill>
              </a:defRPr>
            </a:lvl1pPr>
          </a:lstStyle>
          <a:p>
            <a:pPr>
              <a:defRPr/>
            </a:pPr>
            <a:fld id="{9AEA391C-894D-4A59-A1FF-8897383C9E33}" type="slidenum">
              <a:rPr lang="en-US" altLang="it-IT" smtClean="0"/>
              <a:pPr>
                <a:defRPr/>
              </a:pPr>
              <a:t>‹N›</a:t>
            </a:fld>
            <a:endParaRPr lang="en-US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1" r:id="rId2"/>
    <p:sldLayoutId id="2147483846" r:id="rId3"/>
    <p:sldLayoutId id="2147483847" r:id="rId4"/>
    <p:sldLayoutId id="2147483848" r:id="rId5"/>
    <p:sldLayoutId id="2147483849" r:id="rId6"/>
    <p:sldLayoutId id="2147483842" r:id="rId7"/>
    <p:sldLayoutId id="2147483850" r:id="rId8"/>
    <p:sldLayoutId id="2147483851" r:id="rId9"/>
    <p:sldLayoutId id="2147483843" r:id="rId10"/>
    <p:sldLayoutId id="2147483844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rgbClr val="0070C0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rgbClr val="0070C0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rgbClr val="0070C0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rgbClr val="0070C0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rgbClr val="0070C0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rgbClr val="0070C0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6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independent.academia.edu/MarcoTrentini" TargetMode="External"/><Relationship Id="rId2" Type="http://schemas.openxmlformats.org/officeDocument/2006/relationships/hyperlink" Target="mailto:mtrentini@comune.brescia.i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ttangolo 4"/>
          <p:cNvSpPr>
            <a:spLocks noChangeArrowheads="1"/>
          </p:cNvSpPr>
          <p:nvPr/>
        </p:nvSpPr>
        <p:spPr bwMode="auto">
          <a:xfrm>
            <a:off x="0" y="1916832"/>
            <a:ext cx="91440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dirty="0" err="1" smtClean="0">
                <a:solidFill>
                  <a:srgbClr val="0070C0"/>
                </a:solidFill>
                <a:latin typeface="Arial" panose="020B0604020202020204" pitchFamily="34" charset="0"/>
              </a:rPr>
              <a:t>Better</a:t>
            </a:r>
            <a:r>
              <a:rPr lang="it-IT" altLang="it-IT" sz="24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data, </a:t>
            </a:r>
            <a:r>
              <a:rPr lang="it-IT" altLang="it-IT" sz="2400" b="1" dirty="0" err="1" smtClean="0">
                <a:solidFill>
                  <a:srgbClr val="0070C0"/>
                </a:solidFill>
                <a:latin typeface="Arial" panose="020B0604020202020204" pitchFamily="34" charset="0"/>
              </a:rPr>
              <a:t>better</a:t>
            </a:r>
            <a:r>
              <a:rPr lang="it-IT" altLang="it-IT" sz="24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altLang="it-IT" sz="2400" b="1" dirty="0" err="1" smtClean="0">
                <a:solidFill>
                  <a:srgbClr val="0070C0"/>
                </a:solidFill>
                <a:latin typeface="Arial" panose="020B0604020202020204" pitchFamily="34" charset="0"/>
              </a:rPr>
              <a:t>lives</a:t>
            </a:r>
            <a:endParaRPr lang="it-IT" altLang="it-IT" sz="2400" b="1" dirty="0" smtClean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Strumenti di diffusione dell’informazione statistica nati dalla collaborazione fra enti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800" b="1" dirty="0" smtClean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L’esperienza del Comune di Brescia come sperimentatore del progetto ARCHIMEDE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200" dirty="0" smtClean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dirty="0" smtClean="0">
                <a:solidFill>
                  <a:srgbClr val="0070C0"/>
                </a:solidFill>
                <a:latin typeface="Arial" panose="020B0604020202020204" pitchFamily="34" charset="0"/>
              </a:rPr>
              <a:t>Marco Trentini</a:t>
            </a:r>
            <a:endParaRPr lang="it-IT" altLang="it-IT" sz="20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800" dirty="0">
              <a:solidFill>
                <a:srgbClr val="0070C0"/>
              </a:solidFill>
            </a:endParaRPr>
          </a:p>
        </p:txBody>
      </p:sp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0" y="4846519"/>
            <a:ext cx="9144000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it-IT" altLang="it-IT" sz="1400" dirty="0"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it-IT" altLang="it-IT" sz="1400" dirty="0"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it-IT" altLang="it-IT" sz="1400" dirty="0"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it-IT" altLang="it-IT" sz="1400" dirty="0"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1400" dirty="0" smtClean="0">
                <a:solidFill>
                  <a:schemeClr val="bg1"/>
                </a:solidFill>
                <a:ea typeface="Lucida Sans Unicode" panose="020B0602030504020204" pitchFamily="34" charset="0"/>
                <a:cs typeface="Lucida Sans Unicode" panose="020B0602030504020204" pitchFamily="34" charset="0"/>
              </a:rPr>
              <a:t>Cremona, 22 ottobre 2015</a:t>
            </a:r>
            <a:endParaRPr lang="it-IT" altLang="it-IT" sz="1400" dirty="0">
              <a:solidFill>
                <a:schemeClr val="bg1"/>
              </a:solidFill>
            </a:endParaRPr>
          </a:p>
        </p:txBody>
      </p:sp>
      <p:pic>
        <p:nvPicPr>
          <p:cNvPr id="10244" name="Picture 6" descr="Stemma_ComB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38113"/>
            <a:ext cx="1323975" cy="1363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1979712" y="142965"/>
            <a:ext cx="5903913" cy="79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800" b="1" dirty="0">
                <a:solidFill>
                  <a:srgbClr val="0070C0"/>
                </a:solidFill>
                <a:latin typeface="Arial" panose="020B0604020202020204" pitchFamily="34" charset="0"/>
              </a:rPr>
              <a:t>Comune di Brescia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1800" b="1" dirty="0">
                <a:solidFill>
                  <a:srgbClr val="0070C0"/>
                </a:solidFill>
                <a:latin typeface="Arial" panose="020B0604020202020204" pitchFamily="34" charset="0"/>
              </a:rPr>
              <a:t>Unità di staff Statistica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Segnaposto numero diapositiva 2"/>
          <p:cNvSpPr txBox="1">
            <a:spLocks noGrp="1"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6334E3A2-D4BC-4D2E-8301-3C02A7DC2E54}" type="slidenum">
              <a:rPr lang="en-US" altLang="it-IT" sz="10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it-IT" sz="1000"/>
          </a:p>
        </p:txBody>
      </p:sp>
      <p:sp>
        <p:nvSpPr>
          <p:cNvPr id="28676" name="Rectangle 2"/>
          <p:cNvSpPr>
            <a:spLocks noChangeArrowheads="1"/>
          </p:cNvSpPr>
          <p:nvPr/>
        </p:nvSpPr>
        <p:spPr bwMode="auto">
          <a:xfrm>
            <a:off x="457200" y="476250"/>
            <a:ext cx="82296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it-IT" altLang="it-IT" sz="3600" b="1" dirty="0">
                <a:solidFill>
                  <a:srgbClr val="0070C0"/>
                </a:solidFill>
                <a:latin typeface="Arial" panose="020B0604020202020204" pitchFamily="34" charset="0"/>
              </a:rPr>
              <a:t>La fecondità delle donne bresciane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La ricostruzione della discendenza</a:t>
            </a:r>
            <a:endParaRPr lang="it-IT" altLang="it-IT" sz="2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399197" y="1843132"/>
            <a:ext cx="8281058" cy="3683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marL="342900" indent="-342900"/>
            <a:r>
              <a:rPr lang="it-IT" altLang="it-IT" sz="2000" dirty="0">
                <a:solidFill>
                  <a:srgbClr val="0070C0"/>
                </a:solidFill>
                <a:latin typeface="Arial" panose="020B0604020202020204" pitchFamily="34" charset="0"/>
              </a:rPr>
              <a:t>La ricerca della madre è fatta per passi successivi, utilizzando via via i criteri più laschi. </a:t>
            </a:r>
          </a:p>
          <a:p>
            <a:pPr marL="342900" indent="-342900"/>
            <a:r>
              <a:rPr lang="it-IT" altLang="it-IT" sz="2000" dirty="0" smtClean="0">
                <a:solidFill>
                  <a:srgbClr val="0070C0"/>
                </a:solidFill>
                <a:latin typeface="Arial" panose="020B0604020202020204" pitchFamily="34" charset="0"/>
              </a:rPr>
              <a:t>Si procede </a:t>
            </a:r>
            <a:r>
              <a:rPr lang="it-IT" altLang="it-IT" sz="2000" dirty="0">
                <a:solidFill>
                  <a:srgbClr val="0070C0"/>
                </a:solidFill>
                <a:latin typeface="Arial" panose="020B0604020202020204" pitchFamily="34" charset="0"/>
              </a:rPr>
              <a:t>a ricercare una candidata al ruolo di madre tra le donne nella famiglia di età alla nascita del figlio almeno superiore a 19 anni e inferiore a 45, con relazione di parentela e stato civile coerenti </a:t>
            </a:r>
            <a:r>
              <a:rPr lang="it-IT" altLang="it-IT" sz="2000" dirty="0" smtClean="0">
                <a:solidFill>
                  <a:srgbClr val="0070C0"/>
                </a:solidFill>
                <a:latin typeface="Arial" panose="020B0604020202020204" pitchFamily="34" charset="0"/>
              </a:rPr>
              <a:t>.</a:t>
            </a:r>
            <a:endParaRPr lang="it-IT" sz="20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marL="342900" indent="-342900"/>
            <a:r>
              <a:rPr lang="it-IT" sz="2000" dirty="0" smtClean="0">
                <a:solidFill>
                  <a:srgbClr val="0070C0"/>
                </a:solidFill>
                <a:latin typeface="Arial" panose="020B0604020202020204" pitchFamily="34" charset="0"/>
              </a:rPr>
              <a:t>Per ogni donna di età da 20 a 44 anni si è ricostruita la discendenza (ancora in vita) ricercando i figli tra i residenti nella stessa famiglia di età tra 0 e 15 anni.</a:t>
            </a:r>
          </a:p>
          <a:p>
            <a:pPr marL="342900" indent="-342900"/>
            <a:r>
              <a:rPr lang="it-IT" sz="2000" dirty="0" smtClean="0">
                <a:solidFill>
                  <a:srgbClr val="0070C0"/>
                </a:solidFill>
                <a:latin typeface="Arial" panose="020B0604020202020204" pitchFamily="34" charset="0"/>
              </a:rPr>
              <a:t>Vanno </a:t>
            </a:r>
            <a:r>
              <a:rPr lang="it-IT" altLang="it-IT" sz="2000" dirty="0" smtClean="0">
                <a:solidFill>
                  <a:srgbClr val="0070C0"/>
                </a:solidFill>
                <a:latin typeface="Arial" panose="020B0604020202020204" pitchFamily="34" charset="0"/>
              </a:rPr>
              <a:t>gestite varie problematiche legate all’uso di variabili derivate (età) e non originarie (data di nascita).</a:t>
            </a:r>
          </a:p>
          <a:p>
            <a:pPr>
              <a:buNone/>
            </a:pPr>
            <a:endParaRPr lang="it-IT" altLang="it-IT" sz="20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Settembre 2015</a:t>
            </a:r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160839" y="6415736"/>
            <a:ext cx="2351087" cy="365125"/>
          </a:xfrm>
        </p:spPr>
        <p:txBody>
          <a:bodyPr/>
          <a:lstStyle/>
          <a:p>
            <a:pPr>
              <a:defRPr/>
            </a:pPr>
            <a:r>
              <a:rPr lang="it-IT" dirty="0" smtClean="0"/>
              <a:t>Natalità e fecondità a Brescia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17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Segnaposto numero diapositiva 2"/>
          <p:cNvSpPr txBox="1">
            <a:spLocks noGrp="1"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6334E3A2-D4BC-4D2E-8301-3C02A7DC2E54}" type="slidenum">
              <a:rPr lang="en-US" altLang="it-IT" sz="10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it-IT" sz="1000"/>
          </a:p>
        </p:txBody>
      </p:sp>
      <p:sp>
        <p:nvSpPr>
          <p:cNvPr id="28676" name="Rectangle 2"/>
          <p:cNvSpPr>
            <a:spLocks noChangeArrowheads="1"/>
          </p:cNvSpPr>
          <p:nvPr/>
        </p:nvSpPr>
        <p:spPr bwMode="auto">
          <a:xfrm>
            <a:off x="445301" y="134929"/>
            <a:ext cx="82296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La ricostruzione della discendenza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Qualità dei dati </a:t>
            </a:r>
            <a:endParaRPr lang="it-IT" altLang="it-IT" sz="2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457200" y="1192057"/>
            <a:ext cx="7589568" cy="759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buNone/>
            </a:pPr>
            <a:endParaRPr lang="it-IT" sz="2000" dirty="0" smtClean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>
              <a:buNone/>
            </a:pPr>
            <a:endParaRPr lang="it-IT" altLang="it-IT" sz="20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Settembre 2015</a:t>
            </a:r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160839" y="6415736"/>
            <a:ext cx="2351087" cy="365125"/>
          </a:xfrm>
        </p:spPr>
        <p:txBody>
          <a:bodyPr/>
          <a:lstStyle/>
          <a:p>
            <a:pPr>
              <a:defRPr/>
            </a:pPr>
            <a:r>
              <a:rPr lang="it-IT" smtClean="0"/>
              <a:t>Natalità e fecondità a Brescia</a:t>
            </a:r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0228" y="729047"/>
            <a:ext cx="5128993" cy="3095199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421415" y="3960530"/>
            <a:ext cx="836994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sz="1600" dirty="0">
                <a:solidFill>
                  <a:srgbClr val="0070C0"/>
                </a:solidFill>
                <a:latin typeface="Arial" panose="020B0604020202020204" pitchFamily="34" charset="0"/>
              </a:rPr>
              <a:t>La percentuale di mancati abbinamenti è del 5% con differenze significative tra italiane e straniere.</a:t>
            </a:r>
          </a:p>
          <a:p>
            <a:pPr eaLnBrk="1" hangingPunct="1">
              <a:spcBef>
                <a:spcPct val="50000"/>
              </a:spcBef>
              <a:buClrTx/>
              <a:buSzTx/>
              <a:buNone/>
            </a:pPr>
            <a:r>
              <a:rPr lang="it-IT" sz="1600" dirty="0" smtClean="0">
                <a:solidFill>
                  <a:srgbClr val="0070C0"/>
                </a:solidFill>
                <a:latin typeface="Arial" panose="020B0604020202020204" pitchFamily="34" charset="0"/>
              </a:rPr>
              <a:t>La </a:t>
            </a:r>
            <a:r>
              <a:rPr lang="it-IT" sz="1600" dirty="0">
                <a:solidFill>
                  <a:srgbClr val="0070C0"/>
                </a:solidFill>
                <a:latin typeface="Arial" panose="020B0604020202020204" pitchFamily="34" charset="0"/>
              </a:rPr>
              <a:t>percentuale di abbinamenti cala tra gli stranieri di età superiore a 11 anni, presumibilmente per effetto di migrazioni selettive per età.</a:t>
            </a:r>
          </a:p>
          <a:p>
            <a:pPr eaLnBrk="1" hangingPunct="1">
              <a:spcBef>
                <a:spcPct val="50000"/>
              </a:spcBef>
              <a:buClrTx/>
              <a:buSzTx/>
              <a:buNone/>
            </a:pPr>
            <a:r>
              <a:rPr lang="it-IT" sz="1600" dirty="0">
                <a:solidFill>
                  <a:srgbClr val="0070C0"/>
                </a:solidFill>
                <a:latin typeface="Arial" panose="020B0604020202020204" pitchFamily="34" charset="0"/>
              </a:rPr>
              <a:t>Pertanto la ricostruzione della discendenza delle straniere non comprende una parte della discendenza stessa, quindi i risultati potrebbero sottostimare i livelli di alcune variabili (ad esempio il numero di figli).</a:t>
            </a:r>
          </a:p>
          <a:p>
            <a:endParaRPr lang="it-IT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13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altLang="it-IT" sz="3200" dirty="0" smtClean="0">
                <a:latin typeface="Arial" panose="020B0604020202020204" pitchFamily="34" charset="0"/>
              </a:rPr>
              <a:t>Età della madre alla </a:t>
            </a:r>
            <a:r>
              <a:rPr lang="it-IT" altLang="it-IT" sz="3200" dirty="0">
                <a:latin typeface="Arial" panose="020B0604020202020204" pitchFamily="34" charset="0"/>
              </a:rPr>
              <a:t>nascita del 1° </a:t>
            </a:r>
            <a:r>
              <a:rPr lang="it-IT" altLang="it-IT" sz="3200" dirty="0" smtClean="0">
                <a:latin typeface="Arial" panose="020B0604020202020204" pitchFamily="34" charset="0"/>
              </a:rPr>
              <a:t>figlio</a:t>
            </a:r>
            <a:br>
              <a:rPr lang="it-IT" altLang="it-IT" sz="3200" dirty="0" smtClean="0">
                <a:latin typeface="Arial" panose="020B0604020202020204" pitchFamily="34" charset="0"/>
              </a:rPr>
            </a:br>
            <a:r>
              <a:rPr lang="it-IT" altLang="it-IT" sz="3200" b="0" dirty="0" smtClean="0">
                <a:latin typeface="Arial" panose="020B0604020202020204" pitchFamily="34" charset="0"/>
              </a:rPr>
              <a:t>per cittadinanza della madre</a:t>
            </a:r>
            <a:r>
              <a:rPr lang="it-IT" altLang="it-IT" sz="3200" dirty="0" smtClean="0">
                <a:latin typeface="Arial" panose="020B0604020202020204" pitchFamily="34" charset="0"/>
              </a:rPr>
              <a:t/>
            </a:r>
            <a:br>
              <a:rPr lang="it-IT" altLang="it-IT" sz="3200" dirty="0" smtClean="0">
                <a:latin typeface="Arial" panose="020B0604020202020204" pitchFamily="34" charset="0"/>
              </a:rPr>
            </a:br>
            <a:endParaRPr lang="it-IT" sz="2400" dirty="0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>
                <a:solidFill>
                  <a:srgbClr val="0070C0"/>
                </a:solidFill>
              </a:rPr>
              <a:t>Settembre 2015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3314" name="Segnaposto piè di pagina 1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mtClean="0">
                <a:solidFill>
                  <a:srgbClr val="0070C0"/>
                </a:solidFill>
              </a:rPr>
              <a:t>Natalità e fecondità a Brescia</a:t>
            </a:r>
            <a:endParaRPr lang="en-US" altLang="it-IT" dirty="0">
              <a:solidFill>
                <a:srgbClr val="0070C0"/>
              </a:solidFill>
            </a:endParaRPr>
          </a:p>
        </p:txBody>
      </p:sp>
      <p:sp>
        <p:nvSpPr>
          <p:cNvPr id="30724" name="Rectangle 2"/>
          <p:cNvSpPr>
            <a:spLocks noChangeArrowheads="1"/>
          </p:cNvSpPr>
          <p:nvPr/>
        </p:nvSpPr>
        <p:spPr bwMode="auto">
          <a:xfrm>
            <a:off x="457200" y="476250"/>
            <a:ext cx="82296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8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8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481138"/>
          <a:ext cx="8229600" cy="3519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Classe di età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Italia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Paesi di</a:t>
                      </a:r>
                      <a:r>
                        <a:rPr lang="it-IT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migrazione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Africa nord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Altra africa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Asia orientale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Altra Asia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Altro 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15-19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20-24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35,4%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37,4%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17,6%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32,0%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38,9%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29,3%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32,7%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38,2%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36,7%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34,9%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42,7%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38,6%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40,5%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27,9%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41,9%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16,8%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25,7%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20,5%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14,5%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23,9%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15,9%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10,6%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121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altLang="it-IT" sz="2800" dirty="0" smtClean="0">
                <a:latin typeface="Arial" panose="020B0604020202020204" pitchFamily="34" charset="0"/>
              </a:rPr>
              <a:t>Donne italiane</a:t>
            </a:r>
            <a:r>
              <a:rPr lang="it-IT" altLang="it-IT" sz="4400" dirty="0">
                <a:latin typeface="Arial" panose="020B0604020202020204" pitchFamily="34" charset="0"/>
              </a:rPr>
              <a:t/>
            </a:r>
            <a:br>
              <a:rPr lang="it-IT" altLang="it-IT" sz="4400" dirty="0">
                <a:latin typeface="Arial" panose="020B0604020202020204" pitchFamily="34" charset="0"/>
              </a:rPr>
            </a:br>
            <a:r>
              <a:rPr lang="it-IT" altLang="it-IT" sz="3100" b="0" dirty="0" smtClean="0">
                <a:latin typeface="Arial" panose="020B0604020202020204" pitchFamily="34" charset="0"/>
              </a:rPr>
              <a:t>Età alla nascita del 1° figlio</a:t>
            </a:r>
            <a:endParaRPr lang="it-IT" sz="3100" b="0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idx="1"/>
          </p:nvPr>
        </p:nvSpPr>
        <p:spPr>
          <a:xfrm>
            <a:off x="531812" y="4032746"/>
            <a:ext cx="4040188" cy="2007882"/>
          </a:xfrm>
        </p:spPr>
        <p:txBody>
          <a:bodyPr/>
          <a:lstStyle/>
          <a:p>
            <a:endParaRPr lang="it-IT" dirty="0" smtClean="0"/>
          </a:p>
          <a:p>
            <a:r>
              <a:rPr lang="it-IT" dirty="0" smtClean="0"/>
              <a:t>Valori assoluti 	</a:t>
            </a:r>
          </a:p>
          <a:p>
            <a:r>
              <a:rPr lang="it-IT" sz="1800" dirty="0" smtClean="0"/>
              <a:t>Media = 30,5</a:t>
            </a:r>
            <a:endParaRPr lang="it-IT" sz="1800" dirty="0"/>
          </a:p>
          <a:p>
            <a:r>
              <a:rPr lang="it-IT" sz="1800" dirty="0" smtClean="0"/>
              <a:t>Moda = 30</a:t>
            </a:r>
          </a:p>
          <a:p>
            <a:r>
              <a:rPr lang="it-IT" sz="1800" dirty="0" smtClean="0"/>
              <a:t>Mediana = 29,9</a:t>
            </a:r>
          </a:p>
          <a:p>
            <a:r>
              <a:rPr lang="it-IT" sz="1800" dirty="0" smtClean="0"/>
              <a:t>N = 8.101</a:t>
            </a:r>
            <a:endParaRPr lang="it-IT" dirty="0" smtClean="0"/>
          </a:p>
          <a:p>
            <a:endParaRPr lang="it-IT" dirty="0"/>
          </a:p>
        </p:txBody>
      </p:sp>
      <p:sp>
        <p:nvSpPr>
          <p:cNvPr id="7" name="Segnaposto testo 6"/>
          <p:cNvSpPr>
            <a:spLocks noGrp="1"/>
          </p:cNvSpPr>
          <p:nvPr>
            <p:ph type="body" sz="half" idx="3"/>
          </p:nvPr>
        </p:nvSpPr>
        <p:spPr>
          <a:xfrm>
            <a:off x="4749799" y="4032746"/>
            <a:ext cx="3956051" cy="2007881"/>
          </a:xfrm>
        </p:spPr>
        <p:txBody>
          <a:bodyPr/>
          <a:lstStyle/>
          <a:p>
            <a:r>
              <a:rPr lang="it-IT" dirty="0" smtClean="0"/>
              <a:t>Valori percentuali</a:t>
            </a:r>
            <a:r>
              <a:rPr lang="it-IT" dirty="0"/>
              <a:t>	</a:t>
            </a:r>
          </a:p>
          <a:p>
            <a:endParaRPr lang="it-IT" sz="1800" dirty="0" smtClean="0"/>
          </a:p>
          <a:p>
            <a:endParaRPr lang="it-IT" sz="1800" dirty="0"/>
          </a:p>
          <a:p>
            <a:endParaRPr lang="it-IT" sz="1800" dirty="0" smtClean="0"/>
          </a:p>
          <a:p>
            <a:endParaRPr lang="it-IT" sz="1800" dirty="0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>
                <a:solidFill>
                  <a:srgbClr val="0070C0"/>
                </a:solidFill>
              </a:rPr>
              <a:t>Settembre 2015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3314" name="Segnaposto piè di pagina 1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mtClean="0">
                <a:solidFill>
                  <a:srgbClr val="0070C0"/>
                </a:solidFill>
              </a:rPr>
              <a:t>Natalità e fecondità a Brescia</a:t>
            </a:r>
            <a:endParaRPr lang="en-US" altLang="it-IT" dirty="0">
              <a:solidFill>
                <a:srgbClr val="0070C0"/>
              </a:solidFill>
            </a:endParaRPr>
          </a:p>
        </p:txBody>
      </p:sp>
      <p:sp>
        <p:nvSpPr>
          <p:cNvPr id="30724" name="Rectangle 2"/>
          <p:cNvSpPr>
            <a:spLocks noChangeArrowheads="1"/>
          </p:cNvSpPr>
          <p:nvPr/>
        </p:nvSpPr>
        <p:spPr bwMode="auto">
          <a:xfrm>
            <a:off x="457200" y="476250"/>
            <a:ext cx="82296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8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8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pic>
        <p:nvPicPr>
          <p:cNvPr id="8" name="Segnaposto contenuto 7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457200" y="1496162"/>
            <a:ext cx="4040188" cy="2428411"/>
          </a:xfrm>
          <a:prstGeom prst="rect">
            <a:avLst/>
          </a:prstGeom>
        </p:spPr>
      </p:pic>
      <p:pic>
        <p:nvPicPr>
          <p:cNvPr id="9" name="Segnaposto contenuto 8"/>
          <p:cNvPicPr>
            <a:picLocks noGrp="1"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4645025" y="1419325"/>
            <a:ext cx="4041775" cy="242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96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altLang="it-IT" sz="2800" dirty="0" smtClean="0">
                <a:latin typeface="Arial" panose="020B0604020202020204" pitchFamily="34" charset="0"/>
              </a:rPr>
              <a:t>Donne di paesi a forte pressione migratoria</a:t>
            </a:r>
            <a:r>
              <a:rPr lang="it-IT" altLang="it-IT" sz="3200" dirty="0">
                <a:latin typeface="Arial" panose="020B0604020202020204" pitchFamily="34" charset="0"/>
              </a:rPr>
              <a:t/>
            </a:r>
            <a:br>
              <a:rPr lang="it-IT" altLang="it-IT" sz="3200" dirty="0">
                <a:latin typeface="Arial" panose="020B0604020202020204" pitchFamily="34" charset="0"/>
              </a:rPr>
            </a:br>
            <a:r>
              <a:rPr lang="it-IT" altLang="it-IT" sz="2800" b="0" dirty="0" smtClean="0">
                <a:latin typeface="Arial" panose="020B0604020202020204" pitchFamily="34" charset="0"/>
              </a:rPr>
              <a:t>Età alla nascita del 1° figlio</a:t>
            </a:r>
            <a:endParaRPr lang="it-IT" sz="2800" b="0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idx="1"/>
          </p:nvPr>
        </p:nvSpPr>
        <p:spPr>
          <a:xfrm>
            <a:off x="531812" y="4032746"/>
            <a:ext cx="4040188" cy="2007882"/>
          </a:xfrm>
        </p:spPr>
        <p:txBody>
          <a:bodyPr/>
          <a:lstStyle/>
          <a:p>
            <a:endParaRPr lang="it-IT" dirty="0" smtClean="0"/>
          </a:p>
          <a:p>
            <a:r>
              <a:rPr lang="it-IT" dirty="0" smtClean="0"/>
              <a:t>Valori assoluti 	</a:t>
            </a:r>
          </a:p>
          <a:p>
            <a:r>
              <a:rPr lang="it-IT" sz="1800" dirty="0"/>
              <a:t>Media = </a:t>
            </a:r>
            <a:r>
              <a:rPr lang="it-IT" sz="1800" dirty="0" smtClean="0"/>
              <a:t>26,4</a:t>
            </a:r>
            <a:endParaRPr lang="it-IT" sz="1800" dirty="0"/>
          </a:p>
          <a:p>
            <a:r>
              <a:rPr lang="it-IT" sz="1800" dirty="0"/>
              <a:t>Moda = </a:t>
            </a:r>
            <a:r>
              <a:rPr lang="it-IT" sz="1800" dirty="0" smtClean="0"/>
              <a:t>24</a:t>
            </a:r>
            <a:endParaRPr lang="it-IT" sz="1800" dirty="0"/>
          </a:p>
          <a:p>
            <a:r>
              <a:rPr lang="it-IT" sz="1800" dirty="0"/>
              <a:t>Mediana = 25,4</a:t>
            </a:r>
          </a:p>
          <a:p>
            <a:r>
              <a:rPr lang="it-IT" sz="1800" dirty="0" smtClean="0"/>
              <a:t>N </a:t>
            </a:r>
            <a:r>
              <a:rPr lang="it-IT" sz="1800" dirty="0"/>
              <a:t>= </a:t>
            </a:r>
            <a:r>
              <a:rPr lang="it-IT" sz="1800" dirty="0" smtClean="0"/>
              <a:t>497</a:t>
            </a:r>
            <a:endParaRPr lang="it-IT" sz="1800" dirty="0"/>
          </a:p>
          <a:p>
            <a:endParaRPr lang="it-IT" dirty="0"/>
          </a:p>
        </p:txBody>
      </p:sp>
      <p:sp>
        <p:nvSpPr>
          <p:cNvPr id="7" name="Segnaposto testo 6"/>
          <p:cNvSpPr>
            <a:spLocks noGrp="1"/>
          </p:cNvSpPr>
          <p:nvPr>
            <p:ph type="body" sz="half" idx="3"/>
          </p:nvPr>
        </p:nvSpPr>
        <p:spPr>
          <a:xfrm>
            <a:off x="4749799" y="4032746"/>
            <a:ext cx="3956051" cy="2007881"/>
          </a:xfrm>
        </p:spPr>
        <p:txBody>
          <a:bodyPr/>
          <a:lstStyle/>
          <a:p>
            <a:r>
              <a:rPr lang="it-IT" dirty="0" smtClean="0"/>
              <a:t>Valori percentuali</a:t>
            </a:r>
            <a:r>
              <a:rPr lang="it-IT" dirty="0"/>
              <a:t>	</a:t>
            </a:r>
          </a:p>
          <a:p>
            <a:endParaRPr lang="it-IT" sz="1800" dirty="0" smtClean="0"/>
          </a:p>
          <a:p>
            <a:endParaRPr lang="it-IT" sz="1800" dirty="0"/>
          </a:p>
          <a:p>
            <a:endParaRPr lang="it-IT" sz="1800" dirty="0" smtClean="0"/>
          </a:p>
          <a:p>
            <a:endParaRPr lang="it-IT" sz="1800" dirty="0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>
                <a:solidFill>
                  <a:srgbClr val="0070C0"/>
                </a:solidFill>
              </a:rPr>
              <a:t>Settembre 2015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3314" name="Segnaposto piè di pagina 1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mtClean="0">
                <a:solidFill>
                  <a:srgbClr val="0070C0"/>
                </a:solidFill>
              </a:rPr>
              <a:t>Natalità e fecondità a Brescia</a:t>
            </a:r>
            <a:endParaRPr lang="en-US" altLang="it-IT" dirty="0">
              <a:solidFill>
                <a:srgbClr val="0070C0"/>
              </a:solidFill>
            </a:endParaRPr>
          </a:p>
        </p:txBody>
      </p:sp>
      <p:sp>
        <p:nvSpPr>
          <p:cNvPr id="30724" name="Rectangle 2"/>
          <p:cNvSpPr>
            <a:spLocks noChangeArrowheads="1"/>
          </p:cNvSpPr>
          <p:nvPr/>
        </p:nvSpPr>
        <p:spPr bwMode="auto">
          <a:xfrm>
            <a:off x="457200" y="476250"/>
            <a:ext cx="82296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8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8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706936" y="1509715"/>
            <a:ext cx="4041775" cy="2429365"/>
          </a:xfrm>
          <a:prstGeom prst="rect">
            <a:avLst/>
          </a:prstGeom>
        </p:spPr>
      </p:pic>
      <p:pic>
        <p:nvPicPr>
          <p:cNvPr id="11" name="Segnaposto contenuto 10"/>
          <p:cNvPicPr>
            <a:picLocks noGrp="1" noChangeAspect="1"/>
          </p:cNvPicPr>
          <p:nvPr>
            <p:ph sz="quarter" idx="2"/>
          </p:nvPr>
        </p:nvPicPr>
        <p:blipFill>
          <a:blip r:embed="rId4"/>
          <a:stretch>
            <a:fillRect/>
          </a:stretch>
        </p:blipFill>
        <p:spPr>
          <a:xfrm>
            <a:off x="531812" y="1531293"/>
            <a:ext cx="4040188" cy="2428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13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Segnaposto numero diapositiva 2"/>
          <p:cNvSpPr txBox="1">
            <a:spLocks noGrp="1"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6334E3A2-D4BC-4D2E-8301-3C02A7DC2E54}" type="slidenum">
              <a:rPr lang="en-US" altLang="it-IT" sz="10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it-IT" sz="1000"/>
          </a:p>
        </p:txBody>
      </p:sp>
      <p:sp>
        <p:nvSpPr>
          <p:cNvPr id="28676" name="Rectangle 2"/>
          <p:cNvSpPr>
            <a:spLocks noChangeArrowheads="1"/>
          </p:cNvSpPr>
          <p:nvPr/>
        </p:nvSpPr>
        <p:spPr bwMode="auto">
          <a:xfrm>
            <a:off x="457200" y="476250"/>
            <a:ext cx="82296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2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Aspetti differenziali </a:t>
            </a:r>
            <a:r>
              <a:rPr lang="it-IT" altLang="it-IT" sz="2800" dirty="0" smtClean="0">
                <a:solidFill>
                  <a:srgbClr val="0070C0"/>
                </a:solidFill>
                <a:latin typeface="Arial" panose="020B0604020202020204" pitchFamily="34" charset="0"/>
              </a:rPr>
              <a:t>Solo donne da 35 anni e più con almeno 1 figlio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457200" y="1595442"/>
            <a:ext cx="8003232" cy="4657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buNone/>
            </a:pPr>
            <a:r>
              <a:rPr lang="it-IT" sz="1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Donne italiane</a:t>
            </a:r>
          </a:p>
          <a:p>
            <a:pPr marL="285750" indent="-285750"/>
            <a:r>
              <a:rPr lang="it-IT" sz="1800" dirty="0">
                <a:solidFill>
                  <a:srgbClr val="0070C0"/>
                </a:solidFill>
                <a:latin typeface="Arial" panose="020B0604020202020204" pitchFamily="34" charset="0"/>
              </a:rPr>
              <a:t>La metà delle nascite dei primogeniti viene generata da madri di età tra 30 e 33 anni.</a:t>
            </a:r>
          </a:p>
          <a:p>
            <a:pPr marL="285750" indent="-285750"/>
            <a:r>
              <a:rPr lang="it-IT" sz="1800" dirty="0" smtClean="0">
                <a:solidFill>
                  <a:srgbClr val="0070C0"/>
                </a:solidFill>
                <a:latin typeface="Arial" panose="020B0604020202020204" pitchFamily="34" charset="0"/>
              </a:rPr>
              <a:t>Al crescere del titolo di studio cresce l’età media (+2 anni da basso a laurea), ma cresce anche la dimensione media della prole, da 1,5 a 1,8 in media.</a:t>
            </a:r>
          </a:p>
          <a:p>
            <a:pPr>
              <a:buNone/>
            </a:pPr>
            <a:endParaRPr lang="it-IT" sz="18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>
              <a:buNone/>
            </a:pPr>
            <a:r>
              <a:rPr lang="it-IT" sz="1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Donne straniere</a:t>
            </a:r>
          </a:p>
          <a:p>
            <a:pPr marL="285750" indent="-285750"/>
            <a:r>
              <a:rPr lang="it-IT" sz="1800" dirty="0">
                <a:solidFill>
                  <a:srgbClr val="0070C0"/>
                </a:solidFill>
                <a:latin typeface="Arial" panose="020B0604020202020204" pitchFamily="34" charset="0"/>
              </a:rPr>
              <a:t>La metà delle nascite dei primogeniti stranieri (paesi a forte pressione migratoria) viene generata da madri di età tra 25 e 29 anni.</a:t>
            </a:r>
          </a:p>
          <a:p>
            <a:pPr marL="285750" indent="-285750"/>
            <a:r>
              <a:rPr lang="it-IT" sz="1800" dirty="0" smtClean="0">
                <a:solidFill>
                  <a:srgbClr val="0070C0"/>
                </a:solidFill>
                <a:latin typeface="Arial" panose="020B0604020202020204" pitchFamily="34" charset="0"/>
              </a:rPr>
              <a:t>Non sembra che il titolo di studio influisca in modo rilevante né sull’età della madre né sulla discendenza. </a:t>
            </a:r>
          </a:p>
          <a:p>
            <a:pPr marL="285750" indent="-285750"/>
            <a:r>
              <a:rPr lang="it-IT" sz="1800" dirty="0" smtClean="0">
                <a:solidFill>
                  <a:srgbClr val="0070C0"/>
                </a:solidFill>
                <a:latin typeface="Arial" panose="020B0604020202020204" pitchFamily="34" charset="0"/>
              </a:rPr>
              <a:t>Possibili effetti legati alle caratteristiche e permanenza delle donne in Italia.</a:t>
            </a:r>
          </a:p>
          <a:p>
            <a:pPr marL="285750" indent="-285750"/>
            <a:r>
              <a:rPr lang="it-IT" sz="1800" dirty="0" smtClean="0">
                <a:solidFill>
                  <a:srgbClr val="0070C0"/>
                </a:solidFill>
                <a:latin typeface="Arial" panose="020B0604020202020204" pitchFamily="34" charset="0"/>
              </a:rPr>
              <a:t>Le giovani generazioni potrebbero avere comportamenti differenti.</a:t>
            </a:r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Settembre 2015</a:t>
            </a:r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380820" y="6408737"/>
            <a:ext cx="2351087" cy="365125"/>
          </a:xfrm>
        </p:spPr>
        <p:txBody>
          <a:bodyPr/>
          <a:lstStyle/>
          <a:p>
            <a:pPr>
              <a:defRPr/>
            </a:pPr>
            <a:r>
              <a:rPr lang="it-IT" smtClean="0"/>
              <a:t>Natalità e fecondità a Brescia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41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altLang="it-IT" sz="4000" dirty="0">
                <a:latin typeface="Arial" panose="020B0604020202020204" pitchFamily="34" charset="0"/>
              </a:rPr>
              <a:t>Discendenza</a:t>
            </a:r>
            <a:endParaRPr lang="it-IT" sz="3100" b="0" dirty="0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>
                <a:solidFill>
                  <a:srgbClr val="0070C0"/>
                </a:solidFill>
              </a:rPr>
              <a:t>Settembre 2015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3314" name="Segnaposto piè di pagina 1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mtClean="0">
                <a:solidFill>
                  <a:srgbClr val="0070C0"/>
                </a:solidFill>
              </a:rPr>
              <a:t>Natalità e fecondità a Brescia</a:t>
            </a:r>
            <a:endParaRPr lang="en-US" altLang="it-IT" dirty="0">
              <a:solidFill>
                <a:srgbClr val="0070C0"/>
              </a:solidFill>
            </a:endParaRPr>
          </a:p>
        </p:txBody>
      </p:sp>
      <p:sp>
        <p:nvSpPr>
          <p:cNvPr id="30724" name="Rectangle 2"/>
          <p:cNvSpPr>
            <a:spLocks noChangeArrowheads="1"/>
          </p:cNvSpPr>
          <p:nvPr/>
        </p:nvSpPr>
        <p:spPr bwMode="auto">
          <a:xfrm>
            <a:off x="457200" y="476250"/>
            <a:ext cx="82296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8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8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457200" y="1481138"/>
            <a:ext cx="4114800" cy="2929062"/>
          </a:xfrm>
        </p:spPr>
        <p:txBody>
          <a:bodyPr/>
          <a:lstStyle/>
          <a:p>
            <a:r>
              <a:rPr lang="it-IT" sz="2000" dirty="0">
                <a:latin typeface="Arial" panose="020B0604020202020204" pitchFamily="34" charset="0"/>
              </a:rPr>
              <a:t>Le donne dell’est </a:t>
            </a:r>
            <a:r>
              <a:rPr lang="it-IT" sz="2000" dirty="0" smtClean="0">
                <a:latin typeface="Arial" panose="020B0604020202020204" pitchFamily="34" charset="0"/>
              </a:rPr>
              <a:t>Europa, dei paesi sviluppati e americane hanno discendenza (in Italia) più bassa rispetto a quella delle italiane.</a:t>
            </a:r>
          </a:p>
          <a:p>
            <a:r>
              <a:rPr lang="it-IT" sz="2000" dirty="0" smtClean="0">
                <a:latin typeface="Arial" panose="020B0604020202020204" pitchFamily="34" charset="0"/>
              </a:rPr>
              <a:t>Le donne del nord Africa hanno la discendenza più alta (2,4 figli), contro gli 1,7 delle donne italiane.</a:t>
            </a:r>
          </a:p>
          <a:p>
            <a:r>
              <a:rPr lang="it-IT" sz="2000" dirty="0" smtClean="0">
                <a:latin typeface="Arial" panose="020B0604020202020204" pitchFamily="34" charset="0"/>
              </a:rPr>
              <a:t>Con 2,6 figli sono le donne pakistane a raggiungere il massimo. </a:t>
            </a:r>
          </a:p>
          <a:p>
            <a:endParaRPr lang="it-IT" sz="2000" dirty="0"/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272171"/>
            <a:ext cx="4471397" cy="3242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6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Segnaposto numero diapositiva 2"/>
          <p:cNvSpPr txBox="1">
            <a:spLocks noGrp="1"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6334E3A2-D4BC-4D2E-8301-3C02A7DC2E54}" type="slidenum">
              <a:rPr lang="en-US" altLang="it-IT" sz="10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it-IT" sz="1000"/>
          </a:p>
        </p:txBody>
      </p:sp>
      <p:sp>
        <p:nvSpPr>
          <p:cNvPr id="28676" name="Rectangle 2"/>
          <p:cNvSpPr>
            <a:spLocks noChangeArrowheads="1"/>
          </p:cNvSpPr>
          <p:nvPr/>
        </p:nvSpPr>
        <p:spPr bwMode="auto">
          <a:xfrm>
            <a:off x="457200" y="134120"/>
            <a:ext cx="8363272" cy="1656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600" b="1" dirty="0">
                <a:solidFill>
                  <a:srgbClr val="0070C0"/>
                </a:solidFill>
                <a:latin typeface="Arial" panose="020B0604020202020204" pitchFamily="34" charset="0"/>
              </a:rPr>
              <a:t>Tassi di accrescimento della famiglia</a:t>
            </a:r>
            <a:r>
              <a:rPr lang="it-IT" altLang="it-IT" sz="40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it-IT" altLang="it-IT" sz="40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endParaRPr lang="it-IT" altLang="it-IT" sz="2000" b="1" dirty="0" smtClean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457200" y="1556792"/>
            <a:ext cx="8003232" cy="425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buNone/>
            </a:pPr>
            <a:r>
              <a:rPr lang="it-IT" sz="2400" dirty="0" smtClean="0">
                <a:solidFill>
                  <a:srgbClr val="0070C0"/>
                </a:solidFill>
                <a:latin typeface="Arial" panose="020B0604020202020204" pitchFamily="34" charset="0"/>
              </a:rPr>
              <a:t>I tassi di accrescimento sono calcolati come percentuale </a:t>
            </a:r>
            <a:r>
              <a:rPr lang="it-IT" sz="2400" dirty="0">
                <a:solidFill>
                  <a:srgbClr val="0070C0"/>
                </a:solidFill>
                <a:latin typeface="Arial" panose="020B0604020202020204" pitchFamily="34" charset="0"/>
              </a:rPr>
              <a:t>di donne </a:t>
            </a:r>
            <a:r>
              <a:rPr lang="it-IT" sz="2400" dirty="0" smtClean="0">
                <a:solidFill>
                  <a:srgbClr val="0070C0"/>
                </a:solidFill>
                <a:latin typeface="Arial" panose="020B0604020202020204" pitchFamily="34" charset="0"/>
              </a:rPr>
              <a:t>(di età 35 e più) </a:t>
            </a:r>
            <a:r>
              <a:rPr lang="it-IT" sz="2400" dirty="0">
                <a:solidFill>
                  <a:srgbClr val="0070C0"/>
                </a:solidFill>
                <a:latin typeface="Arial" panose="020B0604020202020204" pitchFamily="34" charset="0"/>
              </a:rPr>
              <a:t>che, nell’arco della propria vita feconda hanno avuto almeno 1 figlio, almeno 2 figli e via </a:t>
            </a:r>
            <a:r>
              <a:rPr lang="it-IT" sz="2400" dirty="0" smtClean="0">
                <a:solidFill>
                  <a:srgbClr val="0070C0"/>
                </a:solidFill>
                <a:latin typeface="Arial" panose="020B0604020202020204" pitchFamily="34" charset="0"/>
              </a:rPr>
              <a:t>dicendo.</a:t>
            </a:r>
          </a:p>
          <a:p>
            <a:pPr>
              <a:buNone/>
            </a:pPr>
            <a:r>
              <a:rPr lang="it-IT" sz="2400" dirty="0" smtClean="0">
                <a:solidFill>
                  <a:srgbClr val="0070C0"/>
                </a:solidFill>
                <a:latin typeface="Arial" panose="020B0604020202020204" pitchFamily="34" charset="0"/>
              </a:rPr>
              <a:t>Solo figli residenti a Brescia.</a:t>
            </a:r>
          </a:p>
          <a:p>
            <a:pPr>
              <a:buNone/>
            </a:pPr>
            <a:endParaRPr lang="it-IT" sz="2400" dirty="0" smtClean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it-IT" sz="2400" dirty="0" smtClean="0">
                <a:solidFill>
                  <a:srgbClr val="0070C0"/>
                </a:solidFill>
                <a:latin typeface="Arial" panose="020B0604020202020204" pitchFamily="34" charset="0"/>
              </a:rPr>
              <a:t>Le differenze sono evidenti </a:t>
            </a:r>
          </a:p>
          <a:p>
            <a:pPr>
              <a:spcBef>
                <a:spcPts val="0"/>
              </a:spcBef>
              <a:buNone/>
            </a:pPr>
            <a:r>
              <a:rPr lang="it-IT" sz="2400" dirty="0" smtClean="0">
                <a:solidFill>
                  <a:srgbClr val="0070C0"/>
                </a:solidFill>
                <a:latin typeface="Arial" panose="020B0604020202020204" pitchFamily="34" charset="0"/>
              </a:rPr>
              <a:t>nel passaggio al 3° figlio.</a:t>
            </a:r>
          </a:p>
          <a:p>
            <a:pPr>
              <a:spcBef>
                <a:spcPts val="0"/>
              </a:spcBef>
              <a:buNone/>
            </a:pPr>
            <a:r>
              <a:rPr lang="it-IT" sz="2400" dirty="0" smtClean="0">
                <a:solidFill>
                  <a:srgbClr val="0070C0"/>
                </a:solidFill>
                <a:latin typeface="Arial" panose="020B0604020202020204" pitchFamily="34" charset="0"/>
              </a:rPr>
              <a:t>La percentuale per le italiane,</a:t>
            </a:r>
          </a:p>
          <a:p>
            <a:pPr>
              <a:spcBef>
                <a:spcPts val="0"/>
              </a:spcBef>
              <a:buNone/>
            </a:pPr>
            <a:r>
              <a:rPr lang="it-IT" sz="2400" dirty="0" smtClean="0">
                <a:solidFill>
                  <a:srgbClr val="0070C0"/>
                </a:solidFill>
                <a:latin typeface="Arial" panose="020B0604020202020204" pitchFamily="34" charset="0"/>
              </a:rPr>
              <a:t>18%, è metà rispetto al 39%</a:t>
            </a:r>
          </a:p>
          <a:p>
            <a:pPr>
              <a:spcBef>
                <a:spcPts val="0"/>
              </a:spcBef>
              <a:buNone/>
            </a:pPr>
            <a:r>
              <a:rPr lang="it-IT" sz="2400" dirty="0" smtClean="0">
                <a:solidFill>
                  <a:srgbClr val="0070C0"/>
                </a:solidFill>
                <a:latin typeface="Arial" panose="020B0604020202020204" pitchFamily="34" charset="0"/>
              </a:rPr>
              <a:t>delle donne straniere.</a:t>
            </a:r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Settembre 2015</a:t>
            </a:r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380820" y="6408737"/>
            <a:ext cx="2351087" cy="365125"/>
          </a:xfrm>
        </p:spPr>
        <p:txBody>
          <a:bodyPr/>
          <a:lstStyle/>
          <a:p>
            <a:pPr>
              <a:defRPr/>
            </a:pPr>
            <a:r>
              <a:rPr lang="it-IT" smtClean="0"/>
              <a:t>Natalità e fecondità a Brescia</a:t>
            </a:r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6314" y="3429000"/>
            <a:ext cx="4248472" cy="2555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12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programmazione fa riferimento alla riprogettazione dei servizi nell’arco di tempo della </a:t>
            </a:r>
            <a:r>
              <a:rPr lang="it-IT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consigliatura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  <a:endParaRPr 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La statistica pubblica ha come obiettivo fornire elementi per 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valutare la domanda potenziale e la domanda effettiva secondo vari aspetti differenziali che riflettono caratteristiche della popolazione (tipologie familiari) o scelte politiche (famiglie-tipo).</a:t>
            </a:r>
          </a:p>
          <a:p>
            <a:pPr lvl="0"/>
            <a:endParaRPr lang="it-IT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Archimede 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consente di effettuare analisi 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differenziali demografiche, sociali e economiche (prevalentemente congiunturali) sulle 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caratteristiche 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della 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popolazione.</a:t>
            </a:r>
          </a:p>
          <a:p>
            <a:pPr lvl="0"/>
            <a:endParaRPr 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Esempio: analisi 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delle caratteristiche individuali e familiari dei disabili assistiti e non assistiti.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altLang="it-IT" dirty="0" smtClean="0">
                <a:latin typeface="Verdana" panose="020B0604030504040204" pitchFamily="34" charset="0"/>
                <a:cs typeface="Arial" panose="020B0604020202020204" pitchFamily="34" charset="0"/>
              </a:rPr>
              <a:t>Programmazione</a:t>
            </a:r>
            <a:endParaRPr lang="it-IT" altLang="it-IT" sz="3200" dirty="0" smtClean="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Giornata italiana della statistica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60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it-IT" altLang="it-IT" sz="3600" dirty="0">
                <a:latin typeface="Arial" panose="020B0604020202020204" pitchFamily="34" charset="0"/>
              </a:rPr>
              <a:t>La </a:t>
            </a:r>
            <a:r>
              <a:rPr lang="it-IT" altLang="it-IT" sz="3600" dirty="0" smtClean="0">
                <a:latin typeface="Arial" panose="020B0604020202020204" pitchFamily="34" charset="0"/>
              </a:rPr>
              <a:t>disabilità a Brescia</a:t>
            </a:r>
            <a:r>
              <a:rPr lang="it-IT" altLang="it-IT" sz="3600" dirty="0">
                <a:latin typeface="Arial" panose="020B0604020202020204" pitchFamily="34" charset="0"/>
              </a:rPr>
              <a:t/>
            </a:r>
            <a:br>
              <a:rPr lang="it-IT" altLang="it-IT" sz="3600" dirty="0">
                <a:latin typeface="Arial" panose="020B0604020202020204" pitchFamily="34" charset="0"/>
              </a:rPr>
            </a:br>
            <a:r>
              <a:rPr lang="it-IT" altLang="it-IT" sz="2800" dirty="0">
                <a:latin typeface="Arial" panose="020B0604020202020204" pitchFamily="34" charset="0"/>
              </a:rPr>
              <a:t>Obiettivo, dati e elaborazioni</a:t>
            </a:r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>
                <a:solidFill>
                  <a:srgbClr val="0070C0"/>
                </a:solidFill>
              </a:rPr>
              <a:t>Ottobre 2015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3314" name="Segnaposto piè di pagina 1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mtClean="0">
                <a:solidFill>
                  <a:srgbClr val="0070C0"/>
                </a:solidFill>
              </a:rPr>
              <a:t>Disabilità a Brescia</a:t>
            </a:r>
            <a:endParaRPr lang="en-US" altLang="it-IT" dirty="0">
              <a:solidFill>
                <a:srgbClr val="0070C0"/>
              </a:solidFill>
            </a:endParaRPr>
          </a:p>
        </p:txBody>
      </p:sp>
      <p:sp>
        <p:nvSpPr>
          <p:cNvPr id="30724" name="Rectangle 2"/>
          <p:cNvSpPr>
            <a:spLocks noChangeArrowheads="1"/>
          </p:cNvSpPr>
          <p:nvPr/>
        </p:nvSpPr>
        <p:spPr bwMode="auto">
          <a:xfrm>
            <a:off x="457200" y="476250"/>
            <a:ext cx="82296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8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8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02279"/>
            <a:ext cx="8413077" cy="2674793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  <a:buSzTx/>
            </a:pPr>
            <a:r>
              <a:rPr lang="it-IT" alt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Obiettivo</a:t>
            </a:r>
            <a:r>
              <a:rPr lang="it-IT" alt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 analisi delle caratteristiche individuali e familiari dei disabili assistiti e non </a:t>
            </a: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assistiti dal Comune.</a:t>
            </a:r>
          </a:p>
          <a:p>
            <a:pPr eaLnBrk="1" hangingPunct="1">
              <a:spcBef>
                <a:spcPct val="50000"/>
              </a:spcBef>
              <a:buClrTx/>
              <a:buSzTx/>
            </a:pPr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Dati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: archivio Archimede 2011 (precarietà familiare) con individui e </a:t>
            </a: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famiglie. </a:t>
            </a:r>
          </a:p>
          <a:p>
            <a:pPr eaLnBrk="1" hangingPunct="1">
              <a:spcBef>
                <a:spcPct val="50000"/>
              </a:spcBef>
              <a:buClrTx/>
              <a:buSzTx/>
            </a:pP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Informazione di fonte amministrativa:</a:t>
            </a:r>
          </a:p>
          <a:p>
            <a:pPr lvl="1" eaLnBrk="1" hangingPunct="1">
              <a:spcBef>
                <a:spcPct val="50000"/>
              </a:spcBef>
              <a:buClrTx/>
            </a:pPr>
            <a:r>
              <a:rPr lang="it-IT" altLang="it-IT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Flag</a:t>
            </a:r>
            <a:r>
              <a:rPr lang="it-IT" altLang="it-IT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disabilità</a:t>
            </a:r>
            <a:r>
              <a:rPr lang="it-IT" alt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indica se associato ad una pensione di disabilità. La disabilità può essere assoluta o parziale, definitiva o temporanea.</a:t>
            </a:r>
          </a:p>
          <a:p>
            <a:pPr lvl="1" eaLnBrk="1" hangingPunct="1">
              <a:spcBef>
                <a:spcPct val="50000"/>
              </a:spcBef>
              <a:buClrTx/>
            </a:pPr>
            <a:r>
              <a:rPr lang="it-IT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Flag</a:t>
            </a:r>
            <a:r>
              <a:rPr lang="it-IT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presenza  indennità di accompagnamento</a:t>
            </a: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Distingue quanti tra i disabili hanno un'invalidità totale e permanente del 100% che si trovino nella impossibilità di deambulare senza l’aiuto permanente di un accompagnatore 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it-I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Elaborazioni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it-I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analisi per genere ed età dei dati individuali; analisi per tipologia familiare.</a:t>
            </a:r>
            <a:endParaRPr lang="it-I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00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z="1800" dirty="0" smtClean="0"/>
              <a:t>La statistica pubblica è funzione del governo locale e risponde a due esigenze:</a:t>
            </a:r>
          </a:p>
          <a:p>
            <a:pPr lvl="1"/>
            <a:r>
              <a:rPr lang="it-IT" sz="1400" b="1" dirty="0" smtClean="0"/>
              <a:t>S</a:t>
            </a:r>
            <a:r>
              <a:rPr lang="it-IT" sz="1400" dirty="0" smtClean="0"/>
              <a:t>upporto conoscitivo </a:t>
            </a:r>
            <a:r>
              <a:rPr lang="it-IT" sz="1400" dirty="0"/>
              <a:t>per </a:t>
            </a:r>
            <a:r>
              <a:rPr lang="it-IT" sz="1400" dirty="0" smtClean="0"/>
              <a:t>i processi </a:t>
            </a:r>
            <a:r>
              <a:rPr lang="it-IT" sz="1400" dirty="0"/>
              <a:t>decisionali </a:t>
            </a:r>
            <a:r>
              <a:rPr lang="it-IT" sz="1400" dirty="0" smtClean="0"/>
              <a:t>pubblici;</a:t>
            </a:r>
          </a:p>
          <a:p>
            <a:pPr lvl="1"/>
            <a:r>
              <a:rPr lang="it-IT" sz="1400" dirty="0" smtClean="0"/>
              <a:t>Partecipazione dei cittadini ai processi di crescita delle comunità.</a:t>
            </a:r>
          </a:p>
          <a:p>
            <a:r>
              <a:rPr lang="it-IT" sz="1800" dirty="0" smtClean="0"/>
              <a:t>Il supporto alle decisioni prevede tre livelli:</a:t>
            </a:r>
          </a:p>
          <a:p>
            <a:pPr lvl="1"/>
            <a:r>
              <a:rPr lang="it-IT" sz="1400" dirty="0" smtClean="0"/>
              <a:t>Gestione</a:t>
            </a:r>
          </a:p>
          <a:p>
            <a:pPr lvl="1"/>
            <a:r>
              <a:rPr lang="it-IT" sz="1400" dirty="0" smtClean="0"/>
              <a:t>Programmazione</a:t>
            </a:r>
          </a:p>
          <a:p>
            <a:pPr lvl="1"/>
            <a:r>
              <a:rPr lang="it-IT" sz="1400" dirty="0" smtClean="0"/>
              <a:t>Pianificazione </a:t>
            </a:r>
          </a:p>
          <a:p>
            <a:r>
              <a:rPr lang="it-IT" sz="1800" dirty="0" smtClean="0"/>
              <a:t>La statistica pubblica utilizza:</a:t>
            </a:r>
          </a:p>
          <a:p>
            <a:pPr lvl="1"/>
            <a:r>
              <a:rPr lang="it-IT" sz="1400" dirty="0" smtClean="0"/>
              <a:t>Fonti di dati in particolare fonti amministrative  </a:t>
            </a:r>
          </a:p>
          <a:p>
            <a:pPr lvl="1"/>
            <a:r>
              <a:rPr lang="it-IT" sz="1400" dirty="0" smtClean="0"/>
              <a:t>Modelli interpretativi realistici (economici, famiglia ecc.)</a:t>
            </a:r>
          </a:p>
          <a:p>
            <a:pPr lvl="1"/>
            <a:r>
              <a:rPr lang="it-IT" sz="1400" dirty="0" smtClean="0"/>
              <a:t>Metodi coerenti con i modelli (dinamica e reti parentali)</a:t>
            </a:r>
          </a:p>
          <a:p>
            <a:pPr lvl="0"/>
            <a:r>
              <a:rPr lang="it-IT" sz="1800" dirty="0" smtClean="0"/>
              <a:t>Archimede è la fonte di dati locale utile per analisi differenziali per la gestione, programmazione e pianificazione dei servizi </a:t>
            </a:r>
          </a:p>
          <a:p>
            <a:pPr lvl="0"/>
            <a:endParaRPr lang="it-IT" sz="1800" dirty="0"/>
          </a:p>
          <a:p>
            <a:pPr lvl="0"/>
            <a:r>
              <a:rPr lang="it-IT" sz="1800" b="1" dirty="0" smtClean="0"/>
              <a:t>Come cambiano gli uffici comunali di statistica con Archimede?</a:t>
            </a:r>
            <a:endParaRPr lang="it-IT" sz="1800" b="1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altLang="it-IT" dirty="0" smtClean="0">
                <a:latin typeface="Verdana" panose="020B0604030504040204" pitchFamily="34" charset="0"/>
                <a:cs typeface="Arial" panose="020B0604020202020204" pitchFamily="34" charset="0"/>
              </a:rPr>
              <a:t>Sintesi</a:t>
            </a:r>
            <a:endParaRPr lang="it-IT" altLang="it-IT" sz="3200" dirty="0" smtClean="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Giornata italiana della statistica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55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altLang="it-IT" sz="3600" dirty="0" smtClean="0">
                <a:effectLst/>
                <a:latin typeface="Arial" panose="020B0604020202020204" pitchFamily="34" charset="0"/>
              </a:rPr>
              <a:t>Disabilità a Brescia</a:t>
            </a:r>
            <a:br>
              <a:rPr lang="it-IT" altLang="it-IT" sz="3600" dirty="0" smtClean="0">
                <a:effectLst/>
                <a:latin typeface="Arial" panose="020B0604020202020204" pitchFamily="34" charset="0"/>
              </a:rPr>
            </a:br>
            <a:r>
              <a:rPr lang="it-IT" altLang="it-IT" sz="3600" dirty="0" smtClean="0">
                <a:effectLst/>
                <a:latin typeface="Arial" panose="020B0604020202020204" pitchFamily="34" charset="0"/>
              </a:rPr>
              <a:t>Individui</a:t>
            </a:r>
            <a:r>
              <a:rPr lang="it-IT" altLang="it-IT" sz="3600" dirty="0" smtClean="0">
                <a:latin typeface="Arial" panose="020B0604020202020204" pitchFamily="34" charset="0"/>
              </a:rPr>
              <a:t/>
            </a:r>
            <a:br>
              <a:rPr lang="it-IT" altLang="it-IT" sz="3600" dirty="0" smtClean="0">
                <a:latin typeface="Arial" panose="020B0604020202020204" pitchFamily="34" charset="0"/>
              </a:rPr>
            </a:br>
            <a:endParaRPr lang="it-IT" sz="3600" b="0" dirty="0">
              <a:effectLst/>
            </a:endParaRPr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>
                <a:solidFill>
                  <a:srgbClr val="0070C0"/>
                </a:solidFill>
              </a:rPr>
              <a:t>Ottobre 2015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3314" name="Segnaposto piè di pagina 1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dirty="0" smtClean="0">
                <a:solidFill>
                  <a:srgbClr val="0070C0"/>
                </a:solidFill>
              </a:rPr>
              <a:t>Disabilità a Brescia</a:t>
            </a:r>
            <a:endParaRPr lang="en-US" altLang="it-IT" dirty="0">
              <a:solidFill>
                <a:srgbClr val="0070C0"/>
              </a:solidFill>
            </a:endParaRPr>
          </a:p>
        </p:txBody>
      </p:sp>
      <p:sp>
        <p:nvSpPr>
          <p:cNvPr id="30724" name="Rectangle 2"/>
          <p:cNvSpPr>
            <a:spLocks noChangeArrowheads="1"/>
          </p:cNvSpPr>
          <p:nvPr/>
        </p:nvSpPr>
        <p:spPr bwMode="auto">
          <a:xfrm>
            <a:off x="457200" y="476250"/>
            <a:ext cx="82296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8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8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02279"/>
            <a:ext cx="8413077" cy="2674793"/>
          </a:xfrm>
        </p:spPr>
        <p:txBody>
          <a:bodyPr/>
          <a:lstStyle/>
          <a:p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Età</a:t>
            </a:r>
          </a:p>
          <a:p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Genere</a:t>
            </a:r>
          </a:p>
          <a:p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Disabilità e disabilità grave</a:t>
            </a:r>
          </a:p>
          <a:p>
            <a:endParaRPr lang="it-I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474" y="3206851"/>
            <a:ext cx="4584589" cy="2755631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8645" y="541937"/>
            <a:ext cx="4441019" cy="2669336"/>
          </a:xfrm>
          <a:prstGeom prst="rect">
            <a:avLst/>
          </a:prstGeom>
        </p:spPr>
      </p:pic>
      <p:sp>
        <p:nvSpPr>
          <p:cNvPr id="4" name="Rettangolo 3"/>
          <p:cNvSpPr/>
          <p:nvPr/>
        </p:nvSpPr>
        <p:spPr>
          <a:xfrm>
            <a:off x="6270007" y="223622"/>
            <a:ext cx="915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>
                <a:latin typeface="Arial" panose="020B0604020202020204" pitchFamily="34" charset="0"/>
              </a:rPr>
              <a:t>Maschi</a:t>
            </a:r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1715586" y="2870454"/>
            <a:ext cx="11464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>
                <a:latin typeface="Arial" panose="020B0604020202020204" pitchFamily="34" charset="0"/>
              </a:rPr>
              <a:t>Femmine</a:t>
            </a:r>
            <a:endParaRPr lang="it-IT" dirty="0">
              <a:latin typeface="Arial" panose="020B0604020202020204" pitchFamily="34" charset="0"/>
            </a:endParaRP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6463" y="3749304"/>
            <a:ext cx="4584589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09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17513" y="-297656"/>
            <a:ext cx="8229600" cy="1143000"/>
          </a:xfrm>
        </p:spPr>
        <p:txBody>
          <a:bodyPr>
            <a:noAutofit/>
          </a:bodyPr>
          <a:lstStyle/>
          <a:p>
            <a:r>
              <a:rPr lang="it-IT" sz="3200" b="0" dirty="0" smtClean="0">
                <a:effectLst/>
              </a:rPr>
              <a:t>Disabili per età e genere</a:t>
            </a:r>
            <a:endParaRPr lang="it-IT" sz="3200" b="0" dirty="0">
              <a:effectLst/>
            </a:endParaRPr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>
                <a:solidFill>
                  <a:srgbClr val="0070C0"/>
                </a:solidFill>
              </a:rPr>
              <a:t>Ottobre 2015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3314" name="Segnaposto piè di pagina 1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mtClean="0">
                <a:solidFill>
                  <a:srgbClr val="0070C0"/>
                </a:solidFill>
              </a:rPr>
              <a:t>Disabilità a Brescia</a:t>
            </a:r>
            <a:endParaRPr lang="en-US" altLang="it-IT" dirty="0">
              <a:solidFill>
                <a:srgbClr val="0070C0"/>
              </a:solidFill>
            </a:endParaRPr>
          </a:p>
        </p:txBody>
      </p:sp>
      <p:sp>
        <p:nvSpPr>
          <p:cNvPr id="30724" name="Rectangle 2"/>
          <p:cNvSpPr>
            <a:spLocks noChangeArrowheads="1"/>
          </p:cNvSpPr>
          <p:nvPr/>
        </p:nvSpPr>
        <p:spPr bwMode="auto">
          <a:xfrm>
            <a:off x="457200" y="476250"/>
            <a:ext cx="82296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8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8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1" name="Segnaposto contenuto 10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54920"/>
          <a:ext cx="8229600" cy="6608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636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Età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 M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 F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 T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 M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 F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 T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Delta MF</a:t>
                      </a:r>
                    </a:p>
                  </a:txBody>
                  <a:tcPr marL="9525" marR="9525" marT="9525" marB="0" anchor="b"/>
                </a:tc>
              </a:tr>
              <a:tr h="280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0-4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</a:tr>
              <a:tr h="280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5-9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</a:tr>
              <a:tr h="280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10-14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</a:tr>
              <a:tr h="280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15-19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</a:tr>
              <a:tr h="280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20-24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</a:tr>
              <a:tr h="280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</a:tr>
              <a:tr h="280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b"/>
                </a:tc>
              </a:tr>
              <a:tr h="280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b"/>
                </a:tc>
              </a:tr>
              <a:tr h="280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</a:tr>
              <a:tr h="280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b"/>
                </a:tc>
              </a:tr>
              <a:tr h="280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</a:tr>
              <a:tr h="280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b"/>
                </a:tc>
              </a:tr>
              <a:tr h="280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b"/>
                </a:tc>
              </a:tr>
              <a:tr h="280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/>
                </a:tc>
              </a:tr>
              <a:tr h="280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</a:tr>
              <a:tr h="280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75-79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</a:tr>
              <a:tr h="280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80-84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-278</a:t>
                      </a:r>
                    </a:p>
                  </a:txBody>
                  <a:tcPr marL="9525" marR="9525" marT="9525" marB="0" anchor="b"/>
                </a:tc>
              </a:tr>
              <a:tr h="280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85-89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-478</a:t>
                      </a:r>
                    </a:p>
                  </a:txBody>
                  <a:tcPr marL="9525" marR="9525" marT="9525" marB="0" anchor="b"/>
                </a:tc>
              </a:tr>
              <a:tr h="280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90-94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-370</a:t>
                      </a:r>
                    </a:p>
                  </a:txBody>
                  <a:tcPr marL="9525" marR="9525" marT="9525" marB="0" anchor="b"/>
                </a:tc>
              </a:tr>
              <a:tr h="280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95-99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-212</a:t>
                      </a:r>
                    </a:p>
                  </a:txBody>
                  <a:tcPr marL="9525" marR="9525" marT="9525" marB="0" anchor="b"/>
                </a:tc>
              </a:tr>
              <a:tr h="280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+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</a:t>
                      </a:r>
                    </a:p>
                  </a:txBody>
                  <a:tcPr marL="9525" marR="9525" marT="9525" marB="0" anchor="b"/>
                </a:tc>
              </a:tr>
              <a:tr h="280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92736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102649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195385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-607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Rettangolo arrotondato 2"/>
          <p:cNvSpPr/>
          <p:nvPr/>
        </p:nvSpPr>
        <p:spPr>
          <a:xfrm>
            <a:off x="5004048" y="6408738"/>
            <a:ext cx="2683421" cy="254458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arrotondato 3"/>
          <p:cNvSpPr/>
          <p:nvPr/>
        </p:nvSpPr>
        <p:spPr>
          <a:xfrm>
            <a:off x="8100392" y="4941168"/>
            <a:ext cx="792088" cy="1467570"/>
          </a:xfrm>
          <a:prstGeom prst="roundRect">
            <a:avLst>
              <a:gd name="adj" fmla="val 43878"/>
            </a:avLst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arrotondato 5"/>
          <p:cNvSpPr/>
          <p:nvPr/>
        </p:nvSpPr>
        <p:spPr>
          <a:xfrm>
            <a:off x="4860031" y="365583"/>
            <a:ext cx="3866455" cy="615145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arrotondato 6"/>
          <p:cNvSpPr/>
          <p:nvPr/>
        </p:nvSpPr>
        <p:spPr>
          <a:xfrm>
            <a:off x="8203232" y="1010775"/>
            <a:ext cx="586408" cy="1440160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arrotondato 7"/>
          <p:cNvSpPr/>
          <p:nvPr/>
        </p:nvSpPr>
        <p:spPr>
          <a:xfrm>
            <a:off x="8266386" y="2996952"/>
            <a:ext cx="523254" cy="1067192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arrotondato 8"/>
          <p:cNvSpPr/>
          <p:nvPr/>
        </p:nvSpPr>
        <p:spPr>
          <a:xfrm>
            <a:off x="6948264" y="365583"/>
            <a:ext cx="739205" cy="1191209"/>
          </a:xfrm>
          <a:prstGeom prst="round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401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altLang="it-IT" sz="3200" dirty="0" smtClean="0">
                <a:latin typeface="Arial" panose="020B0604020202020204" pitchFamily="34" charset="0"/>
              </a:rPr>
              <a:t>La disabilità a Brescia</a:t>
            </a:r>
            <a:r>
              <a:rPr lang="it-IT" altLang="it-IT" sz="2800" dirty="0" smtClean="0">
                <a:latin typeface="Arial" panose="020B0604020202020204" pitchFamily="34" charset="0"/>
              </a:rPr>
              <a:t/>
            </a:r>
            <a:br>
              <a:rPr lang="it-IT" altLang="it-IT" sz="2800" dirty="0" smtClean="0">
                <a:latin typeface="Arial" panose="020B0604020202020204" pitchFamily="34" charset="0"/>
              </a:rPr>
            </a:br>
            <a:r>
              <a:rPr lang="it-IT" altLang="it-IT" sz="2800" dirty="0" smtClean="0">
                <a:latin typeface="Arial" panose="020B0604020202020204" pitchFamily="34" charset="0"/>
              </a:rPr>
              <a:t>Incidenza per tipo di famiglia</a:t>
            </a:r>
            <a:endParaRPr lang="it-IT" sz="3100" b="0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idx="1"/>
          </p:nvPr>
        </p:nvSpPr>
        <p:spPr>
          <a:xfrm>
            <a:off x="531812" y="4032746"/>
            <a:ext cx="4040188" cy="2007882"/>
          </a:xfrm>
        </p:spPr>
        <p:txBody>
          <a:bodyPr/>
          <a:lstStyle/>
          <a:p>
            <a:endParaRPr lang="it-IT" dirty="0" smtClean="0"/>
          </a:p>
          <a:p>
            <a:r>
              <a:rPr lang="it-IT" dirty="0" smtClean="0"/>
              <a:t>Valori percentuali	</a:t>
            </a:r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7" name="Segnaposto testo 6"/>
          <p:cNvSpPr>
            <a:spLocks noGrp="1"/>
          </p:cNvSpPr>
          <p:nvPr>
            <p:ph type="body" sz="half" idx="3"/>
          </p:nvPr>
        </p:nvSpPr>
        <p:spPr>
          <a:xfrm>
            <a:off x="4749799" y="4032746"/>
            <a:ext cx="3956051" cy="2007881"/>
          </a:xfrm>
        </p:spPr>
        <p:txBody>
          <a:bodyPr/>
          <a:lstStyle/>
          <a:p>
            <a:r>
              <a:rPr lang="it-IT" dirty="0" smtClean="0"/>
              <a:t>Valori assoluti</a:t>
            </a:r>
            <a:r>
              <a:rPr lang="it-IT" dirty="0"/>
              <a:t>	</a:t>
            </a:r>
          </a:p>
          <a:p>
            <a:endParaRPr lang="it-IT" sz="1800" dirty="0" smtClean="0"/>
          </a:p>
          <a:p>
            <a:endParaRPr lang="it-IT" sz="1800" dirty="0"/>
          </a:p>
          <a:p>
            <a:endParaRPr lang="it-IT" sz="1800" dirty="0" smtClean="0"/>
          </a:p>
          <a:p>
            <a:endParaRPr lang="it-IT" sz="1800" dirty="0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>
                <a:solidFill>
                  <a:srgbClr val="0070C0"/>
                </a:solidFill>
              </a:rPr>
              <a:t>Settembre 2015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3314" name="Segnaposto piè di pagina 1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mtClean="0">
                <a:solidFill>
                  <a:srgbClr val="0070C0"/>
                </a:solidFill>
              </a:rPr>
              <a:t>Natalità e fecondità a Brescia</a:t>
            </a:r>
            <a:endParaRPr lang="en-US" altLang="it-IT" dirty="0">
              <a:solidFill>
                <a:srgbClr val="0070C0"/>
              </a:solidFill>
            </a:endParaRPr>
          </a:p>
        </p:txBody>
      </p:sp>
      <p:sp>
        <p:nvSpPr>
          <p:cNvPr id="30724" name="Rectangle 2"/>
          <p:cNvSpPr>
            <a:spLocks noChangeArrowheads="1"/>
          </p:cNvSpPr>
          <p:nvPr/>
        </p:nvSpPr>
        <p:spPr bwMode="auto">
          <a:xfrm>
            <a:off x="457200" y="476250"/>
            <a:ext cx="82296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8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8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pic>
        <p:nvPicPr>
          <p:cNvPr id="10" name="Segnaposto contenuto 9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476810" y="1419242"/>
            <a:ext cx="4040188" cy="2430098"/>
          </a:xfrm>
          <a:prstGeom prst="rect">
            <a:avLst/>
          </a:prstGeom>
        </p:spPr>
      </p:pic>
      <p:pic>
        <p:nvPicPr>
          <p:cNvPr id="11" name="Segnaposto contenuto 10"/>
          <p:cNvPicPr>
            <a:picLocks noGrp="1"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4766964" y="1419975"/>
            <a:ext cx="4041775" cy="242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0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altLang="it-IT" sz="3200" dirty="0">
                <a:latin typeface="Arial" panose="020B0604020202020204" pitchFamily="34" charset="0"/>
              </a:rPr>
              <a:t>La disabilità a Brescia</a:t>
            </a:r>
            <a:br>
              <a:rPr lang="it-IT" altLang="it-IT" sz="3200" dirty="0">
                <a:latin typeface="Arial" panose="020B0604020202020204" pitchFamily="34" charset="0"/>
              </a:rPr>
            </a:br>
            <a:r>
              <a:rPr lang="it-IT" altLang="it-IT" sz="2800" dirty="0" smtClean="0">
                <a:latin typeface="Arial" panose="020B0604020202020204" pitchFamily="34" charset="0"/>
              </a:rPr>
              <a:t>Reddito medio familiare</a:t>
            </a:r>
            <a:endParaRPr lang="it-IT" sz="32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410199"/>
            <a:ext cx="8229600" cy="1186793"/>
          </a:xfrm>
        </p:spPr>
        <p:txBody>
          <a:bodyPr/>
          <a:lstStyle/>
          <a:p>
            <a:r>
              <a:rPr lang="it-IT" sz="2000" dirty="0" smtClean="0"/>
              <a:t>Differenza di reddito tra e famiglie con e senza disabili.</a:t>
            </a:r>
          </a:p>
          <a:p>
            <a:r>
              <a:rPr lang="it-IT" sz="2000" dirty="0" smtClean="0"/>
              <a:t>Alcune eccezioni.</a:t>
            </a:r>
          </a:p>
          <a:p>
            <a:endParaRPr lang="it-IT" sz="2000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Giornata italiana della statistica</a:t>
            </a:r>
            <a:endParaRPr lang="en-US"/>
          </a:p>
        </p:txBody>
      </p:sp>
      <p:pic>
        <p:nvPicPr>
          <p:cNvPr id="10" name="Segnaposto contenuto 9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57200" y="1440192"/>
            <a:ext cx="6251600" cy="3757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0905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gestione fa riferimento all’utilizzo delle risorse correnti e alla verifica degli effetti delle scelte nel breve periodo, anche finalizzata alla correzione della gestione.</a:t>
            </a:r>
          </a:p>
          <a:p>
            <a:pPr lvl="0"/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La statistica pubblica ha come obiettivo fornire elementi per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stimare i parametri guida e per controllarne gli effetti.</a:t>
            </a:r>
          </a:p>
          <a:p>
            <a:pPr lvl="0"/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Archimede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contiene informazioni integrate demografiche sociali e reddituali (dai sistemi informativi dell’Agenzia delle Entrate) utili per definire i profili della domanda potenziale. Dai sistemi informativi interni si ricavano invece i dati da utilizzare comparativamente sulla domanda effettiva..</a:t>
            </a:r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Esempio: analisi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dei profili tariffari</a:t>
            </a:r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it-IT" sz="1800" b="1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altLang="it-IT" sz="3200" dirty="0" smtClean="0">
                <a:latin typeface="Verdana" panose="020B0604030504040204" pitchFamily="34" charset="0"/>
                <a:cs typeface="Arial" panose="020B0604020202020204" pitchFamily="34" charset="0"/>
              </a:rPr>
              <a:t>Gestione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Giornata italiana della statistica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74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1138"/>
            <a:ext cx="8229600" cy="4828182"/>
          </a:xfrm>
        </p:spPr>
        <p:txBody>
          <a:bodyPr/>
          <a:lstStyle/>
          <a:p>
            <a:pPr lvl="0"/>
            <a:r>
              <a:rPr lang="it-IT" sz="1800" dirty="0" smtClean="0"/>
              <a:t>Elaborazione esemplificativa degli effetti selettivi del sistema </a:t>
            </a:r>
            <a:r>
              <a:rPr lang="it-IT" sz="1800" dirty="0"/>
              <a:t>tariffario per i servizi della scuola primaria </a:t>
            </a:r>
            <a:endParaRPr lang="it-IT" sz="1800" dirty="0" smtClean="0"/>
          </a:p>
          <a:p>
            <a:pPr lvl="0"/>
            <a:endParaRPr lang="it-IT" sz="1800" dirty="0" smtClean="0"/>
          </a:p>
          <a:p>
            <a:pPr lvl="0"/>
            <a:r>
              <a:rPr lang="it-IT" sz="1800" dirty="0" smtClean="0"/>
              <a:t>Famiglie con almeno un figlio che frequenta la scuola primaria.</a:t>
            </a:r>
          </a:p>
          <a:p>
            <a:pPr lvl="0"/>
            <a:r>
              <a:rPr lang="it-IT" sz="1800" dirty="0" smtClean="0"/>
              <a:t>Analisi per tipologia familiare.</a:t>
            </a:r>
            <a:endParaRPr lang="it-IT" sz="1800" dirty="0"/>
          </a:p>
          <a:p>
            <a:pPr lvl="0"/>
            <a:r>
              <a:rPr lang="it-IT" sz="1800" dirty="0" smtClean="0"/>
              <a:t>Le tariffe per il servizio di ristorazione sono differenziate il relazione al reddito Isee (non disponibile in Archimede).</a:t>
            </a:r>
          </a:p>
          <a:p>
            <a:pPr lvl="0"/>
            <a:r>
              <a:rPr lang="it-IT" sz="1800" dirty="0" smtClean="0"/>
              <a:t>Per i residenti sono fissate tre fasce:</a:t>
            </a:r>
          </a:p>
          <a:p>
            <a:pPr lvl="1"/>
            <a:r>
              <a:rPr lang="it-IT" sz="1400" dirty="0" smtClean="0"/>
              <a:t>Fino a 17.025 euro</a:t>
            </a:r>
          </a:p>
          <a:p>
            <a:pPr lvl="1"/>
            <a:r>
              <a:rPr lang="it-IT" sz="1400" dirty="0" smtClean="0"/>
              <a:t>Da 17.025,01 a 20.220</a:t>
            </a:r>
          </a:p>
          <a:p>
            <a:pPr lvl="1"/>
            <a:r>
              <a:rPr lang="it-IT" sz="1400" dirty="0" smtClean="0"/>
              <a:t>Oltre 20.220</a:t>
            </a:r>
          </a:p>
          <a:p>
            <a:r>
              <a:rPr lang="it-IT" sz="1800" dirty="0" smtClean="0"/>
              <a:t>È utilizzata la scala di equivalenza (1=1; 2=1,57;3=2,04 …) con i correttivi per nucleo con minori e 1 solo genitore, presenza di disabili.</a:t>
            </a:r>
          </a:p>
          <a:p>
            <a:r>
              <a:rPr lang="it-IT" sz="1800" dirty="0" smtClean="0"/>
              <a:t>Il calcolo è effettuato sul reddito familiare totale Archimede  (esclusa la componente patrimoniale)</a:t>
            </a:r>
            <a:endParaRPr lang="it-IT" sz="1400" dirty="0" smtClean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 sz="4400" dirty="0">
                <a:latin typeface="Arial" panose="020B0604020202020204" pitchFamily="34" charset="0"/>
              </a:rPr>
              <a:t>Le tariffe di alcuni servizi</a:t>
            </a:r>
            <a:br>
              <a:rPr lang="it-IT" altLang="it-IT" sz="4400" dirty="0">
                <a:latin typeface="Arial" panose="020B0604020202020204" pitchFamily="34" charset="0"/>
              </a:rPr>
            </a:br>
            <a:r>
              <a:rPr lang="it-IT" altLang="it-IT" sz="4400" dirty="0" smtClean="0">
                <a:latin typeface="Arial" panose="020B0604020202020204" pitchFamily="34" charset="0"/>
              </a:rPr>
              <a:t>Scuola primaria </a:t>
            </a:r>
            <a:endParaRPr lang="it-IT" altLang="it-IT" sz="3200" dirty="0" smtClean="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Giornata italiana della statistica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70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altLang="it-IT" sz="3200" dirty="0" smtClean="0">
                <a:latin typeface="Arial" panose="020B0604020202020204" pitchFamily="34" charset="0"/>
              </a:rPr>
              <a:t>Scuola primaria</a:t>
            </a:r>
            <a:br>
              <a:rPr lang="it-IT" altLang="it-IT" sz="3200" dirty="0" smtClean="0">
                <a:latin typeface="Arial" panose="020B0604020202020204" pitchFamily="34" charset="0"/>
              </a:rPr>
            </a:br>
            <a:r>
              <a:rPr lang="it-IT" altLang="it-IT" sz="2400" b="0" dirty="0" smtClean="0">
                <a:latin typeface="Arial" panose="020B0604020202020204" pitchFamily="34" charset="0"/>
              </a:rPr>
              <a:t>Distribuzione delle famiglie per quote di reddito Isee*</a:t>
            </a:r>
            <a:r>
              <a:rPr lang="it-IT" altLang="it-IT" sz="3200" dirty="0" smtClean="0">
                <a:latin typeface="Arial" panose="020B0604020202020204" pitchFamily="34" charset="0"/>
              </a:rPr>
              <a:t/>
            </a:r>
            <a:br>
              <a:rPr lang="it-IT" altLang="it-IT" sz="3200" dirty="0" smtClean="0">
                <a:latin typeface="Arial" panose="020B0604020202020204" pitchFamily="34" charset="0"/>
              </a:rPr>
            </a:br>
            <a:endParaRPr lang="it-IT" sz="2400" dirty="0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>
                <a:solidFill>
                  <a:srgbClr val="0070C0"/>
                </a:solidFill>
              </a:rPr>
              <a:t>Settembre 2015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3314" name="Segnaposto piè di pagina 1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mtClean="0">
                <a:solidFill>
                  <a:srgbClr val="0070C0"/>
                </a:solidFill>
              </a:rPr>
              <a:t>Natalità e fecondità a Brescia</a:t>
            </a:r>
            <a:endParaRPr lang="en-US" altLang="it-IT" dirty="0">
              <a:solidFill>
                <a:srgbClr val="0070C0"/>
              </a:solidFill>
            </a:endParaRPr>
          </a:p>
        </p:txBody>
      </p:sp>
      <p:sp>
        <p:nvSpPr>
          <p:cNvPr id="30724" name="Rectangle 2"/>
          <p:cNvSpPr>
            <a:spLocks noChangeArrowheads="1"/>
          </p:cNvSpPr>
          <p:nvPr/>
        </p:nvSpPr>
        <p:spPr bwMode="auto">
          <a:xfrm>
            <a:off x="457200" y="476250"/>
            <a:ext cx="82296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8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8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1581635"/>
              </p:ext>
            </p:extLst>
          </p:nvPr>
        </p:nvGraphicFramePr>
        <p:xfrm>
          <a:off x="457200" y="1292952"/>
          <a:ext cx="7931225" cy="43607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2592"/>
                <a:gridCol w="1152128"/>
                <a:gridCol w="1364015"/>
                <a:gridCol w="1586245"/>
                <a:gridCol w="1586245"/>
              </a:tblGrid>
              <a:tr h="976117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Tipologia</a:t>
                      </a:r>
                    </a:p>
                    <a:p>
                      <a:pPr algn="ctr" fontAlgn="b"/>
                      <a:endParaRPr lang="it-IT" sz="20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endParaRPr lang="it-IT" sz="20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Famiglie</a:t>
                      </a:r>
                    </a:p>
                    <a:p>
                      <a:pPr algn="ctr" fontAlgn="b"/>
                      <a:endParaRPr lang="it-IT" sz="20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endParaRPr lang="it-IT" sz="20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Redd</a:t>
                      </a:r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Isee fino </a:t>
                      </a:r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17.025€</a:t>
                      </a:r>
                    </a:p>
                    <a:p>
                      <a:pPr algn="ctr" fontAlgn="b"/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Redd</a:t>
                      </a:r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Isee da 17.025,01€ </a:t>
                      </a:r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20.220€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Reddito Isee oltre 20.220€</a:t>
                      </a:r>
                    </a:p>
                    <a:p>
                      <a:pPr algn="ctr" fontAlgn="b"/>
                      <a:endParaRPr lang="it-IT" sz="20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47426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Coppia e figli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50,4%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39,1%</a:t>
                      </a:r>
                    </a:p>
                  </a:txBody>
                  <a:tcPr marL="9525" marR="9525" marT="9525" marB="0" anchor="b"/>
                </a:tc>
              </a:tr>
              <a:tr h="447426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Copia, figli e altri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73,4%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17,8%</a:t>
                      </a:r>
                    </a:p>
                  </a:txBody>
                  <a:tcPr marL="9525" marR="9525" marT="9525" marB="0" anchor="b"/>
                </a:tc>
              </a:tr>
              <a:tr h="447426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Madre e figli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83,0%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11,1%</a:t>
                      </a:r>
                    </a:p>
                  </a:txBody>
                  <a:tcPr marL="9525" marR="9525" marT="9525" marB="0" anchor="b"/>
                </a:tc>
              </a:tr>
              <a:tr h="447426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Madre, figli e altri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70,8%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21,0%</a:t>
                      </a:r>
                    </a:p>
                  </a:txBody>
                  <a:tcPr marL="9525" marR="9525" marT="9525" marB="0" anchor="b"/>
                </a:tc>
              </a:tr>
              <a:tr h="447426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Padre e figli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49,3%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40,7%</a:t>
                      </a:r>
                    </a:p>
                  </a:txBody>
                  <a:tcPr marL="9525" marR="9525" marT="9525" marB="0" anchor="b"/>
                </a:tc>
              </a:tr>
              <a:tr h="447426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Padre, figli e altri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60,6%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26,4%</a:t>
                      </a:r>
                    </a:p>
                  </a:txBody>
                  <a:tcPr marL="9525" marR="9525" marT="9525" marB="0" anchor="b"/>
                </a:tc>
              </a:tr>
              <a:tr h="447426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Altra tipologia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86,1%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12,2%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7" name="Titolo 4"/>
          <p:cNvSpPr txBox="1">
            <a:spLocks/>
          </p:cNvSpPr>
          <p:nvPr/>
        </p:nvSpPr>
        <p:spPr>
          <a:xfrm>
            <a:off x="417513" y="5732172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altLang="it-IT" sz="2000" b="0" dirty="0" smtClean="0">
                <a:effectLst/>
                <a:latin typeface="Arial" panose="020B0604020202020204" pitchFamily="34" charset="0"/>
              </a:rPr>
              <a:t>Reddito Isee senza componente patrimoniale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altLang="it-IT" sz="2000" b="0" dirty="0">
              <a:effectLst/>
              <a:latin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altLang="it-IT" sz="2000" b="0" dirty="0" smtClean="0">
                <a:effectLst/>
                <a:latin typeface="Arial" panose="020B0604020202020204" pitchFamily="34" charset="0"/>
              </a:rPr>
              <a:t/>
            </a:r>
            <a:br>
              <a:rPr lang="it-IT" altLang="it-IT" sz="2000" b="0" dirty="0" smtClean="0">
                <a:effectLst/>
                <a:latin typeface="Arial" panose="020B0604020202020204" pitchFamily="34" charset="0"/>
              </a:rPr>
            </a:br>
            <a:endParaRPr lang="it-IT" sz="1600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9772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altLang="it-IT" sz="3200" dirty="0">
                <a:latin typeface="Arial" panose="020B0604020202020204" pitchFamily="34" charset="0"/>
              </a:rPr>
              <a:t>Scuola </a:t>
            </a:r>
            <a:r>
              <a:rPr lang="it-IT" altLang="it-IT" sz="3200" dirty="0" smtClean="0">
                <a:latin typeface="Arial" panose="020B0604020202020204" pitchFamily="34" charset="0"/>
              </a:rPr>
              <a:t>primaria</a:t>
            </a:r>
            <a:br>
              <a:rPr lang="it-IT" altLang="it-IT" sz="3200" dirty="0" smtClean="0">
                <a:latin typeface="Arial" panose="020B0604020202020204" pitchFamily="34" charset="0"/>
              </a:rPr>
            </a:br>
            <a:r>
              <a:rPr lang="it-IT" altLang="it-IT" sz="3200" dirty="0" smtClean="0">
                <a:latin typeface="Arial" panose="020B0604020202020204" pitchFamily="34" charset="0"/>
              </a:rPr>
              <a:t>Coppie con figli, e coppie con figli e altri</a:t>
            </a:r>
            <a:endParaRPr lang="it-IT" sz="32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4985201"/>
            <a:ext cx="8229600" cy="1611792"/>
          </a:xfrm>
        </p:spPr>
        <p:txBody>
          <a:bodyPr/>
          <a:lstStyle/>
          <a:p>
            <a:r>
              <a:rPr lang="it-IT" sz="2000" dirty="0" smtClean="0"/>
              <a:t>Oltre il 50% delle coppie con figli ha un reddito Isee inferiore alla prima soglia, contro il 70% </a:t>
            </a:r>
            <a:r>
              <a:rPr lang="it-IT" sz="2000" dirty="0"/>
              <a:t> </a:t>
            </a:r>
            <a:r>
              <a:rPr lang="it-IT" sz="2000" dirty="0" smtClean="0"/>
              <a:t>delle coppie con figli e altri.</a:t>
            </a:r>
          </a:p>
          <a:p>
            <a:r>
              <a:rPr lang="it-IT" sz="2000" dirty="0" smtClean="0"/>
              <a:t>Tra i 17mila e i 20mila euro c’è un ulteriore 10% delle coppie per entrambe le situazioni. </a:t>
            </a:r>
            <a:endParaRPr lang="it-IT" sz="2000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Giornata italiana della statistica</a:t>
            </a:r>
            <a:endParaRPr lang="en-US"/>
          </a:p>
        </p:txBody>
      </p:sp>
      <p:pic>
        <p:nvPicPr>
          <p:cNvPr id="9" name="Segnaposto contenuto 8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52837" y="1437252"/>
            <a:ext cx="6145507" cy="3371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36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altLang="it-IT" sz="3200" dirty="0">
                <a:latin typeface="Arial" panose="020B0604020202020204" pitchFamily="34" charset="0"/>
              </a:rPr>
              <a:t>Scuola </a:t>
            </a:r>
            <a:r>
              <a:rPr lang="it-IT" altLang="it-IT" sz="3200" dirty="0" smtClean="0">
                <a:latin typeface="Arial" panose="020B0604020202020204" pitchFamily="34" charset="0"/>
              </a:rPr>
              <a:t>primaria</a:t>
            </a:r>
            <a:br>
              <a:rPr lang="it-IT" altLang="it-IT" sz="3200" dirty="0" smtClean="0">
                <a:latin typeface="Arial" panose="020B0604020202020204" pitchFamily="34" charset="0"/>
              </a:rPr>
            </a:br>
            <a:r>
              <a:rPr lang="it-IT" altLang="it-IT" sz="3200" dirty="0" smtClean="0">
                <a:latin typeface="Arial" panose="020B0604020202020204" pitchFamily="34" charset="0"/>
              </a:rPr>
              <a:t>Madre con figli, e con figli e altri</a:t>
            </a:r>
            <a:endParaRPr lang="it-IT" sz="32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4985201"/>
            <a:ext cx="8229600" cy="1611792"/>
          </a:xfrm>
        </p:spPr>
        <p:txBody>
          <a:bodyPr/>
          <a:lstStyle/>
          <a:p>
            <a:r>
              <a:rPr lang="it-IT" sz="2000" dirty="0" smtClean="0"/>
              <a:t>Il 15% delle madri con figli ha reddito Isee nullo.</a:t>
            </a:r>
          </a:p>
          <a:p>
            <a:endParaRPr lang="it-IT" sz="2000" dirty="0"/>
          </a:p>
          <a:p>
            <a:endParaRPr lang="it-IT" sz="2000" dirty="0" smtClean="0"/>
          </a:p>
          <a:p>
            <a:endParaRPr lang="it-IT" sz="2000" dirty="0" smtClean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Giornata italiana della statistica</a:t>
            </a:r>
            <a:endParaRPr lang="en-US"/>
          </a:p>
        </p:txBody>
      </p:sp>
      <p:pic>
        <p:nvPicPr>
          <p:cNvPr id="8" name="Segnaposto contenuto 7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990760" y="1365357"/>
            <a:ext cx="7162479" cy="3546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5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altLang="it-IT" sz="3200" dirty="0">
                <a:latin typeface="Arial" panose="020B0604020202020204" pitchFamily="34" charset="0"/>
              </a:rPr>
              <a:t>Scuola </a:t>
            </a:r>
            <a:r>
              <a:rPr lang="it-IT" altLang="it-IT" sz="3200" dirty="0" smtClean="0">
                <a:latin typeface="Arial" panose="020B0604020202020204" pitchFamily="34" charset="0"/>
              </a:rPr>
              <a:t>primaria</a:t>
            </a:r>
            <a:br>
              <a:rPr lang="it-IT" altLang="it-IT" sz="3200" dirty="0" smtClean="0">
                <a:latin typeface="Arial" panose="020B0604020202020204" pitchFamily="34" charset="0"/>
              </a:rPr>
            </a:br>
            <a:r>
              <a:rPr lang="it-IT" altLang="it-IT" sz="3200" dirty="0" smtClean="0">
                <a:latin typeface="Arial" panose="020B0604020202020204" pitchFamily="34" charset="0"/>
              </a:rPr>
              <a:t>Madre o padre con figli e altri</a:t>
            </a:r>
            <a:endParaRPr lang="it-IT" sz="32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4985201"/>
            <a:ext cx="8229600" cy="1611792"/>
          </a:xfrm>
        </p:spPr>
        <p:txBody>
          <a:bodyPr/>
          <a:lstStyle/>
          <a:p>
            <a:r>
              <a:rPr lang="it-IT" sz="2000" dirty="0" smtClean="0"/>
              <a:t>Le madri con figli (o con figli e altri) hanno sempre redditi inferiori alla tipologia </a:t>
            </a:r>
            <a:r>
              <a:rPr lang="it-IT" sz="2000" dirty="0" err="1" smtClean="0"/>
              <a:t>amologa</a:t>
            </a:r>
            <a:r>
              <a:rPr lang="it-IT" sz="2000" dirty="0" smtClean="0"/>
              <a:t> ma con il padre come persona di riferimento.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Giornata italiana della statistica</a:t>
            </a:r>
            <a:endParaRPr lang="en-US"/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995115" y="1429425"/>
            <a:ext cx="7153769" cy="354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97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Segnaposto numero diapositiva 2"/>
          <p:cNvSpPr txBox="1">
            <a:spLocks noGrp="1"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6334E3A2-D4BC-4D2E-8301-3C02A7DC2E54}" type="slidenum">
              <a:rPr lang="en-US" altLang="it-IT" sz="10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it-IT" sz="1000"/>
          </a:p>
        </p:txBody>
      </p:sp>
      <p:sp>
        <p:nvSpPr>
          <p:cNvPr id="28676" name="Rectangle 2"/>
          <p:cNvSpPr>
            <a:spLocks noChangeArrowheads="1"/>
          </p:cNvSpPr>
          <p:nvPr/>
        </p:nvSpPr>
        <p:spPr bwMode="auto">
          <a:xfrm>
            <a:off x="457200" y="476250"/>
            <a:ext cx="82296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2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Quadro di riferimento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457200" y="1556792"/>
            <a:ext cx="8003232" cy="511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buNone/>
            </a:pPr>
            <a:r>
              <a:rPr lang="it-IT" sz="2000" dirty="0" smtClean="0">
                <a:solidFill>
                  <a:srgbClr val="0070C0"/>
                </a:solidFill>
                <a:latin typeface="Arial" panose="020B0604020202020204" pitchFamily="34" charset="0"/>
              </a:rPr>
              <a:t>Statistica a supporto dei processi decisionali pubblici (Comune di Brescia, </a:t>
            </a:r>
            <a:r>
              <a:rPr lang="it-IT" sz="2000" i="1" dirty="0" smtClean="0">
                <a:solidFill>
                  <a:srgbClr val="0070C0"/>
                </a:solidFill>
                <a:latin typeface="Arial" panose="020B0604020202020204" pitchFamily="34" charset="0"/>
              </a:rPr>
              <a:t>Informazione statistica e processi decisionali pubblici. Un quadro di riferimento, </a:t>
            </a:r>
            <a:r>
              <a:rPr lang="it-IT" sz="2000" dirty="0" smtClean="0">
                <a:solidFill>
                  <a:srgbClr val="0070C0"/>
                </a:solidFill>
                <a:latin typeface="Arial" panose="020B0604020202020204" pitchFamily="34" charset="0"/>
              </a:rPr>
              <a:t>1998). </a:t>
            </a:r>
          </a:p>
          <a:p>
            <a:pPr>
              <a:buNone/>
            </a:pPr>
            <a:endParaRPr lang="it-IT" sz="2000" dirty="0" smtClean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>
              <a:buNone/>
            </a:pPr>
            <a:r>
              <a:rPr lang="it-IT" sz="2000" dirty="0" smtClean="0">
                <a:solidFill>
                  <a:srgbClr val="0070C0"/>
                </a:solidFill>
                <a:latin typeface="Arial" panose="020B0604020202020204" pitchFamily="34" charset="0"/>
              </a:rPr>
              <a:t>L’approccio seguito ha una valenza</a:t>
            </a:r>
            <a:r>
              <a:rPr lang="it-IT" sz="2000" dirty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Gestionale</a:t>
            </a:r>
            <a:r>
              <a:rPr lang="it-IT" sz="2000" dirty="0" smtClean="0">
                <a:solidFill>
                  <a:srgbClr val="0070C0"/>
                </a:solidFill>
                <a:latin typeface="Arial" panose="020B0604020202020204" pitchFamily="34" charset="0"/>
              </a:rPr>
              <a:t>: in quanto può fornire un criterio per definire le priorità di intervento in ambito sociale, date le politiche di welfare;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Programmatoria</a:t>
            </a:r>
            <a:r>
              <a:rPr lang="it-IT" sz="2000" dirty="0" smtClean="0">
                <a:solidFill>
                  <a:srgbClr val="0070C0"/>
                </a:solidFill>
                <a:latin typeface="Arial" panose="020B0604020202020204" pitchFamily="34" charset="0"/>
              </a:rPr>
              <a:t>, in quanto può fornire informazioni </a:t>
            </a:r>
            <a:r>
              <a:rPr lang="it-IT" sz="2000" dirty="0">
                <a:solidFill>
                  <a:srgbClr val="0070C0"/>
                </a:solidFill>
                <a:latin typeface="Arial" panose="020B0604020202020204" pitchFamily="34" charset="0"/>
              </a:rPr>
              <a:t>per la stima della domanda potenziale dei </a:t>
            </a:r>
            <a:r>
              <a:rPr lang="it-IT" sz="2000" dirty="0" smtClean="0">
                <a:solidFill>
                  <a:srgbClr val="0070C0"/>
                </a:solidFill>
                <a:latin typeface="Arial" panose="020B0604020202020204" pitchFamily="34" charset="0"/>
              </a:rPr>
              <a:t>servizi;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Pianificatoria</a:t>
            </a:r>
            <a:r>
              <a:rPr lang="it-IT" sz="2000" dirty="0" smtClean="0">
                <a:solidFill>
                  <a:srgbClr val="0070C0"/>
                </a:solidFill>
                <a:latin typeface="Arial" panose="020B0604020202020204" pitchFamily="34" charset="0"/>
              </a:rPr>
              <a:t>, in quanto può fornire elementi per valutare la i servizi da attivare differenziando le famiglie sulle loro capacità </a:t>
            </a:r>
            <a:r>
              <a:rPr lang="it-IT" sz="2000" dirty="0">
                <a:solidFill>
                  <a:srgbClr val="0070C0"/>
                </a:solidFill>
                <a:latin typeface="Arial" panose="020B0604020202020204" pitchFamily="34" charset="0"/>
              </a:rPr>
              <a:t>della famiglia di fronteggiare i “casi della vita”.</a:t>
            </a:r>
          </a:p>
          <a:p>
            <a:pPr>
              <a:buNone/>
            </a:pPr>
            <a:endParaRPr lang="it-IT" sz="2000" dirty="0" smtClean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>
              <a:buNone/>
            </a:pPr>
            <a:endParaRPr lang="it-IT" altLang="it-IT" sz="2000" dirty="0" smtClean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>
              <a:buNone/>
            </a:pPr>
            <a:endParaRPr lang="it-IT" altLang="it-IT" sz="20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380820" y="6408737"/>
            <a:ext cx="2351087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Giornata italiana della statistica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01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000" b="1" dirty="0" smtClean="0">
                <a:latin typeface="Arial" panose="020B0604020202020204" pitchFamily="34" charset="0"/>
              </a:rPr>
              <a:t>Archimede è una fonte utilizzabile già da subito per analisi differenziali e territoriali a livello locale negli ambiti demografico, sociale e economico su individui e famiglie.</a:t>
            </a:r>
          </a:p>
          <a:p>
            <a:pPr>
              <a:defRPr/>
            </a:pPr>
            <a:endParaRPr lang="it-IT" sz="2000" dirty="0" smtClean="0">
              <a:latin typeface="Arial" panose="020B0604020202020204" pitchFamily="34" charset="0"/>
            </a:endParaRPr>
          </a:p>
          <a:p>
            <a:pPr>
              <a:defRPr/>
            </a:pPr>
            <a:r>
              <a:rPr lang="it-IT" sz="2000" dirty="0" smtClean="0">
                <a:latin typeface="Arial" panose="020B0604020202020204" pitchFamily="34" charset="0"/>
              </a:rPr>
              <a:t>Archimede rileva i dati di un «mondo amministrativo», ma questo non è di per sé un limite per l’utilizzo dei dati da parte di un comune, che opera, per molti servizi, proprio con informazioni del «mondo amministrativo». </a:t>
            </a:r>
          </a:p>
          <a:p>
            <a:pPr>
              <a:defRPr/>
            </a:pPr>
            <a:endParaRPr lang="it-IT" sz="2000" dirty="0" smtClean="0">
              <a:latin typeface="Arial" panose="020B0604020202020204" pitchFamily="34" charset="0"/>
            </a:endParaRPr>
          </a:p>
          <a:p>
            <a:pPr>
              <a:defRPr/>
            </a:pPr>
            <a:r>
              <a:rPr lang="it-IT" sz="2000" dirty="0" smtClean="0">
                <a:latin typeface="Arial" panose="020B0604020202020204" pitchFamily="34" charset="0"/>
              </a:rPr>
              <a:t>La natura amministrativa dei dati è coerente con le logiche operative dei comuni.</a:t>
            </a:r>
          </a:p>
          <a:p>
            <a:pPr>
              <a:defRPr/>
            </a:pPr>
            <a:r>
              <a:rPr lang="it-IT" sz="2000" dirty="0" smtClean="0">
                <a:latin typeface="Arial" panose="020B0604020202020204" pitchFamily="34" charset="0"/>
              </a:rPr>
              <a:t> Ad esempio la residenza a fini dei servizi è quella anagrafica, il reddito è quello fiscale o Isee. 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it-IT" sz="2400" dirty="0" smtClean="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it-IT" sz="2400" dirty="0" smtClean="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it-IT" altLang="it-IT" sz="2400" dirty="0" smtClean="0">
              <a:latin typeface="Arial" panose="020B0604020202020204" pitchFamily="34" charset="0"/>
            </a:endParaRPr>
          </a:p>
          <a:p>
            <a:pPr marL="342900" indent="-342900">
              <a:defRPr/>
            </a:pPr>
            <a:endParaRPr lang="it-IT" sz="2400" dirty="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it-IT" sz="2000" dirty="0" smtClean="0">
              <a:latin typeface="Arial" panose="020B0604020202020204" pitchFamily="34" charset="0"/>
            </a:endParaRPr>
          </a:p>
          <a:p>
            <a:pPr>
              <a:defRPr/>
            </a:pPr>
            <a:endParaRPr lang="it-IT" altLang="it-IT" sz="2000" dirty="0" smtClean="0">
              <a:latin typeface="Arial" panose="020B0604020202020204" pitchFamily="34" charset="0"/>
            </a:endParaRPr>
          </a:p>
          <a:p>
            <a:pPr lvl="1">
              <a:defRPr/>
            </a:pPr>
            <a:endParaRPr lang="it-IT" altLang="it-IT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 dirty="0" smtClean="0">
                <a:latin typeface="Verdana" panose="020B0604030504040204" pitchFamily="34" charset="0"/>
                <a:cs typeface="Arial" panose="020B0604020202020204" pitchFamily="34" charset="0"/>
              </a:rPr>
              <a:t>Qualche considerazione </a:t>
            </a:r>
            <a:br>
              <a:rPr lang="it-IT" altLang="it-IT" dirty="0" smtClean="0">
                <a:latin typeface="Verdana" panose="020B0604030504040204" pitchFamily="34" charset="0"/>
                <a:cs typeface="Arial" panose="020B0604020202020204" pitchFamily="34" charset="0"/>
              </a:rPr>
            </a:br>
            <a:r>
              <a:rPr lang="it-IT" altLang="it-IT" dirty="0" smtClean="0">
                <a:latin typeface="Verdana" panose="020B0604030504040204" pitchFamily="34" charset="0"/>
                <a:cs typeface="Arial" panose="020B0604020202020204" pitchFamily="34" charset="0"/>
              </a:rPr>
              <a:t>dalla sperimentazione - 1</a:t>
            </a:r>
            <a:endParaRPr lang="it-IT" altLang="it-IT" sz="3200" dirty="0" smtClean="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Giornata italiana della statistica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1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000" dirty="0" smtClean="0">
                <a:latin typeface="Arial" panose="020B0604020202020204" pitchFamily="34" charset="0"/>
              </a:rPr>
              <a:t>Archimede non è  integrabile con le fonti locali, secondo metodi di </a:t>
            </a:r>
            <a:r>
              <a:rPr lang="it-IT" sz="2000" i="1" dirty="0" err="1" smtClean="0">
                <a:latin typeface="Arial" panose="020B0604020202020204" pitchFamily="34" charset="0"/>
              </a:rPr>
              <a:t>matching</a:t>
            </a:r>
            <a:r>
              <a:rPr lang="it-IT" sz="2000" dirty="0" smtClean="0">
                <a:latin typeface="Arial" panose="020B0604020202020204" pitchFamily="34" charset="0"/>
              </a:rPr>
              <a:t> 1:1, ma con metodi statistici. </a:t>
            </a:r>
            <a:endParaRPr lang="it-IT" sz="2000" dirty="0">
              <a:latin typeface="Arial" panose="020B0604020202020204" pitchFamily="34" charset="0"/>
            </a:endParaRPr>
          </a:p>
          <a:p>
            <a:pPr>
              <a:defRPr/>
            </a:pPr>
            <a:endParaRPr lang="it-IT" sz="2000" dirty="0" err="1" smtClean="0">
              <a:latin typeface="Arial" panose="020B0604020202020204" pitchFamily="34" charset="0"/>
            </a:endParaRPr>
          </a:p>
          <a:p>
            <a:pPr>
              <a:defRPr/>
            </a:pPr>
            <a:r>
              <a:rPr lang="it-IT" sz="2000" dirty="0" smtClean="0">
                <a:latin typeface="Arial" panose="020B0604020202020204" pitchFamily="34" charset="0"/>
              </a:rPr>
              <a:t>L’evoluzione dei sistemi informativi potrebbe modificare Archimede </a:t>
            </a:r>
            <a:r>
              <a:rPr lang="it-IT" sz="2000" dirty="0" smtClean="0">
                <a:latin typeface="Arial" panose="020B0604020202020204" pitchFamily="34" charset="0"/>
              </a:rPr>
              <a:t>(INPS </a:t>
            </a:r>
            <a:r>
              <a:rPr lang="it-IT" sz="2000" dirty="0" smtClean="0">
                <a:latin typeface="Arial" panose="020B0604020202020204" pitchFamily="34" charset="0"/>
              </a:rPr>
              <a:t>e invio comunicazioni delle erogazioni sociali da parte dei </a:t>
            </a:r>
            <a:r>
              <a:rPr lang="it-IT" sz="2000" dirty="0" smtClean="0">
                <a:latin typeface="Arial" panose="020B0604020202020204" pitchFamily="34" charset="0"/>
              </a:rPr>
              <a:t>comuni; Motorizzazione civile).</a:t>
            </a:r>
            <a:endParaRPr lang="it-IT" sz="2000" dirty="0" smtClean="0">
              <a:latin typeface="Arial" panose="020B0604020202020204" pitchFamily="34" charset="0"/>
            </a:endParaRPr>
          </a:p>
          <a:p>
            <a:pPr>
              <a:defRPr/>
            </a:pPr>
            <a:endParaRPr lang="it-IT" sz="2000" dirty="0">
              <a:latin typeface="Arial" panose="020B0604020202020204" pitchFamily="34" charset="0"/>
            </a:endParaRPr>
          </a:p>
          <a:p>
            <a:pPr>
              <a:defRPr/>
            </a:pPr>
            <a:r>
              <a:rPr lang="it-IT" sz="2000" dirty="0" smtClean="0">
                <a:latin typeface="Arial" panose="020B0604020202020204" pitchFamily="34" charset="0"/>
              </a:rPr>
              <a:t>Due temi critici.</a:t>
            </a:r>
          </a:p>
          <a:p>
            <a:pPr lvl="1">
              <a:defRPr/>
            </a:pPr>
            <a:r>
              <a:rPr lang="it-IT" sz="1600" dirty="0" smtClean="0">
                <a:latin typeface="Arial" panose="020B0604020202020204" pitchFamily="34" charset="0"/>
              </a:rPr>
              <a:t>Rilascio dei dati.</a:t>
            </a:r>
          </a:p>
          <a:p>
            <a:pPr lvl="1">
              <a:defRPr/>
            </a:pPr>
            <a:r>
              <a:rPr lang="it-IT" sz="1600" dirty="0" smtClean="0">
                <a:latin typeface="Arial" panose="020B0604020202020204" pitchFamily="34" charset="0"/>
              </a:rPr>
              <a:t>Aspetti dinamici.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it-IT" sz="2400" dirty="0" smtClean="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it-IT" sz="2400" dirty="0" smtClean="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it-IT" altLang="it-IT" sz="2400" dirty="0" smtClean="0">
              <a:latin typeface="Arial" panose="020B0604020202020204" pitchFamily="34" charset="0"/>
            </a:endParaRPr>
          </a:p>
          <a:p>
            <a:pPr marL="342900" indent="-342900">
              <a:defRPr/>
            </a:pPr>
            <a:endParaRPr lang="it-IT" sz="2400" dirty="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it-IT" sz="2000" dirty="0" smtClean="0">
              <a:latin typeface="Arial" panose="020B0604020202020204" pitchFamily="34" charset="0"/>
            </a:endParaRPr>
          </a:p>
          <a:p>
            <a:pPr>
              <a:defRPr/>
            </a:pPr>
            <a:endParaRPr lang="it-IT" altLang="it-IT" sz="2000" dirty="0" smtClean="0">
              <a:latin typeface="Arial" panose="020B0604020202020204" pitchFamily="34" charset="0"/>
            </a:endParaRPr>
          </a:p>
          <a:p>
            <a:pPr lvl="1">
              <a:defRPr/>
            </a:pPr>
            <a:endParaRPr lang="it-IT" altLang="it-IT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 dirty="0" smtClean="0">
                <a:latin typeface="Verdana" panose="020B0604030504040204" pitchFamily="34" charset="0"/>
                <a:cs typeface="Arial" panose="020B0604020202020204" pitchFamily="34" charset="0"/>
              </a:rPr>
              <a:t>Qualche considerazione </a:t>
            </a:r>
            <a:br>
              <a:rPr lang="it-IT" altLang="it-IT" dirty="0" smtClean="0">
                <a:latin typeface="Verdana" panose="020B0604030504040204" pitchFamily="34" charset="0"/>
                <a:cs typeface="Arial" panose="020B0604020202020204" pitchFamily="34" charset="0"/>
              </a:rPr>
            </a:br>
            <a:r>
              <a:rPr lang="it-IT" altLang="it-IT" dirty="0" smtClean="0">
                <a:latin typeface="Verdana" panose="020B0604030504040204" pitchFamily="34" charset="0"/>
                <a:cs typeface="Arial" panose="020B0604020202020204" pitchFamily="34" charset="0"/>
              </a:rPr>
              <a:t>dalla sperimentazione - 2</a:t>
            </a:r>
            <a:endParaRPr lang="it-IT" altLang="it-IT" sz="3200" dirty="0" smtClean="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Giornata italiana della statistica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50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800" dirty="0" smtClean="0">
                <a:latin typeface="Arial" panose="020B0604020202020204" pitchFamily="34" charset="0"/>
              </a:rPr>
              <a:t>Due elementi di contesto:</a:t>
            </a:r>
          </a:p>
          <a:p>
            <a:pPr lvl="1">
              <a:defRPr/>
            </a:pPr>
            <a:r>
              <a:rPr lang="it-IT" sz="2400" dirty="0" smtClean="0">
                <a:latin typeface="Arial" panose="020B0604020202020204" pitchFamily="34" charset="0"/>
              </a:rPr>
              <a:t>Internet </a:t>
            </a:r>
            <a:r>
              <a:rPr lang="it-IT" sz="2400" dirty="0" smtClean="0">
                <a:latin typeface="Arial" panose="020B0604020202020204" pitchFamily="34" charset="0"/>
              </a:rPr>
              <a:t>evolve in continuo, oltre l’essere </a:t>
            </a:r>
            <a:r>
              <a:rPr lang="it-IT" sz="2400" dirty="0" smtClean="0">
                <a:latin typeface="Arial" panose="020B0604020202020204" pitchFamily="34" charset="0"/>
              </a:rPr>
              <a:t>deposito </a:t>
            </a:r>
            <a:r>
              <a:rPr lang="it-IT" sz="2400" dirty="0" smtClean="0">
                <a:latin typeface="Arial" panose="020B0604020202020204" pitchFamily="34" charset="0"/>
              </a:rPr>
              <a:t>di </a:t>
            </a:r>
            <a:r>
              <a:rPr lang="it-IT" sz="2400" dirty="0" smtClean="0">
                <a:latin typeface="Arial" panose="020B0604020202020204" pitchFamily="34" charset="0"/>
              </a:rPr>
              <a:t>dati e fonte </a:t>
            </a:r>
            <a:r>
              <a:rPr lang="it-IT" sz="2400" dirty="0" smtClean="0">
                <a:latin typeface="Arial" panose="020B0604020202020204" pitchFamily="34" charset="0"/>
              </a:rPr>
              <a:t>primaria di </a:t>
            </a:r>
            <a:r>
              <a:rPr lang="it-IT" sz="2400" dirty="0" smtClean="0">
                <a:latin typeface="Arial" panose="020B0604020202020204" pitchFamily="34" charset="0"/>
              </a:rPr>
              <a:t>informazioni, e già oggi contiene strumenti di trattamento dei dati. </a:t>
            </a:r>
            <a:endParaRPr lang="it-IT" sz="2400" dirty="0" smtClean="0">
              <a:latin typeface="Arial" panose="020B0604020202020204" pitchFamily="34" charset="0"/>
            </a:endParaRPr>
          </a:p>
          <a:p>
            <a:pPr lvl="1">
              <a:defRPr/>
            </a:pPr>
            <a:r>
              <a:rPr lang="it-IT" sz="2400" dirty="0" smtClean="0">
                <a:latin typeface="Arial" panose="020B0604020202020204" pitchFamily="34" charset="0"/>
              </a:rPr>
              <a:t>Lo «tsunami </a:t>
            </a:r>
            <a:r>
              <a:rPr lang="it-IT" sz="2400" dirty="0">
                <a:latin typeface="Arial" panose="020B0604020202020204" pitchFamily="34" charset="0"/>
              </a:rPr>
              <a:t>di dati» </a:t>
            </a:r>
            <a:r>
              <a:rPr lang="it-IT" sz="2400" dirty="0" smtClean="0">
                <a:latin typeface="Arial" panose="020B0604020202020204" pitchFamily="34" charset="0"/>
              </a:rPr>
              <a:t>colpirà </a:t>
            </a:r>
            <a:r>
              <a:rPr lang="it-IT" sz="2400" dirty="0">
                <a:latin typeface="Arial" panose="020B0604020202020204" pitchFamily="34" charset="0"/>
              </a:rPr>
              <a:t>anche i </a:t>
            </a:r>
            <a:r>
              <a:rPr lang="it-IT" sz="2400" dirty="0" smtClean="0">
                <a:latin typeface="Arial" panose="020B0604020202020204" pitchFamily="34" charset="0"/>
              </a:rPr>
              <a:t>comuni, e Archimede ne è parte.</a:t>
            </a:r>
          </a:p>
          <a:p>
            <a:pPr>
              <a:defRPr/>
            </a:pPr>
            <a:endParaRPr lang="it-IT" sz="2800" dirty="0">
              <a:latin typeface="Arial" panose="020B0604020202020204" pitchFamily="34" charset="0"/>
            </a:endParaRPr>
          </a:p>
          <a:p>
            <a:pPr>
              <a:defRPr/>
            </a:pPr>
            <a:r>
              <a:rPr lang="it-IT" sz="2800" dirty="0" smtClean="0">
                <a:latin typeface="Arial" panose="020B0604020202020204" pitchFamily="34" charset="0"/>
              </a:rPr>
              <a:t>I compiti tradizionali </a:t>
            </a:r>
            <a:r>
              <a:rPr lang="it-IT" sz="2800" dirty="0" smtClean="0">
                <a:latin typeface="Arial" panose="020B0604020202020204" pitchFamily="34" charset="0"/>
              </a:rPr>
              <a:t>degli uffici di statistica dei comuni (rilevazioni per Istat, prezzi, censimenti controllo su anagrafe ecc.) si stanno </a:t>
            </a:r>
            <a:r>
              <a:rPr lang="it-IT" sz="2800" dirty="0" smtClean="0">
                <a:latin typeface="Arial" panose="020B0604020202020204" pitchFamily="34" charset="0"/>
              </a:rPr>
              <a:t>riducendo.</a:t>
            </a:r>
            <a:endParaRPr lang="it-IT" sz="2800" dirty="0" smtClean="0">
              <a:latin typeface="Arial" panose="020B0604020202020204" pitchFamily="34" charset="0"/>
            </a:endParaRPr>
          </a:p>
          <a:p>
            <a:pPr>
              <a:defRPr/>
            </a:pPr>
            <a:endParaRPr lang="it-IT" sz="2800" dirty="0" err="1" smtClean="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it-IT" sz="3200" dirty="0" smtClean="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it-IT" sz="3200" dirty="0" smtClean="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it-IT" altLang="it-IT" sz="3200" dirty="0" smtClean="0">
              <a:latin typeface="Arial" panose="020B0604020202020204" pitchFamily="34" charset="0"/>
            </a:endParaRPr>
          </a:p>
          <a:p>
            <a:pPr marL="342900" indent="-342900">
              <a:defRPr/>
            </a:pPr>
            <a:endParaRPr lang="it-IT" sz="3200" dirty="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it-IT" sz="2800" dirty="0" smtClean="0">
              <a:latin typeface="Arial" panose="020B0604020202020204" pitchFamily="34" charset="0"/>
            </a:endParaRPr>
          </a:p>
          <a:p>
            <a:pPr>
              <a:defRPr/>
            </a:pPr>
            <a:endParaRPr lang="it-IT" altLang="it-IT" sz="2800" dirty="0" smtClean="0">
              <a:latin typeface="Arial" panose="020B0604020202020204" pitchFamily="34" charset="0"/>
            </a:endParaRPr>
          </a:p>
          <a:p>
            <a:pPr lvl="1">
              <a:defRPr/>
            </a:pPr>
            <a:endParaRPr lang="it-IT" altLang="it-IT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</a:rPr>
              <a:t>Come </a:t>
            </a:r>
            <a:r>
              <a:rPr lang="it-IT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cambieranno gli </a:t>
            </a:r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</a:rPr>
              <a:t>uffici comunali di statistica con </a:t>
            </a:r>
            <a:r>
              <a:rPr lang="it-IT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Archimede? Il contesto</a:t>
            </a:r>
            <a:endParaRPr lang="it-IT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Giornata italiana della statistica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95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800" dirty="0" smtClean="0">
                <a:latin typeface="Arial" panose="020B0604020202020204" pitchFamily="34" charset="0"/>
              </a:rPr>
              <a:t>Gli uffici comunali di statistica esisteranno se aggiungeranno valore ai </a:t>
            </a:r>
            <a:r>
              <a:rPr lang="it-IT" sz="2800" dirty="0" smtClean="0">
                <a:latin typeface="Arial" panose="020B0604020202020204" pitchFamily="34" charset="0"/>
              </a:rPr>
              <a:t>dati: fornire prodotti utili per le Amministrazioni.</a:t>
            </a:r>
          </a:p>
          <a:p>
            <a:pPr>
              <a:defRPr/>
            </a:pPr>
            <a:endParaRPr lang="it-IT" sz="2800" dirty="0" smtClean="0">
              <a:latin typeface="Arial" panose="020B0604020202020204" pitchFamily="34" charset="0"/>
            </a:endParaRPr>
          </a:p>
          <a:p>
            <a:pPr>
              <a:defRPr/>
            </a:pPr>
            <a:r>
              <a:rPr lang="it-IT" sz="2800" dirty="0" smtClean="0">
                <a:latin typeface="Arial" panose="020B0604020202020204" pitchFamily="34" charset="0"/>
              </a:rPr>
              <a:t>Oggi il valore è dato dalle rilevazioni sul </a:t>
            </a:r>
            <a:r>
              <a:rPr lang="it-IT" sz="2800" dirty="0" smtClean="0">
                <a:latin typeface="Arial" panose="020B0604020202020204" pitchFamily="34" charset="0"/>
              </a:rPr>
              <a:t>campo, ma domani </a:t>
            </a:r>
            <a:r>
              <a:rPr lang="it-IT" sz="2800" dirty="0" smtClean="0">
                <a:latin typeface="Arial" panose="020B0604020202020204" pitchFamily="34" charset="0"/>
              </a:rPr>
              <a:t>il valore sarà dato da:</a:t>
            </a:r>
          </a:p>
          <a:p>
            <a:pPr lvl="1">
              <a:defRPr/>
            </a:pPr>
            <a:r>
              <a:rPr lang="it-IT" sz="2000" dirty="0" smtClean="0">
                <a:latin typeface="Arial" panose="020B0604020202020204" pitchFamily="34" charset="0"/>
              </a:rPr>
              <a:t>Conoscenza della realtà locale (ufficio </a:t>
            </a:r>
            <a:r>
              <a:rPr lang="it-IT" sz="2000" dirty="0" smtClean="0">
                <a:latin typeface="Arial" panose="020B0604020202020204" pitchFamily="34" charset="0"/>
              </a:rPr>
              <a:t>parte del Comune);</a:t>
            </a:r>
            <a:endParaRPr lang="it-IT" sz="2000" dirty="0" smtClean="0">
              <a:latin typeface="Arial" panose="020B0604020202020204" pitchFamily="34" charset="0"/>
            </a:endParaRPr>
          </a:p>
          <a:p>
            <a:pPr lvl="1">
              <a:defRPr/>
            </a:pPr>
            <a:r>
              <a:rPr lang="it-IT" sz="2000" dirty="0" smtClean="0">
                <a:latin typeface="Arial" panose="020B0604020202020204" pitchFamily="34" charset="0"/>
              </a:rPr>
              <a:t>Accesso alle fonti dei dati Archimede (</a:t>
            </a:r>
            <a:r>
              <a:rPr lang="it-IT" sz="2000" dirty="0">
                <a:latin typeface="Arial" panose="020B0604020202020204" pitchFamily="34" charset="0"/>
              </a:rPr>
              <a:t>privacy, codice deontologico);</a:t>
            </a:r>
            <a:endParaRPr lang="it-IT" sz="2000" dirty="0" smtClean="0">
              <a:latin typeface="Arial" panose="020B0604020202020204" pitchFamily="34" charset="0"/>
            </a:endParaRPr>
          </a:p>
          <a:p>
            <a:pPr lvl="1">
              <a:defRPr/>
            </a:pPr>
            <a:r>
              <a:rPr lang="it-IT" sz="2000" dirty="0" smtClean="0">
                <a:latin typeface="Arial" panose="020B0604020202020204" pitchFamily="34" charset="0"/>
              </a:rPr>
              <a:t>Conoscenze metodologiche per il </a:t>
            </a:r>
            <a:r>
              <a:rPr lang="it-IT" sz="2000" dirty="0">
                <a:latin typeface="Arial" panose="020B0604020202020204" pitchFamily="34" charset="0"/>
              </a:rPr>
              <a:t>trattamento delle informazioni </a:t>
            </a:r>
            <a:r>
              <a:rPr lang="it-IT" sz="2000" dirty="0" smtClean="0">
                <a:latin typeface="Arial" panose="020B0604020202020204" pitchFamily="34" charset="0"/>
              </a:rPr>
              <a:t>(modelli)</a:t>
            </a:r>
            <a:endParaRPr lang="it-IT" sz="2000" dirty="0">
              <a:latin typeface="Arial" panose="020B0604020202020204" pitchFamily="34" charset="0"/>
            </a:endParaRPr>
          </a:p>
          <a:p>
            <a:pPr lvl="1">
              <a:defRPr/>
            </a:pPr>
            <a:r>
              <a:rPr lang="it-IT" sz="2000" dirty="0" smtClean="0">
                <a:latin typeface="Arial" panose="020B0604020202020204" pitchFamily="34" charset="0"/>
              </a:rPr>
              <a:t>Conoscenze tecniche per </a:t>
            </a:r>
            <a:r>
              <a:rPr lang="it-IT" sz="2000" dirty="0">
                <a:latin typeface="Arial" panose="020B0604020202020204" pitchFamily="34" charset="0"/>
              </a:rPr>
              <a:t>il trattamento delle informazioni </a:t>
            </a:r>
            <a:r>
              <a:rPr lang="it-IT" sz="2000" dirty="0" smtClean="0">
                <a:latin typeface="Arial" panose="020B0604020202020204" pitchFamily="34" charset="0"/>
              </a:rPr>
              <a:t>(informatica e internet)</a:t>
            </a:r>
          </a:p>
          <a:p>
            <a:pPr>
              <a:defRPr/>
            </a:pPr>
            <a:endParaRPr lang="it-IT" sz="2400" dirty="0" smtClean="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it-IT" sz="3200" dirty="0" smtClean="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it-IT" sz="3200" dirty="0" smtClean="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it-IT" altLang="it-IT" sz="3200" dirty="0" smtClean="0">
              <a:latin typeface="Arial" panose="020B0604020202020204" pitchFamily="34" charset="0"/>
            </a:endParaRPr>
          </a:p>
          <a:p>
            <a:pPr marL="342900" indent="-342900">
              <a:defRPr/>
            </a:pPr>
            <a:endParaRPr lang="it-IT" sz="3200" dirty="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it-IT" sz="2800" dirty="0" smtClean="0">
              <a:latin typeface="Arial" panose="020B0604020202020204" pitchFamily="34" charset="0"/>
            </a:endParaRPr>
          </a:p>
          <a:p>
            <a:pPr>
              <a:defRPr/>
            </a:pPr>
            <a:endParaRPr lang="it-IT" altLang="it-IT" sz="2800" dirty="0" smtClean="0">
              <a:latin typeface="Arial" panose="020B0604020202020204" pitchFamily="34" charset="0"/>
            </a:endParaRPr>
          </a:p>
          <a:p>
            <a:pPr lvl="1">
              <a:defRPr/>
            </a:pPr>
            <a:endParaRPr lang="it-IT" altLang="it-IT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</a:rPr>
              <a:t>Come cambieranno gli uffici comunali di statistica con Archimede</a:t>
            </a:r>
            <a:r>
              <a:rPr lang="it-IT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? Il valore</a:t>
            </a:r>
            <a:endParaRPr lang="it-IT" altLang="it-IT" sz="2400" dirty="0" smtClean="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Giornata italiana della statistica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61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800" dirty="0" smtClean="0">
                <a:latin typeface="Arial" panose="020B0604020202020204" pitchFamily="34" charset="0"/>
              </a:rPr>
              <a:t>La statistica </a:t>
            </a:r>
            <a:r>
              <a:rPr lang="it-IT" sz="2800" dirty="0" smtClean="0">
                <a:latin typeface="Arial" panose="020B0604020202020204" pitchFamily="34" charset="0"/>
              </a:rPr>
              <a:t>per il </a:t>
            </a:r>
            <a:r>
              <a:rPr lang="it-IT" sz="2800" dirty="0" smtClean="0">
                <a:latin typeface="Arial" panose="020B0604020202020204" pitchFamily="34" charset="0"/>
              </a:rPr>
              <a:t>governo (locale).</a:t>
            </a:r>
          </a:p>
          <a:p>
            <a:pPr>
              <a:defRPr/>
            </a:pPr>
            <a:endParaRPr lang="it-IT" sz="2800" dirty="0" smtClean="0">
              <a:latin typeface="Arial" panose="020B0604020202020204" pitchFamily="34" charset="0"/>
            </a:endParaRPr>
          </a:p>
          <a:p>
            <a:pPr>
              <a:defRPr/>
            </a:pPr>
            <a:r>
              <a:rPr lang="it-IT" sz="2800" dirty="0" smtClean="0">
                <a:latin typeface="Arial" panose="020B0604020202020204" pitchFamily="34" charset="0"/>
              </a:rPr>
              <a:t>La legge c’è, ma non basta</a:t>
            </a:r>
            <a:r>
              <a:rPr lang="it-IT" sz="2800" dirty="0" smtClean="0">
                <a:latin typeface="Arial" panose="020B0604020202020204" pitchFamily="34" charset="0"/>
              </a:rPr>
              <a:t>.</a:t>
            </a:r>
          </a:p>
          <a:p>
            <a:pPr>
              <a:defRPr/>
            </a:pPr>
            <a:endParaRPr lang="it-IT" sz="2800" dirty="0" smtClean="0">
              <a:latin typeface="Arial" panose="020B0604020202020204" pitchFamily="34" charset="0"/>
            </a:endParaRPr>
          </a:p>
          <a:p>
            <a:pPr>
              <a:defRPr/>
            </a:pPr>
            <a:r>
              <a:rPr lang="it-IT" sz="2800" dirty="0" smtClean="0">
                <a:latin typeface="Arial" panose="020B0604020202020204" pitchFamily="34" charset="0"/>
              </a:rPr>
              <a:t>Se </a:t>
            </a:r>
            <a:r>
              <a:rPr lang="it-IT" sz="2800" dirty="0" smtClean="0">
                <a:latin typeface="Arial" panose="020B0604020202020204" pitchFamily="34" charset="0"/>
              </a:rPr>
              <a:t>produciamo valore</a:t>
            </a:r>
            <a:r>
              <a:rPr lang="it-IT" sz="2800" dirty="0" smtClean="0">
                <a:latin typeface="Arial" panose="020B0604020202020204" pitchFamily="34" charset="0"/>
              </a:rPr>
              <a:t>, </a:t>
            </a:r>
            <a:r>
              <a:rPr lang="it-IT" sz="2800" dirty="0" smtClean="0">
                <a:latin typeface="Arial" panose="020B0604020202020204" pitchFamily="34" charset="0"/>
              </a:rPr>
              <a:t>avremo risorse.</a:t>
            </a:r>
          </a:p>
          <a:p>
            <a:pPr>
              <a:defRPr/>
            </a:pPr>
            <a:endParaRPr lang="it-IT" sz="2800" dirty="0" smtClean="0">
              <a:latin typeface="Arial" panose="020B0604020202020204" pitchFamily="34" charset="0"/>
            </a:endParaRPr>
          </a:p>
          <a:p>
            <a:pPr>
              <a:defRPr/>
            </a:pPr>
            <a:r>
              <a:rPr lang="it-IT" sz="2800" dirty="0" smtClean="0">
                <a:latin typeface="Arial" panose="020B0604020202020204" pitchFamily="34" charset="0"/>
              </a:rPr>
              <a:t>Meno (uffici), </a:t>
            </a:r>
            <a:r>
              <a:rPr lang="it-IT" sz="2800" dirty="0" smtClean="0">
                <a:latin typeface="Arial" panose="020B0604020202020204" pitchFamily="34" charset="0"/>
              </a:rPr>
              <a:t>ma </a:t>
            </a:r>
            <a:r>
              <a:rPr lang="it-IT" sz="2800" dirty="0" smtClean="0">
                <a:latin typeface="Arial" panose="020B0604020202020204" pitchFamily="34" charset="0"/>
              </a:rPr>
              <a:t>meglio (qualificati).</a:t>
            </a:r>
          </a:p>
          <a:p>
            <a:pPr>
              <a:defRPr/>
            </a:pPr>
            <a:endParaRPr lang="it-IT" sz="2800" dirty="0" smtClean="0">
              <a:latin typeface="Arial" panose="020B0604020202020204" pitchFamily="34" charset="0"/>
            </a:endParaRPr>
          </a:p>
          <a:p>
            <a:pPr>
              <a:defRPr/>
            </a:pPr>
            <a:r>
              <a:rPr lang="it-IT" sz="2800" dirty="0" smtClean="0">
                <a:latin typeface="Arial" panose="020B0604020202020204" pitchFamily="34" charset="0"/>
              </a:rPr>
              <a:t>La statistica (ufficiale) si fa, facendo rete. </a:t>
            </a:r>
            <a:endParaRPr lang="it-IT" sz="2800" dirty="0" smtClean="0">
              <a:latin typeface="Arial" panose="020B0604020202020204" pitchFamily="34" charset="0"/>
            </a:endParaRPr>
          </a:p>
          <a:p>
            <a:pPr>
              <a:defRPr/>
            </a:pPr>
            <a:endParaRPr lang="it-IT" sz="2800" dirty="0" smtClean="0">
              <a:latin typeface="Arial" panose="020B0604020202020204" pitchFamily="34" charset="0"/>
            </a:endParaRPr>
          </a:p>
          <a:p>
            <a:pPr lvl="1">
              <a:defRPr/>
            </a:pPr>
            <a:endParaRPr lang="it-IT" sz="2400" dirty="0">
              <a:latin typeface="Arial" panose="020B0604020202020204" pitchFamily="34" charset="0"/>
            </a:endParaRPr>
          </a:p>
          <a:p>
            <a:pPr>
              <a:defRPr/>
            </a:pPr>
            <a:endParaRPr lang="it-IT" sz="2800" dirty="0" err="1" smtClean="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it-IT" sz="3200" dirty="0" smtClean="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it-IT" sz="3200" dirty="0" smtClean="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it-IT" altLang="it-IT" sz="3200" dirty="0" smtClean="0">
              <a:latin typeface="Arial" panose="020B0604020202020204" pitchFamily="34" charset="0"/>
            </a:endParaRPr>
          </a:p>
          <a:p>
            <a:pPr marL="342900" indent="-342900">
              <a:defRPr/>
            </a:pPr>
            <a:endParaRPr lang="it-IT" sz="3200" dirty="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it-IT" sz="2800" dirty="0" smtClean="0">
              <a:latin typeface="Arial" panose="020B0604020202020204" pitchFamily="34" charset="0"/>
            </a:endParaRPr>
          </a:p>
          <a:p>
            <a:pPr>
              <a:defRPr/>
            </a:pPr>
            <a:endParaRPr lang="it-IT" altLang="it-IT" sz="2800" dirty="0" smtClean="0">
              <a:latin typeface="Arial" panose="020B0604020202020204" pitchFamily="34" charset="0"/>
            </a:endParaRPr>
          </a:p>
          <a:p>
            <a:pPr lvl="1">
              <a:defRPr/>
            </a:pPr>
            <a:endParaRPr lang="it-IT" altLang="it-IT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altLang="it-IT" dirty="0" smtClean="0">
                <a:latin typeface="Verdana" panose="020B0604030504040204" pitchFamily="34" charset="0"/>
                <a:cs typeface="Arial" panose="020B0604020202020204" pitchFamily="34" charset="0"/>
              </a:rPr>
              <a:t>In sintesi …</a:t>
            </a:r>
            <a:endParaRPr lang="it-IT" altLang="it-IT" sz="3200" dirty="0" smtClean="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Giornata italiana della statistica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03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 algn="ctr">
              <a:buNone/>
            </a:pPr>
            <a:endParaRPr lang="it-IT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 algn="ctr">
              <a:buNone/>
            </a:pP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 algn="ctr">
              <a:buNone/>
            </a:pPr>
            <a:r>
              <a:rPr lang="it-IT" dirty="0" smtClean="0">
                <a:latin typeface="Arial" panose="020B0604020202020204" pitchFamily="34" charset="0"/>
                <a:cs typeface="Arial" panose="020B0604020202020204" pitchFamily="34" charset="0"/>
              </a:rPr>
              <a:t>Grazie per l’attenzione</a:t>
            </a:r>
          </a:p>
          <a:p>
            <a:endParaRPr lang="it-IT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Marco Trentini</a:t>
            </a:r>
          </a:p>
          <a:p>
            <a:pPr marL="109537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Comune di Brescia</a:t>
            </a:r>
          </a:p>
          <a:p>
            <a:pPr marL="109537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Unità di staff Statistica </a:t>
            </a:r>
          </a:p>
          <a:p>
            <a:pPr marL="109537" indent="0">
              <a:buNone/>
            </a:pP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mtrentini@comune.brescia.it</a:t>
            </a: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independent.academia.edu/MarcoTrentini</a:t>
            </a: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>
              <a:buNone/>
            </a:pPr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Giornata italiana della statistica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40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0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z="2215">
              <a:solidFill>
                <a:schemeClr val="hlink"/>
              </a:solidFill>
            </a:endParaRPr>
          </a:p>
          <a:p>
            <a:pPr eaLnBrk="1" hangingPunct="1"/>
            <a:endParaRPr lang="it-IT" altLang="it-IT" sz="2215"/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it-IT" altLang="it-IT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Statistica </a:t>
            </a:r>
            <a:r>
              <a:rPr lang="it-IT" altLang="it-IT" sz="3200" dirty="0">
                <a:latin typeface="Arial" panose="020B0604020202020204" pitchFamily="34" charset="0"/>
                <a:cs typeface="Arial" panose="020B0604020202020204" pitchFamily="34" charset="0"/>
              </a:rPr>
              <a:t>e processi decisionali pubblici</a:t>
            </a:r>
            <a:br>
              <a:rPr lang="it-IT" altLang="it-IT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altLang="it-IT" sz="2800" dirty="0">
                <a:latin typeface="Arial" panose="020B0604020202020204" pitchFamily="34" charset="0"/>
                <a:cs typeface="Arial" panose="020B0604020202020204" pitchFamily="34" charset="0"/>
              </a:rPr>
              <a:t>Il quadro concettuale</a:t>
            </a:r>
          </a:p>
        </p:txBody>
      </p:sp>
      <p:sp>
        <p:nvSpPr>
          <p:cNvPr id="3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it-IT"/>
              <a:t>26 Giugno 2006</a:t>
            </a:r>
          </a:p>
        </p:txBody>
      </p:sp>
      <p:sp>
        <p:nvSpPr>
          <p:cNvPr id="3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altLang="it-IT"/>
              <a:t>Scuola SIS</a:t>
            </a:r>
          </a:p>
        </p:txBody>
      </p:sp>
      <p:sp>
        <p:nvSpPr>
          <p:cNvPr id="3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291AA-F6A2-4318-BDF8-4F864E33DFD0}" type="slidenum">
              <a:rPr lang="it-IT" altLang="it-IT"/>
              <a:pPr>
                <a:defRPr/>
              </a:pPr>
              <a:t>4</a:t>
            </a:fld>
            <a:endParaRPr lang="it-IT" altLang="it-IT"/>
          </a:p>
        </p:txBody>
      </p:sp>
      <p:sp>
        <p:nvSpPr>
          <p:cNvPr id="41991" name="Rectangle 4"/>
          <p:cNvSpPr>
            <a:spLocks noChangeArrowheads="1"/>
          </p:cNvSpPr>
          <p:nvPr/>
        </p:nvSpPr>
        <p:spPr bwMode="auto">
          <a:xfrm>
            <a:off x="633046" y="1547446"/>
            <a:ext cx="7877908" cy="4009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it-IT" altLang="it-IT" sz="1846" dirty="0">
                <a:latin typeface="Arial" panose="020B0604020202020204" pitchFamily="34" charset="0"/>
              </a:rPr>
              <a:t>I problemi</a:t>
            </a:r>
          </a:p>
        </p:txBody>
      </p:sp>
      <p:cxnSp>
        <p:nvCxnSpPr>
          <p:cNvPr id="41992" name="AutoShape 5"/>
          <p:cNvCxnSpPr>
            <a:cxnSpLocks noChangeShapeType="1"/>
          </p:cNvCxnSpPr>
          <p:nvPr/>
        </p:nvCxnSpPr>
        <p:spPr bwMode="auto">
          <a:xfrm rot="5400000" flipV="1">
            <a:off x="6559061" y="3411415"/>
            <a:ext cx="1793631" cy="281354"/>
          </a:xfrm>
          <a:prstGeom prst="curvedConnector4">
            <a:avLst>
              <a:gd name="adj1" fmla="val -11764"/>
              <a:gd name="adj2" fmla="val 175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993" name="Line 9"/>
          <p:cNvSpPr>
            <a:spLocks noChangeShapeType="1"/>
          </p:cNvSpPr>
          <p:nvPr/>
        </p:nvSpPr>
        <p:spPr bwMode="auto">
          <a:xfrm>
            <a:off x="6541477" y="4202723"/>
            <a:ext cx="0" cy="773723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994" name="AutoShape 13"/>
          <p:cNvSpPr>
            <a:spLocks noChangeArrowheads="1"/>
          </p:cNvSpPr>
          <p:nvPr/>
        </p:nvSpPr>
        <p:spPr bwMode="auto">
          <a:xfrm>
            <a:off x="5838093" y="4765431"/>
            <a:ext cx="2039815" cy="1055077"/>
          </a:xfrm>
          <a:prstGeom prst="curvedLeftArrow">
            <a:avLst>
              <a:gd name="adj1" fmla="val 20000"/>
              <a:gd name="adj2" fmla="val 40000"/>
              <a:gd name="adj3" fmla="val 64444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it-IT" altLang="it-IT" sz="2215"/>
          </a:p>
        </p:txBody>
      </p:sp>
      <p:graphicFrame>
        <p:nvGraphicFramePr>
          <p:cNvPr id="540776" name="Group 10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959867"/>
              </p:ext>
            </p:extLst>
          </p:nvPr>
        </p:nvGraphicFramePr>
        <p:xfrm>
          <a:off x="723900" y="2013192"/>
          <a:ext cx="7874977" cy="3683348"/>
        </p:xfrm>
        <a:graphic>
          <a:graphicData uri="http://schemas.openxmlformats.org/drawingml/2006/table">
            <a:tbl>
              <a:tblPr/>
              <a:tblGrid>
                <a:gridCol w="1266092"/>
                <a:gridCol w="2391508"/>
                <a:gridCol w="2155581"/>
                <a:gridCol w="2061796"/>
              </a:tblGrid>
              <a:tr h="483620">
                <a:tc rowSpan="2"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buClr>
                          <a:schemeClr val="hlink"/>
                        </a:buClr>
                        <a:buSzPct val="5500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buSzPct val="5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buClr>
                          <a:schemeClr val="accent2"/>
                        </a:buClr>
                        <a:buSzPct val="55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buClr>
                          <a:schemeClr val="accent1"/>
                        </a:buClr>
                        <a:buSzPct val="50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t-IT" altLang="it-IT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Livello territoriale</a:t>
                      </a:r>
                    </a:p>
                  </a:txBody>
                  <a:tcPr marL="84406" marR="84406" marT="42207" marB="422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buClr>
                          <a:schemeClr val="hlink"/>
                        </a:buClr>
                        <a:buSzPct val="5500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buSzPct val="5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buClr>
                          <a:schemeClr val="accent2"/>
                        </a:buClr>
                        <a:buSzPct val="55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buClr>
                          <a:schemeClr val="accent1"/>
                        </a:buClr>
                        <a:buSzPct val="50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t-IT" altLang="it-IT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Attività</a:t>
                      </a:r>
                    </a:p>
                  </a:txBody>
                  <a:tcPr marL="84406" marR="84406" marT="42207" marB="422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64154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buClr>
                          <a:schemeClr val="hlink"/>
                        </a:buClr>
                        <a:buSzPct val="5500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buSzPct val="5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buClr>
                          <a:schemeClr val="accent2"/>
                        </a:buClr>
                        <a:buSzPct val="55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buClr>
                          <a:schemeClr val="accent1"/>
                        </a:buClr>
                        <a:buSzPct val="50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t-IT" altLang="it-IT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Pianificazione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t-IT" altLang="it-IT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5 anni</a:t>
                      </a:r>
                    </a:p>
                  </a:txBody>
                  <a:tcPr marL="84406" marR="84406" marT="42207" marB="422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buClr>
                          <a:schemeClr val="hlink"/>
                        </a:buClr>
                        <a:buSzPct val="5500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buSzPct val="5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buClr>
                          <a:schemeClr val="accent2"/>
                        </a:buClr>
                        <a:buSzPct val="55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buClr>
                          <a:schemeClr val="accent1"/>
                        </a:buClr>
                        <a:buSzPct val="50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t-IT" altLang="it-IT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Programmazione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t-IT" altLang="it-IT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3 anni</a:t>
                      </a:r>
                    </a:p>
                  </a:txBody>
                  <a:tcPr marL="84406" marR="84406" marT="42207" marB="422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buClr>
                          <a:schemeClr val="hlink"/>
                        </a:buClr>
                        <a:buSzPct val="5500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buSzPct val="5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buClr>
                          <a:schemeClr val="accent2"/>
                        </a:buClr>
                        <a:buSzPct val="55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buClr>
                          <a:schemeClr val="accent1"/>
                        </a:buClr>
                        <a:buSzPct val="50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t-IT" altLang="it-IT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Gestione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t-IT" altLang="it-IT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 anno</a:t>
                      </a:r>
                    </a:p>
                  </a:txBody>
                  <a:tcPr marL="84406" marR="84406" marT="42207" marB="422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4703"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buClr>
                          <a:schemeClr val="hlink"/>
                        </a:buClr>
                        <a:buSzPct val="5500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buSzPct val="5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buClr>
                          <a:schemeClr val="accent2"/>
                        </a:buClr>
                        <a:buSzPct val="55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buClr>
                          <a:schemeClr val="accent1"/>
                        </a:buClr>
                        <a:buSzPct val="50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t-IT" altLang="it-IT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Comune</a:t>
                      </a:r>
                    </a:p>
                  </a:txBody>
                  <a:tcPr marL="84406" marR="84406" marT="42207" marB="422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buClr>
                          <a:schemeClr val="hlink"/>
                        </a:buClr>
                        <a:buSzPct val="5500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buSzPct val="5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buClr>
                          <a:schemeClr val="accent2"/>
                        </a:buClr>
                        <a:buSzPct val="55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buClr>
                          <a:schemeClr val="accent1"/>
                        </a:buClr>
                        <a:buSzPct val="50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Anticipazione comportamenti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Anticipazione modelli gestionali</a:t>
                      </a:r>
                    </a:p>
                  </a:txBody>
                  <a:tcPr marL="84406" marR="84406" marT="42207" marB="422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buClr>
                          <a:schemeClr val="hlink"/>
                        </a:buClr>
                        <a:buSzPct val="5500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buSzPct val="5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buClr>
                          <a:schemeClr val="accent2"/>
                        </a:buClr>
                        <a:buSzPct val="55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buClr>
                          <a:schemeClr val="accent1"/>
                        </a:buClr>
                        <a:buSzPct val="50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Riprogettazione dei servizi</a:t>
                      </a:r>
                    </a:p>
                  </a:txBody>
                  <a:tcPr marL="84406" marR="84406" marT="42207" marB="422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buClr>
                          <a:schemeClr val="hlink"/>
                        </a:buClr>
                        <a:buSzPct val="5500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buSzPct val="5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buClr>
                          <a:schemeClr val="accent2"/>
                        </a:buClr>
                        <a:buSzPct val="55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buClr>
                          <a:schemeClr val="accent1"/>
                        </a:buClr>
                        <a:buSzPct val="50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Efficiente allocazione risorse</a:t>
                      </a:r>
                    </a:p>
                  </a:txBody>
                  <a:tcPr marL="84406" marR="84406" marT="42207" marB="422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14703"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buClr>
                          <a:schemeClr val="hlink"/>
                        </a:buClr>
                        <a:buSzPct val="5500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buSzPct val="5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buClr>
                          <a:schemeClr val="accent2"/>
                        </a:buClr>
                        <a:buSzPct val="55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buClr>
                          <a:schemeClr val="accent1"/>
                        </a:buClr>
                        <a:buSzPct val="50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t-IT" altLang="it-IT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</a:rPr>
                        <a:t>Provincia</a:t>
                      </a:r>
                    </a:p>
                  </a:txBody>
                  <a:tcPr marL="84406" marR="84406" marT="42207" marB="422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buClr>
                          <a:schemeClr val="hlink"/>
                        </a:buClr>
                        <a:buSzPct val="5500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buSzPct val="5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buClr>
                          <a:schemeClr val="accent2"/>
                        </a:buClr>
                        <a:buSzPct val="55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buClr>
                          <a:schemeClr val="accent1"/>
                        </a:buClr>
                        <a:buSzPct val="50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t-IT" alt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</a:rPr>
                        <a:t>Differenze territoriali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t-IT" alt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</a:rPr>
                        <a:t>Articolazione della pianificazione regionale</a:t>
                      </a:r>
                    </a:p>
                  </a:txBody>
                  <a:tcPr marL="84406" marR="84406" marT="42207" marB="422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buClr>
                          <a:schemeClr val="hlink"/>
                        </a:buClr>
                        <a:buSzPct val="5500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buSzPct val="5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buClr>
                          <a:schemeClr val="accent2"/>
                        </a:buClr>
                        <a:buSzPct val="55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buClr>
                          <a:schemeClr val="accent1"/>
                        </a:buClr>
                        <a:buSzPct val="50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t-IT" alt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</a:rPr>
                        <a:t>Certificazione degli obiettivi</a:t>
                      </a:r>
                    </a:p>
                  </a:txBody>
                  <a:tcPr marL="84406" marR="84406" marT="42207" marB="422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buClr>
                          <a:schemeClr val="hlink"/>
                        </a:buClr>
                        <a:buSzPct val="5500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buSzPct val="5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buClr>
                          <a:schemeClr val="accent2"/>
                        </a:buClr>
                        <a:buSzPct val="55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buClr>
                          <a:schemeClr val="accent1"/>
                        </a:buClr>
                        <a:buSzPct val="50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t-IT" altLang="it-IT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</a:rPr>
                        <a:t>Efficiente allocazione risorse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it-IT" altLang="it-IT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84406" marR="84406" marT="42207" marB="422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14703"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buClr>
                          <a:schemeClr val="hlink"/>
                        </a:buClr>
                        <a:buSzPct val="5500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buSzPct val="5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buClr>
                          <a:schemeClr val="accent2"/>
                        </a:buClr>
                        <a:buSzPct val="55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buClr>
                          <a:schemeClr val="accent1"/>
                        </a:buClr>
                        <a:buSzPct val="50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t-IT" altLang="it-IT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</a:rPr>
                        <a:t>Regione </a:t>
                      </a:r>
                    </a:p>
                  </a:txBody>
                  <a:tcPr marL="84406" marR="84406" marT="42207" marB="422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buClr>
                          <a:schemeClr val="hlink"/>
                        </a:buClr>
                        <a:buSzPct val="5500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buSzPct val="5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buClr>
                          <a:schemeClr val="accent2"/>
                        </a:buClr>
                        <a:buSzPct val="55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buClr>
                          <a:schemeClr val="accent1"/>
                        </a:buClr>
                        <a:buSzPct val="50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t-IT" altLang="it-IT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</a:rPr>
                        <a:t>Impatto della normativa Ripartizione delle risorse</a:t>
                      </a:r>
                    </a:p>
                  </a:txBody>
                  <a:tcPr marL="84406" marR="84406" marT="42207" marB="422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buClr>
                          <a:schemeClr val="hlink"/>
                        </a:buClr>
                        <a:buSzPct val="5500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buSzPct val="5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buClr>
                          <a:schemeClr val="accent2"/>
                        </a:buClr>
                        <a:buSzPct val="55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buClr>
                          <a:schemeClr val="accent1"/>
                        </a:buClr>
                        <a:buSzPct val="50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t-IT" alt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</a:rPr>
                        <a:t>Articolazione delle norme </a:t>
                      </a:r>
                    </a:p>
                  </a:txBody>
                  <a:tcPr marL="84406" marR="84406" marT="42207" marB="422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buClr>
                          <a:schemeClr val="hlink"/>
                        </a:buClr>
                        <a:buSzPct val="5500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buSzPct val="5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buClr>
                          <a:schemeClr val="accent2"/>
                        </a:buClr>
                        <a:buSzPct val="55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buClr>
                          <a:schemeClr val="accent1"/>
                        </a:buClr>
                        <a:buSzPct val="5000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t-IT" alt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</a:rPr>
                        <a:t>Efficiente allocazione risorse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it-IT" alt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84406" marR="84406" marT="42207" marB="422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4577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8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z="1846">
              <a:solidFill>
                <a:schemeClr val="hlink"/>
              </a:solidFill>
            </a:endParaRPr>
          </a:p>
          <a:p>
            <a:pPr eaLnBrk="1" hangingPunct="1"/>
            <a:endParaRPr lang="it-IT" altLang="it-IT" sz="1846"/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Statistica </a:t>
            </a:r>
            <a:r>
              <a:rPr lang="it-IT" altLang="it-IT" sz="3200" dirty="0">
                <a:latin typeface="Arial" panose="020B0604020202020204" pitchFamily="34" charset="0"/>
                <a:cs typeface="Arial" panose="020B0604020202020204" pitchFamily="34" charset="0"/>
              </a:rPr>
              <a:t>e processi decisionali </a:t>
            </a:r>
            <a:r>
              <a:rPr lang="it-IT" altLang="it-IT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pubblici</a:t>
            </a:r>
            <a:r>
              <a:rPr lang="it-IT" altLang="it-IT" sz="2585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altLang="it-IT" sz="2585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altLang="it-I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Il </a:t>
            </a:r>
            <a:r>
              <a:rPr lang="it-IT" altLang="it-IT" sz="2800" dirty="0">
                <a:latin typeface="Arial" panose="020B0604020202020204" pitchFamily="34" charset="0"/>
                <a:cs typeface="Arial" panose="020B0604020202020204" pitchFamily="34" charset="0"/>
              </a:rPr>
              <a:t>quadro concettuale comunale: la pianificazione  </a:t>
            </a:r>
            <a:endParaRPr lang="it-IT" altLang="it-IT" sz="295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it-IT"/>
              <a:t>26 Giugno 2006</a:t>
            </a:r>
          </a:p>
        </p:txBody>
      </p:sp>
      <p:sp>
        <p:nvSpPr>
          <p:cNvPr id="8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altLang="it-IT"/>
              <a:t>Scuola SIS</a:t>
            </a:r>
          </a:p>
        </p:txBody>
      </p:sp>
      <p:sp>
        <p:nvSpPr>
          <p:cNvPr id="9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C176A7-D277-46AF-AA69-96842BE253B2}" type="slidenum">
              <a:rPr lang="it-IT" altLang="it-IT"/>
              <a:pPr>
                <a:defRPr/>
              </a:pPr>
              <a:t>5</a:t>
            </a:fld>
            <a:endParaRPr lang="it-IT" altLang="it-IT"/>
          </a:p>
        </p:txBody>
      </p:sp>
      <p:sp>
        <p:nvSpPr>
          <p:cNvPr id="44039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716463" y="1604987"/>
            <a:ext cx="4114006" cy="4684688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it-IT" altLang="it-IT" sz="2215" dirty="0">
                <a:latin typeface="Arial" panose="020B0604020202020204" pitchFamily="34" charset="0"/>
              </a:rPr>
              <a:t>Strumenti informativi</a:t>
            </a:r>
          </a:p>
          <a:p>
            <a:pPr eaLnBrk="1" hangingPunct="1">
              <a:lnSpc>
                <a:spcPct val="95000"/>
              </a:lnSpc>
            </a:pPr>
            <a:r>
              <a:rPr lang="it-IT" altLang="it-IT" sz="1846" dirty="0">
                <a:latin typeface="Arial" panose="020B0604020202020204" pitchFamily="34" charset="0"/>
              </a:rPr>
              <a:t>Scenari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Comportamento degli attori 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Evoluzione del sistema demografico, sociale ed economico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Sono dati gli scenari superiori</a:t>
            </a:r>
          </a:p>
          <a:p>
            <a:pPr eaLnBrk="1" hangingPunct="1">
              <a:lnSpc>
                <a:spcPct val="95000"/>
              </a:lnSpc>
            </a:pPr>
            <a:endParaRPr lang="it-IT" altLang="it-IT" sz="1846" dirty="0" smtClean="0">
              <a:latin typeface="Arial" panose="020B0604020202020204" pitchFamily="34" charset="0"/>
            </a:endParaRPr>
          </a:p>
          <a:p>
            <a:pPr eaLnBrk="1" hangingPunct="1">
              <a:lnSpc>
                <a:spcPct val="95000"/>
              </a:lnSpc>
            </a:pPr>
            <a:r>
              <a:rPr lang="it-IT" altLang="it-IT" sz="1846" dirty="0" smtClean="0">
                <a:latin typeface="Arial" panose="020B0604020202020204" pitchFamily="34" charset="0"/>
              </a:rPr>
              <a:t>Fonti </a:t>
            </a:r>
            <a:endParaRPr lang="it-IT" altLang="it-IT" sz="1846" dirty="0">
              <a:latin typeface="Arial" panose="020B0604020202020204" pitchFamily="34" charset="0"/>
            </a:endParaRP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Analisi strutturali previsioni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Interviste a testimoni privilegiati  degli attori</a:t>
            </a:r>
            <a:r>
              <a:rPr lang="it-IT" altLang="it-IT" sz="1477" dirty="0">
                <a:latin typeface="Arial" panose="020B0604020202020204" pitchFamily="34" charset="0"/>
              </a:rPr>
              <a:t> </a:t>
            </a:r>
          </a:p>
          <a:p>
            <a:pPr eaLnBrk="1" hangingPunct="1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it-IT" altLang="it-IT" sz="1662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44040" name="Rectangle 4"/>
          <p:cNvSpPr>
            <a:spLocks noChangeArrowheads="1"/>
          </p:cNvSpPr>
          <p:nvPr/>
        </p:nvSpPr>
        <p:spPr bwMode="auto">
          <a:xfrm>
            <a:off x="624578" y="1604988"/>
            <a:ext cx="3947422" cy="4684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it-IT" altLang="it-IT" sz="2215" dirty="0">
                <a:latin typeface="Arial" panose="020B0604020202020204" pitchFamily="34" charset="0"/>
              </a:rPr>
              <a:t>Quadro di riferimento</a:t>
            </a:r>
          </a:p>
          <a:p>
            <a:pPr eaLnBrk="1" hangingPunct="1">
              <a:lnSpc>
                <a:spcPct val="95000"/>
              </a:lnSpc>
            </a:pPr>
            <a:r>
              <a:rPr lang="it-IT" altLang="it-IT" sz="1846" dirty="0">
                <a:latin typeface="Arial" panose="020B0604020202020204" pitchFamily="34" charset="0"/>
              </a:rPr>
              <a:t>Orizzonte temporale futuro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Medio periodo</a:t>
            </a:r>
          </a:p>
          <a:p>
            <a:pPr eaLnBrk="1" hangingPunct="1">
              <a:lnSpc>
                <a:spcPct val="95000"/>
              </a:lnSpc>
            </a:pPr>
            <a:r>
              <a:rPr lang="it-IT" altLang="it-IT" sz="1846" dirty="0">
                <a:latin typeface="Arial" panose="020B0604020202020204" pitchFamily="34" charset="0"/>
              </a:rPr>
              <a:t>Problema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Riduzione del rischio delle decisioni con ambiente mutevole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Anticipazione nuovi comportamenti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Anticipazione nuovi modelli gestionali</a:t>
            </a:r>
          </a:p>
          <a:p>
            <a:pPr eaLnBrk="1" hangingPunct="1">
              <a:lnSpc>
                <a:spcPct val="95000"/>
              </a:lnSpc>
            </a:pPr>
            <a:r>
              <a:rPr lang="it-IT" altLang="it-IT" sz="1846" dirty="0">
                <a:latin typeface="Arial" panose="020B0604020202020204" pitchFamily="34" charset="0"/>
              </a:rPr>
              <a:t>Schema di analisi 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Attori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Strategie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Leve</a:t>
            </a:r>
          </a:p>
          <a:p>
            <a:pPr eaLnBrk="1" hangingPunct="1">
              <a:lnSpc>
                <a:spcPct val="95000"/>
              </a:lnSpc>
              <a:buClr>
                <a:schemeClr val="hlink"/>
              </a:buClr>
              <a:buSzPct val="55000"/>
            </a:pPr>
            <a:endParaRPr lang="it-IT" altLang="it-IT" sz="1662" dirty="0">
              <a:latin typeface="Arial" panose="020B0604020202020204" pitchFamily="34" charset="0"/>
            </a:endParaRPr>
          </a:p>
          <a:p>
            <a:pPr eaLnBrk="1" hangingPunct="1">
              <a:lnSpc>
                <a:spcPct val="95000"/>
              </a:lnSpc>
              <a:buClr>
                <a:schemeClr val="hlink"/>
              </a:buClr>
              <a:buSzPct val="55000"/>
            </a:pPr>
            <a:endParaRPr lang="it-IT" altLang="it-IT" sz="1662" dirty="0">
              <a:latin typeface="Arial" panose="020B0604020202020204" pitchFamily="34" charset="0"/>
            </a:endParaRPr>
          </a:p>
        </p:txBody>
      </p:sp>
      <p:sp>
        <p:nvSpPr>
          <p:cNvPr id="44041" name="AutoShape 5"/>
          <p:cNvSpPr>
            <a:spLocks noChangeArrowheads="1"/>
          </p:cNvSpPr>
          <p:nvPr/>
        </p:nvSpPr>
        <p:spPr bwMode="auto">
          <a:xfrm>
            <a:off x="7033846" y="2655277"/>
            <a:ext cx="562708" cy="2391508"/>
          </a:xfrm>
          <a:prstGeom prst="downArrow">
            <a:avLst>
              <a:gd name="adj1" fmla="val 50000"/>
              <a:gd name="adj2" fmla="val 10625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it-IT" altLang="it-IT" sz="2215"/>
          </a:p>
        </p:txBody>
      </p:sp>
    </p:spTree>
    <p:extLst>
      <p:ext uri="{BB962C8B-B14F-4D97-AF65-F5344CB8AC3E}">
        <p14:creationId xmlns:p14="http://schemas.microsoft.com/office/powerpoint/2010/main" val="3458429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6" name="Rectangle 3"/>
          <p:cNvSpPr>
            <a:spLocks noGrp="1" noChangeArrowheads="1"/>
          </p:cNvSpPr>
          <p:nvPr>
            <p:ph idx="1"/>
          </p:nvPr>
        </p:nvSpPr>
        <p:spPr>
          <a:xfrm>
            <a:off x="265113" y="1588050"/>
            <a:ext cx="8229600" cy="4525962"/>
          </a:xfrm>
          <a:noFill/>
        </p:spPr>
        <p:txBody>
          <a:bodyPr/>
          <a:lstStyle/>
          <a:p>
            <a:pPr eaLnBrk="1" hangingPunct="1"/>
            <a:endParaRPr lang="it-IT" altLang="it-IT" sz="1846" dirty="0">
              <a:solidFill>
                <a:schemeClr val="hlink"/>
              </a:solidFill>
            </a:endParaRPr>
          </a:p>
          <a:p>
            <a:pPr eaLnBrk="1" hangingPunct="1"/>
            <a:endParaRPr lang="it-IT" altLang="it-IT" sz="1846" dirty="0"/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it-IT" altLang="it-IT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it-IT" altLang="it-IT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tatistica </a:t>
            </a:r>
            <a:r>
              <a:rPr lang="it-IT" altLang="it-IT" sz="3200" dirty="0">
                <a:latin typeface="Arial" panose="020B0604020202020204" pitchFamily="34" charset="0"/>
                <a:cs typeface="Arial" panose="020B0604020202020204" pitchFamily="34" charset="0"/>
              </a:rPr>
              <a:t>e processi decisionali </a:t>
            </a:r>
            <a:r>
              <a:rPr lang="it-IT" altLang="it-IT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pubblici</a:t>
            </a:r>
            <a:br>
              <a:rPr lang="it-IT" altLang="it-IT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alt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Il </a:t>
            </a:r>
            <a:r>
              <a:rPr lang="it-IT" altLang="it-IT" sz="2400" dirty="0">
                <a:latin typeface="Arial" panose="020B0604020202020204" pitchFamily="34" charset="0"/>
                <a:cs typeface="Arial" panose="020B0604020202020204" pitchFamily="34" charset="0"/>
              </a:rPr>
              <a:t>quadro concettuale comunale: la programmazione  </a:t>
            </a:r>
          </a:p>
        </p:txBody>
      </p:sp>
      <p:sp>
        <p:nvSpPr>
          <p:cNvPr id="7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it-IT"/>
              <a:t>26 Giugno 2006</a:t>
            </a:r>
          </a:p>
        </p:txBody>
      </p:sp>
      <p:sp>
        <p:nvSpPr>
          <p:cNvPr id="8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altLang="it-IT"/>
              <a:t>Scuola SIS</a:t>
            </a:r>
          </a:p>
        </p:txBody>
      </p:sp>
      <p:sp>
        <p:nvSpPr>
          <p:cNvPr id="9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3F26CA-7320-41C6-9B52-E51AA5351E1C}" type="slidenum">
              <a:rPr lang="it-IT" altLang="it-IT"/>
              <a:pPr>
                <a:defRPr/>
              </a:pPr>
              <a:t>6</a:t>
            </a:fld>
            <a:endParaRPr lang="it-IT" altLang="it-IT"/>
          </a:p>
        </p:txBody>
      </p:sp>
      <p:sp>
        <p:nvSpPr>
          <p:cNvPr id="46087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785238" y="1588050"/>
            <a:ext cx="4171950" cy="390525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it-IT" altLang="it-IT" sz="2215" dirty="0">
                <a:latin typeface="Arial" panose="020B0604020202020204" pitchFamily="34" charset="0"/>
              </a:rPr>
              <a:t>Strumenti informativi</a:t>
            </a:r>
          </a:p>
          <a:p>
            <a:pPr eaLnBrk="1" hangingPunct="1">
              <a:lnSpc>
                <a:spcPct val="95000"/>
              </a:lnSpc>
            </a:pPr>
            <a:r>
              <a:rPr lang="it-IT" altLang="it-IT" sz="1846" dirty="0">
                <a:latin typeface="Arial" panose="020B0604020202020204" pitchFamily="34" charset="0"/>
              </a:rPr>
              <a:t>Indicatori indiretti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Evoluzione storica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Analogia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“Innovatori”</a:t>
            </a:r>
          </a:p>
          <a:p>
            <a:pPr eaLnBrk="1" hangingPunct="1">
              <a:lnSpc>
                <a:spcPct val="95000"/>
              </a:lnSpc>
            </a:pPr>
            <a:endParaRPr lang="it-IT" altLang="it-IT" sz="1846" dirty="0" smtClean="0">
              <a:latin typeface="Arial" panose="020B0604020202020204" pitchFamily="34" charset="0"/>
            </a:endParaRPr>
          </a:p>
          <a:p>
            <a:pPr eaLnBrk="1" hangingPunct="1">
              <a:lnSpc>
                <a:spcPct val="95000"/>
              </a:lnSpc>
            </a:pPr>
            <a:r>
              <a:rPr lang="it-IT" altLang="it-IT" sz="1846" dirty="0" smtClean="0">
                <a:latin typeface="Arial" panose="020B0604020202020204" pitchFamily="34" charset="0"/>
              </a:rPr>
              <a:t>Fonti </a:t>
            </a:r>
            <a:endParaRPr lang="it-IT" altLang="it-IT" sz="1846" dirty="0">
              <a:latin typeface="Arial" panose="020B0604020202020204" pitchFamily="34" charset="0"/>
            </a:endParaRP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Sistemi informativi interni ed esterni per ricavare parametri di programmazione </a:t>
            </a:r>
          </a:p>
          <a:p>
            <a:pPr eaLnBrk="1" hangingPunct="1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it-IT" altLang="it-IT" sz="1846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46088" name="Rectangle 5"/>
          <p:cNvSpPr>
            <a:spLocks noChangeArrowheads="1"/>
          </p:cNvSpPr>
          <p:nvPr/>
        </p:nvSpPr>
        <p:spPr bwMode="auto">
          <a:xfrm>
            <a:off x="492369" y="1588050"/>
            <a:ext cx="4079631" cy="386861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it-IT" altLang="it-IT" sz="2215">
                <a:latin typeface="Arial" panose="020B0604020202020204" pitchFamily="34" charset="0"/>
              </a:rPr>
              <a:t>Quadro di riferimento</a:t>
            </a:r>
          </a:p>
          <a:p>
            <a:pPr eaLnBrk="1" hangingPunct="1">
              <a:lnSpc>
                <a:spcPct val="95000"/>
              </a:lnSpc>
            </a:pPr>
            <a:r>
              <a:rPr lang="it-IT" altLang="it-IT" sz="1846">
                <a:latin typeface="Arial" panose="020B0604020202020204" pitchFamily="34" charset="0"/>
              </a:rPr>
              <a:t>Orizzonte temporale </a:t>
            </a:r>
            <a:r>
              <a:rPr lang="it-IT" altLang="it-IT" sz="1662">
                <a:latin typeface="Arial" panose="020B0604020202020204" pitchFamily="34" charset="0"/>
              </a:rPr>
              <a:t>bilancio poliennale 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>
                <a:latin typeface="Arial" panose="020B0604020202020204" pitchFamily="34" charset="0"/>
              </a:rPr>
              <a:t>breve periodo (3 anni)</a:t>
            </a:r>
          </a:p>
          <a:p>
            <a:pPr eaLnBrk="1" hangingPunct="1">
              <a:lnSpc>
                <a:spcPct val="95000"/>
              </a:lnSpc>
            </a:pPr>
            <a:r>
              <a:rPr lang="it-IT" altLang="it-IT" sz="1846">
                <a:latin typeface="Arial" panose="020B0604020202020204" pitchFamily="34" charset="0"/>
              </a:rPr>
              <a:t>Problema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>
                <a:latin typeface="Arial" panose="020B0604020202020204" pitchFamily="34" charset="0"/>
              </a:rPr>
              <a:t>Riprogettazione dei servizi lungo le direttrici della pianificazione</a:t>
            </a:r>
          </a:p>
          <a:p>
            <a:pPr eaLnBrk="1" hangingPunct="1">
              <a:lnSpc>
                <a:spcPct val="95000"/>
              </a:lnSpc>
            </a:pPr>
            <a:r>
              <a:rPr lang="it-IT" altLang="it-IT" sz="1846">
                <a:latin typeface="Arial" panose="020B0604020202020204" pitchFamily="34" charset="0"/>
              </a:rPr>
              <a:t>Schema di analisi 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>
                <a:latin typeface="Arial" panose="020B0604020202020204" pitchFamily="34" charset="0"/>
              </a:rPr>
              <a:t>Modelli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>
                <a:latin typeface="Arial" panose="020B0604020202020204" pitchFamily="34" charset="0"/>
              </a:rPr>
              <a:t>Dati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>
                <a:latin typeface="Arial" panose="020B0604020202020204" pitchFamily="34" charset="0"/>
              </a:rPr>
              <a:t>Leve </a:t>
            </a:r>
          </a:p>
          <a:p>
            <a:pPr eaLnBrk="1" hangingPunct="1">
              <a:lnSpc>
                <a:spcPct val="95000"/>
              </a:lnSpc>
              <a:buClr>
                <a:schemeClr val="hlink"/>
              </a:buClr>
              <a:buSzPct val="55000"/>
            </a:pPr>
            <a:endParaRPr lang="it-IT" altLang="it-IT" sz="1662">
              <a:latin typeface="Arial" panose="020B0604020202020204" pitchFamily="34" charset="0"/>
            </a:endParaRPr>
          </a:p>
          <a:p>
            <a:pPr eaLnBrk="1" hangingPunct="1">
              <a:lnSpc>
                <a:spcPct val="95000"/>
              </a:lnSpc>
              <a:buClr>
                <a:schemeClr val="hlink"/>
              </a:buClr>
              <a:buSzPct val="55000"/>
            </a:pPr>
            <a:endParaRPr lang="it-IT" altLang="it-IT" sz="1662">
              <a:latin typeface="Arial" panose="020B0604020202020204" pitchFamily="34" charset="0"/>
            </a:endParaRPr>
          </a:p>
        </p:txBody>
      </p:sp>
      <p:sp>
        <p:nvSpPr>
          <p:cNvPr id="46089" name="AutoShape 6"/>
          <p:cNvSpPr>
            <a:spLocks noChangeArrowheads="1"/>
          </p:cNvSpPr>
          <p:nvPr/>
        </p:nvSpPr>
        <p:spPr bwMode="auto">
          <a:xfrm>
            <a:off x="7033846" y="2655277"/>
            <a:ext cx="562708" cy="2391508"/>
          </a:xfrm>
          <a:prstGeom prst="downArrow">
            <a:avLst>
              <a:gd name="adj1" fmla="val 50000"/>
              <a:gd name="adj2" fmla="val 10625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it-IT" altLang="it-IT" sz="2215"/>
          </a:p>
        </p:txBody>
      </p:sp>
    </p:spTree>
    <p:extLst>
      <p:ext uri="{BB962C8B-B14F-4D97-AF65-F5344CB8AC3E}">
        <p14:creationId xmlns:p14="http://schemas.microsoft.com/office/powerpoint/2010/main" val="196298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4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z="1846">
              <a:solidFill>
                <a:schemeClr val="hlink"/>
              </a:solidFill>
            </a:endParaRPr>
          </a:p>
          <a:p>
            <a:pPr eaLnBrk="1" hangingPunct="1"/>
            <a:endParaRPr lang="it-IT" altLang="it-IT" sz="1846"/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it-IT" altLang="it-IT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Statistica </a:t>
            </a:r>
            <a:r>
              <a:rPr lang="it-IT" altLang="it-IT" sz="3200" dirty="0">
                <a:latin typeface="Arial" panose="020B0604020202020204" pitchFamily="34" charset="0"/>
                <a:cs typeface="Arial" panose="020B0604020202020204" pitchFamily="34" charset="0"/>
              </a:rPr>
              <a:t>e processi decisionali pubblici</a:t>
            </a:r>
            <a:br>
              <a:rPr lang="it-IT" altLang="it-IT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altLang="it-IT" sz="2400" dirty="0">
                <a:latin typeface="Arial" panose="020B0604020202020204" pitchFamily="34" charset="0"/>
                <a:cs typeface="Arial" panose="020B0604020202020204" pitchFamily="34" charset="0"/>
              </a:rPr>
              <a:t>Il quadro concettuale comunale: la gestione   </a:t>
            </a:r>
          </a:p>
        </p:txBody>
      </p:sp>
      <p:sp>
        <p:nvSpPr>
          <p:cNvPr id="6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it-IT"/>
              <a:t>26 Giugno 2006</a:t>
            </a:r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altLang="it-IT"/>
              <a:t>Scuola SIS</a:t>
            </a:r>
          </a:p>
        </p:txBody>
      </p:sp>
      <p:sp>
        <p:nvSpPr>
          <p:cNvPr id="8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9E031A-BC5A-49AD-A8C9-D903E0A791B9}" type="slidenum">
              <a:rPr lang="it-IT" altLang="it-IT"/>
              <a:pPr>
                <a:defRPr/>
              </a:pPr>
              <a:t>7</a:t>
            </a:fld>
            <a:endParaRPr lang="it-IT" altLang="it-IT"/>
          </a:p>
        </p:txBody>
      </p:sp>
      <p:sp>
        <p:nvSpPr>
          <p:cNvPr id="48135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716463" y="1457325"/>
            <a:ext cx="4104009" cy="454977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it-IT" altLang="it-IT" sz="2215" dirty="0">
                <a:latin typeface="Arial" panose="020B0604020202020204" pitchFamily="34" charset="0"/>
              </a:rPr>
              <a:t>Strumenti informativi</a:t>
            </a:r>
          </a:p>
          <a:p>
            <a:pPr eaLnBrk="1" hangingPunct="1">
              <a:lnSpc>
                <a:spcPct val="95000"/>
              </a:lnSpc>
            </a:pPr>
            <a:r>
              <a:rPr lang="it-IT" altLang="it-IT" sz="1846" dirty="0">
                <a:latin typeface="Arial" panose="020B0604020202020204" pitchFamily="34" charset="0"/>
              </a:rPr>
              <a:t>Tecniche del controllo della gestione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Indicatori di mezzo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Indicatori di risultato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Indicatori di funzionamento</a:t>
            </a:r>
          </a:p>
          <a:p>
            <a:pPr eaLnBrk="1" hangingPunct="1">
              <a:lnSpc>
                <a:spcPct val="95000"/>
              </a:lnSpc>
            </a:pPr>
            <a:endParaRPr lang="it-IT" altLang="it-IT" sz="1846" dirty="0" smtClean="0">
              <a:latin typeface="Arial" panose="020B0604020202020204" pitchFamily="34" charset="0"/>
            </a:endParaRPr>
          </a:p>
          <a:p>
            <a:pPr eaLnBrk="1" hangingPunct="1">
              <a:lnSpc>
                <a:spcPct val="95000"/>
              </a:lnSpc>
            </a:pPr>
            <a:r>
              <a:rPr lang="it-IT" altLang="it-IT" sz="1846" dirty="0" smtClean="0">
                <a:latin typeface="Arial" panose="020B0604020202020204" pitchFamily="34" charset="0"/>
              </a:rPr>
              <a:t>Fonti </a:t>
            </a:r>
            <a:endParaRPr lang="it-IT" altLang="it-IT" sz="1846" dirty="0">
              <a:latin typeface="Arial" panose="020B0604020202020204" pitchFamily="34" charset="0"/>
            </a:endParaRP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Sistemi informativi interni: dati storici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Controllo di gestione</a:t>
            </a:r>
          </a:p>
        </p:txBody>
      </p:sp>
      <p:sp>
        <p:nvSpPr>
          <p:cNvPr id="48136" name="Rectangle 5"/>
          <p:cNvSpPr>
            <a:spLocks noChangeArrowheads="1"/>
          </p:cNvSpPr>
          <p:nvPr/>
        </p:nvSpPr>
        <p:spPr bwMode="auto">
          <a:xfrm>
            <a:off x="457201" y="1481138"/>
            <a:ext cx="4057650" cy="455038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it-IT" altLang="it-IT" sz="2215" dirty="0">
                <a:latin typeface="Arial" panose="020B0604020202020204" pitchFamily="34" charset="0"/>
              </a:rPr>
              <a:t>Quadro di riferimento</a:t>
            </a:r>
          </a:p>
          <a:p>
            <a:pPr eaLnBrk="1" hangingPunct="1">
              <a:lnSpc>
                <a:spcPct val="95000"/>
              </a:lnSpc>
            </a:pPr>
            <a:r>
              <a:rPr lang="it-IT" altLang="it-IT" sz="1846" dirty="0">
                <a:latin typeface="Arial" panose="020B0604020202020204" pitchFamily="34" charset="0"/>
              </a:rPr>
              <a:t>Orizzonte temporale: anno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Brevissimo periodo </a:t>
            </a:r>
          </a:p>
          <a:p>
            <a:pPr eaLnBrk="1" hangingPunct="1">
              <a:lnSpc>
                <a:spcPct val="95000"/>
              </a:lnSpc>
            </a:pPr>
            <a:r>
              <a:rPr lang="it-IT" altLang="it-IT" sz="1846" dirty="0">
                <a:latin typeface="Arial" panose="020B0604020202020204" pitchFamily="34" charset="0"/>
              </a:rPr>
              <a:t>Problema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Efficienza nell’allocazione delle risorse con riferimento alle attività programmate</a:t>
            </a:r>
          </a:p>
          <a:p>
            <a:pPr eaLnBrk="1" hangingPunct="1">
              <a:lnSpc>
                <a:spcPct val="95000"/>
              </a:lnSpc>
            </a:pPr>
            <a:r>
              <a:rPr lang="it-IT" altLang="it-IT" sz="1846" dirty="0">
                <a:latin typeface="Arial" panose="020B0604020202020204" pitchFamily="34" charset="0"/>
              </a:rPr>
              <a:t>Schema di analisi </a:t>
            </a:r>
          </a:p>
          <a:p>
            <a:pPr lvl="1" eaLnBrk="1" hangingPunct="1">
              <a:lnSpc>
                <a:spcPct val="95000"/>
              </a:lnSpc>
            </a:pPr>
            <a:r>
              <a:rPr lang="it-IT" altLang="it-IT" sz="1662" dirty="0">
                <a:latin typeface="Arial" panose="020B0604020202020204" pitchFamily="34" charset="0"/>
              </a:rPr>
              <a:t>Analisi dello scostamento tra programmato e realizzato</a:t>
            </a:r>
          </a:p>
          <a:p>
            <a:pPr eaLnBrk="1" hangingPunct="1">
              <a:lnSpc>
                <a:spcPct val="95000"/>
              </a:lnSpc>
              <a:buClr>
                <a:schemeClr val="hlink"/>
              </a:buClr>
              <a:buSzPct val="55000"/>
            </a:pPr>
            <a:endParaRPr lang="it-IT" altLang="it-IT" sz="1846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952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 pianificazione dell’evoluzione del quadro di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riferimento locale demografico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economico, sociale … nel quale opera il Comune ed altri attori istituzionali (istituzioni) e non (famiglie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imprese, soggetti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non profit).</a:t>
            </a:r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 statistica pubblica ha come obiettivo fornire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elementi per valutare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differenti scenari di evoluzione del quadro di riferimento, vale a dire l’evoluzione della domanda potenziale a tre livelli individuale, familiare, comunitario.</a:t>
            </a:r>
          </a:p>
          <a:p>
            <a:pPr lvl="0"/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Archimede consente di effettuare analisi differenziali sulle caratteristiche strutturali della popolazione.</a:t>
            </a:r>
          </a:p>
          <a:p>
            <a:pPr lvl="0"/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Esempio: analisi della fecondità delle donne bresciane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altLang="it-IT" dirty="0" smtClean="0">
                <a:latin typeface="Verdana" panose="020B0604030504040204" pitchFamily="34" charset="0"/>
                <a:cs typeface="Arial" panose="020B0604020202020204" pitchFamily="34" charset="0"/>
              </a:rPr>
              <a:t>Pianificazione</a:t>
            </a:r>
            <a:endParaRPr lang="it-IT" altLang="it-IT" sz="3200" dirty="0" smtClean="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Giornata italiana della statistica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86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Segnaposto numero diapositiva 2"/>
          <p:cNvSpPr txBox="1">
            <a:spLocks noGrp="1"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6334E3A2-D4BC-4D2E-8301-3C02A7DC2E54}" type="slidenum">
              <a:rPr lang="en-US" altLang="it-IT" sz="10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it-IT" sz="1000"/>
          </a:p>
        </p:txBody>
      </p:sp>
      <p:sp>
        <p:nvSpPr>
          <p:cNvPr id="28676" name="Rectangle 2"/>
          <p:cNvSpPr>
            <a:spLocks noChangeArrowheads="1"/>
          </p:cNvSpPr>
          <p:nvPr/>
        </p:nvSpPr>
        <p:spPr bwMode="auto">
          <a:xfrm>
            <a:off x="457200" y="476250"/>
            <a:ext cx="82296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La fecondità delle donne bresciane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Obiettivo, dati e elaborazioni</a:t>
            </a:r>
            <a:endParaRPr lang="it-IT" altLang="it-IT" sz="2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457199" y="1988840"/>
            <a:ext cx="7823201" cy="4760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marL="342900" indent="-342900"/>
            <a:r>
              <a:rPr lang="it-IT" sz="20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Obiettivo</a:t>
            </a:r>
            <a:r>
              <a:rPr lang="it-IT" sz="2000" dirty="0" smtClean="0">
                <a:solidFill>
                  <a:srgbClr val="0070C0"/>
                </a:solidFill>
                <a:latin typeface="Arial" panose="020B0604020202020204" pitchFamily="34" charset="0"/>
              </a:rPr>
              <a:t>: analisi differenziale della fecondità </a:t>
            </a:r>
            <a:r>
              <a:rPr lang="it-IT" sz="2000" dirty="0" smtClean="0">
                <a:solidFill>
                  <a:srgbClr val="0070C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 Effetti della crisi e breve e medio termine.</a:t>
            </a:r>
            <a:endParaRPr lang="it-IT" sz="2000" dirty="0" smtClean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marL="342900" indent="-342900"/>
            <a:r>
              <a:rPr lang="it-IT" sz="20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Dati</a:t>
            </a:r>
            <a:r>
              <a:rPr lang="it-IT" sz="2000" dirty="0" smtClean="0">
                <a:solidFill>
                  <a:srgbClr val="0070C0"/>
                </a:solidFill>
                <a:latin typeface="Arial" panose="020B0604020202020204" pitchFamily="34" charset="0"/>
              </a:rPr>
              <a:t>: archivio Archimede 2011 (precarietà familiare) con individui e famiglie.</a:t>
            </a:r>
          </a:p>
          <a:p>
            <a:pPr marL="342900" indent="-342900"/>
            <a:r>
              <a:rPr lang="it-IT" sz="20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Elaborazioni</a:t>
            </a:r>
            <a:r>
              <a:rPr lang="it-IT" sz="2000" dirty="0" smtClean="0">
                <a:solidFill>
                  <a:srgbClr val="0070C0"/>
                </a:solidFill>
                <a:latin typeface="Arial" panose="020B0604020202020204" pitchFamily="34" charset="0"/>
              </a:rPr>
              <a:t>: ricostruzione della discendenza delle donne residenti, relativamente ai figli ancora in vita e coresidenti.</a:t>
            </a:r>
          </a:p>
          <a:p>
            <a:pPr marL="342900" indent="-342900"/>
            <a:r>
              <a:rPr lang="it-IT" sz="2000" dirty="0" smtClean="0">
                <a:solidFill>
                  <a:srgbClr val="0070C0"/>
                </a:solidFill>
                <a:latin typeface="Arial" panose="020B0604020202020204" pitchFamily="34" charset="0"/>
              </a:rPr>
              <a:t>Per ogni persona di età tra 0 e 15 anni si è proceduto a ricercare la madre all’interno della famiglia di residenza. </a:t>
            </a:r>
          </a:p>
          <a:p>
            <a:pPr marL="342900" indent="-342900"/>
            <a:r>
              <a:rPr lang="it-IT" altLang="it-IT" sz="2000" dirty="0">
                <a:solidFill>
                  <a:srgbClr val="0070C0"/>
                </a:solidFill>
                <a:latin typeface="Arial" panose="020B0604020202020204" pitchFamily="34" charset="0"/>
              </a:rPr>
              <a:t>La madre è individuata direttamente laddove possibile come nel caso di figli e della intestataria della scheda  o del coniuge.</a:t>
            </a:r>
          </a:p>
          <a:p>
            <a:pPr marL="342900" indent="-342900"/>
            <a:r>
              <a:rPr lang="it-IT" altLang="it-IT" sz="2000" dirty="0" smtClean="0">
                <a:solidFill>
                  <a:srgbClr val="0070C0"/>
                </a:solidFill>
                <a:latin typeface="Arial" panose="020B0604020202020204" pitchFamily="34" charset="0"/>
              </a:rPr>
              <a:t>La </a:t>
            </a:r>
            <a:r>
              <a:rPr lang="it-IT" altLang="it-IT" sz="2000" dirty="0">
                <a:solidFill>
                  <a:srgbClr val="0070C0"/>
                </a:solidFill>
                <a:latin typeface="Arial" panose="020B0604020202020204" pitchFamily="34" charset="0"/>
              </a:rPr>
              <a:t>ricerca della madre </a:t>
            </a:r>
            <a:r>
              <a:rPr lang="it-IT" altLang="it-IT" sz="2000" dirty="0" smtClean="0">
                <a:solidFill>
                  <a:srgbClr val="0070C0"/>
                </a:solidFill>
                <a:latin typeface="Arial" panose="020B0604020202020204" pitchFamily="34" charset="0"/>
              </a:rPr>
              <a:t>è </a:t>
            </a:r>
            <a:r>
              <a:rPr lang="it-IT" altLang="it-IT" sz="2000" dirty="0">
                <a:solidFill>
                  <a:srgbClr val="0070C0"/>
                </a:solidFill>
                <a:latin typeface="Arial" panose="020B0604020202020204" pitchFamily="34" charset="0"/>
              </a:rPr>
              <a:t>fatta </a:t>
            </a:r>
            <a:r>
              <a:rPr lang="it-IT" altLang="it-IT" sz="2000" dirty="0" smtClean="0">
                <a:solidFill>
                  <a:srgbClr val="0070C0"/>
                </a:solidFill>
                <a:latin typeface="Arial" panose="020B0604020202020204" pitchFamily="34" charset="0"/>
              </a:rPr>
              <a:t>per passi successivi, utilizzando via via i criteri più laschi. </a:t>
            </a:r>
          </a:p>
          <a:p>
            <a:pPr>
              <a:buNone/>
            </a:pPr>
            <a:endParaRPr lang="it-IT" sz="2000" dirty="0" smtClean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>
              <a:buNone/>
            </a:pPr>
            <a:endParaRPr lang="it-IT" altLang="it-IT" sz="20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Settembre 2015</a:t>
            </a:r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160839" y="6415736"/>
            <a:ext cx="2351087" cy="365125"/>
          </a:xfrm>
        </p:spPr>
        <p:txBody>
          <a:bodyPr/>
          <a:lstStyle/>
          <a:p>
            <a:pPr>
              <a:defRPr/>
            </a:pPr>
            <a:r>
              <a:rPr lang="it-IT" smtClean="0"/>
              <a:t>Natalità e fecondità a Brescia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78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l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3823</TotalTime>
  <Words>2859</Words>
  <Application>Microsoft Office PowerPoint</Application>
  <PresentationFormat>Presentazione su schermo (4:3)</PresentationFormat>
  <Paragraphs>715</Paragraphs>
  <Slides>35</Slides>
  <Notes>30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10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35</vt:i4>
      </vt:variant>
    </vt:vector>
  </HeadingPairs>
  <TitlesOfParts>
    <vt:vector size="46" baseType="lpstr">
      <vt:lpstr>Arial</vt:lpstr>
      <vt:lpstr>Arial,Bold</vt:lpstr>
      <vt:lpstr>Arial,Italic</vt:lpstr>
      <vt:lpstr>Calibri</vt:lpstr>
      <vt:lpstr>Lucida Sans Unicode</vt:lpstr>
      <vt:lpstr>Tahoma</vt:lpstr>
      <vt:lpstr>Verdana</vt:lpstr>
      <vt:lpstr>Wingdings</vt:lpstr>
      <vt:lpstr>Wingdings 2</vt:lpstr>
      <vt:lpstr>Wingdings 3</vt:lpstr>
      <vt:lpstr>Viale</vt:lpstr>
      <vt:lpstr>Presentazione standard di PowerPoint</vt:lpstr>
      <vt:lpstr>Sintesi</vt:lpstr>
      <vt:lpstr>Presentazione standard di PowerPoint</vt:lpstr>
      <vt:lpstr>Statistica e processi decisionali pubblici Il quadro concettuale</vt:lpstr>
      <vt:lpstr>Statistica e processi decisionali pubblici Il quadro concettuale comunale: la pianificazione  </vt:lpstr>
      <vt:lpstr>Statistica e processi decisionali pubblici Il quadro concettuale comunale: la programmazione  </vt:lpstr>
      <vt:lpstr>Statistica e processi decisionali pubblici Il quadro concettuale comunale: la gestione   </vt:lpstr>
      <vt:lpstr>Pianificazione</vt:lpstr>
      <vt:lpstr>Presentazione standard di PowerPoint</vt:lpstr>
      <vt:lpstr>Presentazione standard di PowerPoint</vt:lpstr>
      <vt:lpstr>Presentazione standard di PowerPoint</vt:lpstr>
      <vt:lpstr>Età della madre alla nascita del 1° figlio per cittadinanza della madre </vt:lpstr>
      <vt:lpstr>Donne italiane Età alla nascita del 1° figlio</vt:lpstr>
      <vt:lpstr>Donne di paesi a forte pressione migratoria Età alla nascita del 1° figlio</vt:lpstr>
      <vt:lpstr>Presentazione standard di PowerPoint</vt:lpstr>
      <vt:lpstr>Discendenza</vt:lpstr>
      <vt:lpstr>Presentazione standard di PowerPoint</vt:lpstr>
      <vt:lpstr>Programmazione</vt:lpstr>
      <vt:lpstr>La disabilità a Brescia Obiettivo, dati e elaborazioni</vt:lpstr>
      <vt:lpstr>Disabilità a Brescia Individui </vt:lpstr>
      <vt:lpstr>Disabili per età e genere</vt:lpstr>
      <vt:lpstr>La disabilità a Brescia Incidenza per tipo di famiglia</vt:lpstr>
      <vt:lpstr>La disabilità a Brescia Reddito medio familiare</vt:lpstr>
      <vt:lpstr>Gestione</vt:lpstr>
      <vt:lpstr>Le tariffe di alcuni servizi Scuola primaria </vt:lpstr>
      <vt:lpstr>Scuola primaria Distribuzione delle famiglie per quote di reddito Isee* </vt:lpstr>
      <vt:lpstr>Scuola primaria Coppie con figli, e coppie con figli e altri</vt:lpstr>
      <vt:lpstr>Scuola primaria Madre con figli, e con figli e altri</vt:lpstr>
      <vt:lpstr>Scuola primaria Madre o padre con figli e altri</vt:lpstr>
      <vt:lpstr>Qualche considerazione  dalla sperimentazione - 1</vt:lpstr>
      <vt:lpstr>Qualche considerazione  dalla sperimentazione - 2</vt:lpstr>
      <vt:lpstr>Come cambieranno gli uffici comunali di statistica con Archimede? Il contesto</vt:lpstr>
      <vt:lpstr>Come cambieranno gli uffici comunali di statistica con Archimede? Il valore</vt:lpstr>
      <vt:lpstr>In sintesi …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Galuppini Monica</dc:creator>
  <cp:lastModifiedBy>Trentini Marco</cp:lastModifiedBy>
  <cp:revision>259</cp:revision>
  <cp:lastPrinted>2013-11-29T14:02:54Z</cp:lastPrinted>
  <dcterms:created xsi:type="dcterms:W3CDTF">2013-11-29T09:43:07Z</dcterms:created>
  <dcterms:modified xsi:type="dcterms:W3CDTF">2015-10-20T12:37:02Z</dcterms:modified>
</cp:coreProperties>
</file>