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60" r:id="rId3"/>
    <p:sldMasterId id="2147483662" r:id="rId4"/>
    <p:sldMasterId id="2147483664" r:id="rId5"/>
    <p:sldMasterId id="2147483666" r:id="rId6"/>
    <p:sldMasterId id="2147483668" r:id="rId7"/>
  </p:sldMasterIdLst>
  <p:notesMasterIdLst>
    <p:notesMasterId r:id="rId17"/>
  </p:notesMasterIdLst>
  <p:sldIdLst>
    <p:sldId id="256" r:id="rId8"/>
    <p:sldId id="258" r:id="rId9"/>
    <p:sldId id="263" r:id="rId10"/>
    <p:sldId id="264" r:id="rId11"/>
    <p:sldId id="265" r:id="rId12"/>
    <p:sldId id="269" r:id="rId13"/>
    <p:sldId id="266" r:id="rId14"/>
    <p:sldId id="268" r:id="rId15"/>
    <p:sldId id="267" r:id="rId16"/>
  </p:sldIdLst>
  <p:sldSz cx="5143500" cy="9144000" type="screen16x9"/>
  <p:notesSz cx="6715125" cy="923925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145115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290231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435346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580461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725576" algn="l" defTabSz="290231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870692" algn="l" defTabSz="290231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1015807" algn="l" defTabSz="290231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1160922" algn="l" defTabSz="290231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3064"/>
    <a:srgbClr val="EAEAEA"/>
    <a:srgbClr val="C0C0C0"/>
    <a:srgbClr val="0046D2"/>
    <a:srgbClr val="698ED9"/>
    <a:srgbClr val="A7C4FF"/>
    <a:srgbClr val="003399"/>
    <a:srgbClr val="002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1" autoAdjust="0"/>
    <p:restoredTop sz="94636" autoAdjust="0"/>
  </p:normalViewPr>
  <p:slideViewPr>
    <p:cSldViewPr snapToGrid="0">
      <p:cViewPr varScale="1">
        <p:scale>
          <a:sx n="93" d="100"/>
          <a:sy n="93" d="100"/>
        </p:scale>
        <p:origin x="-3552" y="-96"/>
      </p:cViewPr>
      <p:guideLst>
        <p:guide orient="horz" pos="2879"/>
        <p:guide orient="horz" pos="5610"/>
        <p:guide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9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3650" y="0"/>
            <a:ext cx="2909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84425" y="692150"/>
            <a:ext cx="1947863" cy="3465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389438"/>
            <a:ext cx="5372100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5700"/>
            <a:ext cx="2909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3650" y="8775700"/>
            <a:ext cx="2909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10AB1D8-28A9-4916-92A4-972313EA7D8B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340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400" kern="1200">
        <a:solidFill>
          <a:schemeClr val="tx1"/>
        </a:solidFill>
        <a:latin typeface="Arial" charset="0"/>
        <a:ea typeface="+mn-ea"/>
        <a:cs typeface="+mn-cs"/>
      </a:defRPr>
    </a:lvl1pPr>
    <a:lvl2pPr marL="145115" algn="l" rtl="0" fontAlgn="base">
      <a:spcBef>
        <a:spcPct val="30000"/>
      </a:spcBef>
      <a:spcAft>
        <a:spcPct val="0"/>
      </a:spcAft>
      <a:defRPr sz="400" kern="1200">
        <a:solidFill>
          <a:schemeClr val="tx1"/>
        </a:solidFill>
        <a:latin typeface="Arial" charset="0"/>
        <a:ea typeface="+mn-ea"/>
        <a:cs typeface="+mn-cs"/>
      </a:defRPr>
    </a:lvl2pPr>
    <a:lvl3pPr marL="290231" algn="l" rtl="0" fontAlgn="base">
      <a:spcBef>
        <a:spcPct val="30000"/>
      </a:spcBef>
      <a:spcAft>
        <a:spcPct val="0"/>
      </a:spcAft>
      <a:defRPr sz="400" kern="1200">
        <a:solidFill>
          <a:schemeClr val="tx1"/>
        </a:solidFill>
        <a:latin typeface="Arial" charset="0"/>
        <a:ea typeface="+mn-ea"/>
        <a:cs typeface="+mn-cs"/>
      </a:defRPr>
    </a:lvl3pPr>
    <a:lvl4pPr marL="435346" algn="l" rtl="0" fontAlgn="base">
      <a:spcBef>
        <a:spcPct val="30000"/>
      </a:spcBef>
      <a:spcAft>
        <a:spcPct val="0"/>
      </a:spcAft>
      <a:defRPr sz="400" kern="1200">
        <a:solidFill>
          <a:schemeClr val="tx1"/>
        </a:solidFill>
        <a:latin typeface="Arial" charset="0"/>
        <a:ea typeface="+mn-ea"/>
        <a:cs typeface="+mn-cs"/>
      </a:defRPr>
    </a:lvl4pPr>
    <a:lvl5pPr marL="580461" algn="l" rtl="0" fontAlgn="base">
      <a:spcBef>
        <a:spcPct val="30000"/>
      </a:spcBef>
      <a:spcAft>
        <a:spcPct val="0"/>
      </a:spcAft>
      <a:defRPr sz="400" kern="1200">
        <a:solidFill>
          <a:schemeClr val="tx1"/>
        </a:solidFill>
        <a:latin typeface="Arial" charset="0"/>
        <a:ea typeface="+mn-ea"/>
        <a:cs typeface="+mn-cs"/>
      </a:defRPr>
    </a:lvl5pPr>
    <a:lvl6pPr marL="725576" algn="l" defTabSz="290231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6pPr>
    <a:lvl7pPr marL="870692" algn="l" defTabSz="290231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7pPr>
    <a:lvl8pPr marL="1015807" algn="l" defTabSz="290231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8pPr>
    <a:lvl9pPr marL="1160922" algn="l" defTabSz="290231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88A9AD-FBDE-4DE3-A983-7289D47A9BA8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4425" y="692150"/>
            <a:ext cx="1947863" cy="3465513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88A9AD-FBDE-4DE3-A983-7289D47A9BA8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4425" y="692150"/>
            <a:ext cx="1947863" cy="3465513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88A9AD-FBDE-4DE3-A983-7289D47A9BA8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4425" y="692150"/>
            <a:ext cx="1947863" cy="3465513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88A9AD-FBDE-4DE3-A983-7289D47A9BA8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4425" y="692150"/>
            <a:ext cx="1947863" cy="3465513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88A9AD-FBDE-4DE3-A983-7289D47A9BA8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4425" y="692150"/>
            <a:ext cx="1947863" cy="3465513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88A9AD-FBDE-4DE3-A983-7289D47A9BA8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4425" y="692150"/>
            <a:ext cx="1947863" cy="3465513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88A9AD-FBDE-4DE3-A983-7289D47A9BA8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4425" y="692150"/>
            <a:ext cx="1947863" cy="3465513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88A9AD-FBDE-4DE3-A983-7289D47A9BA8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4425" y="692150"/>
            <a:ext cx="1947863" cy="3465513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88A9AD-FBDE-4DE3-A983-7289D47A9BA8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4425" y="692150"/>
            <a:ext cx="1947863" cy="3465513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8439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449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3854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1927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5993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9902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gaprint.com/" TargetMode="Externa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gaprint.com/" TargetMode="Externa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gaprint.com/" TargetMode="Externa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w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gaprint.com/" TargetMode="External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w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gaprint.com/" TargetMode="External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wm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gaprint.com/" TargetMode="External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wmf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gaprint.com/" TargetMode="External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27"/>
          <a:stretch>
            <a:fillRect/>
          </a:stretch>
        </p:blipFill>
        <p:spPr bwMode="auto">
          <a:xfrm>
            <a:off x="3439993" y="9012852"/>
            <a:ext cx="951033" cy="52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1"/>
          <p:cNvSpPr txBox="1"/>
          <p:nvPr userDrawn="1"/>
        </p:nvSpPr>
        <p:spPr>
          <a:xfrm>
            <a:off x="4386639" y="8983674"/>
            <a:ext cx="614855" cy="90863"/>
          </a:xfrm>
          <a:prstGeom prst="rect">
            <a:avLst/>
          </a:prstGeom>
          <a:noFill/>
        </p:spPr>
        <p:txBody>
          <a:bodyPr wrap="none" lIns="29023" tIns="14512" rIns="29023" bIns="14512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400" dirty="0" smtClean="0">
                <a:solidFill>
                  <a:schemeClr val="bg1"/>
                </a:solidFill>
              </a:rPr>
              <a:t>www.postersession.com</a:t>
            </a:r>
            <a:endParaRPr lang="en-US" sz="4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145115"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290231"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435346"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580461"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298797" indent="-298797" algn="l" defTabSz="796119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46469" indent="-248409" algn="l" defTabSz="796119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995148" indent="-199030" algn="l" defTabSz="796119" rtl="0" fontAlgn="base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3pPr>
      <a:lvl4pPr marL="1392704" indent="-198526" algn="l" defTabSz="796119" rtl="0" fontAlgn="base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4pPr>
      <a:lvl5pPr marL="1791267" indent="-199030" algn="l" defTabSz="796119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5pPr>
      <a:lvl6pPr marL="1936382" indent="-199030" algn="l" defTabSz="796119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6pPr>
      <a:lvl7pPr marL="2081497" indent="-199030" algn="l" defTabSz="796119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7pPr>
      <a:lvl8pPr marL="2226613" indent="-199030" algn="l" defTabSz="796119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8pPr>
      <a:lvl9pPr marL="2371728" indent="-199030" algn="l" defTabSz="796119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1pPr>
      <a:lvl2pPr marL="145115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2pPr>
      <a:lvl3pPr marL="290231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35346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4pPr>
      <a:lvl5pPr marL="580461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5pPr>
      <a:lvl6pPr marL="725576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6pPr>
      <a:lvl7pPr marL="870692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7pPr>
      <a:lvl8pPr marL="1015807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8pPr>
      <a:lvl9pPr marL="1160922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27"/>
          <a:stretch>
            <a:fillRect/>
          </a:stretch>
        </p:blipFill>
        <p:spPr bwMode="auto">
          <a:xfrm>
            <a:off x="3439993" y="9012852"/>
            <a:ext cx="951033" cy="52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1"/>
          <p:cNvSpPr txBox="1"/>
          <p:nvPr userDrawn="1"/>
        </p:nvSpPr>
        <p:spPr>
          <a:xfrm>
            <a:off x="4386639" y="8983674"/>
            <a:ext cx="614855" cy="90863"/>
          </a:xfrm>
          <a:prstGeom prst="rect">
            <a:avLst/>
          </a:prstGeom>
          <a:noFill/>
        </p:spPr>
        <p:txBody>
          <a:bodyPr wrap="none" lIns="29023" tIns="14512" rIns="29023" bIns="14512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400" dirty="0" smtClean="0">
                <a:solidFill>
                  <a:srgbClr val="FFFFFF"/>
                </a:solidFill>
              </a:rPr>
              <a:t>www.postersession.com</a:t>
            </a:r>
            <a:endParaRPr lang="en-US" sz="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22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145115"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290231"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435346"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580461"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298797" indent="-298797" algn="l" defTabSz="796119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46469" indent="-248409" algn="l" defTabSz="796119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995148" indent="-199030" algn="l" defTabSz="796119" rtl="0" fontAlgn="base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3pPr>
      <a:lvl4pPr marL="1392704" indent="-198526" algn="l" defTabSz="796119" rtl="0" fontAlgn="base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4pPr>
      <a:lvl5pPr marL="1791267" indent="-199030" algn="l" defTabSz="796119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5pPr>
      <a:lvl6pPr marL="1936382" indent="-199030" algn="l" defTabSz="796119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6pPr>
      <a:lvl7pPr marL="2081497" indent="-199030" algn="l" defTabSz="796119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7pPr>
      <a:lvl8pPr marL="2226613" indent="-199030" algn="l" defTabSz="796119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8pPr>
      <a:lvl9pPr marL="2371728" indent="-199030" algn="l" defTabSz="796119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1pPr>
      <a:lvl2pPr marL="145115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2pPr>
      <a:lvl3pPr marL="290231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35346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4pPr>
      <a:lvl5pPr marL="580461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5pPr>
      <a:lvl6pPr marL="725576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6pPr>
      <a:lvl7pPr marL="870692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7pPr>
      <a:lvl8pPr marL="1015807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8pPr>
      <a:lvl9pPr marL="1160922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27"/>
          <a:stretch>
            <a:fillRect/>
          </a:stretch>
        </p:blipFill>
        <p:spPr bwMode="auto">
          <a:xfrm>
            <a:off x="3439993" y="9012852"/>
            <a:ext cx="951033" cy="52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1"/>
          <p:cNvSpPr txBox="1"/>
          <p:nvPr userDrawn="1"/>
        </p:nvSpPr>
        <p:spPr>
          <a:xfrm>
            <a:off x="4386639" y="8983674"/>
            <a:ext cx="614855" cy="90863"/>
          </a:xfrm>
          <a:prstGeom prst="rect">
            <a:avLst/>
          </a:prstGeom>
          <a:noFill/>
        </p:spPr>
        <p:txBody>
          <a:bodyPr wrap="none" lIns="29023" tIns="14512" rIns="29023" bIns="14512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400" dirty="0" smtClean="0">
                <a:solidFill>
                  <a:srgbClr val="FFFFFF"/>
                </a:solidFill>
              </a:rPr>
              <a:t>www.postersession.com</a:t>
            </a:r>
            <a:endParaRPr lang="en-US" sz="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97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145115"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290231"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435346"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580461"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298797" indent="-298797" algn="l" defTabSz="796119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46469" indent="-248409" algn="l" defTabSz="796119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995148" indent="-199030" algn="l" defTabSz="796119" rtl="0" fontAlgn="base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3pPr>
      <a:lvl4pPr marL="1392704" indent="-198526" algn="l" defTabSz="796119" rtl="0" fontAlgn="base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4pPr>
      <a:lvl5pPr marL="1791267" indent="-199030" algn="l" defTabSz="796119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5pPr>
      <a:lvl6pPr marL="1936382" indent="-199030" algn="l" defTabSz="796119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6pPr>
      <a:lvl7pPr marL="2081497" indent="-199030" algn="l" defTabSz="796119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7pPr>
      <a:lvl8pPr marL="2226613" indent="-199030" algn="l" defTabSz="796119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8pPr>
      <a:lvl9pPr marL="2371728" indent="-199030" algn="l" defTabSz="796119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1pPr>
      <a:lvl2pPr marL="145115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2pPr>
      <a:lvl3pPr marL="290231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35346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4pPr>
      <a:lvl5pPr marL="580461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5pPr>
      <a:lvl6pPr marL="725576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6pPr>
      <a:lvl7pPr marL="870692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7pPr>
      <a:lvl8pPr marL="1015807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8pPr>
      <a:lvl9pPr marL="1160922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27"/>
          <a:stretch>
            <a:fillRect/>
          </a:stretch>
        </p:blipFill>
        <p:spPr bwMode="auto">
          <a:xfrm>
            <a:off x="3439993" y="9012852"/>
            <a:ext cx="951033" cy="52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1"/>
          <p:cNvSpPr txBox="1"/>
          <p:nvPr userDrawn="1"/>
        </p:nvSpPr>
        <p:spPr>
          <a:xfrm>
            <a:off x="4386639" y="8983674"/>
            <a:ext cx="614855" cy="90863"/>
          </a:xfrm>
          <a:prstGeom prst="rect">
            <a:avLst/>
          </a:prstGeom>
          <a:noFill/>
        </p:spPr>
        <p:txBody>
          <a:bodyPr wrap="none" lIns="29023" tIns="14512" rIns="29023" bIns="14512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400" dirty="0" smtClean="0">
                <a:solidFill>
                  <a:srgbClr val="FFFFFF"/>
                </a:solidFill>
              </a:rPr>
              <a:t>www.postersession.com</a:t>
            </a:r>
            <a:endParaRPr lang="en-US" sz="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115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145115"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290231"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435346"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580461"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298797" indent="-298797" algn="l" defTabSz="796119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46469" indent="-248409" algn="l" defTabSz="796119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995148" indent="-199030" algn="l" defTabSz="796119" rtl="0" fontAlgn="base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3pPr>
      <a:lvl4pPr marL="1392704" indent="-198526" algn="l" defTabSz="796119" rtl="0" fontAlgn="base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4pPr>
      <a:lvl5pPr marL="1791267" indent="-199030" algn="l" defTabSz="796119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5pPr>
      <a:lvl6pPr marL="1936382" indent="-199030" algn="l" defTabSz="796119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6pPr>
      <a:lvl7pPr marL="2081497" indent="-199030" algn="l" defTabSz="796119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7pPr>
      <a:lvl8pPr marL="2226613" indent="-199030" algn="l" defTabSz="796119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8pPr>
      <a:lvl9pPr marL="2371728" indent="-199030" algn="l" defTabSz="796119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1pPr>
      <a:lvl2pPr marL="145115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2pPr>
      <a:lvl3pPr marL="290231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35346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4pPr>
      <a:lvl5pPr marL="580461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5pPr>
      <a:lvl6pPr marL="725576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6pPr>
      <a:lvl7pPr marL="870692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7pPr>
      <a:lvl8pPr marL="1015807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8pPr>
      <a:lvl9pPr marL="1160922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27"/>
          <a:stretch>
            <a:fillRect/>
          </a:stretch>
        </p:blipFill>
        <p:spPr bwMode="auto">
          <a:xfrm>
            <a:off x="3439993" y="9012852"/>
            <a:ext cx="951033" cy="52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1"/>
          <p:cNvSpPr txBox="1"/>
          <p:nvPr userDrawn="1"/>
        </p:nvSpPr>
        <p:spPr>
          <a:xfrm>
            <a:off x="4386639" y="8983674"/>
            <a:ext cx="614855" cy="90863"/>
          </a:xfrm>
          <a:prstGeom prst="rect">
            <a:avLst/>
          </a:prstGeom>
          <a:noFill/>
        </p:spPr>
        <p:txBody>
          <a:bodyPr wrap="none" lIns="29023" tIns="14512" rIns="29023" bIns="14512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400" dirty="0" smtClean="0">
                <a:solidFill>
                  <a:srgbClr val="FFFFFF"/>
                </a:solidFill>
              </a:rPr>
              <a:t>www.postersession.com</a:t>
            </a:r>
            <a:endParaRPr lang="en-US" sz="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654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145115"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290231"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435346"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580461"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298797" indent="-298797" algn="l" defTabSz="796119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46469" indent="-248409" algn="l" defTabSz="796119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995148" indent="-199030" algn="l" defTabSz="796119" rtl="0" fontAlgn="base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3pPr>
      <a:lvl4pPr marL="1392704" indent="-198526" algn="l" defTabSz="796119" rtl="0" fontAlgn="base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4pPr>
      <a:lvl5pPr marL="1791267" indent="-199030" algn="l" defTabSz="796119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5pPr>
      <a:lvl6pPr marL="1936382" indent="-199030" algn="l" defTabSz="796119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6pPr>
      <a:lvl7pPr marL="2081497" indent="-199030" algn="l" defTabSz="796119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7pPr>
      <a:lvl8pPr marL="2226613" indent="-199030" algn="l" defTabSz="796119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8pPr>
      <a:lvl9pPr marL="2371728" indent="-199030" algn="l" defTabSz="796119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1pPr>
      <a:lvl2pPr marL="145115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2pPr>
      <a:lvl3pPr marL="290231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35346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4pPr>
      <a:lvl5pPr marL="580461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5pPr>
      <a:lvl6pPr marL="725576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6pPr>
      <a:lvl7pPr marL="870692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7pPr>
      <a:lvl8pPr marL="1015807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8pPr>
      <a:lvl9pPr marL="1160922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27"/>
          <a:stretch>
            <a:fillRect/>
          </a:stretch>
        </p:blipFill>
        <p:spPr bwMode="auto">
          <a:xfrm>
            <a:off x="3439993" y="9012852"/>
            <a:ext cx="951033" cy="52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1"/>
          <p:cNvSpPr txBox="1"/>
          <p:nvPr userDrawn="1"/>
        </p:nvSpPr>
        <p:spPr>
          <a:xfrm>
            <a:off x="4386639" y="8983674"/>
            <a:ext cx="614855" cy="90863"/>
          </a:xfrm>
          <a:prstGeom prst="rect">
            <a:avLst/>
          </a:prstGeom>
          <a:noFill/>
        </p:spPr>
        <p:txBody>
          <a:bodyPr wrap="none" lIns="29023" tIns="14512" rIns="29023" bIns="14512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400" dirty="0" smtClean="0">
                <a:solidFill>
                  <a:srgbClr val="FFFFFF"/>
                </a:solidFill>
              </a:rPr>
              <a:t>www.postersession.com</a:t>
            </a:r>
            <a:endParaRPr lang="en-US" sz="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94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145115"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290231"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435346"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580461"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298797" indent="-298797" algn="l" defTabSz="796119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46469" indent="-248409" algn="l" defTabSz="796119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995148" indent="-199030" algn="l" defTabSz="796119" rtl="0" fontAlgn="base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3pPr>
      <a:lvl4pPr marL="1392704" indent="-198526" algn="l" defTabSz="796119" rtl="0" fontAlgn="base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4pPr>
      <a:lvl5pPr marL="1791267" indent="-199030" algn="l" defTabSz="796119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5pPr>
      <a:lvl6pPr marL="1936382" indent="-199030" algn="l" defTabSz="796119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6pPr>
      <a:lvl7pPr marL="2081497" indent="-199030" algn="l" defTabSz="796119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7pPr>
      <a:lvl8pPr marL="2226613" indent="-199030" algn="l" defTabSz="796119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8pPr>
      <a:lvl9pPr marL="2371728" indent="-199030" algn="l" defTabSz="796119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1pPr>
      <a:lvl2pPr marL="145115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2pPr>
      <a:lvl3pPr marL="290231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35346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4pPr>
      <a:lvl5pPr marL="580461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5pPr>
      <a:lvl6pPr marL="725576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6pPr>
      <a:lvl7pPr marL="870692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7pPr>
      <a:lvl8pPr marL="1015807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8pPr>
      <a:lvl9pPr marL="1160922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27"/>
          <a:stretch>
            <a:fillRect/>
          </a:stretch>
        </p:blipFill>
        <p:spPr bwMode="auto">
          <a:xfrm>
            <a:off x="3439993" y="9012852"/>
            <a:ext cx="951033" cy="52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1"/>
          <p:cNvSpPr txBox="1"/>
          <p:nvPr userDrawn="1"/>
        </p:nvSpPr>
        <p:spPr>
          <a:xfrm>
            <a:off x="4386639" y="8983674"/>
            <a:ext cx="614855" cy="90863"/>
          </a:xfrm>
          <a:prstGeom prst="rect">
            <a:avLst/>
          </a:prstGeom>
          <a:noFill/>
        </p:spPr>
        <p:txBody>
          <a:bodyPr wrap="none" lIns="29023" tIns="14512" rIns="29023" bIns="14512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400" dirty="0" smtClean="0">
                <a:solidFill>
                  <a:srgbClr val="FFFFFF"/>
                </a:solidFill>
              </a:rPr>
              <a:t>www.postersession.com</a:t>
            </a:r>
            <a:endParaRPr lang="en-US" sz="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2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145115"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290231"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435346"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580461"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298797" indent="-298797" algn="l" defTabSz="796119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46469" indent="-248409" algn="l" defTabSz="796119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995148" indent="-199030" algn="l" defTabSz="796119" rtl="0" fontAlgn="base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3pPr>
      <a:lvl4pPr marL="1392704" indent="-198526" algn="l" defTabSz="796119" rtl="0" fontAlgn="base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4pPr>
      <a:lvl5pPr marL="1791267" indent="-199030" algn="l" defTabSz="796119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5pPr>
      <a:lvl6pPr marL="1936382" indent="-199030" algn="l" defTabSz="796119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6pPr>
      <a:lvl7pPr marL="2081497" indent="-199030" algn="l" defTabSz="796119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7pPr>
      <a:lvl8pPr marL="2226613" indent="-199030" algn="l" defTabSz="796119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8pPr>
      <a:lvl9pPr marL="2371728" indent="-199030" algn="l" defTabSz="796119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1pPr>
      <a:lvl2pPr marL="145115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2pPr>
      <a:lvl3pPr marL="290231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35346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4pPr>
      <a:lvl5pPr marL="580461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5pPr>
      <a:lvl6pPr marL="725576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6pPr>
      <a:lvl7pPr marL="870692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7pPr>
      <a:lvl8pPr marL="1015807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8pPr>
      <a:lvl9pPr marL="1160922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t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3.t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3.t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2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3.tif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3.t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3.t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3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50000">
              <a:schemeClr val="bg1"/>
            </a:gs>
            <a:gs pos="100000">
              <a:srgbClr val="C00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13"/>
          <p:cNvSpPr>
            <a:spLocks noChangeArrowheads="1"/>
          </p:cNvSpPr>
          <p:nvPr/>
        </p:nvSpPr>
        <p:spPr bwMode="auto">
          <a:xfrm>
            <a:off x="80368" y="75600"/>
            <a:ext cx="4982766" cy="892677"/>
          </a:xfrm>
          <a:prstGeom prst="roundRect">
            <a:avLst>
              <a:gd name="adj" fmla="val 1087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6584" tIns="8292" rIns="16584" bIns="8292" anchor="ctr"/>
          <a:lstStyle/>
          <a:p>
            <a:pPr defTabSz="796119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0" y="93133"/>
            <a:ext cx="2226099" cy="900000"/>
          </a:xfrm>
          <a:prstGeom prst="rect">
            <a:avLst/>
          </a:prstGeom>
        </p:spPr>
      </p:pic>
      <p:pic>
        <p:nvPicPr>
          <p:cNvPr id="51" name="Immagin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525" y="167494"/>
            <a:ext cx="474744" cy="527493"/>
          </a:xfrm>
          <a:prstGeom prst="rect">
            <a:avLst/>
          </a:prstGeom>
        </p:spPr>
      </p:pic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677171" y="3479730"/>
            <a:ext cx="3789158" cy="19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6584" tIns="8292" rIns="16584" bIns="8292">
            <a:spAutoFit/>
          </a:bodyPr>
          <a:lstStyle/>
          <a:p>
            <a:pPr defTabSz="796119">
              <a:spcBef>
                <a:spcPct val="50000"/>
              </a:spcBef>
            </a:pPr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 Road </a:t>
            </a:r>
            <a:r>
              <a:rPr lang="it-IT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Map</a:t>
            </a:r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Open Data del Comune di Palermo</a:t>
            </a:r>
            <a:endParaRPr lang="en-US" sz="1000" b="1" dirty="0">
              <a:solidFill>
                <a:srgbClr val="000000">
                  <a:lumMod val="50000"/>
                  <a:lumOff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796119"/>
            <a:r>
              <a:rPr lang="it-IT" sz="1400" b="1" dirty="0">
                <a:solidFill>
                  <a:srgbClr val="000000">
                    <a:lumMod val="50000"/>
                    <a:lumOff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Ciro Spataro, U.O. Innovazione, Pubblicazione e Open Data Comune di Palermo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258" y="5893841"/>
            <a:ext cx="25669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Shape 34"/>
          <p:cNvPicPr preferRelativeResize="0"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19189" y="6915357"/>
            <a:ext cx="2905125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tangolo 1"/>
          <p:cNvSpPr/>
          <p:nvPr/>
        </p:nvSpPr>
        <p:spPr>
          <a:xfrm>
            <a:off x="0" y="8857531"/>
            <a:ext cx="51435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/>
              <a:t>CC BY SA 4.0 Attribuzione Internazionale</a:t>
            </a:r>
            <a:endParaRPr lang="it-IT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50000">
              <a:schemeClr val="bg1"/>
            </a:gs>
            <a:gs pos="100000">
              <a:srgbClr val="C00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80082" y="1043207"/>
            <a:ext cx="4983051" cy="7885714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29023" tIns="14512" rIns="29023" bIns="14512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80368" y="73727"/>
            <a:ext cx="4982766" cy="892677"/>
          </a:xfrm>
          <a:prstGeom prst="roundRect">
            <a:avLst>
              <a:gd name="adj" fmla="val 1087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6584" tIns="8292" rIns="16584" bIns="8292" anchor="ctr"/>
          <a:lstStyle/>
          <a:p>
            <a:pPr defTabSz="796119"/>
            <a:endParaRPr lang="en-US">
              <a:solidFill>
                <a:srgbClr val="FFFFFF"/>
              </a:solidFill>
            </a:endParaRP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1203750" y="123678"/>
            <a:ext cx="2736000" cy="601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6584" tIns="8292" rIns="16584" bIns="8292">
            <a:spAutoFit/>
          </a:bodyPr>
          <a:lstStyle/>
          <a:p>
            <a:pPr defTabSz="796119">
              <a:spcBef>
                <a:spcPct val="50000"/>
              </a:spcBef>
            </a:pPr>
            <a:r>
              <a:rPr lang="it-IT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 Road </a:t>
            </a:r>
            <a:r>
              <a:rPr lang="it-IT" sz="13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Map</a:t>
            </a:r>
            <a:r>
              <a:rPr lang="it-IT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Open Data del Comune di Palermo</a:t>
            </a:r>
          </a:p>
          <a:p>
            <a:pPr defTabSz="796119"/>
            <a:endParaRPr lang="en-US" sz="400" b="1" dirty="0">
              <a:solidFill>
                <a:srgbClr val="000000">
                  <a:lumMod val="50000"/>
                  <a:lumOff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796119"/>
            <a:r>
              <a:rPr lang="en-US" sz="800" b="1" dirty="0" err="1" smtClean="0">
                <a:solidFill>
                  <a:srgbClr val="000000">
                    <a:lumMod val="50000"/>
                    <a:lumOff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Ciro</a:t>
            </a:r>
            <a:r>
              <a:rPr lang="en-US" sz="800" b="1" dirty="0" smtClean="0">
                <a:solidFill>
                  <a:srgbClr val="000000">
                    <a:lumMod val="50000"/>
                    <a:lumOff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" b="1" dirty="0" err="1" smtClean="0">
                <a:solidFill>
                  <a:srgbClr val="000000">
                    <a:lumMod val="50000"/>
                    <a:lumOff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Spataro</a:t>
            </a:r>
            <a:r>
              <a:rPr lang="en-US" sz="800" b="1" dirty="0" smtClean="0">
                <a:solidFill>
                  <a:srgbClr val="000000">
                    <a:lumMod val="50000"/>
                    <a:lumOff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" b="1" dirty="0">
                <a:solidFill>
                  <a:srgbClr val="000000">
                    <a:lumMod val="50000"/>
                    <a:lumOff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Comune di Palermo</a:t>
            </a:r>
            <a:endParaRPr lang="en-US" sz="1500" dirty="0">
              <a:solidFill>
                <a:srgbClr val="000000">
                  <a:lumMod val="50000"/>
                  <a:lumOff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0" y="73728"/>
            <a:ext cx="1335657" cy="540000"/>
          </a:xfrm>
          <a:prstGeom prst="rect">
            <a:avLst/>
          </a:prstGeom>
        </p:spPr>
      </p:pic>
      <p:pic>
        <p:nvPicPr>
          <p:cNvPr id="51" name="Immagin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761" y="112523"/>
            <a:ext cx="311810" cy="346455"/>
          </a:xfrm>
          <a:prstGeom prst="rect">
            <a:avLst/>
          </a:prstGeom>
        </p:spPr>
      </p:pic>
      <p:sp>
        <p:nvSpPr>
          <p:cNvPr id="11" name="Shape 75"/>
          <p:cNvSpPr txBox="1">
            <a:spLocks/>
          </p:cNvSpPr>
          <p:nvPr/>
        </p:nvSpPr>
        <p:spPr>
          <a:xfrm>
            <a:off x="168061" y="1160481"/>
            <a:ext cx="4835509" cy="98637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ctr" defTabSz="796119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796119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ctr" defTabSz="796119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ctr" defTabSz="796119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ctr" defTabSz="796119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145115" algn="ctr" defTabSz="796119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0231" algn="ctr" defTabSz="796119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435346" algn="ctr" defTabSz="796119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580461" algn="ctr" defTabSz="796119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it" sz="3000" dirty="0" smtClean="0"/>
              <a:t>#OPENDATA = dai cittadini al Comune Palermo</a:t>
            </a:r>
            <a:endParaRPr lang="it" sz="3000" dirty="0"/>
          </a:p>
        </p:txBody>
      </p:sp>
      <p:sp>
        <p:nvSpPr>
          <p:cNvPr id="12" name="Shape 76"/>
          <p:cNvSpPr txBox="1">
            <a:spLocks/>
          </p:cNvSpPr>
          <p:nvPr/>
        </p:nvSpPr>
        <p:spPr>
          <a:xfrm>
            <a:off x="168061" y="2379970"/>
            <a:ext cx="4876216" cy="434561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98797" indent="-298797" algn="l" defTabSz="796119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6469" indent="-248409" algn="l" defTabSz="796119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995148" indent="-199030" algn="l" defTabSz="796119" rtl="0" fontAlgn="base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392704" indent="-198526" algn="l" defTabSz="796119" rtl="0" fontAlgn="base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chemeClr val="tx1"/>
                </a:solidFill>
                <a:latin typeface="+mn-lt"/>
              </a:defRPr>
            </a:lvl4pPr>
            <a:lvl5pPr marL="1791267" indent="-199030" algn="l" defTabSz="796119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</a:defRPr>
            </a:lvl5pPr>
            <a:lvl6pPr marL="1936382" indent="-199030" algn="l" defTabSz="796119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</a:defRPr>
            </a:lvl6pPr>
            <a:lvl7pPr marL="2081497" indent="-199030" algn="l" defTabSz="796119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</a:defRPr>
            </a:lvl7pPr>
            <a:lvl8pPr marL="2226613" indent="-199030" algn="l" defTabSz="796119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</a:defRPr>
            </a:lvl8pPr>
            <a:lvl9pPr marL="2371728" indent="-199030" algn="l" defTabSz="796119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it" b="1" dirty="0" smtClean="0"/>
              <a:t>estate 2013</a:t>
            </a:r>
            <a:r>
              <a:rPr lang="it" dirty="0" smtClean="0"/>
              <a:t> = 7 cittadini di Palermo volontariamente scrivono bozza delle Linee Guida Open Data e le inviano all'Assessore alla Partecipazione che le condivide e le propone in Giunta. Vengono approvate con  Delib.G.M. n.252 del 13.12.2013</a:t>
            </a:r>
            <a:endParaRPr lang="it" dirty="0"/>
          </a:p>
        </p:txBody>
      </p:sp>
      <p:sp>
        <p:nvSpPr>
          <p:cNvPr id="9" name="Rettangolo 8"/>
          <p:cNvSpPr/>
          <p:nvPr/>
        </p:nvSpPr>
        <p:spPr>
          <a:xfrm>
            <a:off x="0" y="8857531"/>
            <a:ext cx="51435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/>
              <a:t>CC BY SA 4.0 Attribuzione Internazionale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233729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50000">
              <a:schemeClr val="bg1"/>
            </a:gs>
            <a:gs pos="100000">
              <a:srgbClr val="C00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80082" y="1043207"/>
            <a:ext cx="4983051" cy="7814324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29023" tIns="14512" rIns="29023" bIns="14512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80368" y="73727"/>
            <a:ext cx="4982766" cy="892677"/>
          </a:xfrm>
          <a:prstGeom prst="roundRect">
            <a:avLst>
              <a:gd name="adj" fmla="val 1087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6584" tIns="8292" rIns="16584" bIns="8292" anchor="ctr"/>
          <a:lstStyle/>
          <a:p>
            <a:pPr defTabSz="796119"/>
            <a:endParaRPr lang="en-US">
              <a:solidFill>
                <a:srgbClr val="FFFFFF"/>
              </a:solidFill>
            </a:endParaRP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1203750" y="123678"/>
            <a:ext cx="2736000" cy="601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6584" tIns="8292" rIns="16584" bIns="8292">
            <a:spAutoFit/>
          </a:bodyPr>
          <a:lstStyle/>
          <a:p>
            <a:pPr defTabSz="796119">
              <a:spcBef>
                <a:spcPct val="50000"/>
              </a:spcBef>
            </a:pPr>
            <a:r>
              <a:rPr lang="it-IT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 Road </a:t>
            </a:r>
            <a:r>
              <a:rPr lang="it-IT" sz="13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Map</a:t>
            </a:r>
            <a:r>
              <a:rPr lang="it-IT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Open Data del Comune di Palermo</a:t>
            </a:r>
          </a:p>
          <a:p>
            <a:pPr defTabSz="796119"/>
            <a:endParaRPr lang="en-US" sz="400" b="1" dirty="0">
              <a:solidFill>
                <a:srgbClr val="000000">
                  <a:lumMod val="50000"/>
                  <a:lumOff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796119"/>
            <a:r>
              <a:rPr lang="en-US" sz="800" b="1" dirty="0" err="1" smtClean="0">
                <a:solidFill>
                  <a:srgbClr val="000000">
                    <a:lumMod val="50000"/>
                    <a:lumOff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Ciro</a:t>
            </a:r>
            <a:r>
              <a:rPr lang="en-US" sz="800" b="1" dirty="0" smtClean="0">
                <a:solidFill>
                  <a:srgbClr val="000000">
                    <a:lumMod val="50000"/>
                    <a:lumOff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" b="1" dirty="0" err="1" smtClean="0">
                <a:solidFill>
                  <a:srgbClr val="000000">
                    <a:lumMod val="50000"/>
                    <a:lumOff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Spataro</a:t>
            </a:r>
            <a:r>
              <a:rPr lang="en-US" sz="800" b="1" dirty="0" smtClean="0">
                <a:solidFill>
                  <a:srgbClr val="000000">
                    <a:lumMod val="50000"/>
                    <a:lumOff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" b="1" dirty="0">
                <a:solidFill>
                  <a:srgbClr val="000000">
                    <a:lumMod val="50000"/>
                    <a:lumOff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Comune di Palermo</a:t>
            </a:r>
            <a:endParaRPr lang="en-US" sz="1500" dirty="0">
              <a:solidFill>
                <a:srgbClr val="000000">
                  <a:lumMod val="50000"/>
                  <a:lumOff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0" y="73728"/>
            <a:ext cx="1335657" cy="540000"/>
          </a:xfrm>
          <a:prstGeom prst="rect">
            <a:avLst/>
          </a:prstGeom>
        </p:spPr>
      </p:pic>
      <p:pic>
        <p:nvPicPr>
          <p:cNvPr id="51" name="Immagin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761" y="112523"/>
            <a:ext cx="311810" cy="346455"/>
          </a:xfrm>
          <a:prstGeom prst="rect">
            <a:avLst/>
          </a:prstGeom>
        </p:spPr>
      </p:pic>
      <p:sp>
        <p:nvSpPr>
          <p:cNvPr id="11" name="Shape 75"/>
          <p:cNvSpPr txBox="1">
            <a:spLocks/>
          </p:cNvSpPr>
          <p:nvPr/>
        </p:nvSpPr>
        <p:spPr>
          <a:xfrm>
            <a:off x="188414" y="1653666"/>
            <a:ext cx="4835509" cy="98637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ctr" defTabSz="796119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796119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ctr" defTabSz="796119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ctr" defTabSz="796119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ctr" defTabSz="796119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145115" algn="ctr" defTabSz="796119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0231" algn="ctr" defTabSz="796119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435346" algn="ctr" defTabSz="796119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580461" algn="ctr" defTabSz="796119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it-IT" sz="3000" dirty="0">
                <a:solidFill>
                  <a:srgbClr val="000000"/>
                </a:solidFill>
              </a:rPr>
              <a:t>cosa sono i dati in formato aperto ?</a:t>
            </a:r>
          </a:p>
          <a:p>
            <a:pPr>
              <a:spcBef>
                <a:spcPts val="0"/>
              </a:spcBef>
            </a:pPr>
            <a:r>
              <a:rPr lang="it-IT" sz="3000" dirty="0">
                <a:solidFill>
                  <a:srgbClr val="000000"/>
                </a:solidFill>
              </a:rPr>
              <a:t>(gli #OPENDATA) </a:t>
            </a:r>
          </a:p>
        </p:txBody>
      </p:sp>
      <p:sp>
        <p:nvSpPr>
          <p:cNvPr id="12" name="Shape 76"/>
          <p:cNvSpPr txBox="1">
            <a:spLocks/>
          </p:cNvSpPr>
          <p:nvPr/>
        </p:nvSpPr>
        <p:spPr>
          <a:xfrm>
            <a:off x="168061" y="2847800"/>
            <a:ext cx="4876216" cy="434561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98797" indent="-298797" algn="l" defTabSz="796119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6469" indent="-248409" algn="l" defTabSz="796119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995148" indent="-199030" algn="l" defTabSz="796119" rtl="0" fontAlgn="base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392704" indent="-198526" algn="l" defTabSz="796119" rtl="0" fontAlgn="base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chemeClr val="tx1"/>
                </a:solidFill>
                <a:latin typeface="+mn-lt"/>
              </a:defRPr>
            </a:lvl4pPr>
            <a:lvl5pPr marL="1791267" indent="-199030" algn="l" defTabSz="796119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</a:defRPr>
            </a:lvl5pPr>
            <a:lvl6pPr marL="1936382" indent="-199030" algn="l" defTabSz="796119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</a:defRPr>
            </a:lvl6pPr>
            <a:lvl7pPr marL="2081497" indent="-199030" algn="l" defTabSz="796119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</a:defRPr>
            </a:lvl7pPr>
            <a:lvl8pPr marL="2226613" indent="-199030" algn="l" defTabSz="796119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</a:defRPr>
            </a:lvl8pPr>
            <a:lvl9pPr marL="2371728" indent="-199030" algn="l" defTabSz="796119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spcBef>
                <a:spcPts val="600"/>
              </a:spcBef>
              <a:buNone/>
            </a:pPr>
            <a:r>
              <a:rPr lang="it" dirty="0">
                <a:solidFill>
                  <a:srgbClr val="141823"/>
                </a:solidFill>
              </a:rPr>
              <a:t>dati resi pubblici (online) in un formato tale da risultare: </a:t>
            </a:r>
          </a:p>
          <a:p>
            <a:pPr marL="457200" lvl="0" indent="-228600">
              <a:spcBef>
                <a:spcPts val="600"/>
              </a:spcBef>
              <a:buClr>
                <a:srgbClr val="0000FF"/>
              </a:buClr>
              <a:buSzPct val="100000"/>
            </a:pPr>
            <a:r>
              <a:rPr lang="it" dirty="0">
                <a:solidFill>
                  <a:srgbClr val="0000FF"/>
                </a:solidFill>
              </a:rPr>
              <a:t>completi (descrivono un fenomeno)</a:t>
            </a:r>
          </a:p>
          <a:p>
            <a:pPr marL="457200" lvl="0" indent="-228600">
              <a:spcBef>
                <a:spcPts val="600"/>
              </a:spcBef>
              <a:buClr>
                <a:srgbClr val="0000FF"/>
              </a:buClr>
              <a:buSzPct val="100000"/>
            </a:pPr>
            <a:r>
              <a:rPr lang="it" dirty="0">
                <a:solidFill>
                  <a:srgbClr val="0000FF"/>
                </a:solidFill>
              </a:rPr>
              <a:t>primari (</a:t>
            </a:r>
            <a:r>
              <a:rPr lang="it" b="1" u="sng" dirty="0">
                <a:solidFill>
                  <a:srgbClr val="0000FF"/>
                </a:solidFill>
              </a:rPr>
              <a:t>non aggregati</a:t>
            </a:r>
            <a:r>
              <a:rPr lang="it" dirty="0">
                <a:solidFill>
                  <a:srgbClr val="0000FF"/>
                </a:solidFill>
              </a:rPr>
              <a:t>) </a:t>
            </a:r>
          </a:p>
          <a:p>
            <a:pPr marL="457200" lvl="0" indent="-228600">
              <a:spcBef>
                <a:spcPts val="600"/>
              </a:spcBef>
              <a:buClr>
                <a:srgbClr val="0000FF"/>
              </a:buClr>
              <a:buSzPct val="100000"/>
            </a:pPr>
            <a:r>
              <a:rPr lang="it" dirty="0">
                <a:solidFill>
                  <a:srgbClr val="0000FF"/>
                </a:solidFill>
              </a:rPr>
              <a:t>tempestivi (aggiornati) </a:t>
            </a:r>
          </a:p>
          <a:p>
            <a:pPr marL="457200" lvl="0" indent="-228600">
              <a:spcBef>
                <a:spcPts val="600"/>
              </a:spcBef>
              <a:buClr>
                <a:srgbClr val="0000FF"/>
              </a:buClr>
              <a:buSzPct val="100000"/>
            </a:pPr>
            <a:r>
              <a:rPr lang="it" dirty="0">
                <a:solidFill>
                  <a:srgbClr val="0000FF"/>
                </a:solidFill>
              </a:rPr>
              <a:t>accessibili (online)</a:t>
            </a:r>
          </a:p>
          <a:p>
            <a:pPr marL="457200" lvl="0" indent="-228600">
              <a:spcBef>
                <a:spcPts val="600"/>
              </a:spcBef>
              <a:buClr>
                <a:srgbClr val="0000FF"/>
              </a:buClr>
              <a:buSzPct val="100000"/>
            </a:pPr>
            <a:r>
              <a:rPr lang="it" dirty="0">
                <a:solidFill>
                  <a:srgbClr val="0000FF"/>
                </a:solidFill>
              </a:rPr>
              <a:t>leggibili da computer (da software)</a:t>
            </a:r>
          </a:p>
          <a:p>
            <a:pPr marL="457200" lvl="0" indent="-228600">
              <a:spcBef>
                <a:spcPts val="600"/>
              </a:spcBef>
              <a:buClr>
                <a:srgbClr val="0000FF"/>
              </a:buClr>
              <a:buSzPct val="100000"/>
            </a:pPr>
            <a:r>
              <a:rPr lang="it" dirty="0">
                <a:solidFill>
                  <a:srgbClr val="0000FF"/>
                </a:solidFill>
              </a:rPr>
              <a:t>non proprietari - liberi (!!!) </a:t>
            </a:r>
          </a:p>
          <a:p>
            <a:pPr marL="457200" lvl="0" indent="-228600">
              <a:spcBef>
                <a:spcPts val="600"/>
              </a:spcBef>
              <a:buClr>
                <a:srgbClr val="0000FF"/>
              </a:buClr>
              <a:buSzPct val="100000"/>
            </a:pPr>
            <a:r>
              <a:rPr lang="it" dirty="0">
                <a:solidFill>
                  <a:srgbClr val="0000FF"/>
                </a:solidFill>
              </a:rPr>
              <a:t>riusabili da tutti (anche a fini commerciali). </a:t>
            </a:r>
          </a:p>
        </p:txBody>
      </p:sp>
      <p:sp>
        <p:nvSpPr>
          <p:cNvPr id="9" name="Rettangolo 8"/>
          <p:cNvSpPr/>
          <p:nvPr/>
        </p:nvSpPr>
        <p:spPr>
          <a:xfrm>
            <a:off x="0" y="8857531"/>
            <a:ext cx="51435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/>
              <a:t>CC BY SA 4.0 Attribuzione Internazionale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377163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50000">
              <a:schemeClr val="bg1"/>
            </a:gs>
            <a:gs pos="100000">
              <a:srgbClr val="C00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80082" y="1043207"/>
            <a:ext cx="4983051" cy="7814324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29023" tIns="14512" rIns="29023" bIns="14512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80368" y="73727"/>
            <a:ext cx="4982766" cy="892677"/>
          </a:xfrm>
          <a:prstGeom prst="roundRect">
            <a:avLst>
              <a:gd name="adj" fmla="val 1087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6584" tIns="8292" rIns="16584" bIns="8292" anchor="ctr"/>
          <a:lstStyle/>
          <a:p>
            <a:pPr defTabSz="796119"/>
            <a:endParaRPr lang="en-US">
              <a:solidFill>
                <a:srgbClr val="FFFFFF"/>
              </a:solidFill>
            </a:endParaRP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1203750" y="123678"/>
            <a:ext cx="2736000" cy="601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6584" tIns="8292" rIns="16584" bIns="8292">
            <a:spAutoFit/>
          </a:bodyPr>
          <a:lstStyle/>
          <a:p>
            <a:pPr defTabSz="796119">
              <a:spcBef>
                <a:spcPct val="50000"/>
              </a:spcBef>
            </a:pPr>
            <a:r>
              <a:rPr lang="it-IT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 Road </a:t>
            </a:r>
            <a:r>
              <a:rPr lang="it-IT" sz="13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Map</a:t>
            </a:r>
            <a:r>
              <a:rPr lang="it-IT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Open Data del Comune di Palermo</a:t>
            </a:r>
          </a:p>
          <a:p>
            <a:pPr defTabSz="796119"/>
            <a:endParaRPr lang="en-US" sz="400" b="1" dirty="0">
              <a:solidFill>
                <a:srgbClr val="000000">
                  <a:lumMod val="50000"/>
                  <a:lumOff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796119"/>
            <a:r>
              <a:rPr lang="en-US" sz="800" b="1" dirty="0" err="1" smtClean="0">
                <a:solidFill>
                  <a:srgbClr val="000000">
                    <a:lumMod val="50000"/>
                    <a:lumOff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Ciro</a:t>
            </a:r>
            <a:r>
              <a:rPr lang="en-US" sz="800" b="1" dirty="0" smtClean="0">
                <a:solidFill>
                  <a:srgbClr val="000000">
                    <a:lumMod val="50000"/>
                    <a:lumOff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" b="1" dirty="0" err="1" smtClean="0">
                <a:solidFill>
                  <a:srgbClr val="000000">
                    <a:lumMod val="50000"/>
                    <a:lumOff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Spataro</a:t>
            </a:r>
            <a:r>
              <a:rPr lang="en-US" sz="800" b="1" dirty="0" smtClean="0">
                <a:solidFill>
                  <a:srgbClr val="000000">
                    <a:lumMod val="50000"/>
                    <a:lumOff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" b="1" dirty="0">
                <a:solidFill>
                  <a:srgbClr val="000000">
                    <a:lumMod val="50000"/>
                    <a:lumOff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Comune di Palermo</a:t>
            </a:r>
            <a:endParaRPr lang="en-US" sz="1500" dirty="0">
              <a:solidFill>
                <a:srgbClr val="000000">
                  <a:lumMod val="50000"/>
                  <a:lumOff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0" y="73728"/>
            <a:ext cx="1335657" cy="540000"/>
          </a:xfrm>
          <a:prstGeom prst="rect">
            <a:avLst/>
          </a:prstGeom>
        </p:spPr>
      </p:pic>
      <p:pic>
        <p:nvPicPr>
          <p:cNvPr id="51" name="Immagin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761" y="112523"/>
            <a:ext cx="311810" cy="34645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33" y="2182092"/>
            <a:ext cx="4780636" cy="2803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tangolo 7"/>
          <p:cNvSpPr/>
          <p:nvPr/>
        </p:nvSpPr>
        <p:spPr>
          <a:xfrm>
            <a:off x="0" y="8857531"/>
            <a:ext cx="51435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/>
              <a:t>CC BY SA 4.0 Attribuzione Internazionale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229769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50000">
              <a:schemeClr val="bg1"/>
            </a:gs>
            <a:gs pos="100000">
              <a:srgbClr val="C00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61226" y="1070987"/>
            <a:ext cx="4983051" cy="7786544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29023" tIns="14512" rIns="29023" bIns="14512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80368" y="73727"/>
            <a:ext cx="4982766" cy="892677"/>
          </a:xfrm>
          <a:prstGeom prst="roundRect">
            <a:avLst>
              <a:gd name="adj" fmla="val 1087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6584" tIns="8292" rIns="16584" bIns="8292" anchor="ctr"/>
          <a:lstStyle/>
          <a:p>
            <a:pPr defTabSz="796119"/>
            <a:endParaRPr lang="en-US">
              <a:solidFill>
                <a:srgbClr val="FFFFFF"/>
              </a:solidFill>
            </a:endParaRP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1203750" y="123678"/>
            <a:ext cx="2736000" cy="601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6584" tIns="8292" rIns="16584" bIns="8292">
            <a:spAutoFit/>
          </a:bodyPr>
          <a:lstStyle/>
          <a:p>
            <a:pPr defTabSz="796119">
              <a:spcBef>
                <a:spcPct val="50000"/>
              </a:spcBef>
            </a:pPr>
            <a:r>
              <a:rPr lang="it-IT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 Road </a:t>
            </a:r>
            <a:r>
              <a:rPr lang="it-IT" sz="13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Map</a:t>
            </a:r>
            <a:r>
              <a:rPr lang="it-IT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Open Data del Comune di Palermo</a:t>
            </a:r>
          </a:p>
          <a:p>
            <a:pPr defTabSz="796119"/>
            <a:endParaRPr lang="en-US" sz="400" b="1" dirty="0">
              <a:solidFill>
                <a:srgbClr val="000000">
                  <a:lumMod val="50000"/>
                  <a:lumOff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796119"/>
            <a:r>
              <a:rPr lang="en-US" sz="800" b="1" dirty="0" err="1" smtClean="0">
                <a:solidFill>
                  <a:srgbClr val="000000">
                    <a:lumMod val="50000"/>
                    <a:lumOff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Ciro</a:t>
            </a:r>
            <a:r>
              <a:rPr lang="en-US" sz="800" b="1" dirty="0" smtClean="0">
                <a:solidFill>
                  <a:srgbClr val="000000">
                    <a:lumMod val="50000"/>
                    <a:lumOff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" b="1" dirty="0" err="1" smtClean="0">
                <a:solidFill>
                  <a:srgbClr val="000000">
                    <a:lumMod val="50000"/>
                    <a:lumOff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Spataro</a:t>
            </a:r>
            <a:r>
              <a:rPr lang="en-US" sz="800" b="1" dirty="0" smtClean="0">
                <a:solidFill>
                  <a:srgbClr val="000000">
                    <a:lumMod val="50000"/>
                    <a:lumOff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" b="1" dirty="0">
                <a:solidFill>
                  <a:srgbClr val="000000">
                    <a:lumMod val="50000"/>
                    <a:lumOff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Comune di Palermo</a:t>
            </a:r>
            <a:endParaRPr lang="en-US" sz="1500" dirty="0">
              <a:solidFill>
                <a:srgbClr val="000000">
                  <a:lumMod val="50000"/>
                  <a:lumOff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0" y="73728"/>
            <a:ext cx="1335657" cy="540000"/>
          </a:xfrm>
          <a:prstGeom prst="rect">
            <a:avLst/>
          </a:prstGeom>
        </p:spPr>
      </p:pic>
      <p:pic>
        <p:nvPicPr>
          <p:cNvPr id="51" name="Immagin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761" y="112523"/>
            <a:ext cx="311810" cy="346455"/>
          </a:xfrm>
          <a:prstGeom prst="rect">
            <a:avLst/>
          </a:prstGeom>
        </p:spPr>
      </p:pic>
      <p:sp>
        <p:nvSpPr>
          <p:cNvPr id="11" name="Shape 75"/>
          <p:cNvSpPr txBox="1">
            <a:spLocks/>
          </p:cNvSpPr>
          <p:nvPr/>
        </p:nvSpPr>
        <p:spPr>
          <a:xfrm>
            <a:off x="208768" y="1521173"/>
            <a:ext cx="4835509" cy="98637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ctr" defTabSz="796119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796119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ctr" defTabSz="796119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ctr" defTabSz="796119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ctr" defTabSz="796119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145115" algn="ctr" defTabSz="796119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0231" algn="ctr" defTabSz="796119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435346" algn="ctr" defTabSz="796119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580461" algn="ctr" defTabSz="796119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it-IT" sz="2400" dirty="0">
                <a:solidFill>
                  <a:srgbClr val="000000"/>
                </a:solidFill>
              </a:rPr>
              <a:t>2014 inizia processo interno per pubblicazione </a:t>
            </a:r>
            <a:r>
              <a:rPr lang="it-IT" sz="2400" dirty="0" smtClean="0">
                <a:solidFill>
                  <a:srgbClr val="000000"/>
                </a:solidFill>
              </a:rPr>
              <a:t>dati</a:t>
            </a:r>
          </a:p>
          <a:p>
            <a:pPr>
              <a:spcBef>
                <a:spcPts val="0"/>
              </a:spcBef>
            </a:pPr>
            <a:r>
              <a:rPr lang="it" sz="2000" dirty="0"/>
              <a:t>primi dataset pubblicati sul portale </a:t>
            </a:r>
            <a:r>
              <a:rPr lang="it" sz="2000" dirty="0" smtClean="0"/>
              <a:t>opendata</a:t>
            </a:r>
            <a:endParaRPr lang="it" sz="2000" dirty="0"/>
          </a:p>
        </p:txBody>
      </p:sp>
      <p:sp>
        <p:nvSpPr>
          <p:cNvPr id="9" name="Shape 103"/>
          <p:cNvSpPr txBox="1"/>
          <p:nvPr/>
        </p:nvSpPr>
        <p:spPr>
          <a:xfrm>
            <a:off x="306732" y="2337424"/>
            <a:ext cx="4540934" cy="3766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rtl="0">
              <a:spcBef>
                <a:spcPts val="0"/>
              </a:spcBef>
              <a:buNone/>
            </a:pPr>
            <a:r>
              <a:rPr lang="it" dirty="0"/>
              <a:t>i dati ad oggi:</a:t>
            </a:r>
          </a:p>
          <a:p>
            <a:pPr marL="457200" lvl="0" indent="-228600" algn="l" rtl="0">
              <a:spcBef>
                <a:spcPts val="0"/>
              </a:spcBef>
              <a:buClr>
                <a:srgbClr val="FF0000"/>
              </a:buClr>
              <a:buChar char="●"/>
            </a:pPr>
            <a:r>
              <a:rPr lang="it" dirty="0">
                <a:solidFill>
                  <a:srgbClr val="FF0000"/>
                </a:solidFill>
              </a:rPr>
              <a:t>328 dataset pubblicati</a:t>
            </a:r>
          </a:p>
          <a:p>
            <a:pPr marL="457200" lvl="0" indent="-228600" algn="l" rtl="0">
              <a:spcBef>
                <a:spcPts val="0"/>
              </a:spcBef>
              <a:buChar char="●"/>
            </a:pPr>
            <a:r>
              <a:rPr lang="it" dirty="0"/>
              <a:t>18 AMBIENTE</a:t>
            </a:r>
          </a:p>
          <a:p>
            <a:pPr marL="457200" lvl="0" indent="-228600" algn="l" rtl="0">
              <a:spcBef>
                <a:spcPts val="0"/>
              </a:spcBef>
              <a:buChar char="●"/>
            </a:pPr>
            <a:r>
              <a:rPr lang="it" dirty="0"/>
              <a:t>32 AMMINISTRAZIONE</a:t>
            </a:r>
          </a:p>
          <a:p>
            <a:pPr marL="457200" lvl="0" indent="-228600" algn="l" rtl="0">
              <a:spcBef>
                <a:spcPts val="0"/>
              </a:spcBef>
              <a:buChar char="●"/>
            </a:pPr>
            <a:r>
              <a:rPr lang="it" dirty="0"/>
              <a:t>22 CULTURA E TURISMO</a:t>
            </a:r>
          </a:p>
          <a:p>
            <a:pPr marL="457200" lvl="0" indent="-228600" algn="l" rtl="0">
              <a:spcBef>
                <a:spcPts val="0"/>
              </a:spcBef>
              <a:buChar char="●"/>
            </a:pPr>
            <a:r>
              <a:rPr lang="it" dirty="0"/>
              <a:t>92 TERRITORIO</a:t>
            </a:r>
          </a:p>
          <a:p>
            <a:pPr marL="457200" lvl="0" indent="-228600" algn="l" rtl="0">
              <a:spcBef>
                <a:spcPts val="0"/>
              </a:spcBef>
              <a:buChar char="●"/>
            </a:pPr>
            <a:r>
              <a:rPr lang="it" dirty="0"/>
              <a:t>36 ISTRUZIONE</a:t>
            </a:r>
          </a:p>
          <a:p>
            <a:pPr marL="457200" lvl="0" indent="-228600" algn="l" rtl="0">
              <a:spcBef>
                <a:spcPts val="0"/>
              </a:spcBef>
              <a:buChar char="●"/>
            </a:pPr>
            <a:r>
              <a:rPr lang="it" dirty="0"/>
              <a:t>54 MOBILITA' E SICUREZZA</a:t>
            </a:r>
          </a:p>
          <a:p>
            <a:pPr marL="457200" lvl="0" indent="-228600" algn="l" rtl="0">
              <a:spcBef>
                <a:spcPts val="0"/>
              </a:spcBef>
              <a:buChar char="●"/>
            </a:pPr>
            <a:r>
              <a:rPr lang="it" dirty="0"/>
              <a:t>1  OPERE PUBBLICHE</a:t>
            </a:r>
          </a:p>
          <a:p>
            <a:pPr marL="457200" lvl="0" indent="-228600" algn="l" rtl="0">
              <a:spcBef>
                <a:spcPts val="0"/>
              </a:spcBef>
              <a:buChar char="●"/>
            </a:pPr>
            <a:r>
              <a:rPr lang="it" dirty="0"/>
              <a:t>17 SANITA' E SOCIALE</a:t>
            </a:r>
          </a:p>
          <a:p>
            <a:pPr marL="457200" lvl="0" indent="-228600" algn="l" rtl="0">
              <a:spcBef>
                <a:spcPts val="0"/>
              </a:spcBef>
              <a:buChar char="●"/>
            </a:pPr>
            <a:r>
              <a:rPr lang="it" dirty="0"/>
              <a:t>14 URBANISTICA</a:t>
            </a:r>
          </a:p>
          <a:p>
            <a:pPr marL="457200" lvl="0" indent="-228600" algn="l" rtl="0">
              <a:spcBef>
                <a:spcPts val="0"/>
              </a:spcBef>
              <a:buChar char="●"/>
            </a:pPr>
            <a:r>
              <a:rPr lang="it" dirty="0"/>
              <a:t>4 ATTIV. ECONOMICHE</a:t>
            </a:r>
          </a:p>
          <a:p>
            <a:pPr marL="457200" lvl="0" indent="-228600" algn="l" rtl="0">
              <a:spcBef>
                <a:spcPts val="0"/>
              </a:spcBef>
              <a:buChar char="●"/>
            </a:pPr>
            <a:r>
              <a:rPr lang="it" dirty="0"/>
              <a:t>8 BILANCIO</a:t>
            </a:r>
          </a:p>
          <a:p>
            <a:pPr marL="457200" lvl="0" indent="-228600" algn="l" rtl="0">
              <a:spcBef>
                <a:spcPts val="0"/>
              </a:spcBef>
              <a:buChar char="●"/>
            </a:pPr>
            <a:r>
              <a:rPr lang="it" dirty="0"/>
              <a:t>11 ELEZIONI</a:t>
            </a:r>
          </a:p>
          <a:p>
            <a:pPr marL="457200" lvl="0" indent="-228600" algn="l">
              <a:spcBef>
                <a:spcPts val="0"/>
              </a:spcBef>
              <a:buClr>
                <a:srgbClr val="FF0000"/>
              </a:buClr>
              <a:buChar char="●"/>
            </a:pPr>
            <a:r>
              <a:rPr lang="it" dirty="0">
                <a:solidFill>
                  <a:srgbClr val="FF0000"/>
                </a:solidFill>
              </a:rPr>
              <a:t>15.185 download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02" y="6077255"/>
            <a:ext cx="4154193" cy="269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0" y="8857531"/>
            <a:ext cx="51435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/>
              <a:t>CC BY SA 4.0 Attribuzione Internazionale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16958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50000">
              <a:schemeClr val="bg1"/>
            </a:gs>
            <a:gs pos="100000">
              <a:srgbClr val="C00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61226" y="1070987"/>
            <a:ext cx="4983051" cy="7786544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29023" tIns="14512" rIns="29023" bIns="14512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80368" y="73727"/>
            <a:ext cx="4982766" cy="892677"/>
          </a:xfrm>
          <a:prstGeom prst="roundRect">
            <a:avLst>
              <a:gd name="adj" fmla="val 1087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6584" tIns="8292" rIns="16584" bIns="8292" anchor="ctr"/>
          <a:lstStyle/>
          <a:p>
            <a:pPr defTabSz="796119"/>
            <a:endParaRPr lang="en-US">
              <a:solidFill>
                <a:srgbClr val="FFFFFF"/>
              </a:solidFill>
            </a:endParaRP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1203750" y="123678"/>
            <a:ext cx="2736000" cy="601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6584" tIns="8292" rIns="16584" bIns="8292">
            <a:spAutoFit/>
          </a:bodyPr>
          <a:lstStyle/>
          <a:p>
            <a:pPr defTabSz="796119">
              <a:spcBef>
                <a:spcPct val="50000"/>
              </a:spcBef>
            </a:pPr>
            <a:r>
              <a:rPr lang="it-IT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 Road </a:t>
            </a:r>
            <a:r>
              <a:rPr lang="it-IT" sz="13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Map</a:t>
            </a:r>
            <a:r>
              <a:rPr lang="it-IT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Open Data del Comune di Palermo</a:t>
            </a:r>
          </a:p>
          <a:p>
            <a:pPr defTabSz="796119"/>
            <a:endParaRPr lang="en-US" sz="400" b="1" dirty="0">
              <a:solidFill>
                <a:srgbClr val="000000">
                  <a:lumMod val="50000"/>
                  <a:lumOff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796119"/>
            <a:r>
              <a:rPr lang="en-US" sz="800" b="1" dirty="0" err="1" smtClean="0">
                <a:solidFill>
                  <a:srgbClr val="000000">
                    <a:lumMod val="50000"/>
                    <a:lumOff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Ciro</a:t>
            </a:r>
            <a:r>
              <a:rPr lang="en-US" sz="800" b="1" dirty="0" smtClean="0">
                <a:solidFill>
                  <a:srgbClr val="000000">
                    <a:lumMod val="50000"/>
                    <a:lumOff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" b="1" dirty="0" err="1" smtClean="0">
                <a:solidFill>
                  <a:srgbClr val="000000">
                    <a:lumMod val="50000"/>
                    <a:lumOff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Spataro</a:t>
            </a:r>
            <a:r>
              <a:rPr lang="en-US" sz="800" b="1" dirty="0" smtClean="0">
                <a:solidFill>
                  <a:srgbClr val="000000">
                    <a:lumMod val="50000"/>
                    <a:lumOff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" b="1" dirty="0">
                <a:solidFill>
                  <a:srgbClr val="000000">
                    <a:lumMod val="50000"/>
                    <a:lumOff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Comune di Palermo</a:t>
            </a:r>
            <a:endParaRPr lang="en-US" sz="1500" dirty="0">
              <a:solidFill>
                <a:srgbClr val="000000">
                  <a:lumMod val="50000"/>
                  <a:lumOff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0" y="73728"/>
            <a:ext cx="1335657" cy="540000"/>
          </a:xfrm>
          <a:prstGeom prst="rect">
            <a:avLst/>
          </a:prstGeom>
        </p:spPr>
      </p:pic>
      <p:pic>
        <p:nvPicPr>
          <p:cNvPr id="51" name="Immagin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761" y="112523"/>
            <a:ext cx="311810" cy="346455"/>
          </a:xfrm>
          <a:prstGeom prst="rect">
            <a:avLst/>
          </a:prstGeom>
        </p:spPr>
      </p:pic>
      <p:sp>
        <p:nvSpPr>
          <p:cNvPr id="11" name="Shape 75"/>
          <p:cNvSpPr txBox="1">
            <a:spLocks/>
          </p:cNvSpPr>
          <p:nvPr/>
        </p:nvSpPr>
        <p:spPr>
          <a:xfrm>
            <a:off x="208768" y="1095873"/>
            <a:ext cx="4835509" cy="98637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ctr" defTabSz="796119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796119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ctr" defTabSz="796119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ctr" defTabSz="796119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ctr" defTabSz="796119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145115" algn="ctr" defTabSz="796119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0231" algn="ctr" defTabSz="796119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435346" algn="ctr" defTabSz="796119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580461" algn="ctr" defTabSz="796119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it-IT" sz="2400" dirty="0" smtClean="0">
                <a:solidFill>
                  <a:srgbClr val="000000"/>
                </a:solidFill>
              </a:rPr>
              <a:t>Le </a:t>
            </a:r>
            <a:r>
              <a:rPr lang="it-IT" sz="2400" dirty="0" err="1" smtClean="0">
                <a:solidFill>
                  <a:srgbClr val="000000"/>
                </a:solidFill>
              </a:rPr>
              <a:t>app</a:t>
            </a:r>
            <a:r>
              <a:rPr lang="it-IT" sz="2400" dirty="0" smtClean="0">
                <a:solidFill>
                  <a:srgbClr val="000000"/>
                </a:solidFill>
              </a:rPr>
              <a:t> create utilizzando gli open data del Comune di Palermo</a:t>
            </a:r>
            <a:endParaRPr lang="it" sz="2000" dirty="0">
              <a:solidFill>
                <a:srgbClr val="000000"/>
              </a:solidFill>
            </a:endParaRPr>
          </a:p>
        </p:txBody>
      </p:sp>
      <p:pic>
        <p:nvPicPr>
          <p:cNvPr id="10" name="Shape 116"/>
          <p:cNvPicPr preferRelativeResize="0"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542" y="2249640"/>
            <a:ext cx="783162" cy="726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117"/>
          <p:cNvPicPr preferRelativeResize="0"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29719" y="2249640"/>
            <a:ext cx="828848" cy="769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118"/>
          <p:cNvPicPr preferRelativeResize="0"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92523" y="2249640"/>
            <a:ext cx="828848" cy="769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119"/>
          <p:cNvPicPr preferRelativeResize="0"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67003" y="2249640"/>
            <a:ext cx="795193" cy="73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131"/>
          <p:cNvPicPr preferRelativeResize="0">
            <a:picLocks noChangeAspect="1"/>
          </p:cNvPicPr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69167" y="3594245"/>
            <a:ext cx="667912" cy="1185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120"/>
          <p:cNvPicPr preferRelativeResize="0">
            <a:picLocks noChangeAspect="1"/>
          </p:cNvPicPr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413967" y="3692175"/>
            <a:ext cx="744600" cy="1321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121"/>
          <p:cNvPicPr preferRelativeResize="0">
            <a:picLocks noChangeAspect="1"/>
          </p:cNvPicPr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88998" y="5761191"/>
            <a:ext cx="628250" cy="628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hape 122"/>
          <p:cNvPicPr preferRelativeResize="0">
            <a:picLocks noChangeAspect="1"/>
          </p:cNvPicPr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492523" y="3692175"/>
            <a:ext cx="783162" cy="1390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Shape 123"/>
          <p:cNvPicPr preferRelativeResize="0">
            <a:picLocks noChangeAspect="1"/>
          </p:cNvPicPr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572990" y="5761191"/>
            <a:ext cx="667913" cy="667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Shape 124"/>
          <p:cNvPicPr preferRelativeResize="0">
            <a:picLocks noChangeAspect="1"/>
          </p:cNvPicPr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832289" y="3604067"/>
            <a:ext cx="783162" cy="783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Shape 125"/>
          <p:cNvPicPr preferRelativeResize="0">
            <a:picLocks noChangeAspect="1"/>
          </p:cNvPicPr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832289" y="5761191"/>
            <a:ext cx="783162" cy="783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Shape 126"/>
          <p:cNvPicPr preferRelativeResize="0">
            <a:picLocks noChangeAspect="1"/>
          </p:cNvPicPr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49329" y="6979807"/>
            <a:ext cx="707588" cy="707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Shape 127"/>
          <p:cNvPicPr preferRelativeResize="0">
            <a:picLocks noChangeAspect="1"/>
          </p:cNvPicPr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1388134" y="6979807"/>
            <a:ext cx="707588" cy="707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Shape 128"/>
          <p:cNvPicPr preferRelativeResize="0">
            <a:picLocks noChangeAspect="1"/>
          </p:cNvPicPr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572990" y="6956425"/>
            <a:ext cx="667913" cy="667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Shape 129"/>
          <p:cNvPicPr preferRelativeResize="0">
            <a:picLocks noChangeAspect="1"/>
          </p:cNvPicPr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3899595" y="6979807"/>
            <a:ext cx="582888" cy="58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Shape 130"/>
          <p:cNvPicPr preferRelativeResize="0">
            <a:picLocks noChangeAspect="1"/>
          </p:cNvPicPr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388998" y="8113593"/>
            <a:ext cx="628250" cy="628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Shape 132"/>
          <p:cNvPicPr preferRelativeResize="0">
            <a:picLocks noChangeAspect="1"/>
          </p:cNvPicPr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1479936" y="5698460"/>
            <a:ext cx="528413" cy="528412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ttangolo 29"/>
          <p:cNvSpPr/>
          <p:nvPr/>
        </p:nvSpPr>
        <p:spPr>
          <a:xfrm>
            <a:off x="0" y="8857531"/>
            <a:ext cx="51435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/>
              <a:t>CC BY SA 4.0 Attribuzione Internazionale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60270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50000">
              <a:schemeClr val="bg1"/>
            </a:gs>
            <a:gs pos="100000">
              <a:srgbClr val="C00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61226" y="1070987"/>
            <a:ext cx="4983051" cy="7786544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29023" tIns="14512" rIns="29023" bIns="14512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80368" y="73727"/>
            <a:ext cx="4982766" cy="892677"/>
          </a:xfrm>
          <a:prstGeom prst="roundRect">
            <a:avLst>
              <a:gd name="adj" fmla="val 1087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6584" tIns="8292" rIns="16584" bIns="8292" anchor="ctr"/>
          <a:lstStyle/>
          <a:p>
            <a:pPr defTabSz="796119"/>
            <a:endParaRPr lang="en-US">
              <a:solidFill>
                <a:srgbClr val="FFFFFF"/>
              </a:solidFill>
            </a:endParaRP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1203750" y="123678"/>
            <a:ext cx="2736000" cy="601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6584" tIns="8292" rIns="16584" bIns="8292">
            <a:spAutoFit/>
          </a:bodyPr>
          <a:lstStyle/>
          <a:p>
            <a:pPr defTabSz="796119">
              <a:spcBef>
                <a:spcPct val="50000"/>
              </a:spcBef>
            </a:pPr>
            <a:r>
              <a:rPr lang="it-IT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 Road </a:t>
            </a:r>
            <a:r>
              <a:rPr lang="it-IT" sz="13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Map</a:t>
            </a:r>
            <a:r>
              <a:rPr lang="it-IT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Open Data del Comune di Palermo</a:t>
            </a:r>
          </a:p>
          <a:p>
            <a:pPr defTabSz="796119"/>
            <a:endParaRPr lang="en-US" sz="400" b="1" dirty="0">
              <a:solidFill>
                <a:srgbClr val="000000">
                  <a:lumMod val="50000"/>
                  <a:lumOff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796119"/>
            <a:r>
              <a:rPr lang="en-US" sz="800" b="1" dirty="0" err="1" smtClean="0">
                <a:solidFill>
                  <a:srgbClr val="000000">
                    <a:lumMod val="50000"/>
                    <a:lumOff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Ciro</a:t>
            </a:r>
            <a:r>
              <a:rPr lang="en-US" sz="800" b="1" dirty="0" smtClean="0">
                <a:solidFill>
                  <a:srgbClr val="000000">
                    <a:lumMod val="50000"/>
                    <a:lumOff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" b="1" dirty="0" err="1" smtClean="0">
                <a:solidFill>
                  <a:srgbClr val="000000">
                    <a:lumMod val="50000"/>
                    <a:lumOff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Spataro</a:t>
            </a:r>
            <a:r>
              <a:rPr lang="en-US" sz="800" b="1" dirty="0" smtClean="0">
                <a:solidFill>
                  <a:srgbClr val="000000">
                    <a:lumMod val="50000"/>
                    <a:lumOff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" b="1" dirty="0">
                <a:solidFill>
                  <a:srgbClr val="000000">
                    <a:lumMod val="50000"/>
                    <a:lumOff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Comune di Palermo</a:t>
            </a:r>
            <a:endParaRPr lang="en-US" sz="1500" dirty="0">
              <a:solidFill>
                <a:srgbClr val="000000">
                  <a:lumMod val="50000"/>
                  <a:lumOff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0" y="73728"/>
            <a:ext cx="1335657" cy="540000"/>
          </a:xfrm>
          <a:prstGeom prst="rect">
            <a:avLst/>
          </a:prstGeom>
        </p:spPr>
      </p:pic>
      <p:pic>
        <p:nvPicPr>
          <p:cNvPr id="51" name="Immagin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761" y="112523"/>
            <a:ext cx="311810" cy="346455"/>
          </a:xfrm>
          <a:prstGeom prst="rect">
            <a:avLst/>
          </a:prstGeom>
        </p:spPr>
      </p:pic>
      <p:sp>
        <p:nvSpPr>
          <p:cNvPr id="11" name="Shape 75"/>
          <p:cNvSpPr txBox="1">
            <a:spLocks/>
          </p:cNvSpPr>
          <p:nvPr/>
        </p:nvSpPr>
        <p:spPr>
          <a:xfrm>
            <a:off x="208768" y="1095873"/>
            <a:ext cx="4835509" cy="98637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ctr" defTabSz="796119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796119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ctr" defTabSz="796119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ctr" defTabSz="796119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ctr" defTabSz="796119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145115" algn="ctr" defTabSz="796119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0231" algn="ctr" defTabSz="796119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435346" algn="ctr" defTabSz="796119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580461" algn="ctr" defTabSz="796119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it-IT" sz="2400" dirty="0">
                <a:solidFill>
                  <a:srgbClr val="000000"/>
                </a:solidFill>
              </a:rPr>
              <a:t>come vengono riusati gli open data a Palermo</a:t>
            </a:r>
            <a:endParaRPr lang="it" sz="2000" dirty="0"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51" y="2507544"/>
            <a:ext cx="4752000" cy="2671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hape 139"/>
          <p:cNvSpPr txBox="1"/>
          <p:nvPr/>
        </p:nvSpPr>
        <p:spPr>
          <a:xfrm>
            <a:off x="560601" y="5441347"/>
            <a:ext cx="3984299" cy="148679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sz="1800"/>
              <a:t>mappa delle quantità di amianto rimosse dal suolo pubblico dal Comune di Palermo dal 2010 al 2013. Mappa di Andrea Borruso, digital champion Palermo</a:t>
            </a:r>
          </a:p>
        </p:txBody>
      </p:sp>
      <p:sp>
        <p:nvSpPr>
          <p:cNvPr id="10" name="Rettangolo 9"/>
          <p:cNvSpPr/>
          <p:nvPr/>
        </p:nvSpPr>
        <p:spPr>
          <a:xfrm>
            <a:off x="0" y="8857531"/>
            <a:ext cx="51435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/>
              <a:t>CC BY SA 4.0 Attribuzione Internazionale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49153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50000">
              <a:schemeClr val="bg1"/>
            </a:gs>
            <a:gs pos="100000">
              <a:srgbClr val="C00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61226" y="1070987"/>
            <a:ext cx="4983051" cy="7786544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29023" tIns="14512" rIns="29023" bIns="14512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80368" y="73727"/>
            <a:ext cx="4982766" cy="892677"/>
          </a:xfrm>
          <a:prstGeom prst="roundRect">
            <a:avLst>
              <a:gd name="adj" fmla="val 1087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6584" tIns="8292" rIns="16584" bIns="8292" anchor="ctr"/>
          <a:lstStyle/>
          <a:p>
            <a:pPr defTabSz="796119"/>
            <a:endParaRPr lang="en-US">
              <a:solidFill>
                <a:srgbClr val="FFFFFF"/>
              </a:solidFill>
            </a:endParaRP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1203750" y="123678"/>
            <a:ext cx="2736000" cy="601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6584" tIns="8292" rIns="16584" bIns="8292">
            <a:spAutoFit/>
          </a:bodyPr>
          <a:lstStyle/>
          <a:p>
            <a:pPr defTabSz="796119">
              <a:spcBef>
                <a:spcPct val="50000"/>
              </a:spcBef>
            </a:pPr>
            <a:r>
              <a:rPr lang="it-IT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 Road </a:t>
            </a:r>
            <a:r>
              <a:rPr lang="it-IT" sz="13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Map</a:t>
            </a:r>
            <a:r>
              <a:rPr lang="it-IT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Open Data del Comune di Palermo</a:t>
            </a:r>
          </a:p>
          <a:p>
            <a:pPr defTabSz="796119"/>
            <a:endParaRPr lang="en-US" sz="400" b="1" dirty="0">
              <a:solidFill>
                <a:srgbClr val="000000">
                  <a:lumMod val="50000"/>
                  <a:lumOff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796119"/>
            <a:r>
              <a:rPr lang="en-US" sz="800" b="1" dirty="0" err="1" smtClean="0">
                <a:solidFill>
                  <a:srgbClr val="000000">
                    <a:lumMod val="50000"/>
                    <a:lumOff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Ciro</a:t>
            </a:r>
            <a:r>
              <a:rPr lang="en-US" sz="800" b="1" dirty="0" smtClean="0">
                <a:solidFill>
                  <a:srgbClr val="000000">
                    <a:lumMod val="50000"/>
                    <a:lumOff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" b="1" dirty="0" err="1" smtClean="0">
                <a:solidFill>
                  <a:srgbClr val="000000">
                    <a:lumMod val="50000"/>
                    <a:lumOff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Spataro</a:t>
            </a:r>
            <a:r>
              <a:rPr lang="en-US" sz="800" b="1" dirty="0" smtClean="0">
                <a:solidFill>
                  <a:srgbClr val="000000">
                    <a:lumMod val="50000"/>
                    <a:lumOff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" b="1" dirty="0">
                <a:solidFill>
                  <a:srgbClr val="000000">
                    <a:lumMod val="50000"/>
                    <a:lumOff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Comune di Palermo</a:t>
            </a:r>
            <a:endParaRPr lang="en-US" sz="1500" dirty="0">
              <a:solidFill>
                <a:srgbClr val="000000">
                  <a:lumMod val="50000"/>
                  <a:lumOff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0" y="73728"/>
            <a:ext cx="1335657" cy="540000"/>
          </a:xfrm>
          <a:prstGeom prst="rect">
            <a:avLst/>
          </a:prstGeom>
        </p:spPr>
      </p:pic>
      <p:pic>
        <p:nvPicPr>
          <p:cNvPr id="51" name="Immagin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761" y="112523"/>
            <a:ext cx="311810" cy="346455"/>
          </a:xfrm>
          <a:prstGeom prst="rect">
            <a:avLst/>
          </a:prstGeom>
        </p:spPr>
      </p:pic>
      <p:sp>
        <p:nvSpPr>
          <p:cNvPr id="11" name="Shape 75"/>
          <p:cNvSpPr txBox="1">
            <a:spLocks/>
          </p:cNvSpPr>
          <p:nvPr/>
        </p:nvSpPr>
        <p:spPr>
          <a:xfrm>
            <a:off x="208768" y="1095873"/>
            <a:ext cx="4835509" cy="98637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ctr" defTabSz="796119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796119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ctr" defTabSz="796119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ctr" defTabSz="796119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ctr" defTabSz="796119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145115" algn="ctr" defTabSz="796119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0231" algn="ctr" defTabSz="796119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435346" algn="ctr" defTabSz="796119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580461" algn="ctr" defTabSz="796119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it-IT" sz="2400" dirty="0">
                <a:solidFill>
                  <a:srgbClr val="000000"/>
                </a:solidFill>
              </a:rPr>
              <a:t>come vengono riusati gli open data a Palermo</a:t>
            </a:r>
            <a:endParaRPr lang="it" sz="2000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51" y="2511753"/>
            <a:ext cx="4752000" cy="2250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Shape 146"/>
          <p:cNvSpPr txBox="1"/>
          <p:nvPr/>
        </p:nvSpPr>
        <p:spPr>
          <a:xfrm>
            <a:off x="1280601" y="5323799"/>
            <a:ext cx="2544300" cy="119261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it"/>
              <a:t>mappa di Andrea Borruso (digital champion di Palermo)  e Pigreco realizzata a inizio 2015</a:t>
            </a:r>
          </a:p>
        </p:txBody>
      </p:sp>
      <p:sp>
        <p:nvSpPr>
          <p:cNvPr id="10" name="Rettangolo 9"/>
          <p:cNvSpPr/>
          <p:nvPr/>
        </p:nvSpPr>
        <p:spPr>
          <a:xfrm>
            <a:off x="0" y="8857531"/>
            <a:ext cx="51435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/>
              <a:t>CC BY SA 4.0 Attribuzione Internazionale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373096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50000">
              <a:schemeClr val="bg1"/>
            </a:gs>
            <a:gs pos="100000">
              <a:srgbClr val="C00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61226" y="1070987"/>
            <a:ext cx="4983051" cy="7786544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29023" tIns="14512" rIns="29023" bIns="14512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80368" y="73727"/>
            <a:ext cx="4982766" cy="892677"/>
          </a:xfrm>
          <a:prstGeom prst="roundRect">
            <a:avLst>
              <a:gd name="adj" fmla="val 1087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6584" tIns="8292" rIns="16584" bIns="8292" anchor="ctr"/>
          <a:lstStyle/>
          <a:p>
            <a:pPr defTabSz="796119"/>
            <a:endParaRPr lang="en-US">
              <a:solidFill>
                <a:srgbClr val="FFFFFF"/>
              </a:solidFill>
            </a:endParaRP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1203750" y="123678"/>
            <a:ext cx="2736000" cy="601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6584" tIns="8292" rIns="16584" bIns="8292">
            <a:spAutoFit/>
          </a:bodyPr>
          <a:lstStyle/>
          <a:p>
            <a:pPr defTabSz="796119">
              <a:spcBef>
                <a:spcPct val="50000"/>
              </a:spcBef>
            </a:pPr>
            <a:r>
              <a:rPr lang="it-IT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 Road </a:t>
            </a:r>
            <a:r>
              <a:rPr lang="it-IT" sz="13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Map</a:t>
            </a:r>
            <a:r>
              <a:rPr lang="it-IT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Open Data del Comune di Palermo</a:t>
            </a:r>
          </a:p>
          <a:p>
            <a:pPr defTabSz="796119"/>
            <a:endParaRPr lang="en-US" sz="400" b="1" dirty="0">
              <a:solidFill>
                <a:srgbClr val="000000">
                  <a:lumMod val="50000"/>
                  <a:lumOff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796119"/>
            <a:r>
              <a:rPr lang="en-US" sz="800" b="1" dirty="0" err="1" smtClean="0">
                <a:solidFill>
                  <a:srgbClr val="000000">
                    <a:lumMod val="50000"/>
                    <a:lumOff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Ciro</a:t>
            </a:r>
            <a:r>
              <a:rPr lang="en-US" sz="800" b="1" dirty="0" smtClean="0">
                <a:solidFill>
                  <a:srgbClr val="000000">
                    <a:lumMod val="50000"/>
                    <a:lumOff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" b="1" dirty="0" err="1" smtClean="0">
                <a:solidFill>
                  <a:srgbClr val="000000">
                    <a:lumMod val="50000"/>
                    <a:lumOff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Spataro</a:t>
            </a:r>
            <a:r>
              <a:rPr lang="en-US" sz="800" b="1" dirty="0" smtClean="0">
                <a:solidFill>
                  <a:srgbClr val="000000">
                    <a:lumMod val="50000"/>
                    <a:lumOff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" b="1" dirty="0">
                <a:solidFill>
                  <a:srgbClr val="000000">
                    <a:lumMod val="50000"/>
                    <a:lumOff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Comune di Palermo</a:t>
            </a:r>
            <a:endParaRPr lang="en-US" sz="1500" dirty="0">
              <a:solidFill>
                <a:srgbClr val="000000">
                  <a:lumMod val="50000"/>
                  <a:lumOff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0" y="73728"/>
            <a:ext cx="1335657" cy="540000"/>
          </a:xfrm>
          <a:prstGeom prst="rect">
            <a:avLst/>
          </a:prstGeom>
        </p:spPr>
      </p:pic>
      <p:pic>
        <p:nvPicPr>
          <p:cNvPr id="51" name="Immagin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761" y="112523"/>
            <a:ext cx="311810" cy="346455"/>
          </a:xfrm>
          <a:prstGeom prst="rect">
            <a:avLst/>
          </a:prstGeom>
        </p:spPr>
      </p:pic>
      <p:sp>
        <p:nvSpPr>
          <p:cNvPr id="11" name="Shape 75"/>
          <p:cNvSpPr txBox="1">
            <a:spLocks/>
          </p:cNvSpPr>
          <p:nvPr/>
        </p:nvSpPr>
        <p:spPr>
          <a:xfrm>
            <a:off x="208768" y="1095873"/>
            <a:ext cx="4835509" cy="98637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ctr" defTabSz="796119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796119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ctr" defTabSz="796119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ctr" defTabSz="796119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ctr" defTabSz="796119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145115" algn="ctr" defTabSz="796119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290231" algn="ctr" defTabSz="796119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435346" algn="ctr" defTabSz="796119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580461" algn="ctr" defTabSz="796119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it-IT" sz="2400" dirty="0">
                <a:solidFill>
                  <a:srgbClr val="000000"/>
                </a:solidFill>
              </a:rPr>
              <a:t>come vengono riusati gli open data a Palermo</a:t>
            </a:r>
            <a:endParaRPr lang="it" sz="2000" dirty="0">
              <a:solidFill>
                <a:srgbClr val="00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51" y="2716096"/>
            <a:ext cx="4752000" cy="2239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Shape 153"/>
          <p:cNvSpPr txBox="1"/>
          <p:nvPr/>
        </p:nvSpPr>
        <p:spPr>
          <a:xfrm>
            <a:off x="1218621" y="5570803"/>
            <a:ext cx="2815801" cy="110644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it" b="1"/>
              <a:t>mappa di Cristiano Longo, digital champion di Catania realizzata ad inizio 2015</a:t>
            </a:r>
          </a:p>
        </p:txBody>
      </p:sp>
      <p:sp>
        <p:nvSpPr>
          <p:cNvPr id="10" name="Rettangolo 9"/>
          <p:cNvSpPr/>
          <p:nvPr/>
        </p:nvSpPr>
        <p:spPr>
          <a:xfrm>
            <a:off x="0" y="8857531"/>
            <a:ext cx="51435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/>
              <a:t>CC BY SA 4.0 Attribuzione Internazionale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227032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1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064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25082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25082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Custom 1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064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25082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25082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Default Design">
  <a:themeElements>
    <a:clrScheme name="Custom 1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064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25082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25082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Default Design">
  <a:themeElements>
    <a:clrScheme name="Custom 1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064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25082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25082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Custom 1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064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25082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25082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Custom 1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064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25082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25082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Default Design">
  <a:themeElements>
    <a:clrScheme name="Custom 1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064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25082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25082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1044</TotalTime>
  <Words>466</Words>
  <Application>Microsoft Office PowerPoint</Application>
  <PresentationFormat>Presentazione su schermo (16:9)</PresentationFormat>
  <Paragraphs>80</Paragraphs>
  <Slides>9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Titoli diapositive</vt:lpstr>
      </vt:variant>
      <vt:variant>
        <vt:i4>9</vt:i4>
      </vt:variant>
    </vt:vector>
  </HeadingPairs>
  <TitlesOfParts>
    <vt:vector size="16" baseType="lpstr">
      <vt:lpstr>Default Design</vt:lpstr>
      <vt:lpstr>1_Default Design</vt:lpstr>
      <vt:lpstr>6_Default Design</vt:lpstr>
      <vt:lpstr>7_Default Design</vt:lpstr>
      <vt:lpstr>2_Default Design</vt:lpstr>
      <vt:lpstr>3_Default Design</vt:lpstr>
      <vt:lpstr>4_Default Design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MegaPrint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36x60 Vertical Template</dc:title>
  <dc:creator>Girolamo D'Anneo</dc:creator>
  <dc:description>©MegaPrint Inc. 2009</dc:description>
  <cp:lastModifiedBy>01117383</cp:lastModifiedBy>
  <cp:revision>81</cp:revision>
  <dcterms:created xsi:type="dcterms:W3CDTF">2008-12-04T00:20:37Z</dcterms:created>
  <dcterms:modified xsi:type="dcterms:W3CDTF">2015-09-14T13:12:02Z</dcterms:modified>
  <cp:category>Research Poster</cp:category>
</cp:coreProperties>
</file>