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</p:sldMasterIdLst>
  <p:notesMasterIdLst>
    <p:notesMasterId r:id="rId13"/>
  </p:notesMasterIdLst>
  <p:sldIdLst>
    <p:sldId id="256" r:id="rId7"/>
    <p:sldId id="258" r:id="rId8"/>
    <p:sldId id="259" r:id="rId9"/>
    <p:sldId id="260" r:id="rId10"/>
    <p:sldId id="261" r:id="rId11"/>
    <p:sldId id="262" r:id="rId12"/>
  </p:sldIdLst>
  <p:sldSz cx="5143500" cy="9144000" type="screen16x9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87069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1015807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1160922" algn="l" defTabSz="29023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064"/>
    <a:srgbClr val="EAEAEA"/>
    <a:srgbClr val="C0C0C0"/>
    <a:srgbClr val="0046D2"/>
    <a:srgbClr val="698ED9"/>
    <a:srgbClr val="A7C4FF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900" y="-108"/>
      </p:cViewPr>
      <p:guideLst>
        <p:guide orient="horz" pos="2879"/>
        <p:guide orient="horz" pos="561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Foglio1!$J$8</c:f>
              <c:strCache>
                <c:ptCount val="1"/>
                <c:pt idx="0">
                  <c:v>1971</c:v>
                </c:pt>
              </c:strCache>
            </c:strRef>
          </c:tx>
          <c:invertIfNegative val="0"/>
          <c:cat>
            <c:strRef>
              <c:f>Foglio1!$I$9:$I$24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Foglio1!$J$9:$J$24</c:f>
              <c:numCache>
                <c:formatCode>_(* #,##0_);_(* \(#,##0\);_(* "-"_);_(@_)</c:formatCode>
                <c:ptCount val="16"/>
                <c:pt idx="0">
                  <c:v>-32458</c:v>
                </c:pt>
                <c:pt idx="1">
                  <c:v>-32632</c:v>
                </c:pt>
                <c:pt idx="2">
                  <c:v>-30570</c:v>
                </c:pt>
                <c:pt idx="3">
                  <c:v>-28067</c:v>
                </c:pt>
                <c:pt idx="4">
                  <c:v>-27756</c:v>
                </c:pt>
                <c:pt idx="5">
                  <c:v>-21032</c:v>
                </c:pt>
                <c:pt idx="6">
                  <c:v>-19617</c:v>
                </c:pt>
                <c:pt idx="7">
                  <c:v>-18660</c:v>
                </c:pt>
                <c:pt idx="8">
                  <c:v>-18914</c:v>
                </c:pt>
                <c:pt idx="9">
                  <c:v>-18725</c:v>
                </c:pt>
                <c:pt idx="10">
                  <c:v>-12847</c:v>
                </c:pt>
                <c:pt idx="11">
                  <c:v>-14559</c:v>
                </c:pt>
                <c:pt idx="12">
                  <c:v>-12449</c:v>
                </c:pt>
                <c:pt idx="13">
                  <c:v>-9648</c:v>
                </c:pt>
                <c:pt idx="14">
                  <c:v>-6479</c:v>
                </c:pt>
                <c:pt idx="15">
                  <c:v>-6936</c:v>
                </c:pt>
              </c:numCache>
            </c:numRef>
          </c:val>
        </c:ser>
        <c:ser>
          <c:idx val="1"/>
          <c:order val="1"/>
          <c:tx>
            <c:strRef>
              <c:f>Foglio1!$K$8</c:f>
              <c:strCache>
                <c:ptCount val="1"/>
                <c:pt idx="0">
                  <c:v>1971</c:v>
                </c:pt>
              </c:strCache>
            </c:strRef>
          </c:tx>
          <c:invertIfNegative val="0"/>
          <c:cat>
            <c:strRef>
              <c:f>Foglio1!$I$9:$I$24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Foglio1!$K$9:$K$24</c:f>
              <c:numCache>
                <c:formatCode>General</c:formatCode>
                <c:ptCount val="16"/>
                <c:pt idx="0">
                  <c:v>30430</c:v>
                </c:pt>
                <c:pt idx="1">
                  <c:v>31094</c:v>
                </c:pt>
                <c:pt idx="2">
                  <c:v>29492</c:v>
                </c:pt>
                <c:pt idx="3">
                  <c:v>26950</c:v>
                </c:pt>
                <c:pt idx="4">
                  <c:v>27078</c:v>
                </c:pt>
                <c:pt idx="5">
                  <c:v>21702</c:v>
                </c:pt>
                <c:pt idx="6">
                  <c:v>21772</c:v>
                </c:pt>
                <c:pt idx="7">
                  <c:v>21249</c:v>
                </c:pt>
                <c:pt idx="8">
                  <c:v>20878</c:v>
                </c:pt>
                <c:pt idx="9">
                  <c:v>20248</c:v>
                </c:pt>
                <c:pt idx="10">
                  <c:v>14925</c:v>
                </c:pt>
                <c:pt idx="11">
                  <c:v>16260</c:v>
                </c:pt>
                <c:pt idx="12">
                  <c:v>14345</c:v>
                </c:pt>
                <c:pt idx="13">
                  <c:v>12274</c:v>
                </c:pt>
                <c:pt idx="14">
                  <c:v>9532</c:v>
                </c:pt>
                <c:pt idx="15">
                  <c:v>13236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6360192"/>
        <c:axId val="122343424"/>
      </c:barChart>
      <c:catAx>
        <c:axId val="146360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it-IT"/>
          </a:p>
        </c:txPr>
        <c:crossAx val="122343424"/>
        <c:crosses val="autoZero"/>
        <c:auto val="1"/>
        <c:lblAlgn val="ctr"/>
        <c:lblOffset val="100"/>
        <c:noMultiLvlLbl val="0"/>
      </c:catAx>
      <c:valAx>
        <c:axId val="122343424"/>
        <c:scaling>
          <c:orientation val="minMax"/>
        </c:scaling>
        <c:delete val="0"/>
        <c:axPos val="b"/>
        <c:majorGridlines/>
        <c:numFmt formatCode="[Red]#,##0;[Blue]#,##0" sourceLinked="0"/>
        <c:majorTickMark val="out"/>
        <c:minorTickMark val="none"/>
        <c:tickLblPos val="nextTo"/>
        <c:crossAx val="1463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Foglio1!$J$27</c:f>
              <c:strCache>
                <c:ptCount val="1"/>
                <c:pt idx="0">
                  <c:v>1981</c:v>
                </c:pt>
              </c:strCache>
            </c:strRef>
          </c:tx>
          <c:invertIfNegative val="0"/>
          <c:cat>
            <c:strRef>
              <c:f>Foglio1!$I$28:$I$43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Foglio1!$J$28:$J$43</c:f>
              <c:numCache>
                <c:formatCode>_(* #,##0_);_(* \(#,##0\);_(* "-"_);_(@_)</c:formatCode>
                <c:ptCount val="16"/>
                <c:pt idx="0">
                  <c:v>-28687</c:v>
                </c:pt>
                <c:pt idx="1">
                  <c:v>-32267</c:v>
                </c:pt>
                <c:pt idx="2">
                  <c:v>-33041</c:v>
                </c:pt>
                <c:pt idx="3">
                  <c:v>-32573</c:v>
                </c:pt>
                <c:pt idx="4">
                  <c:v>-27994</c:v>
                </c:pt>
                <c:pt idx="5">
                  <c:v>-24785</c:v>
                </c:pt>
                <c:pt idx="6">
                  <c:v>-25068</c:v>
                </c:pt>
                <c:pt idx="7">
                  <c:v>-21225</c:v>
                </c:pt>
                <c:pt idx="8">
                  <c:v>-19386</c:v>
                </c:pt>
                <c:pt idx="9">
                  <c:v>-18289</c:v>
                </c:pt>
                <c:pt idx="10">
                  <c:v>-18055</c:v>
                </c:pt>
                <c:pt idx="11">
                  <c:v>-17545</c:v>
                </c:pt>
                <c:pt idx="12">
                  <c:v>-11218</c:v>
                </c:pt>
                <c:pt idx="13">
                  <c:v>-11742</c:v>
                </c:pt>
                <c:pt idx="14">
                  <c:v>-8082</c:v>
                </c:pt>
                <c:pt idx="15">
                  <c:v>-8476</c:v>
                </c:pt>
              </c:numCache>
            </c:numRef>
          </c:val>
        </c:ser>
        <c:ser>
          <c:idx val="1"/>
          <c:order val="1"/>
          <c:tx>
            <c:strRef>
              <c:f>Foglio1!$K$27</c:f>
              <c:strCache>
                <c:ptCount val="1"/>
                <c:pt idx="0">
                  <c:v>1981</c:v>
                </c:pt>
              </c:strCache>
            </c:strRef>
          </c:tx>
          <c:invertIfNegative val="0"/>
          <c:cat>
            <c:strRef>
              <c:f>Foglio1!$I$28:$I$43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Foglio1!$K$28:$K$43</c:f>
              <c:numCache>
                <c:formatCode>General</c:formatCode>
                <c:ptCount val="16"/>
                <c:pt idx="0">
                  <c:v>27407</c:v>
                </c:pt>
                <c:pt idx="1">
                  <c:v>30779</c:v>
                </c:pt>
                <c:pt idx="2">
                  <c:v>31839</c:v>
                </c:pt>
                <c:pt idx="3">
                  <c:v>31937</c:v>
                </c:pt>
                <c:pt idx="4">
                  <c:v>28183</c:v>
                </c:pt>
                <c:pt idx="5">
                  <c:v>26174</c:v>
                </c:pt>
                <c:pt idx="6">
                  <c:v>26383</c:v>
                </c:pt>
                <c:pt idx="7">
                  <c:v>22158</c:v>
                </c:pt>
                <c:pt idx="8">
                  <c:v>21416</c:v>
                </c:pt>
                <c:pt idx="9">
                  <c:v>21029</c:v>
                </c:pt>
                <c:pt idx="10">
                  <c:v>20415</c:v>
                </c:pt>
                <c:pt idx="11">
                  <c:v>19568</c:v>
                </c:pt>
                <c:pt idx="12">
                  <c:v>13800</c:v>
                </c:pt>
                <c:pt idx="13">
                  <c:v>14658</c:v>
                </c:pt>
                <c:pt idx="14">
                  <c:v>11387</c:v>
                </c:pt>
                <c:pt idx="15">
                  <c:v>16216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207424"/>
        <c:axId val="161208960"/>
      </c:barChart>
      <c:catAx>
        <c:axId val="161207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it-IT"/>
          </a:p>
        </c:txPr>
        <c:crossAx val="161208960"/>
        <c:crosses val="autoZero"/>
        <c:auto val="1"/>
        <c:lblAlgn val="ctr"/>
        <c:lblOffset val="100"/>
        <c:noMultiLvlLbl val="0"/>
      </c:catAx>
      <c:valAx>
        <c:axId val="161208960"/>
        <c:scaling>
          <c:orientation val="minMax"/>
        </c:scaling>
        <c:delete val="0"/>
        <c:axPos val="b"/>
        <c:majorGridlines/>
        <c:numFmt formatCode="[Red]#,##0;[Blue]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612074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Foglio1!$J$46</c:f>
              <c:strCache>
                <c:ptCount val="1"/>
                <c:pt idx="0">
                  <c:v>1991</c:v>
                </c:pt>
              </c:strCache>
            </c:strRef>
          </c:tx>
          <c:invertIfNegative val="0"/>
          <c:cat>
            <c:strRef>
              <c:f>Foglio1!$I$47:$I$62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Foglio1!$J$47:$J$62</c:f>
              <c:numCache>
                <c:formatCode>_(* #,##0_);_(* \(#,##0\);_(* "-"_);_(@_)</c:formatCode>
                <c:ptCount val="16"/>
                <c:pt idx="0">
                  <c:v>-24417</c:v>
                </c:pt>
                <c:pt idx="1">
                  <c:v>-24643</c:v>
                </c:pt>
                <c:pt idx="2">
                  <c:v>-27642</c:v>
                </c:pt>
                <c:pt idx="3">
                  <c:v>-32314</c:v>
                </c:pt>
                <c:pt idx="4">
                  <c:v>-30552</c:v>
                </c:pt>
                <c:pt idx="5">
                  <c:v>-28311</c:v>
                </c:pt>
                <c:pt idx="6">
                  <c:v>-25144</c:v>
                </c:pt>
                <c:pt idx="7">
                  <c:v>-23495</c:v>
                </c:pt>
                <c:pt idx="8">
                  <c:v>-23083</c:v>
                </c:pt>
                <c:pt idx="9">
                  <c:v>-18822</c:v>
                </c:pt>
                <c:pt idx="10">
                  <c:v>-17081</c:v>
                </c:pt>
                <c:pt idx="11">
                  <c:v>-15586</c:v>
                </c:pt>
                <c:pt idx="12">
                  <c:v>-15709</c:v>
                </c:pt>
                <c:pt idx="13">
                  <c:v>-13196</c:v>
                </c:pt>
                <c:pt idx="14">
                  <c:v>-7817</c:v>
                </c:pt>
                <c:pt idx="15">
                  <c:v>-11551</c:v>
                </c:pt>
              </c:numCache>
            </c:numRef>
          </c:val>
        </c:ser>
        <c:ser>
          <c:idx val="1"/>
          <c:order val="1"/>
          <c:tx>
            <c:strRef>
              <c:f>Foglio1!$K$46</c:f>
              <c:strCache>
                <c:ptCount val="1"/>
                <c:pt idx="0">
                  <c:v>1991</c:v>
                </c:pt>
              </c:strCache>
            </c:strRef>
          </c:tx>
          <c:invertIfNegative val="0"/>
          <c:cat>
            <c:strRef>
              <c:f>Foglio1!$I$47:$I$62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Foglio1!$K$47:$K$62</c:f>
              <c:numCache>
                <c:formatCode>General</c:formatCode>
                <c:ptCount val="16"/>
                <c:pt idx="0">
                  <c:v>22128</c:v>
                </c:pt>
                <c:pt idx="1">
                  <c:v>22664</c:v>
                </c:pt>
                <c:pt idx="2">
                  <c:v>25924</c:v>
                </c:pt>
                <c:pt idx="3">
                  <c:v>30920</c:v>
                </c:pt>
                <c:pt idx="4">
                  <c:v>29117</c:v>
                </c:pt>
                <c:pt idx="5">
                  <c:v>28534</c:v>
                </c:pt>
                <c:pt idx="6">
                  <c:v>26368</c:v>
                </c:pt>
                <c:pt idx="7">
                  <c:v>24997</c:v>
                </c:pt>
                <c:pt idx="8">
                  <c:v>24649</c:v>
                </c:pt>
                <c:pt idx="9">
                  <c:v>20275</c:v>
                </c:pt>
                <c:pt idx="10">
                  <c:v>19834</c:v>
                </c:pt>
                <c:pt idx="11">
                  <c:v>18884</c:v>
                </c:pt>
                <c:pt idx="12">
                  <c:v>17918</c:v>
                </c:pt>
                <c:pt idx="13">
                  <c:v>16456</c:v>
                </c:pt>
                <c:pt idx="14">
                  <c:v>10689</c:v>
                </c:pt>
                <c:pt idx="15">
                  <c:v>19836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426432"/>
        <c:axId val="161465088"/>
      </c:barChart>
      <c:catAx>
        <c:axId val="161426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it-IT"/>
          </a:p>
        </c:txPr>
        <c:crossAx val="161465088"/>
        <c:crosses val="autoZero"/>
        <c:auto val="1"/>
        <c:lblAlgn val="ctr"/>
        <c:lblOffset val="100"/>
        <c:noMultiLvlLbl val="0"/>
      </c:catAx>
      <c:valAx>
        <c:axId val="161465088"/>
        <c:scaling>
          <c:orientation val="minMax"/>
        </c:scaling>
        <c:delete val="0"/>
        <c:axPos val="b"/>
        <c:majorGridlines/>
        <c:numFmt formatCode="[Red]#,##0;[Blue]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61426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Foglio1!$J$65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Foglio1!$I$66:$I$81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Foglio1!$J$66:$J$81</c:f>
              <c:numCache>
                <c:formatCode>_(* #,##0_);_(* \(#,##0\);_(* "-"_);_(@_)</c:formatCode>
                <c:ptCount val="16"/>
                <c:pt idx="0">
                  <c:v>-17924</c:v>
                </c:pt>
                <c:pt idx="1">
                  <c:v>-20653</c:v>
                </c:pt>
                <c:pt idx="2">
                  <c:v>-23084</c:v>
                </c:pt>
                <c:pt idx="3">
                  <c:v>-24076</c:v>
                </c:pt>
                <c:pt idx="4">
                  <c:v>-25205</c:v>
                </c:pt>
                <c:pt idx="5">
                  <c:v>-25913</c:v>
                </c:pt>
                <c:pt idx="6">
                  <c:v>-24996</c:v>
                </c:pt>
                <c:pt idx="7">
                  <c:v>-25138</c:v>
                </c:pt>
                <c:pt idx="8">
                  <c:v>-22993</c:v>
                </c:pt>
                <c:pt idx="9">
                  <c:v>-22070</c:v>
                </c:pt>
                <c:pt idx="10">
                  <c:v>-22196</c:v>
                </c:pt>
                <c:pt idx="11">
                  <c:v>-17909</c:v>
                </c:pt>
                <c:pt idx="12">
                  <c:v>-15717</c:v>
                </c:pt>
                <c:pt idx="13">
                  <c:v>-13479</c:v>
                </c:pt>
                <c:pt idx="14">
                  <c:v>-11501</c:v>
                </c:pt>
                <c:pt idx="15">
                  <c:v>-15570</c:v>
                </c:pt>
              </c:numCache>
            </c:numRef>
          </c:val>
        </c:ser>
        <c:ser>
          <c:idx val="1"/>
          <c:order val="1"/>
          <c:tx>
            <c:strRef>
              <c:f>Foglio1!$K$65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cat>
            <c:strRef>
              <c:f>Foglio1!$I$66:$I$81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Foglio1!$K$66:$K$81</c:f>
              <c:numCache>
                <c:formatCode>General</c:formatCode>
                <c:ptCount val="16"/>
                <c:pt idx="0">
                  <c:v>17026</c:v>
                </c:pt>
                <c:pt idx="1">
                  <c:v>19591</c:v>
                </c:pt>
                <c:pt idx="2">
                  <c:v>21828</c:v>
                </c:pt>
                <c:pt idx="3">
                  <c:v>22838</c:v>
                </c:pt>
                <c:pt idx="4">
                  <c:v>24527</c:v>
                </c:pt>
                <c:pt idx="5">
                  <c:v>26064</c:v>
                </c:pt>
                <c:pt idx="6">
                  <c:v>26281</c:v>
                </c:pt>
                <c:pt idx="7">
                  <c:v>27475</c:v>
                </c:pt>
                <c:pt idx="8">
                  <c:v>25605</c:v>
                </c:pt>
                <c:pt idx="9">
                  <c:v>24306</c:v>
                </c:pt>
                <c:pt idx="10">
                  <c:v>24206</c:v>
                </c:pt>
                <c:pt idx="11">
                  <c:v>19460</c:v>
                </c:pt>
                <c:pt idx="12">
                  <c:v>18616</c:v>
                </c:pt>
                <c:pt idx="13">
                  <c:v>17463</c:v>
                </c:pt>
                <c:pt idx="14">
                  <c:v>15730</c:v>
                </c:pt>
                <c:pt idx="15">
                  <c:v>27282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485568"/>
        <c:axId val="161487104"/>
      </c:barChart>
      <c:catAx>
        <c:axId val="1614855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it-IT"/>
          </a:p>
        </c:txPr>
        <c:crossAx val="161487104"/>
        <c:crosses val="autoZero"/>
        <c:auto val="1"/>
        <c:lblAlgn val="ctr"/>
        <c:lblOffset val="100"/>
        <c:noMultiLvlLbl val="0"/>
      </c:catAx>
      <c:valAx>
        <c:axId val="161487104"/>
        <c:scaling>
          <c:orientation val="minMax"/>
          <c:min val="-40000"/>
        </c:scaling>
        <c:delete val="0"/>
        <c:axPos val="b"/>
        <c:majorGridlines/>
        <c:numFmt formatCode="[Red]#,##0;[Blue]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61485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Foglio1!$J$84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Foglio1!$I$85:$I$100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Foglio1!$J$85:$J$100</c:f>
              <c:numCache>
                <c:formatCode>_(* #,##0_);_(* \(#,##0\);_(* "-"_);_(@_)</c:formatCode>
                <c:ptCount val="16"/>
                <c:pt idx="0">
                  <c:v>-15845</c:v>
                </c:pt>
                <c:pt idx="1">
                  <c:v>-16823</c:v>
                </c:pt>
                <c:pt idx="2">
                  <c:v>-17445</c:v>
                </c:pt>
                <c:pt idx="3">
                  <c:v>-20159</c:v>
                </c:pt>
                <c:pt idx="4">
                  <c:v>-21866</c:v>
                </c:pt>
                <c:pt idx="5">
                  <c:v>-20786</c:v>
                </c:pt>
                <c:pt idx="6">
                  <c:v>-20924</c:v>
                </c:pt>
                <c:pt idx="7">
                  <c:v>-23003</c:v>
                </c:pt>
                <c:pt idx="8">
                  <c:v>-23415</c:v>
                </c:pt>
                <c:pt idx="9">
                  <c:v>-23747</c:v>
                </c:pt>
                <c:pt idx="10">
                  <c:v>-21613</c:v>
                </c:pt>
                <c:pt idx="11">
                  <c:v>-20267</c:v>
                </c:pt>
                <c:pt idx="12">
                  <c:v>-19697</c:v>
                </c:pt>
                <c:pt idx="13">
                  <c:v>-15246</c:v>
                </c:pt>
                <c:pt idx="14">
                  <c:v>-12419</c:v>
                </c:pt>
                <c:pt idx="15">
                  <c:v>-19916</c:v>
                </c:pt>
              </c:numCache>
            </c:numRef>
          </c:val>
        </c:ser>
        <c:ser>
          <c:idx val="1"/>
          <c:order val="1"/>
          <c:tx>
            <c:strRef>
              <c:f>Foglio1!$K$84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Foglio1!$I$85:$I$100</c:f>
              <c:strCache>
                <c:ptCount val="16"/>
                <c:pt idx="0">
                  <c:v>meno di 5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 e più</c:v>
                </c:pt>
              </c:strCache>
            </c:strRef>
          </c:cat>
          <c:val>
            <c:numRef>
              <c:f>Foglio1!$K$85:$K$100</c:f>
              <c:numCache>
                <c:formatCode>General</c:formatCode>
                <c:ptCount val="16"/>
                <c:pt idx="0">
                  <c:v>15409</c:v>
                </c:pt>
                <c:pt idx="1">
                  <c:v>15978</c:v>
                </c:pt>
                <c:pt idx="2">
                  <c:v>16539</c:v>
                </c:pt>
                <c:pt idx="3">
                  <c:v>18895</c:v>
                </c:pt>
                <c:pt idx="4">
                  <c:v>20595</c:v>
                </c:pt>
                <c:pt idx="5">
                  <c:v>19999</c:v>
                </c:pt>
                <c:pt idx="6">
                  <c:v>21533</c:v>
                </c:pt>
                <c:pt idx="7">
                  <c:v>24213</c:v>
                </c:pt>
                <c:pt idx="8">
                  <c:v>25540</c:v>
                </c:pt>
                <c:pt idx="9">
                  <c:v>26565</c:v>
                </c:pt>
                <c:pt idx="10">
                  <c:v>24613</c:v>
                </c:pt>
                <c:pt idx="11">
                  <c:v>22849</c:v>
                </c:pt>
                <c:pt idx="12">
                  <c:v>22274</c:v>
                </c:pt>
                <c:pt idx="13">
                  <c:v>17721</c:v>
                </c:pt>
                <c:pt idx="14">
                  <c:v>16479</c:v>
                </c:pt>
                <c:pt idx="15">
                  <c:v>35188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597696"/>
        <c:axId val="161599488"/>
      </c:barChart>
      <c:catAx>
        <c:axId val="161597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it-IT"/>
          </a:p>
        </c:txPr>
        <c:crossAx val="161599488"/>
        <c:crosses val="autoZero"/>
        <c:auto val="1"/>
        <c:lblAlgn val="ctr"/>
        <c:lblOffset val="100"/>
        <c:noMultiLvlLbl val="0"/>
      </c:catAx>
      <c:valAx>
        <c:axId val="161599488"/>
        <c:scaling>
          <c:orientation val="minMax"/>
          <c:min val="-40000"/>
        </c:scaling>
        <c:delete val="0"/>
        <c:axPos val="b"/>
        <c:majorGridlines/>
        <c:numFmt formatCode="[Red]#,##0;[Blue]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61597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692150"/>
            <a:ext cx="194786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0AB1D8-28A9-4916-92A4-972313EA7D8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45115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9023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35346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80461" algn="l" rtl="0" fontAlgn="base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725576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7069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15807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60922" algn="l" defTabSz="29023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8A9AD-FBDE-4DE3-A983-7289D47A9BA8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692150"/>
            <a:ext cx="1947863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43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chemeClr val="bg1"/>
                </a:solidFill>
              </a:rPr>
              <a:t>www.postersession.com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3439993" y="9012852"/>
            <a:ext cx="951033" cy="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4386639" y="8983674"/>
            <a:ext cx="614855" cy="90863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0" dirty="0" smtClean="0">
                <a:solidFill>
                  <a:srgbClr val="FFFFFF"/>
                </a:solidFill>
              </a:rPr>
              <a:t>www.postersession.com</a:t>
            </a:r>
            <a:endParaRPr lang="en-US" sz="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145115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29023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435346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580461" algn="ctr" defTabSz="796119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8797" indent="-298797" algn="l" defTabSz="796119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6469" indent="-248409" algn="l" defTabSz="796119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95148" indent="-199030" algn="l" defTabSz="796119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92704" indent="-198526" algn="l" defTabSz="796119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9126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1936382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081497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226613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2371728" indent="-199030" algn="l" defTabSz="796119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5115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9023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534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80461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576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7069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5807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0922" algn="l" defTabSz="290231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80368" y="75600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93133"/>
            <a:ext cx="2226099" cy="90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5" y="167494"/>
            <a:ext cx="474744" cy="527493"/>
          </a:xfrm>
          <a:prstGeom prst="rect">
            <a:avLst/>
          </a:prstGeom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77171" y="3479730"/>
            <a:ext cx="3789158" cy="21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10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14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32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1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1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graphicFrame>
        <p:nvGraphicFramePr>
          <p:cNvPr id="28" name="Grafico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94004"/>
              </p:ext>
            </p:extLst>
          </p:nvPr>
        </p:nvGraphicFramePr>
        <p:xfrm>
          <a:off x="143570" y="1543118"/>
          <a:ext cx="486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1966456" y="1043208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1971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014" y="7421320"/>
            <a:ext cx="4842556" cy="1506635"/>
          </a:xfrm>
          <a:prstGeom prst="rect">
            <a:avLst/>
          </a:prstGeom>
          <a:noFill/>
        </p:spPr>
        <p:txBody>
          <a:bodyPr wrap="square" lIns="29023" tIns="14512" rIns="29023" bIns="14512" rtlCol="0">
            <a:spAutoFit/>
          </a:bodyPr>
          <a:lstStyle/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0-14 anni: 	29,0%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65 anni e più: 	9,0%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75 anni e più: 	3,1%</a:t>
            </a:r>
          </a:p>
          <a:p>
            <a:pPr algn="l" defTabSz="5287963">
              <a:tabLst>
                <a:tab pos="3230563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0-14:	105 M ogni 100 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65 e più:	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 M ogni 100 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75 e più:	52 M ogni 100 F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tabLst>
                <a:tab pos="2693988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918792"/>
              </p:ext>
            </p:extLst>
          </p:nvPr>
        </p:nvGraphicFramePr>
        <p:xfrm>
          <a:off x="142560" y="1544400"/>
          <a:ext cx="486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tangolo 9"/>
          <p:cNvSpPr/>
          <p:nvPr/>
        </p:nvSpPr>
        <p:spPr>
          <a:xfrm>
            <a:off x="1966456" y="1043208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1981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014" y="7421320"/>
            <a:ext cx="4842556" cy="1506635"/>
          </a:xfrm>
          <a:prstGeom prst="rect">
            <a:avLst/>
          </a:prstGeom>
          <a:noFill/>
        </p:spPr>
        <p:txBody>
          <a:bodyPr wrap="square" lIns="29023" tIns="14512" rIns="29023" bIns="14512" rtlCol="0">
            <a:spAutoFit/>
          </a:bodyPr>
          <a:lstStyle/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0-14 anni: 	26,2%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65 anni e più: 	10,1%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75 anni e più: 	3,5%</a:t>
            </a:r>
          </a:p>
          <a:p>
            <a:pPr algn="l" defTabSz="5287963">
              <a:tabLst>
                <a:tab pos="3230563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0-14:	104 M ogni 100 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65 e più:	67 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ogni 100 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75 e più:	52 M ogni 100 F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tabLst>
                <a:tab pos="2693988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1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1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75423"/>
              </p:ext>
            </p:extLst>
          </p:nvPr>
        </p:nvGraphicFramePr>
        <p:xfrm>
          <a:off x="142560" y="1544400"/>
          <a:ext cx="486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tangolo 9"/>
          <p:cNvSpPr/>
          <p:nvPr/>
        </p:nvSpPr>
        <p:spPr>
          <a:xfrm>
            <a:off x="1966456" y="1043208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1991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014" y="7421320"/>
            <a:ext cx="4842556" cy="1506635"/>
          </a:xfrm>
          <a:prstGeom prst="rect">
            <a:avLst/>
          </a:prstGeom>
          <a:noFill/>
        </p:spPr>
        <p:txBody>
          <a:bodyPr wrap="square" lIns="29023" tIns="14512" rIns="29023" bIns="14512" rtlCol="0">
            <a:spAutoFit/>
          </a:bodyPr>
          <a:lstStyle/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0-14 anni: 	21,1%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65 anni e più: 	11,4%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75 anni e più: 	4,5%</a:t>
            </a:r>
          </a:p>
          <a:p>
            <a:pPr algn="l" defTabSz="5287963">
              <a:tabLst>
                <a:tab pos="3230563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0-14:	108 M ogni 100 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65 e più:	69 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ogni 100 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75 e più:	58 M ogni 100 F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tabLst>
                <a:tab pos="2693988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1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1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2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70822"/>
              </p:ext>
            </p:extLst>
          </p:nvPr>
        </p:nvGraphicFramePr>
        <p:xfrm>
          <a:off x="142560" y="1544400"/>
          <a:ext cx="486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tangolo 9"/>
          <p:cNvSpPr/>
          <p:nvPr/>
        </p:nvSpPr>
        <p:spPr>
          <a:xfrm>
            <a:off x="1966456" y="1043208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014" y="7421320"/>
            <a:ext cx="4842556" cy="1506635"/>
          </a:xfrm>
          <a:prstGeom prst="rect">
            <a:avLst/>
          </a:prstGeom>
          <a:noFill/>
        </p:spPr>
        <p:txBody>
          <a:bodyPr wrap="square" lIns="29023" tIns="14512" rIns="29023" bIns="14512" rtlCol="0">
            <a:spAutoFit/>
          </a:bodyPr>
          <a:lstStyle/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0-14 anni: 	17,5%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65 anni e più: 	14,7%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75 anni e più: 	6,2%</a:t>
            </a:r>
          </a:p>
          <a:p>
            <a:pPr algn="l" defTabSz="5287963">
              <a:tabLst>
                <a:tab pos="3230563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0-14:	106 M ogni 100 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65 e più:	67 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ogni 100 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75 e più:	57 M ogni 100 F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tabLst>
                <a:tab pos="2693988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1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1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80081" y="1043207"/>
            <a:ext cx="4983051" cy="78857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9023" tIns="14512" rIns="29023" bIns="1451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80368" y="73727"/>
            <a:ext cx="4982766" cy="892677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6584" tIns="8292" rIns="16584" bIns="8292" anchor="ctr"/>
          <a:lstStyle/>
          <a:p>
            <a:pPr defTabSz="796119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89800" y="8967603"/>
            <a:ext cx="4163904" cy="152418"/>
          </a:xfrm>
          <a:prstGeom prst="rect">
            <a:avLst/>
          </a:prstGeom>
          <a:noFill/>
        </p:spPr>
        <p:txBody>
          <a:bodyPr wrap="none" lIns="29023" tIns="14512" rIns="29023" bIns="14512" rtlCol="0">
            <a:spAutoFit/>
          </a:bodyPr>
          <a:lstStyle/>
          <a:p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Girolamo D’</a:t>
            </a:r>
            <a:r>
              <a:rPr lang="it-IT" sz="800" dirty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Anneo</a:t>
            </a:r>
            <a:r>
              <a:rPr lang="it-IT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Comune di Palermo - E-mail: g.danneo@comune.palermo.it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" y="73728"/>
            <a:ext cx="1335657" cy="540000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61" y="112523"/>
            <a:ext cx="311810" cy="346455"/>
          </a:xfrm>
          <a:prstGeom prst="rect">
            <a:avLst/>
          </a:prstGeom>
        </p:spPr>
      </p:pic>
      <p:graphicFrame>
        <p:nvGraphicFramePr>
          <p:cNvPr id="9" name="Gra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83157"/>
              </p:ext>
            </p:extLst>
          </p:nvPr>
        </p:nvGraphicFramePr>
        <p:xfrm>
          <a:off x="142560" y="1544400"/>
          <a:ext cx="4860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tangolo 9"/>
          <p:cNvSpPr/>
          <p:nvPr/>
        </p:nvSpPr>
        <p:spPr>
          <a:xfrm>
            <a:off x="1979183" y="1043208"/>
            <a:ext cx="1185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  <a:endParaRPr lang="it-IT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1014" y="7421320"/>
            <a:ext cx="4842556" cy="1506635"/>
          </a:xfrm>
          <a:prstGeom prst="rect">
            <a:avLst/>
          </a:prstGeom>
          <a:noFill/>
        </p:spPr>
        <p:txBody>
          <a:bodyPr wrap="square" lIns="29023" tIns="14512" rIns="29023" bIns="14512" rtlCol="0">
            <a:spAutoFit/>
          </a:bodyPr>
          <a:lstStyle/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0-14 anni: 	14,9%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65 anni e più: 	17,8%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Popolazione 75 anni e più: 	8,4%</a:t>
            </a:r>
          </a:p>
          <a:p>
            <a:pPr algn="l" defTabSz="5287963">
              <a:tabLst>
                <a:tab pos="3230563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0-14:	105 M ogni 100 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65 e più:	69 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ogni 100 </a:t>
            </a: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</a:p>
          <a:p>
            <a:pPr algn="l" defTabSz="5287963">
              <a:tabLst>
                <a:tab pos="3230563" algn="r"/>
              </a:tabLst>
            </a:pPr>
            <a:r>
              <a:rPr lang="it-IT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Rapporto M/F 75 e più:	57 M ogni 100 F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tabLst>
                <a:tab pos="2693988" algn="r"/>
              </a:tabLst>
            </a:pP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3750" y="123678"/>
            <a:ext cx="2736000" cy="100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6584" tIns="8292" rIns="16584" bIns="8292">
            <a:spAutoFit/>
          </a:bodyPr>
          <a:lstStyle/>
          <a:p>
            <a:pPr defTabSz="796119">
              <a:spcBef>
                <a:spcPct val="50000"/>
              </a:spcBef>
            </a:pP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POPOLAZIONE PER FASCE DI ETÀ AI CENSIMENTI</a:t>
            </a:r>
            <a:b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(1971-2011)</a:t>
            </a:r>
            <a:endParaRPr lang="en-US" sz="1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endParaRPr lang="en-US" sz="4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96119"/>
            <a:r>
              <a:rPr lang="en-US" sz="8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Girolamo D’Anneo – Comune di Palermo</a:t>
            </a:r>
            <a:endParaRPr lang="en-US" sz="15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2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Custom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139</Words>
  <Application>Microsoft Office PowerPoint</Application>
  <PresentationFormat>Presentazione su schermo (16:9)</PresentationFormat>
  <Paragraphs>70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Vertical Template</dc:title>
  <dc:creator>Girolamo D'Anneo</dc:creator>
  <dc:description>©MegaPrint Inc. 2009</dc:description>
  <cp:lastModifiedBy>01117383</cp:lastModifiedBy>
  <cp:revision>75</cp:revision>
  <dcterms:created xsi:type="dcterms:W3CDTF">2008-12-04T00:20:37Z</dcterms:created>
  <dcterms:modified xsi:type="dcterms:W3CDTF">2015-09-09T15:10:57Z</dcterms:modified>
  <cp:category>Research Poster</cp:category>
</cp:coreProperties>
</file>