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notesMasterIdLst>
    <p:notesMasterId r:id="rId10"/>
  </p:notesMasterIdLst>
  <p:sldIdLst>
    <p:sldId id="274" r:id="rId2"/>
    <p:sldId id="273" r:id="rId3"/>
    <p:sldId id="266" r:id="rId4"/>
    <p:sldId id="275" r:id="rId5"/>
    <p:sldId id="269" r:id="rId6"/>
    <p:sldId id="271" r:id="rId7"/>
    <p:sldId id="272" r:id="rId8"/>
    <p:sldId id="265" r:id="rId9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2964" y="-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F3268-0F07-4B27-895C-3169A40D3039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D2976-4A13-4B70-A30F-9738084953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86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D2976-4A13-4B70-A30F-9738084953C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977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096264"/>
            <a:ext cx="5657850" cy="51511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6435897"/>
            <a:ext cx="5657850" cy="1651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62738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065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245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99126"/>
            <a:ext cx="1478756" cy="831627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99125"/>
            <a:ext cx="4350544" cy="8316273"/>
          </a:xfrm>
        </p:spPr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350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8934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1096264"/>
            <a:ext cx="5657850" cy="51511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6432296"/>
            <a:ext cx="5657850" cy="1651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62738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76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2666060"/>
            <a:ext cx="2777490" cy="58115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2666064"/>
            <a:ext cx="2777490" cy="581151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774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2666520"/>
            <a:ext cx="2777490" cy="10635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3730038"/>
            <a:ext cx="2777490" cy="474754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2666520"/>
            <a:ext cx="2777490" cy="10635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3730038"/>
            <a:ext cx="2777490" cy="474754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2302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008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38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" y="0"/>
            <a:ext cx="2278570" cy="990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272540" y="0"/>
            <a:ext cx="36005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858519"/>
            <a:ext cx="1800225" cy="3302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5178" y="1056640"/>
            <a:ext cx="3757045" cy="7594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4226560"/>
            <a:ext cx="1800225" cy="4880957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1851" y="9330803"/>
            <a:ext cx="1472912" cy="527403"/>
          </a:xfrm>
        </p:spPr>
        <p:txBody>
          <a:bodyPr/>
          <a:lstStyle>
            <a:lvl1pPr algn="l">
              <a:defRPr/>
            </a:lvl1pPr>
          </a:lstStyle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7" y="9330803"/>
            <a:ext cx="2614613" cy="527403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1375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154333"/>
            <a:ext cx="6856214" cy="2751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7099554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7330440"/>
            <a:ext cx="5692140" cy="118872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7099554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19" y="8532368"/>
            <a:ext cx="5692140" cy="85852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826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245600"/>
            <a:ext cx="6858001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9149567"/>
            <a:ext cx="6858001" cy="95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19" y="2666060"/>
            <a:ext cx="5657851" cy="5811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1" y="9330803"/>
            <a:ext cx="139065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F2758AE5-EC40-4FFE-82C7-F30B217F1F1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480" y="9330803"/>
            <a:ext cx="271282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9009" y="9330803"/>
            <a:ext cx="73801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362" y="2510221"/>
            <a:ext cx="56064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10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576870" y="951240"/>
            <a:ext cx="5672195" cy="1307687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threePt" dir="t"/>
            </a:scene3d>
            <a:sp3d contourW="381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i="1" dirty="0">
                <a:effectLst>
                  <a:outerShdw blurRad="38100" dist="63500" dir="2700000" algn="tl">
                    <a:srgbClr val="000000">
                      <a:alpha val="40000"/>
                    </a:srgbClr>
                  </a:outerShdw>
                </a:effectLst>
              </a:rPr>
              <a:t>La qualità della vita </a:t>
            </a:r>
          </a:p>
          <a:p>
            <a:pPr algn="ctr"/>
            <a:r>
              <a:rPr lang="it-IT" b="1" i="1" dirty="0">
                <a:effectLst>
                  <a:outerShdw blurRad="38100" dist="63500" dir="2700000" algn="tl">
                    <a:srgbClr val="000000">
                      <a:alpha val="40000"/>
                    </a:srgbClr>
                  </a:outerShdw>
                </a:effectLst>
              </a:rPr>
              <a:t>a Firenze 2015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697854" y="3369157"/>
            <a:ext cx="5430226" cy="3139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sz="2829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Benessere soggettivo</a:t>
            </a:r>
          </a:p>
          <a:p>
            <a:pPr lvl="0" algn="ctr"/>
            <a:endParaRPr lang="it-IT" sz="2829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lvl="0" algn="ctr"/>
            <a:r>
              <a:rPr lang="it-IT" sz="2829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Relazioni sociali </a:t>
            </a:r>
          </a:p>
          <a:p>
            <a:pPr lvl="0" algn="ctr"/>
            <a:endParaRPr lang="it-IT" sz="2829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lvl="0" algn="ctr"/>
            <a:r>
              <a:rPr lang="it-IT" sz="2829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Tempo libero</a:t>
            </a:r>
          </a:p>
          <a:p>
            <a:pPr lvl="0" algn="ctr"/>
            <a:endParaRPr lang="it-IT" sz="2829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lvl="0" algn="ctr"/>
            <a:r>
              <a:rPr lang="it-IT" sz="2829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Il cittadino e le istituzioni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68" y="8099992"/>
            <a:ext cx="3301685" cy="892685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5" y="8099992"/>
            <a:ext cx="2005136" cy="892893"/>
          </a:xfrm>
          <a:prstGeom prst="rect">
            <a:avLst/>
          </a:prstGeom>
        </p:spPr>
      </p:pic>
      <p:sp>
        <p:nvSpPr>
          <p:cNvPr id="8" name="Rettangolo 7"/>
          <p:cNvSpPr/>
          <p:nvPr/>
        </p:nvSpPr>
        <p:spPr>
          <a:xfrm>
            <a:off x="4422098" y="9287956"/>
            <a:ext cx="24359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Paola Balzamo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837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24166" y="1263894"/>
            <a:ext cx="413143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34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Benessere soggettivo</a:t>
            </a:r>
          </a:p>
        </p:txBody>
      </p:sp>
      <p:sp>
        <p:nvSpPr>
          <p:cNvPr id="5" name="Rettangolo 4"/>
          <p:cNvSpPr/>
          <p:nvPr/>
        </p:nvSpPr>
        <p:spPr>
          <a:xfrm>
            <a:off x="-10745" y="9257178"/>
            <a:ext cx="37882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La </a:t>
            </a:r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qualità</a:t>
            </a:r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 della vita a Firenze 2015</a:t>
            </a:r>
            <a:endParaRPr lang="it-IT" sz="20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24166" y="2653259"/>
            <a:ext cx="6576437" cy="4433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i="1" u="sng" dirty="0"/>
              <a:t>Grado di soddisfazione per la propria vita:</a:t>
            </a:r>
          </a:p>
          <a:p>
            <a:endParaRPr lang="it-IT" sz="2329" b="1" i="1" u="sng" dirty="0"/>
          </a:p>
          <a:p>
            <a:endParaRPr lang="it-IT" sz="1497" dirty="0"/>
          </a:p>
          <a:p>
            <a:pPr marL="114489" indent="-114489">
              <a:buFont typeface="Wingdings" panose="05000000000000000000" pitchFamily="2" charset="2"/>
              <a:buChar char="v"/>
            </a:pPr>
            <a:r>
              <a:rPr lang="it-IT" sz="2400" dirty="0"/>
              <a:t>  7,4 voto medio </a:t>
            </a:r>
          </a:p>
          <a:p>
            <a:endParaRPr lang="it-IT" sz="2400" dirty="0"/>
          </a:p>
          <a:p>
            <a:pPr marL="114489" indent="-114489">
              <a:buFont typeface="Wingdings" panose="05000000000000000000" pitchFamily="2" charset="2"/>
              <a:buChar char="v"/>
            </a:pPr>
            <a:r>
              <a:rPr lang="it-IT" sz="2400" dirty="0" smtClean="0"/>
              <a:t>  </a:t>
            </a:r>
            <a:r>
              <a:rPr lang="it-IT" sz="2400" dirty="0"/>
              <a:t>Quasi un cittadino su due attribuisce un voto  </a:t>
            </a:r>
          </a:p>
          <a:p>
            <a:r>
              <a:rPr lang="it-IT" sz="2400" dirty="0"/>
              <a:t>     </a:t>
            </a:r>
            <a:r>
              <a:rPr lang="it-IT" sz="2400" dirty="0" smtClean="0"/>
              <a:t> tra </a:t>
            </a:r>
            <a:r>
              <a:rPr lang="it-IT" sz="2400" dirty="0"/>
              <a:t>8-10</a:t>
            </a:r>
          </a:p>
          <a:p>
            <a:endParaRPr lang="it-IT" sz="2400" dirty="0"/>
          </a:p>
          <a:p>
            <a:pPr marL="114489" indent="-114489" algn="just">
              <a:buFont typeface="Wingdings" panose="05000000000000000000" pitchFamily="2" charset="2"/>
              <a:buChar char="v"/>
            </a:pPr>
            <a:r>
              <a:rPr lang="it-IT" sz="2400" dirty="0"/>
              <a:t>  Ottimisti e pessimisti verso il futuro si     </a:t>
            </a:r>
          </a:p>
          <a:p>
            <a:pPr algn="just"/>
            <a:r>
              <a:rPr lang="it-IT" sz="2400" dirty="0"/>
              <a:t>     </a:t>
            </a:r>
            <a:r>
              <a:rPr lang="it-IT" sz="2400" dirty="0" smtClean="0"/>
              <a:t> equivalgono </a:t>
            </a:r>
            <a:r>
              <a:rPr lang="it-IT" sz="2400" dirty="0"/>
              <a:t>ma tra i giovani il 70% prospetta   </a:t>
            </a:r>
          </a:p>
          <a:p>
            <a:pPr algn="just"/>
            <a:r>
              <a:rPr lang="it-IT" sz="2400" dirty="0"/>
              <a:t>     </a:t>
            </a:r>
            <a:r>
              <a:rPr lang="it-IT" sz="2400" dirty="0" smtClean="0"/>
              <a:t> un </a:t>
            </a:r>
            <a:r>
              <a:rPr lang="it-IT" sz="2400" dirty="0"/>
              <a:t>futuro migliore</a:t>
            </a:r>
          </a:p>
          <a:p>
            <a:endParaRPr lang="it-IT" sz="1664" dirty="0"/>
          </a:p>
          <a:p>
            <a:pPr marL="114489" indent="-114489">
              <a:buFont typeface="Wingdings" panose="05000000000000000000" pitchFamily="2" charset="2"/>
              <a:buChar char="v"/>
            </a:pPr>
            <a:endParaRPr lang="it-IT" sz="721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66" y="264527"/>
            <a:ext cx="1141451" cy="508293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061" y="264527"/>
            <a:ext cx="2000542" cy="508293"/>
          </a:xfrm>
          <a:prstGeom prst="rect">
            <a:avLst/>
          </a:prstGeom>
        </p:spPr>
      </p:pic>
      <p:sp>
        <p:nvSpPr>
          <p:cNvPr id="10" name="Rettangolo 9"/>
          <p:cNvSpPr/>
          <p:nvPr/>
        </p:nvSpPr>
        <p:spPr>
          <a:xfrm>
            <a:off x="4422098" y="9287956"/>
            <a:ext cx="24359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Paola Balzamo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636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124165" y="1625105"/>
            <a:ext cx="6490019" cy="634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489" indent="-114489">
              <a:buFont typeface="Wingdings" panose="05000000000000000000" pitchFamily="2" charset="2"/>
              <a:buChar char="v"/>
            </a:pPr>
            <a:endParaRPr lang="it-IT" sz="721" dirty="0" smtClean="0"/>
          </a:p>
          <a:p>
            <a:r>
              <a:rPr lang="it-IT" sz="2800" b="1" i="1" u="sng" dirty="0" smtClean="0"/>
              <a:t>Contesto socio-economico</a:t>
            </a:r>
            <a:endParaRPr lang="it-IT" sz="28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141508" y="6906634"/>
            <a:ext cx="6559095" cy="1337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In caso di imprevisto economico 1 cittadino su 10 non è in grado di far fronte a nessuna spesa. </a:t>
            </a:r>
          </a:p>
          <a:p>
            <a:pPr algn="just"/>
            <a:r>
              <a:rPr lang="it-IT" sz="2000" dirty="0"/>
              <a:t>Il 24,2% degli intervistati dichiara invece di poter sostenere anche una spesa superiore a 800 euro.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07" y="2414716"/>
            <a:ext cx="6559096" cy="4072918"/>
          </a:xfrm>
          <a:prstGeom prst="rect">
            <a:avLst/>
          </a:prstGeom>
        </p:spPr>
      </p:pic>
      <p:sp>
        <p:nvSpPr>
          <p:cNvPr id="19" name="Rettangolo 18"/>
          <p:cNvSpPr/>
          <p:nvPr/>
        </p:nvSpPr>
        <p:spPr>
          <a:xfrm>
            <a:off x="124166" y="1032117"/>
            <a:ext cx="649001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34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Benessere soggettivo</a:t>
            </a:r>
            <a:endParaRPr lang="it-IT" sz="3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20" name="Immagin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66" y="279518"/>
            <a:ext cx="1141451" cy="508293"/>
          </a:xfrm>
          <a:prstGeom prst="rect">
            <a:avLst/>
          </a:prstGeom>
        </p:spPr>
      </p:pic>
      <p:pic>
        <p:nvPicPr>
          <p:cNvPr id="26" name="Immagin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061" y="264527"/>
            <a:ext cx="2000542" cy="508293"/>
          </a:xfrm>
          <a:prstGeom prst="rect">
            <a:avLst/>
          </a:prstGeom>
        </p:spPr>
      </p:pic>
      <p:sp>
        <p:nvSpPr>
          <p:cNvPr id="11" name="Rettangolo 10"/>
          <p:cNvSpPr/>
          <p:nvPr/>
        </p:nvSpPr>
        <p:spPr>
          <a:xfrm>
            <a:off x="-10745" y="9257178"/>
            <a:ext cx="37882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La </a:t>
            </a:r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qualità</a:t>
            </a:r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 della vita a Firenze 2015</a:t>
            </a:r>
            <a:endParaRPr lang="it-IT" sz="2000" dirty="0"/>
          </a:p>
        </p:txBody>
      </p:sp>
      <p:sp>
        <p:nvSpPr>
          <p:cNvPr id="12" name="Rettangolo 11"/>
          <p:cNvSpPr/>
          <p:nvPr/>
        </p:nvSpPr>
        <p:spPr>
          <a:xfrm>
            <a:off x="4422098" y="9287956"/>
            <a:ext cx="24359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Paola Balzamo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353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124165" y="6887742"/>
            <a:ext cx="65764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I servizi (grande distribuzione, presenza di scuole, illuminazione) sono gli aspetti valutati positivamente.</a:t>
            </a:r>
          </a:p>
          <a:p>
            <a:pPr algn="just"/>
            <a:r>
              <a:rPr lang="it-IT" sz="2000" dirty="0"/>
              <a:t>La mobilità (possibilità di parcheggio, traffico/viabilità, presenza di piste ciclabili, assetto fondo stradale) è il fattore considerato più critico.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07" y="2317936"/>
            <a:ext cx="6559095" cy="4072919"/>
          </a:xfrm>
          <a:prstGeom prst="rect">
            <a:avLst/>
          </a:prstGeom>
        </p:spPr>
      </p:pic>
      <p:pic>
        <p:nvPicPr>
          <p:cNvPr id="20" name="Immagin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66" y="279518"/>
            <a:ext cx="1141451" cy="508293"/>
          </a:xfrm>
          <a:prstGeom prst="rect">
            <a:avLst/>
          </a:prstGeom>
        </p:spPr>
      </p:pic>
      <p:sp>
        <p:nvSpPr>
          <p:cNvPr id="22" name="Rettangolo 21"/>
          <p:cNvSpPr/>
          <p:nvPr/>
        </p:nvSpPr>
        <p:spPr>
          <a:xfrm>
            <a:off x="124166" y="1032117"/>
            <a:ext cx="649001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34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Benessere soggettivo</a:t>
            </a:r>
            <a:endParaRPr lang="it-IT" sz="3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124165" y="1625105"/>
            <a:ext cx="6490019" cy="634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489" indent="-114489">
              <a:buFont typeface="Wingdings" panose="05000000000000000000" pitchFamily="2" charset="2"/>
              <a:buChar char="v"/>
            </a:pPr>
            <a:endParaRPr lang="it-IT" sz="721" dirty="0" smtClean="0"/>
          </a:p>
          <a:p>
            <a:r>
              <a:rPr lang="it-IT" sz="2800" b="1" i="1" u="sng" dirty="0" smtClean="0"/>
              <a:t>Contesto </a:t>
            </a:r>
            <a:r>
              <a:rPr lang="it-IT" sz="2800" b="1" i="1" u="sng" dirty="0"/>
              <a:t>residenziale: servizi e ambiente</a:t>
            </a:r>
            <a:endParaRPr lang="it-IT" sz="2800" dirty="0"/>
          </a:p>
        </p:txBody>
      </p:sp>
      <p:pic>
        <p:nvPicPr>
          <p:cNvPr id="25" name="Immagin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061" y="264527"/>
            <a:ext cx="2000542" cy="508293"/>
          </a:xfrm>
          <a:prstGeom prst="rect">
            <a:avLst/>
          </a:prstGeom>
        </p:spPr>
      </p:pic>
      <p:sp>
        <p:nvSpPr>
          <p:cNvPr id="10" name="Rettangolo 9"/>
          <p:cNvSpPr/>
          <p:nvPr/>
        </p:nvSpPr>
        <p:spPr>
          <a:xfrm>
            <a:off x="-10745" y="9257178"/>
            <a:ext cx="37882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La </a:t>
            </a:r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qualità</a:t>
            </a:r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 della vita a Firenze 2015</a:t>
            </a:r>
            <a:endParaRPr lang="it-IT" sz="2000" dirty="0"/>
          </a:p>
        </p:txBody>
      </p:sp>
      <p:sp>
        <p:nvSpPr>
          <p:cNvPr id="11" name="Rettangolo 10"/>
          <p:cNvSpPr/>
          <p:nvPr/>
        </p:nvSpPr>
        <p:spPr>
          <a:xfrm>
            <a:off x="4422098" y="9287956"/>
            <a:ext cx="24359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Paola Balzamo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145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24166" y="1032117"/>
            <a:ext cx="657643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34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Relazioni sociali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20415" y="7258536"/>
            <a:ext cx="6580187" cy="1638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1" dirty="0"/>
              <a:t>La rete familiare rappresenta il sostegno principale su cui i cittadini possono contare.</a:t>
            </a:r>
          </a:p>
          <a:p>
            <a:pPr algn="just"/>
            <a:r>
              <a:rPr lang="it-IT" sz="2001" dirty="0"/>
              <a:t>L’83,2% dichiara di ricevere o poter ricevere aiuti dai familiari, il 72,9% dagli amici, solo 1 persona su 2 dai vicini di casa e dai colleghi e conoscenti.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120417" y="1657129"/>
            <a:ext cx="6580185" cy="1250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i="1" u="sng" dirty="0"/>
              <a:t>Supporto che il cittadino riceve o potrebbe ricevere</a:t>
            </a:r>
            <a:endParaRPr lang="it-IT" sz="2800" dirty="0"/>
          </a:p>
          <a:p>
            <a:pPr marL="114489" indent="-114489">
              <a:buFont typeface="Wingdings" panose="05000000000000000000" pitchFamily="2" charset="2"/>
              <a:buChar char="v"/>
            </a:pPr>
            <a:endParaRPr lang="it-IT" sz="2001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15" y="2751618"/>
            <a:ext cx="6580187" cy="4233224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66" y="279519"/>
            <a:ext cx="1141451" cy="508293"/>
          </a:xfrm>
          <a:prstGeom prst="rect">
            <a:avLst/>
          </a:prstGeom>
        </p:spPr>
      </p:pic>
      <p:pic>
        <p:nvPicPr>
          <p:cNvPr id="19" name="Immagin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061" y="264527"/>
            <a:ext cx="2000542" cy="508293"/>
          </a:xfrm>
          <a:prstGeom prst="rect">
            <a:avLst/>
          </a:prstGeom>
        </p:spPr>
      </p:pic>
      <p:sp>
        <p:nvSpPr>
          <p:cNvPr id="13" name="Rettangolo 12"/>
          <p:cNvSpPr/>
          <p:nvPr/>
        </p:nvSpPr>
        <p:spPr>
          <a:xfrm>
            <a:off x="-10745" y="9257178"/>
            <a:ext cx="37882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La </a:t>
            </a:r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qualità</a:t>
            </a:r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 della vita a Firenze 2015</a:t>
            </a:r>
            <a:endParaRPr lang="it-IT" sz="2000" dirty="0"/>
          </a:p>
        </p:txBody>
      </p:sp>
      <p:sp>
        <p:nvSpPr>
          <p:cNvPr id="15" name="Rettangolo 14"/>
          <p:cNvSpPr/>
          <p:nvPr/>
        </p:nvSpPr>
        <p:spPr>
          <a:xfrm>
            <a:off x="4422098" y="9287956"/>
            <a:ext cx="24359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Paola Balzamo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777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29369" y="6370526"/>
            <a:ext cx="65712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Tra le attività svolte nel tempo libero il 69,2% degli intervistati dichiara di dedicarsi frequentemente o abbastanza al relax personale inteso come lettura, cura della persona.</a:t>
            </a:r>
          </a:p>
          <a:p>
            <a:pPr algn="just"/>
            <a:r>
              <a:rPr lang="it-IT" dirty="0"/>
              <a:t>Tutte le altre attività presentano valori al di sotto del 40%.</a:t>
            </a:r>
          </a:p>
          <a:p>
            <a:pPr algn="just"/>
            <a:r>
              <a:rPr lang="it-IT" dirty="0"/>
              <a:t>Le attività ricreative (cinema, teatro, eventi sportivi, concerti…) sono svolte dal 35,2% dei cittadini, le attività sportive dal 32,4%, le attività culturali e di informazione varia (musei, mostre, incontri culturali…) dal 29,3%, solo 1 cittadino su 10 svolge abitualmente attività sociali e di volontariato.</a:t>
            </a:r>
          </a:p>
          <a:p>
            <a:pPr algn="just"/>
            <a:r>
              <a:rPr lang="it-IT" dirty="0"/>
              <a:t>Il 70,3% dei cittadini usa internet. Totalità tra gli studenti.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23" y="2324974"/>
            <a:ext cx="5781002" cy="4032379"/>
          </a:xfrm>
          <a:prstGeom prst="rect">
            <a:avLst/>
          </a:prstGeom>
        </p:spPr>
      </p:pic>
      <p:sp>
        <p:nvSpPr>
          <p:cNvPr id="21" name="Rettangolo 20"/>
          <p:cNvSpPr/>
          <p:nvPr/>
        </p:nvSpPr>
        <p:spPr>
          <a:xfrm>
            <a:off x="124166" y="795659"/>
            <a:ext cx="657643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34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Tempo libero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169136" y="1484039"/>
            <a:ext cx="6531467" cy="1188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i="1" u="sng" dirty="0"/>
              <a:t>Frequenza con la quale il cittadino si dedica al tempo libero</a:t>
            </a:r>
            <a:endParaRPr lang="it-IT" sz="2400" dirty="0"/>
          </a:p>
          <a:p>
            <a:pPr marL="114489" indent="-114489">
              <a:buFont typeface="Wingdings" panose="05000000000000000000" pitchFamily="2" charset="2"/>
              <a:buChar char="v"/>
            </a:pPr>
            <a:endParaRPr lang="it-IT" sz="2200" dirty="0"/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66" y="279519"/>
            <a:ext cx="1141451" cy="508293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061" y="264527"/>
            <a:ext cx="2000542" cy="508293"/>
          </a:xfrm>
          <a:prstGeom prst="rect">
            <a:avLst/>
          </a:prstGeom>
        </p:spPr>
      </p:pic>
      <p:sp>
        <p:nvSpPr>
          <p:cNvPr id="13" name="Rettangolo 12"/>
          <p:cNvSpPr/>
          <p:nvPr/>
        </p:nvSpPr>
        <p:spPr>
          <a:xfrm>
            <a:off x="-10745" y="9257178"/>
            <a:ext cx="37882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La </a:t>
            </a:r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qualità</a:t>
            </a:r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 della vita a Firenze 2015</a:t>
            </a:r>
            <a:endParaRPr lang="it-IT" sz="2000" dirty="0"/>
          </a:p>
        </p:txBody>
      </p:sp>
      <p:sp>
        <p:nvSpPr>
          <p:cNvPr id="15" name="Rettangolo 14"/>
          <p:cNvSpPr/>
          <p:nvPr/>
        </p:nvSpPr>
        <p:spPr>
          <a:xfrm>
            <a:off x="4422098" y="9287956"/>
            <a:ext cx="24359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Paola Balzamo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378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24165" y="6863766"/>
            <a:ext cx="65764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La fiducia dei cittadini nei confronti delle istituzioni vede un voto medio di 5,7 alla Magistratura/sistema giudiziario, 6 alla Polizia Municipale, 6,8 alle Forze dell’Ordine, 7,2 alla Protezione Civile e 8,1 ai Vigili del Fuoco.</a:t>
            </a:r>
          </a:p>
          <a:p>
            <a:pPr algn="just"/>
            <a:r>
              <a:rPr lang="it-IT" sz="2000" dirty="0"/>
              <a:t>I giovani ripongono meno fiducia nelle istituzioni rispetto alle classi più mature.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23" y="2334308"/>
            <a:ext cx="6575480" cy="4230196"/>
          </a:xfrm>
          <a:prstGeom prst="rect">
            <a:avLst/>
          </a:prstGeom>
        </p:spPr>
      </p:pic>
      <p:sp>
        <p:nvSpPr>
          <p:cNvPr id="20" name="Rettangolo 19"/>
          <p:cNvSpPr/>
          <p:nvPr/>
        </p:nvSpPr>
        <p:spPr>
          <a:xfrm>
            <a:off x="124166" y="1042457"/>
            <a:ext cx="657643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34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Il </a:t>
            </a:r>
            <a:r>
              <a:rPr lang="it-IT" sz="34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cittadino e le istituzioni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124165" y="1662617"/>
            <a:ext cx="6576437" cy="831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i="1" u="sng" dirty="0"/>
              <a:t>Fiducia nelle istituzioni</a:t>
            </a:r>
            <a:endParaRPr lang="it-IT" sz="2800" dirty="0"/>
          </a:p>
          <a:p>
            <a:pPr marL="114489" indent="-114489">
              <a:buFont typeface="Wingdings" panose="05000000000000000000" pitchFamily="2" charset="2"/>
              <a:buChar char="v"/>
            </a:pPr>
            <a:endParaRPr lang="it-IT" sz="2001" dirty="0"/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66" y="279519"/>
            <a:ext cx="1141451" cy="508293"/>
          </a:xfrm>
          <a:prstGeom prst="rect">
            <a:avLst/>
          </a:prstGeom>
        </p:spPr>
      </p:pic>
      <p:pic>
        <p:nvPicPr>
          <p:cNvPr id="17" name="Immagin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061" y="264527"/>
            <a:ext cx="2000542" cy="508293"/>
          </a:xfrm>
          <a:prstGeom prst="rect">
            <a:avLst/>
          </a:prstGeom>
        </p:spPr>
      </p:pic>
      <p:sp>
        <p:nvSpPr>
          <p:cNvPr id="13" name="Rettangolo 12"/>
          <p:cNvSpPr/>
          <p:nvPr/>
        </p:nvSpPr>
        <p:spPr>
          <a:xfrm>
            <a:off x="-10745" y="9257178"/>
            <a:ext cx="37882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La </a:t>
            </a:r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qualità</a:t>
            </a:r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 della vita a Firenze 2015</a:t>
            </a:r>
            <a:endParaRPr lang="it-IT" sz="2000" dirty="0"/>
          </a:p>
        </p:txBody>
      </p:sp>
      <p:sp>
        <p:nvSpPr>
          <p:cNvPr id="14" name="Rettangolo 13"/>
          <p:cNvSpPr/>
          <p:nvPr/>
        </p:nvSpPr>
        <p:spPr>
          <a:xfrm>
            <a:off x="4422098" y="9287956"/>
            <a:ext cx="24359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Paola Balzamo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129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124165" y="2129840"/>
            <a:ext cx="6576438" cy="7182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20" dirty="0"/>
          </a:p>
          <a:p>
            <a:pPr marL="114489" indent="-114489" algn="just">
              <a:buFont typeface="Wingdings" panose="05000000000000000000" pitchFamily="2" charset="2"/>
              <a:buChar char="v"/>
            </a:pPr>
            <a:r>
              <a:rPr lang="it-IT" sz="2400" dirty="0"/>
              <a:t>  Rilevazione su 4.500 residenti del comune di </a:t>
            </a:r>
          </a:p>
          <a:p>
            <a:pPr algn="just"/>
            <a:r>
              <a:rPr lang="it-IT" sz="2400" dirty="0"/>
              <a:t>     Firenze utilizzando un campionamento </a:t>
            </a:r>
          </a:p>
          <a:p>
            <a:pPr algn="just"/>
            <a:r>
              <a:rPr lang="it-IT" sz="2400" dirty="0"/>
              <a:t>     probabilistico stratificato</a:t>
            </a:r>
          </a:p>
          <a:p>
            <a:pPr algn="just">
              <a:lnSpc>
                <a:spcPct val="150000"/>
              </a:lnSpc>
            </a:pPr>
            <a:endParaRPr lang="it-IT" sz="2400" dirty="0"/>
          </a:p>
          <a:p>
            <a:pPr marL="114489" indent="-114489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it-IT" sz="2400" dirty="0"/>
              <a:t>  Indagine telefonica condotta con metodo CATI </a:t>
            </a:r>
          </a:p>
          <a:p>
            <a:pPr algn="just">
              <a:lnSpc>
                <a:spcPct val="150000"/>
              </a:lnSpc>
            </a:pPr>
            <a:endParaRPr lang="it-IT" sz="2400" dirty="0"/>
          </a:p>
          <a:p>
            <a:pPr marL="114489" indent="-114489" algn="just">
              <a:buFont typeface="Wingdings" panose="05000000000000000000" pitchFamily="2" charset="2"/>
              <a:buChar char="v"/>
            </a:pPr>
            <a:r>
              <a:rPr lang="it-IT" sz="2400" dirty="0"/>
              <a:t>  Periodo di rilevazione: dicembre 2014 marzo  </a:t>
            </a:r>
          </a:p>
          <a:p>
            <a:pPr algn="just"/>
            <a:r>
              <a:rPr lang="it-IT" sz="2400" dirty="0"/>
              <a:t>      2015</a:t>
            </a:r>
          </a:p>
          <a:p>
            <a:pPr algn="just">
              <a:lnSpc>
                <a:spcPct val="150000"/>
              </a:lnSpc>
            </a:pPr>
            <a:endParaRPr lang="it-IT" sz="2400" dirty="0"/>
          </a:p>
          <a:p>
            <a:pPr marL="114489" indent="-114489" algn="just">
              <a:buFont typeface="Wingdings" panose="05000000000000000000" pitchFamily="2" charset="2"/>
              <a:buChar char="v"/>
            </a:pPr>
            <a:r>
              <a:rPr lang="it-IT" sz="2400" dirty="0"/>
              <a:t>  Ambiti di indagine: benessere soggettivo, </a:t>
            </a:r>
          </a:p>
          <a:p>
            <a:pPr algn="just"/>
            <a:r>
              <a:rPr lang="it-IT" sz="2400" dirty="0"/>
              <a:t>      relazioni sociali, tempo libero, il cittadino e le  </a:t>
            </a:r>
          </a:p>
          <a:p>
            <a:pPr algn="just"/>
            <a:r>
              <a:rPr lang="it-IT" sz="2400" dirty="0"/>
              <a:t>      istituzioni</a:t>
            </a:r>
          </a:p>
          <a:p>
            <a:pPr algn="just"/>
            <a:endParaRPr lang="it-IT" sz="2400" dirty="0"/>
          </a:p>
          <a:p>
            <a:pPr marL="114489" indent="-114489" algn="just">
              <a:buFont typeface="Wingdings" panose="05000000000000000000" pitchFamily="2" charset="2"/>
              <a:buChar char="v"/>
            </a:pPr>
            <a:r>
              <a:rPr lang="it-IT" sz="2400" dirty="0"/>
              <a:t>  Obiettivo dell’indagine: approfondire la </a:t>
            </a:r>
          </a:p>
          <a:p>
            <a:pPr algn="just"/>
            <a:r>
              <a:rPr lang="it-IT" sz="2400" dirty="0"/>
              <a:t>     descrizione delle dimensioni demografiche, </a:t>
            </a:r>
          </a:p>
          <a:p>
            <a:pPr algn="just"/>
            <a:r>
              <a:rPr lang="it-IT" sz="2400" dirty="0"/>
              <a:t>     economiche e sociali di Firenze</a:t>
            </a:r>
          </a:p>
          <a:p>
            <a:endParaRPr lang="it-IT" sz="1835" dirty="0"/>
          </a:p>
          <a:p>
            <a:pPr marL="114489" indent="-114489">
              <a:buFont typeface="Wingdings" panose="05000000000000000000" pitchFamily="2" charset="2"/>
              <a:buChar char="v"/>
            </a:pPr>
            <a:endParaRPr lang="it-IT" sz="721" dirty="0"/>
          </a:p>
        </p:txBody>
      </p:sp>
      <p:sp>
        <p:nvSpPr>
          <p:cNvPr id="10" name="Titolo 1"/>
          <p:cNvSpPr txBox="1">
            <a:spLocks/>
          </p:cNvSpPr>
          <p:nvPr/>
        </p:nvSpPr>
        <p:spPr>
          <a:xfrm>
            <a:off x="124166" y="1058210"/>
            <a:ext cx="6081900" cy="84058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Metodologia di indagine</a:t>
            </a: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66" y="279519"/>
            <a:ext cx="1141451" cy="508293"/>
          </a:xfrm>
          <a:prstGeom prst="rect">
            <a:avLst/>
          </a:prstGeom>
        </p:spPr>
      </p:pic>
      <p:pic>
        <p:nvPicPr>
          <p:cNvPr id="17" name="Immagin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061" y="264527"/>
            <a:ext cx="2000542" cy="508293"/>
          </a:xfrm>
          <a:prstGeom prst="rect">
            <a:avLst/>
          </a:prstGeom>
        </p:spPr>
      </p:pic>
      <p:sp>
        <p:nvSpPr>
          <p:cNvPr id="12" name="Rettangolo 11"/>
          <p:cNvSpPr/>
          <p:nvPr/>
        </p:nvSpPr>
        <p:spPr>
          <a:xfrm>
            <a:off x="-10745" y="9257178"/>
            <a:ext cx="37882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La </a:t>
            </a:r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qualità</a:t>
            </a:r>
            <a:r>
              <a:rPr lang="it-IT" sz="2000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 della vita a Firenze 2015</a:t>
            </a:r>
            <a:endParaRPr lang="it-IT" sz="2000" dirty="0"/>
          </a:p>
        </p:txBody>
      </p:sp>
      <p:sp>
        <p:nvSpPr>
          <p:cNvPr id="13" name="Rettangolo 12"/>
          <p:cNvSpPr/>
          <p:nvPr/>
        </p:nvSpPr>
        <p:spPr>
          <a:xfrm>
            <a:off x="4422098" y="9287956"/>
            <a:ext cx="24359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b="1" i="1" spc="-20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Paola Balzamo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091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415</TotalTime>
  <Words>567</Words>
  <Application>Microsoft Office PowerPoint</Application>
  <PresentationFormat>A4 (21x29,7 cm)</PresentationFormat>
  <Paragraphs>79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Retrospettivo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qualità della vita a Firenze 2015</dc:title>
  <dc:creator>Balzamo Paola</dc:creator>
  <cp:lastModifiedBy>01117383</cp:lastModifiedBy>
  <cp:revision>60</cp:revision>
  <dcterms:created xsi:type="dcterms:W3CDTF">2015-09-02T11:27:06Z</dcterms:created>
  <dcterms:modified xsi:type="dcterms:W3CDTF">2015-09-10T07:23:16Z</dcterms:modified>
</cp:coreProperties>
</file>