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1" r:id="rId1"/>
  </p:sldMasterIdLst>
  <p:sldIdLst>
    <p:sldId id="267" r:id="rId2"/>
    <p:sldId id="265" r:id="rId3"/>
    <p:sldId id="269" r:id="rId4"/>
    <p:sldId id="271" r:id="rId5"/>
    <p:sldId id="272" r:id="rId6"/>
    <p:sldId id="273" r:id="rId7"/>
    <p:sldId id="274" r:id="rId8"/>
  </p:sldIdLst>
  <p:sldSz cx="6858000" cy="9906000" type="A4"/>
  <p:notesSz cx="6797675" cy="987425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-2964" y="-6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1588" y="9245600"/>
            <a:ext cx="6856412" cy="660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9150350"/>
            <a:ext cx="6856413" cy="920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679450" y="7721600"/>
            <a:ext cx="5554663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349248"/>
            <a:ext cx="5657850" cy="6339840"/>
          </a:xfrm>
        </p:spPr>
        <p:txBody>
          <a:bodyPr/>
          <a:lstStyle>
            <a:lvl1pPr algn="l">
              <a:lnSpc>
                <a:spcPct val="85000"/>
              </a:lnSpc>
              <a:defRPr sz="6000" spc="-3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8779" y="7921104"/>
            <a:ext cx="5657850" cy="2032000"/>
          </a:xfrm>
        </p:spPr>
        <p:txBody>
          <a:bodyPr lIns="91440" rIns="91440"/>
          <a:lstStyle>
            <a:lvl1pPr marL="0" indent="0" algn="l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BC26F-15A6-4F31-89F7-60E37AB9ACD8}" type="datetimeFigureOut">
              <a:rPr lang="it-IT"/>
              <a:pPr>
                <a:defRPr/>
              </a:pPr>
              <a:t>09/09/2015</a:t>
            </a:fld>
            <a:endParaRPr lang="it-IT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D621BB-8E51-413E-A5F0-CAC9C6C2254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CD29D-E5F0-479D-9839-9F4C28163A4E}" type="datetimeFigureOut">
              <a:rPr lang="it-IT"/>
              <a:pPr>
                <a:defRPr/>
              </a:pPr>
              <a:t>09/09/2015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E49363-0180-4823-B32E-E764F695A50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1588" y="9245600"/>
            <a:ext cx="6856412" cy="660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9150350"/>
            <a:ext cx="6856413" cy="920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737386"/>
            <a:ext cx="1478756" cy="1023541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737385"/>
            <a:ext cx="4350544" cy="10235413"/>
          </a:xfrm>
        </p:spPr>
        <p:txBody>
          <a:bodyPr vert="eaVert" lIns="45720" tIns="0" rIns="45720" bIns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D83C2-8CF6-49D2-8F52-6F657F48AF67}" type="datetimeFigureOut">
              <a:rPr lang="it-IT"/>
              <a:pPr>
                <a:defRPr/>
              </a:pPr>
              <a:t>09/09/2015</a:t>
            </a:fld>
            <a:endParaRPr lang="it-IT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F8452A-19F0-4365-8BF4-1BAF0903E7C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DEB70-88C9-424A-80D5-0BFFCA401C34}" type="datetimeFigureOut">
              <a:rPr lang="it-IT"/>
              <a:pPr>
                <a:defRPr/>
              </a:pPr>
              <a:t>09/09/2015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4FACC-589A-4C78-B9FF-ACFC7C11D8B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1588" y="9245600"/>
            <a:ext cx="6856412" cy="660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9150350"/>
            <a:ext cx="6856413" cy="920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679450" y="7721600"/>
            <a:ext cx="5554663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220" y="1349248"/>
            <a:ext cx="5657850" cy="6339840"/>
          </a:xfrm>
        </p:spPr>
        <p:txBody>
          <a:bodyPr anchorCtr="0"/>
          <a:lstStyle>
            <a:lvl1pPr>
              <a:lnSpc>
                <a:spcPct val="85000"/>
              </a:lnSpc>
              <a:defRPr sz="6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7916672"/>
            <a:ext cx="5657850" cy="2032000"/>
          </a:xfrm>
        </p:spPr>
        <p:txBody>
          <a:bodyPr lIns="91440" rIns="91440" anchor="t" anchorCtr="0"/>
          <a:lstStyle>
            <a:lvl1pPr marL="0" indent="0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EB4B53-E74C-4C6B-A7C3-2670AC57377D}" type="datetimeFigureOut">
              <a:rPr lang="it-IT"/>
              <a:pPr>
                <a:defRPr/>
              </a:pPr>
              <a:t>09/09/2015</a:t>
            </a:fld>
            <a:endParaRPr lang="it-IT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379352-2315-4355-8F8D-9619344C18B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17220" y="509519"/>
            <a:ext cx="5657850" cy="2579124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7220" y="3281305"/>
            <a:ext cx="2777490" cy="715264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97580" y="3281309"/>
            <a:ext cx="2777490" cy="71526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38845-CD5C-4CD3-8CC2-633DF11E911C}" type="datetimeFigureOut">
              <a:rPr lang="it-IT"/>
              <a:pPr>
                <a:defRPr/>
              </a:pPr>
              <a:t>09/09/2015</a:t>
            </a:fld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F1EEC8-A592-40F9-9A5B-F7D2E2EFF90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17220" y="509519"/>
            <a:ext cx="5657850" cy="2579124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3281870"/>
            <a:ext cx="2777490" cy="1308946"/>
          </a:xfrm>
        </p:spPr>
        <p:txBody>
          <a:bodyPr lIns="91440" rIns="91440" anchor="ctr"/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" y="4590816"/>
            <a:ext cx="2777490" cy="5843129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97580" y="3281870"/>
            <a:ext cx="2777490" cy="1308946"/>
          </a:xfrm>
        </p:spPr>
        <p:txBody>
          <a:bodyPr lIns="91440" rIns="91440" anchor="ctr"/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97580" y="4590816"/>
            <a:ext cx="2777490" cy="5843129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844E2-4642-4A53-9CF8-9369190AA61F}" type="datetimeFigureOut">
              <a:rPr lang="it-IT"/>
              <a:pPr>
                <a:defRPr/>
              </a:pPr>
              <a:t>09/09/2015</a:t>
            </a:fld>
            <a:endParaRPr lang="it-IT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12448-C2EE-4CC5-AD55-6A1C8540DFC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A8B3D-7329-4D17-B5B3-DA7E17963989}" type="datetimeFigureOut">
              <a:rPr lang="it-IT"/>
              <a:pPr>
                <a:defRPr/>
              </a:pPr>
              <a:t>09/09/2015</a:t>
            </a:fld>
            <a:endParaRPr lang="it-I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884F89-E90F-427B-96DF-031F3C8AAD3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1588" y="9245600"/>
            <a:ext cx="6856412" cy="660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5"/>
          <p:cNvSpPr/>
          <p:nvPr/>
        </p:nvSpPr>
        <p:spPr>
          <a:xfrm>
            <a:off x="0" y="9150350"/>
            <a:ext cx="6856413" cy="920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05D846-BFDB-4497-9971-82EE3FB43609}" type="datetimeFigureOut">
              <a:rPr lang="it-IT"/>
              <a:pPr>
                <a:defRPr/>
              </a:pPr>
              <a:t>09/09/2015</a:t>
            </a:fld>
            <a:endParaRPr lang="it-IT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EACD8-205D-4C17-B708-A41A76E629A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0"/>
            <a:ext cx="2278063" cy="990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2273300" y="0"/>
            <a:ext cx="34925" cy="990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175" y="1056638"/>
            <a:ext cx="1800225" cy="4064000"/>
          </a:xfrm>
        </p:spPr>
        <p:txBody>
          <a:bodyPr/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5178" y="1300480"/>
            <a:ext cx="3757045" cy="93472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7175" y="5201920"/>
            <a:ext cx="1800225" cy="6007332"/>
          </a:xfrm>
        </p:spPr>
        <p:txBody>
          <a:bodyPr lIns="91440" rIns="91440"/>
          <a:lstStyle>
            <a:lvl1pPr marL="0" indent="0"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261938" y="9331325"/>
            <a:ext cx="1473200" cy="527050"/>
          </a:xfrm>
        </p:spPr>
        <p:txBody>
          <a:bodyPr/>
          <a:lstStyle>
            <a:lvl1pPr algn="l">
              <a:defRPr smtClean="0"/>
            </a:lvl1pPr>
          </a:lstStyle>
          <a:p>
            <a:pPr>
              <a:defRPr/>
            </a:pPr>
            <a:fld id="{81ECDBB7-0160-44FA-ADA7-5CB59CC77417}" type="datetimeFigureOut">
              <a:rPr lang="it-IT"/>
              <a:pPr>
                <a:defRPr/>
              </a:pPr>
              <a:t>09/09/2015</a:t>
            </a:fld>
            <a:endParaRPr lang="it-IT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700338" y="9331325"/>
            <a:ext cx="2614612" cy="52705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688B55B-01E9-4FB6-B20D-1090D4A02C9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7154863"/>
            <a:ext cx="6856413" cy="275113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0" y="7099300"/>
            <a:ext cx="6856413" cy="936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220" y="9022080"/>
            <a:ext cx="5692140" cy="1463040"/>
          </a:xfrm>
        </p:spPr>
        <p:txBody>
          <a:bodyPr tIns="0" bIns="0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" y="0"/>
            <a:ext cx="6857992" cy="8737913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it-IT" noProof="0" smtClean="0"/>
              <a:t>Fare clic sull'icona per inserire un'immagine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7219" y="10501376"/>
            <a:ext cx="5692140" cy="1056640"/>
          </a:xfrm>
        </p:spPr>
        <p:txBody>
          <a:bodyPr lIns="91440" tIns="0" rIns="91440" bIns="0"/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6884CC-7AC0-4563-BA6E-5FA57D290007}" type="datetimeFigureOut">
              <a:rPr lang="it-IT"/>
              <a:pPr>
                <a:defRPr/>
              </a:pPr>
              <a:t>09/09/2015</a:t>
            </a:fld>
            <a:endParaRPr lang="it-IT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84EB3-802E-4BE6-85D5-D5EB1087979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9245600"/>
            <a:ext cx="6858000" cy="660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9150350"/>
            <a:ext cx="6858000" cy="936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7538" y="414338"/>
            <a:ext cx="5657850" cy="20955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538" y="2665413"/>
            <a:ext cx="5657850" cy="5813425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538" y="9331325"/>
            <a:ext cx="139065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675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8CA3E08-8E7E-4436-BC1B-C1C317B1679A}" type="datetimeFigureOut">
              <a:rPr lang="it-IT"/>
              <a:pPr>
                <a:defRPr/>
              </a:pPr>
              <a:t>09/09/2015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73275" y="9331325"/>
            <a:ext cx="2713038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675" cap="all" baseline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68950" y="9331325"/>
            <a:ext cx="738188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788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64A66E9-589E-4EFC-8216-EDEB04F5F97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cxnSp>
        <p:nvCxnSpPr>
          <p:cNvPr id="10" name="Straight Connector 9"/>
          <p:cNvCxnSpPr/>
          <p:nvPr/>
        </p:nvCxnSpPr>
        <p:spPr>
          <a:xfrm>
            <a:off x="671513" y="3089275"/>
            <a:ext cx="560705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2" r:id="rId2"/>
    <p:sldLayoutId id="2147483864" r:id="rId3"/>
    <p:sldLayoutId id="2147483861" r:id="rId4"/>
    <p:sldLayoutId id="2147483860" r:id="rId5"/>
    <p:sldLayoutId id="2147483859" r:id="rId6"/>
    <p:sldLayoutId id="2147483865" r:id="rId7"/>
    <p:sldLayoutId id="2147483866" r:id="rId8"/>
    <p:sldLayoutId id="2147483867" r:id="rId9"/>
    <p:sldLayoutId id="2147483858" r:id="rId10"/>
    <p:sldLayoutId id="2147483868" r:id="rId11"/>
  </p:sldLayoutIdLst>
  <p:txStyles>
    <p:titleStyle>
      <a:lvl1pPr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3600" kern="1200" spc="-38">
          <a:solidFill>
            <a:srgbClr val="404040"/>
          </a:solidFill>
          <a:latin typeface="+mj-lt"/>
          <a:ea typeface="+mj-ea"/>
          <a:cs typeface="+mj-cs"/>
        </a:defRPr>
      </a:lvl1pPr>
      <a:lvl2pPr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rgbClr val="404040"/>
          </a:solidFill>
          <a:latin typeface="Calibri Light" pitchFamily="34" charset="0"/>
        </a:defRPr>
      </a:lvl2pPr>
      <a:lvl3pPr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rgbClr val="404040"/>
          </a:solidFill>
          <a:latin typeface="Calibri Light" pitchFamily="34" charset="0"/>
        </a:defRPr>
      </a:lvl3pPr>
      <a:lvl4pPr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rgbClr val="404040"/>
          </a:solidFill>
          <a:latin typeface="Calibri Light" pitchFamily="34" charset="0"/>
        </a:defRPr>
      </a:lvl4pPr>
      <a:lvl5pPr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rgbClr val="404040"/>
          </a:solidFill>
          <a:latin typeface="Calibri Light" pitchFamily="34" charset="0"/>
        </a:defRPr>
      </a:lvl5pPr>
      <a:lvl6pPr marL="457200"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rgbClr val="404040"/>
          </a:solidFill>
          <a:latin typeface="Calibri Light" pitchFamily="34" charset="0"/>
        </a:defRPr>
      </a:lvl6pPr>
      <a:lvl7pPr marL="914400"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rgbClr val="404040"/>
          </a:solidFill>
          <a:latin typeface="Calibri Light" pitchFamily="34" charset="0"/>
        </a:defRPr>
      </a:lvl7pPr>
      <a:lvl8pPr marL="1371600"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rgbClr val="404040"/>
          </a:solidFill>
          <a:latin typeface="Calibri Light" pitchFamily="34" charset="0"/>
        </a:defRPr>
      </a:lvl8pPr>
      <a:lvl9pPr marL="1828800"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rgbClr val="404040"/>
          </a:solidFill>
          <a:latin typeface="Calibri Light" pitchFamily="34" charset="0"/>
        </a:defRPr>
      </a:lvl9pPr>
    </p:titleStyle>
    <p:bodyStyle>
      <a:lvl1pPr marL="68263" indent="-68263" algn="l" defTabSz="685800" rtl="0" fontAlgn="base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itchFamily="34" charset="0"/>
        <a:buChar char=" "/>
        <a:defRPr sz="1500" kern="1200">
          <a:solidFill>
            <a:srgbClr val="404040"/>
          </a:solidFill>
          <a:latin typeface="+mn-lt"/>
          <a:ea typeface="+mn-ea"/>
          <a:cs typeface="+mn-cs"/>
        </a:defRPr>
      </a:lvl1pPr>
      <a:lvl2pPr marL="287338" indent="-136525" algn="l" defTabSz="685800" rtl="0" fontAlgn="base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00" kern="1200">
          <a:solidFill>
            <a:srgbClr val="404040"/>
          </a:solidFill>
          <a:latin typeface="+mn-lt"/>
          <a:ea typeface="+mn-ea"/>
          <a:cs typeface="+mn-cs"/>
        </a:defRPr>
      </a:lvl2pPr>
      <a:lvl3pPr marL="423863" indent="-136525" algn="l" defTabSz="685800" rtl="0" fontAlgn="base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00" kern="1200">
          <a:solidFill>
            <a:srgbClr val="404040"/>
          </a:solidFill>
          <a:latin typeface="+mn-lt"/>
          <a:ea typeface="+mn-ea"/>
          <a:cs typeface="+mn-cs"/>
        </a:defRPr>
      </a:lvl3pPr>
      <a:lvl4pPr marL="561975" indent="-136525" algn="l" defTabSz="685800" rtl="0" fontAlgn="base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00" kern="1200">
          <a:solidFill>
            <a:srgbClr val="404040"/>
          </a:solidFill>
          <a:latin typeface="+mn-lt"/>
          <a:ea typeface="+mn-ea"/>
          <a:cs typeface="+mn-cs"/>
        </a:defRPr>
      </a:lvl4pPr>
      <a:lvl5pPr marL="698500" indent="-136525" algn="l" defTabSz="685800" rtl="0" fontAlgn="base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00" kern="1200">
          <a:solidFill>
            <a:srgbClr val="404040"/>
          </a:solidFill>
          <a:latin typeface="+mn-lt"/>
          <a:ea typeface="+mn-ea"/>
          <a:cs typeface="+mn-cs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 txBox="1">
            <a:spLocks/>
          </p:cNvSpPr>
          <p:nvPr/>
        </p:nvSpPr>
        <p:spPr>
          <a:xfrm>
            <a:off x="415925" y="422275"/>
            <a:ext cx="5989638" cy="331788"/>
          </a:xfrm>
          <a:prstGeom prst="rect">
            <a:avLst/>
          </a:prstGeom>
        </p:spPr>
        <p:txBody>
          <a:bodyPr/>
          <a:lstStyle/>
          <a:p>
            <a:pPr algn="ctr">
              <a:lnSpc>
                <a:spcPct val="85000"/>
              </a:lnSpc>
            </a:pPr>
            <a:r>
              <a:rPr lang="it-IT" sz="2400" b="1" i="1">
                <a:solidFill>
                  <a:srgbClr val="40404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 Light" pitchFamily="34" charset="0"/>
              </a:rPr>
              <a:t>I redditi dichiarati a Firenze. </a:t>
            </a:r>
          </a:p>
          <a:p>
            <a:pPr algn="just">
              <a:lnSpc>
                <a:spcPct val="85000"/>
              </a:lnSpc>
            </a:pPr>
            <a:endParaRPr lang="it-IT" sz="2400" b="1" i="1">
              <a:solidFill>
                <a:srgbClr val="40404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 Light" pitchFamily="34" charset="0"/>
            </a:endParaRPr>
          </a:p>
          <a:p>
            <a:pPr algn="ctr">
              <a:lnSpc>
                <a:spcPct val="85000"/>
              </a:lnSpc>
            </a:pPr>
            <a:r>
              <a:rPr lang="it-IT" sz="2400" b="1" i="1">
                <a:solidFill>
                  <a:srgbClr val="40404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 Light" pitchFamily="34" charset="0"/>
              </a:rPr>
              <a:t>Uno studio basato sulle dichiarazioni dei redditi delle persone fisiche. Anno d’imposta 2012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946150" y="3932238"/>
            <a:ext cx="4927600" cy="191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ln w="0"/>
                <a:solidFill>
                  <a:srgbClr val="E4831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cs typeface="+mn-cs"/>
              </a:rPr>
              <a:t>I redditi dichiarati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sz="2400" b="1" dirty="0">
              <a:ln w="0"/>
              <a:solidFill>
                <a:srgbClr val="E48312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ln w="0"/>
                <a:solidFill>
                  <a:srgbClr val="E4831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cs typeface="+mn-cs"/>
              </a:rPr>
              <a:t>Le imposte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sz="2400" b="1" dirty="0">
              <a:ln w="0"/>
              <a:solidFill>
                <a:srgbClr val="E48312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ln w="0"/>
                <a:solidFill>
                  <a:srgbClr val="E4831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cs typeface="+mn-cs"/>
              </a:rPr>
              <a:t>L’uso dei modelli dichiarativi</a:t>
            </a:r>
          </a:p>
        </p:txBody>
      </p:sp>
      <p:pic>
        <p:nvPicPr>
          <p:cNvPr id="13315" name="Immagin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21163" y="8451850"/>
            <a:ext cx="2468562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Immagine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451850"/>
            <a:ext cx="1500188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ttangolo 6"/>
          <p:cNvSpPr/>
          <p:nvPr/>
        </p:nvSpPr>
        <p:spPr>
          <a:xfrm>
            <a:off x="3487738" y="9204325"/>
            <a:ext cx="3370262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i="1" spc="-28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A cura di Massimiliano Sifone, Sara Gaggelli, Alessio Agnello</a:t>
            </a:r>
            <a:endParaRPr lang="it-IT" sz="16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230188" y="1222375"/>
            <a:ext cx="2822575" cy="5191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800" b="1" dirty="0">
                <a:ln w="0"/>
                <a:solidFill>
                  <a:srgbClr val="E4831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cs typeface="+mn-cs"/>
              </a:rPr>
              <a:t>I redditi dichiarati</a:t>
            </a:r>
          </a:p>
        </p:txBody>
      </p:sp>
      <p:sp>
        <p:nvSpPr>
          <p:cNvPr id="5" name="Rettangolo 4"/>
          <p:cNvSpPr/>
          <p:nvPr/>
        </p:nvSpPr>
        <p:spPr>
          <a:xfrm>
            <a:off x="0" y="9204325"/>
            <a:ext cx="3427413" cy="7016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i="1" spc="-28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I redditi dichiarati a Firenze – Anno d’imposta 2012</a:t>
            </a:r>
            <a:endParaRPr lang="it-IT" sz="2000" dirty="0">
              <a:latin typeface="+mn-lt"/>
              <a:cs typeface="+mn-cs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268288" y="1689100"/>
            <a:ext cx="5784850" cy="974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i="1" u="sng" dirty="0">
                <a:latin typeface="+mn-lt"/>
                <a:cs typeface="+mn-cs"/>
              </a:rPr>
              <a:t>Reddito totale medio residenti dichiaranti Comune di Firenze – Anni 2002-2012</a:t>
            </a:r>
          </a:p>
          <a:p>
            <a:pPr marL="160736" indent="-160736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endParaRPr lang="it-IT" sz="1013" dirty="0">
              <a:latin typeface="+mn-lt"/>
              <a:cs typeface="+mn-cs"/>
            </a:endParaRPr>
          </a:p>
        </p:txBody>
      </p:sp>
      <p:pic>
        <p:nvPicPr>
          <p:cNvPr id="14341" name="Immagine 7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56000" y="238125"/>
            <a:ext cx="1166813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Immagine 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4713" y="277813"/>
            <a:ext cx="1754187" cy="38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CasellaDiTesto 11"/>
          <p:cNvSpPr txBox="1"/>
          <p:nvPr/>
        </p:nvSpPr>
        <p:spPr>
          <a:xfrm>
            <a:off x="322263" y="6164263"/>
            <a:ext cx="6170612" cy="25304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160736" indent="-160736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it-IT" sz="2000" dirty="0">
                <a:latin typeface="+mn-lt"/>
                <a:cs typeface="+mn-cs"/>
              </a:rPr>
              <a:t>Il reddito totale medio dichiarato dai residenti nel Comune di Firenze nel 2012 è 25.324,42€, in diminuzione nominale dell’1,3% rispetto al 2011 quando risultava pari a 25.660,42€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it-IT" sz="2000" dirty="0">
              <a:latin typeface="+mn-lt"/>
              <a:cs typeface="+mn-cs"/>
            </a:endParaRPr>
          </a:p>
          <a:p>
            <a:pPr marL="160736" indent="-160736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it-IT" sz="2000" dirty="0">
                <a:latin typeface="+mn-lt"/>
                <a:cs typeface="+mn-cs"/>
              </a:rPr>
              <a:t>Nel decennio 2002-2012 il reddito totale medio risulta comunque incrementato: nel 2002 era pari a 20.686,76€, un aumento quindi del 22,4%</a:t>
            </a:r>
          </a:p>
        </p:txBody>
      </p:sp>
      <p:pic>
        <p:nvPicPr>
          <p:cNvPr id="14344" name="Immagine 1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2263" y="2492375"/>
            <a:ext cx="6170612" cy="320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ttangolo 9"/>
          <p:cNvSpPr/>
          <p:nvPr/>
        </p:nvSpPr>
        <p:spPr>
          <a:xfrm>
            <a:off x="3487738" y="9204325"/>
            <a:ext cx="3370262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i="1" spc="-28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A cura di Massimiliano Sifone, Sara Gaggelli, Alessio Agnello</a:t>
            </a:r>
            <a:endParaRPr lang="it-IT" sz="16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257175" y="5365750"/>
            <a:ext cx="5999163" cy="3025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160338" indent="-160338" algn="just">
              <a:buFont typeface="Wingdings" pitchFamily="2" charset="2"/>
              <a:buChar char="v"/>
            </a:pPr>
            <a:r>
              <a:rPr lang="it-IT" sz="1600">
                <a:latin typeface="Calibri" pitchFamily="34" charset="0"/>
              </a:rPr>
              <a:t>Tra il 2002 e il 2012, in termini nominali, il reddito totale medio di chi ha utilizzato il modello UNICO è cresciuto di 5.648,63€ (+21,4%), mentre quello di coloro che hanno utilizzato il modello 730 è cresciuto mediamente di 5.718,13€ (+25,6%)</a:t>
            </a:r>
          </a:p>
          <a:p>
            <a:pPr marL="160338" indent="-160338" algn="just"/>
            <a:endParaRPr lang="it-IT" sz="1600">
              <a:latin typeface="Calibri" pitchFamily="34" charset="0"/>
            </a:endParaRPr>
          </a:p>
          <a:p>
            <a:pPr marL="160338" indent="-160338" algn="just">
              <a:buFont typeface="Wingdings" pitchFamily="2" charset="2"/>
              <a:buChar char="v"/>
            </a:pPr>
            <a:r>
              <a:rPr lang="it-IT" sz="1600">
                <a:latin typeface="Calibri" pitchFamily="34" charset="0"/>
              </a:rPr>
              <a:t>Il reddito dichiarato tramite modello 730 è caratterizzato da un trend costante di crescita negli anni, anche se si è mantenuto stabile tra il 2011 e il 2012</a:t>
            </a:r>
          </a:p>
          <a:p>
            <a:pPr marL="160338" indent="-160338" algn="just"/>
            <a:endParaRPr lang="it-IT" sz="1600">
              <a:latin typeface="Calibri" pitchFamily="34" charset="0"/>
            </a:endParaRPr>
          </a:p>
          <a:p>
            <a:pPr marL="160338" indent="-160338" algn="just">
              <a:buFont typeface="Wingdings" pitchFamily="2" charset="2"/>
              <a:buChar char="v"/>
            </a:pPr>
            <a:r>
              <a:rPr lang="it-IT" sz="1600">
                <a:latin typeface="Calibri" pitchFamily="34" charset="0"/>
              </a:rPr>
              <a:t>I modelli 770 e UNICO evidenziano negli ultimi anni una lieve flessione che nel caso del modello UNICO viene recuperata nel 2011 ma si ripresenta una decrescita nel 2012 </a:t>
            </a:r>
          </a:p>
        </p:txBody>
      </p:sp>
      <p:pic>
        <p:nvPicPr>
          <p:cNvPr id="15362" name="Immagine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6225" y="2119313"/>
            <a:ext cx="5961063" cy="311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Immagine 12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56000" y="238125"/>
            <a:ext cx="1166813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Immagine 14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84713" y="277813"/>
            <a:ext cx="1754187" cy="38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Rettangolo 17"/>
          <p:cNvSpPr/>
          <p:nvPr/>
        </p:nvSpPr>
        <p:spPr>
          <a:xfrm>
            <a:off x="276225" y="890588"/>
            <a:ext cx="2822575" cy="5191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800" b="1" dirty="0">
                <a:ln w="0"/>
                <a:solidFill>
                  <a:srgbClr val="E4831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cs typeface="+mn-cs"/>
              </a:rPr>
              <a:t>I redditi dichiarati</a:t>
            </a:r>
          </a:p>
        </p:txBody>
      </p:sp>
      <p:sp>
        <p:nvSpPr>
          <p:cNvPr id="19" name="CasellaDiTesto 18"/>
          <p:cNvSpPr txBox="1"/>
          <p:nvPr/>
        </p:nvSpPr>
        <p:spPr>
          <a:xfrm>
            <a:off x="276225" y="1317625"/>
            <a:ext cx="5786438" cy="974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i="1" u="sng" dirty="0">
                <a:latin typeface="+mn-lt"/>
                <a:cs typeface="+mn-cs"/>
              </a:rPr>
              <a:t>Reddito totale medio residenti dichiaranti per modello – Anni 2002-2012</a:t>
            </a:r>
          </a:p>
          <a:p>
            <a:pPr marL="160736" indent="-160736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endParaRPr lang="it-IT" sz="1013" dirty="0">
              <a:latin typeface="+mn-lt"/>
              <a:cs typeface="+mn-cs"/>
            </a:endParaRPr>
          </a:p>
        </p:txBody>
      </p:sp>
      <p:sp>
        <p:nvSpPr>
          <p:cNvPr id="20" name="Rettangolo 19"/>
          <p:cNvSpPr/>
          <p:nvPr/>
        </p:nvSpPr>
        <p:spPr>
          <a:xfrm>
            <a:off x="0" y="9204325"/>
            <a:ext cx="3427413" cy="7016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i="1" spc="-28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I redditi dichiarati a Firenze – Anno d’imposta 2012</a:t>
            </a:r>
            <a:endParaRPr lang="it-IT" sz="2000" dirty="0">
              <a:latin typeface="+mn-lt"/>
              <a:cs typeface="+mn-cs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3487738" y="9204325"/>
            <a:ext cx="3370262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i="1" spc="-28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A cura di Massimiliano Sifone, Sara Gaggelli, Alessio Agnello</a:t>
            </a:r>
            <a:endParaRPr lang="it-IT" sz="16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276225" y="2646363"/>
            <a:ext cx="5972175" cy="22256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160736" indent="-160736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it-IT" sz="2000" dirty="0">
                <a:latin typeface="+mn-lt"/>
                <a:cs typeface="+mn-cs"/>
              </a:rPr>
              <a:t>Nel 2012, una coppia con figli può contare su un ammontare di reddito totale pari a 60.050,80€, mentre una coppia senza figli ha mediamente a disposizione 45.093,53€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it-IT" sz="2000" dirty="0">
              <a:latin typeface="+mn-lt"/>
              <a:cs typeface="+mn-cs"/>
            </a:endParaRPr>
          </a:p>
          <a:p>
            <a:pPr marL="160736" indent="-160736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it-IT" sz="2000" dirty="0">
                <a:latin typeface="+mn-lt"/>
                <a:cs typeface="+mn-cs"/>
              </a:rPr>
              <a:t>Una famiglia unipersonale può contare su un reddito totale medio di 25.584,08€</a:t>
            </a:r>
          </a:p>
        </p:txBody>
      </p:sp>
      <p:pic>
        <p:nvPicPr>
          <p:cNvPr id="16386" name="Immagine 1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8150" y="5094288"/>
            <a:ext cx="5624513" cy="290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Immagine 1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56000" y="238125"/>
            <a:ext cx="1166813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Immagine 1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84713" y="277813"/>
            <a:ext cx="1754187" cy="38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Rettangolo 17"/>
          <p:cNvSpPr/>
          <p:nvPr/>
        </p:nvSpPr>
        <p:spPr>
          <a:xfrm>
            <a:off x="276225" y="890588"/>
            <a:ext cx="2822575" cy="5191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800" b="1" dirty="0">
                <a:ln w="0"/>
                <a:solidFill>
                  <a:srgbClr val="E4831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cs typeface="+mn-cs"/>
              </a:rPr>
              <a:t>I redditi dichiarati</a:t>
            </a:r>
          </a:p>
        </p:txBody>
      </p:sp>
      <p:sp>
        <p:nvSpPr>
          <p:cNvPr id="19" name="CasellaDiTesto 18"/>
          <p:cNvSpPr txBox="1"/>
          <p:nvPr/>
        </p:nvSpPr>
        <p:spPr>
          <a:xfrm>
            <a:off x="276225" y="1603375"/>
            <a:ext cx="5786438" cy="8223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i="1" u="sng" dirty="0">
                <a:latin typeface="+mn-lt"/>
                <a:cs typeface="+mn-cs"/>
              </a:rPr>
              <a:t>Reddito totale medio familiare residenti dichiaranti Comune di Firenze</a:t>
            </a:r>
            <a:endParaRPr lang="it-IT" sz="1013" dirty="0">
              <a:latin typeface="+mn-lt"/>
              <a:cs typeface="+mn-cs"/>
            </a:endParaRPr>
          </a:p>
        </p:txBody>
      </p:sp>
      <p:sp>
        <p:nvSpPr>
          <p:cNvPr id="20" name="Rettangolo 19"/>
          <p:cNvSpPr/>
          <p:nvPr/>
        </p:nvSpPr>
        <p:spPr>
          <a:xfrm>
            <a:off x="0" y="9204325"/>
            <a:ext cx="3427413" cy="7016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i="1" spc="-28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I redditi dichiarati a Firenze – Anno d’imposta 2012</a:t>
            </a:r>
            <a:endParaRPr lang="it-IT" sz="2000" dirty="0">
              <a:latin typeface="+mn-lt"/>
              <a:cs typeface="+mn-cs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3487738" y="9204325"/>
            <a:ext cx="3370262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i="1" spc="-28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A cura di Massimiliano Sifone, Sara Gaggelli, Alessio Agnello</a:t>
            </a:r>
            <a:endParaRPr lang="it-IT" sz="16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asellaDiTesto 2"/>
          <p:cNvSpPr txBox="1">
            <a:spLocks noChangeArrowheads="1"/>
          </p:cNvSpPr>
          <p:nvPr/>
        </p:nvSpPr>
        <p:spPr bwMode="auto">
          <a:xfrm>
            <a:off x="276225" y="5537200"/>
            <a:ext cx="5786438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it-IT" sz="2000">
                <a:latin typeface="Calibri" pitchFamily="34" charset="0"/>
              </a:rPr>
              <a:t>L’imposta netta media familiare decresce per il periodo d’imposta 2012, mentre l’imposta netta media individuale risulta crescente nel tempo </a:t>
            </a:r>
          </a:p>
        </p:txBody>
      </p:sp>
      <p:pic>
        <p:nvPicPr>
          <p:cNvPr id="17410" name="Immagine 8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6225" y="2371725"/>
            <a:ext cx="5991225" cy="292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Immagine 1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56000" y="238125"/>
            <a:ext cx="1166813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Immagine 1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84713" y="277813"/>
            <a:ext cx="1754187" cy="38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ttangolo 18"/>
          <p:cNvSpPr/>
          <p:nvPr/>
        </p:nvSpPr>
        <p:spPr>
          <a:xfrm>
            <a:off x="276225" y="890588"/>
            <a:ext cx="1804988" cy="4270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800" b="1" dirty="0">
                <a:ln w="0"/>
                <a:solidFill>
                  <a:srgbClr val="E4831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cs typeface="+mn-cs"/>
              </a:rPr>
              <a:t>Le imposte</a:t>
            </a:r>
          </a:p>
        </p:txBody>
      </p:sp>
      <p:sp>
        <p:nvSpPr>
          <p:cNvPr id="20" name="CasellaDiTesto 19"/>
          <p:cNvSpPr txBox="1"/>
          <p:nvPr/>
        </p:nvSpPr>
        <p:spPr>
          <a:xfrm>
            <a:off x="276225" y="1454150"/>
            <a:ext cx="5786438" cy="6746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i="1" u="sng" dirty="0">
                <a:latin typeface="+mn-lt"/>
                <a:cs typeface="+mn-cs"/>
              </a:rPr>
              <a:t>Imposta netta familiare e individuale – Anni 2002-2012</a:t>
            </a:r>
            <a:endParaRPr lang="it-IT" sz="1013" dirty="0">
              <a:latin typeface="+mn-lt"/>
              <a:cs typeface="+mn-cs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0" y="9204325"/>
            <a:ext cx="3427413" cy="7016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i="1" spc="-28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I redditi dichiarati a Firenze – Anno d’imposta 2012</a:t>
            </a:r>
            <a:endParaRPr lang="it-IT" sz="2000" dirty="0">
              <a:latin typeface="+mn-lt"/>
              <a:cs typeface="+mn-cs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3487738" y="9204325"/>
            <a:ext cx="3370262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i="1" spc="-28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A cura di Massimiliano Sifone, Sara Gaggelli, Alessio Agnello</a:t>
            </a:r>
            <a:endParaRPr lang="it-IT" sz="16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Immagine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6225" y="2455863"/>
            <a:ext cx="6162675" cy="312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asellaDiTesto 8"/>
          <p:cNvSpPr txBox="1"/>
          <p:nvPr/>
        </p:nvSpPr>
        <p:spPr>
          <a:xfrm>
            <a:off x="704850" y="5910263"/>
            <a:ext cx="5734050" cy="24542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160736" indent="-160736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it-IT" sz="2000" dirty="0">
                <a:latin typeface="+mn-lt"/>
                <a:cs typeface="+mn-cs"/>
              </a:rPr>
              <a:t>L’aliquota dell’addizionale comunale dal 2009 al 2011 è stata dello 0,30%, passando da 17.316.388€ nel 2009 a 18.211.788€ nel 2011 (+2,8%)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it-IT" sz="2000" dirty="0">
              <a:latin typeface="+mn-lt"/>
              <a:cs typeface="+mn-cs"/>
            </a:endParaRPr>
          </a:p>
          <a:p>
            <a:pPr marL="160736" indent="-160736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it-IT" sz="2000" dirty="0">
                <a:latin typeface="+mn-lt"/>
                <a:cs typeface="+mn-cs"/>
              </a:rPr>
              <a:t>Per il periodo d’imposta 2012 l’aliquota dell’addizionale comunale è scesa allo 0,20%, con una conseguente diminuzione dell’ammontare (12.807.203€)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it-IT" sz="1013" dirty="0">
              <a:latin typeface="+mn-lt"/>
              <a:cs typeface="+mn-cs"/>
            </a:endParaRPr>
          </a:p>
          <a:p>
            <a:pPr marL="160736" indent="-160736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endParaRPr lang="it-IT" sz="1013" dirty="0">
              <a:latin typeface="+mn-lt"/>
              <a:cs typeface="+mn-cs"/>
            </a:endParaRPr>
          </a:p>
          <a:p>
            <a:pPr marL="160736" indent="-160736" algn="just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endParaRPr lang="it-IT" sz="1013" dirty="0">
              <a:latin typeface="+mn-lt"/>
              <a:cs typeface="+mn-cs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276225" y="890588"/>
            <a:ext cx="1804988" cy="4270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800" b="1" dirty="0">
                <a:ln w="0"/>
                <a:solidFill>
                  <a:srgbClr val="E4831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cs typeface="+mn-cs"/>
              </a:rPr>
              <a:t>Le imposte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276225" y="1454150"/>
            <a:ext cx="5786438" cy="6746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i="1" u="sng" dirty="0">
                <a:latin typeface="+mn-lt"/>
                <a:cs typeface="+mn-cs"/>
              </a:rPr>
              <a:t>Addizionale comunale e addizionale regionale – Anni 2009-2012</a:t>
            </a:r>
            <a:endParaRPr lang="it-IT" sz="1013" dirty="0">
              <a:latin typeface="+mn-lt"/>
              <a:cs typeface="+mn-cs"/>
            </a:endParaRPr>
          </a:p>
        </p:txBody>
      </p:sp>
      <p:pic>
        <p:nvPicPr>
          <p:cNvPr id="18437" name="Immagine 1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56000" y="238125"/>
            <a:ext cx="1166813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Immagine 1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84713" y="277813"/>
            <a:ext cx="1754187" cy="38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ttangolo 16"/>
          <p:cNvSpPr/>
          <p:nvPr/>
        </p:nvSpPr>
        <p:spPr>
          <a:xfrm>
            <a:off x="0" y="9204325"/>
            <a:ext cx="3427413" cy="7016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i="1" spc="-28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I redditi dichiarati a Firenze – Anno d’imposta 2012</a:t>
            </a:r>
            <a:endParaRPr lang="it-IT" sz="2000" dirty="0">
              <a:latin typeface="+mn-lt"/>
              <a:cs typeface="+mn-cs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3487738" y="9204325"/>
            <a:ext cx="3370262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i="1" spc="-28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A cura di Massimiliano Sifone, Sara Gaggelli, Alessio Agnello</a:t>
            </a:r>
            <a:endParaRPr lang="it-IT" sz="16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Immagine 7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8950" y="5700713"/>
            <a:ext cx="594995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asellaDiTesto 8"/>
          <p:cNvSpPr txBox="1"/>
          <p:nvPr/>
        </p:nvSpPr>
        <p:spPr>
          <a:xfrm>
            <a:off x="276225" y="2058988"/>
            <a:ext cx="5527675" cy="4699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160338" indent="-160338" algn="just">
              <a:buFont typeface="Wingdings" pitchFamily="2" charset="2"/>
              <a:buChar char="v"/>
            </a:pPr>
            <a:r>
              <a:rPr lang="it-IT">
                <a:latin typeface="Calibri" pitchFamily="34" charset="0"/>
              </a:rPr>
              <a:t>Il 730 si conferma anche nel 2012 il modello più utilizzato dai contribuenti (111.978 dichiarazioni), al secondo posto troviamo il modello UNICO (83.033 dichiarazioni), mentre quello meno utilizzato è il 770 (81.971) </a:t>
            </a:r>
          </a:p>
          <a:p>
            <a:pPr marL="160338" indent="-160338" algn="just"/>
            <a:endParaRPr lang="it-IT">
              <a:latin typeface="Calibri" pitchFamily="34" charset="0"/>
            </a:endParaRPr>
          </a:p>
          <a:p>
            <a:pPr marL="160338" indent="-160338" algn="just">
              <a:buFont typeface="Wingdings" pitchFamily="2" charset="2"/>
              <a:buChar char="v"/>
            </a:pPr>
            <a:r>
              <a:rPr lang="it-IT">
                <a:latin typeface="Calibri" pitchFamily="34" charset="0"/>
              </a:rPr>
              <a:t>Tra il 2002 e il 2012 il modello caratterizzato dalla diminuzione percentuale più significativa è il 770 (-11,5%)</a:t>
            </a:r>
          </a:p>
          <a:p>
            <a:pPr marL="160338" indent="-160338" algn="just"/>
            <a:endParaRPr lang="it-IT">
              <a:latin typeface="Calibri" pitchFamily="34" charset="0"/>
            </a:endParaRPr>
          </a:p>
          <a:p>
            <a:pPr marL="160338" indent="-160338" algn="just">
              <a:buFont typeface="Wingdings" pitchFamily="2" charset="2"/>
              <a:buChar char="v"/>
            </a:pPr>
            <a:r>
              <a:rPr lang="it-IT">
                <a:latin typeface="Calibri" pitchFamily="34" charset="0"/>
              </a:rPr>
              <a:t>Stesso andamento si registra per il modello UNICO che ha subito una flessione pari a -7,6%, mentre il modello 730 riporta un notevole aumento (+10,3%)</a:t>
            </a:r>
          </a:p>
          <a:p>
            <a:pPr marL="160338" indent="-160338" algn="just">
              <a:buFont typeface="Wingdings" pitchFamily="2" charset="2"/>
              <a:buChar char="v"/>
            </a:pPr>
            <a:endParaRPr lang="it-IT">
              <a:latin typeface="Calibri" pitchFamily="34" charset="0"/>
            </a:endParaRPr>
          </a:p>
          <a:p>
            <a:pPr marL="160338" indent="-160338" algn="just">
              <a:buFont typeface="Wingdings" pitchFamily="2" charset="2"/>
              <a:buChar char="v"/>
            </a:pPr>
            <a:endParaRPr lang="it-IT" sz="1000">
              <a:latin typeface="Calibri" pitchFamily="34" charset="0"/>
            </a:endParaRPr>
          </a:p>
          <a:p>
            <a:pPr marL="160338" indent="-160338" algn="just">
              <a:buFont typeface="Wingdings" pitchFamily="2" charset="2"/>
              <a:buChar char="v"/>
            </a:pPr>
            <a:endParaRPr lang="it-IT" sz="1000">
              <a:latin typeface="Calibri" pitchFamily="34" charset="0"/>
            </a:endParaRPr>
          </a:p>
          <a:p>
            <a:pPr marL="160338" indent="-160338" algn="just"/>
            <a:endParaRPr lang="it-IT" sz="1000">
              <a:latin typeface="Calibri" pitchFamily="34" charset="0"/>
            </a:endParaRPr>
          </a:p>
          <a:p>
            <a:pPr marL="160338" indent="-160338" algn="just">
              <a:buFont typeface="Wingdings" pitchFamily="2" charset="2"/>
              <a:buChar char="v"/>
            </a:pPr>
            <a:endParaRPr lang="it-IT" sz="1000">
              <a:latin typeface="Calibri" pitchFamily="34" charset="0"/>
            </a:endParaRPr>
          </a:p>
          <a:p>
            <a:pPr marL="160338" indent="-160338" algn="just">
              <a:buFont typeface="Wingdings" pitchFamily="2" charset="2"/>
              <a:buChar char="v"/>
            </a:pPr>
            <a:endParaRPr lang="it-IT" sz="1000">
              <a:latin typeface="Calibri" pitchFamily="34" charset="0"/>
            </a:endParaRPr>
          </a:p>
        </p:txBody>
      </p:sp>
      <p:pic>
        <p:nvPicPr>
          <p:cNvPr id="19459" name="Immagine 9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56000" y="238125"/>
            <a:ext cx="1166813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Immagine 10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84713" y="277813"/>
            <a:ext cx="1754187" cy="38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ttangolo 11"/>
          <p:cNvSpPr/>
          <p:nvPr/>
        </p:nvSpPr>
        <p:spPr>
          <a:xfrm>
            <a:off x="276225" y="890588"/>
            <a:ext cx="4410075" cy="4270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800" b="1" dirty="0">
                <a:ln w="0"/>
                <a:solidFill>
                  <a:srgbClr val="E4831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n-lt"/>
                <a:cs typeface="+mn-cs"/>
              </a:rPr>
              <a:t>L’uso dei modelli dichiarativi</a:t>
            </a:r>
          </a:p>
        </p:txBody>
      </p:sp>
      <p:sp>
        <p:nvSpPr>
          <p:cNvPr id="13" name="Rettangolo 12"/>
          <p:cNvSpPr/>
          <p:nvPr/>
        </p:nvSpPr>
        <p:spPr>
          <a:xfrm>
            <a:off x="0" y="9204325"/>
            <a:ext cx="3427413" cy="7016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i="1" spc="-28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I redditi dichiarati a Firenze – Anno d’imposta 2012</a:t>
            </a:r>
            <a:endParaRPr lang="it-IT" sz="2000" dirty="0">
              <a:latin typeface="+mn-lt"/>
              <a:cs typeface="+mn-cs"/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276225" y="1454150"/>
            <a:ext cx="5786438" cy="3746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i="1" u="sng" dirty="0">
                <a:latin typeface="+mn-lt"/>
                <a:cs typeface="+mn-cs"/>
              </a:rPr>
              <a:t>Contribuenti per modello dichiarativo</a:t>
            </a:r>
            <a:endParaRPr lang="it-IT" sz="1013" dirty="0">
              <a:latin typeface="+mn-lt"/>
              <a:cs typeface="+mn-cs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3487738" y="9204325"/>
            <a:ext cx="3370262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b="1" i="1" spc="-28" dirty="0">
                <a:solidFill>
                  <a:srgbClr val="000000">
                    <a:lumMod val="75000"/>
                    <a:lumOff val="2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/>
                <a:ea typeface="+mj-ea"/>
                <a:cs typeface="+mj-cs"/>
              </a:rPr>
              <a:t>A cura di Massimiliano Sifone, Sara Gaggelli, Alessio Agnello</a:t>
            </a:r>
            <a:endParaRPr lang="it-IT" sz="16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ttivo">
  <a:themeElements>
    <a:clrScheme name="Retrospettivo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ttiv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ttiv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527</TotalTime>
  <Words>589</Words>
  <Application>Microsoft Office PowerPoint</Application>
  <PresentationFormat>A4 (21x29,7 cm)</PresentationFormat>
  <Paragraphs>58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Retrospettivo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redditi dichiarati a Firenze 2012</dc:title>
  <dc:creator>Gaggelli Sara</dc:creator>
  <cp:lastModifiedBy>01117383</cp:lastModifiedBy>
  <cp:revision>63</cp:revision>
  <cp:lastPrinted>2015-09-08T07:22:32Z</cp:lastPrinted>
  <dcterms:created xsi:type="dcterms:W3CDTF">2015-09-02T11:27:06Z</dcterms:created>
  <dcterms:modified xsi:type="dcterms:W3CDTF">2015-09-09T16:40:45Z</dcterms:modified>
</cp:coreProperties>
</file>