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sldIdLst>
    <p:sldId id="267" r:id="rId2"/>
    <p:sldId id="265" r:id="rId3"/>
    <p:sldId id="269" r:id="rId4"/>
    <p:sldId id="271" r:id="rId5"/>
    <p:sldId id="273" r:id="rId6"/>
    <p:sldId id="274" r:id="rId7"/>
    <p:sldId id="275" r:id="rId8"/>
  </p:sldIdLst>
  <p:sldSz cx="6858000" cy="9906000" type="A4"/>
  <p:notesSz cx="6797675" cy="987425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96" d="100"/>
          <a:sy n="96" d="100"/>
        </p:scale>
        <p:origin x="-2850" y="-4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588" y="9245600"/>
            <a:ext cx="6856412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9150350"/>
            <a:ext cx="6856413" cy="920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679450" y="7721600"/>
            <a:ext cx="555466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349248"/>
            <a:ext cx="5657850" cy="6339840"/>
          </a:xfrm>
        </p:spPr>
        <p:txBody>
          <a:bodyPr/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779" y="7921104"/>
            <a:ext cx="5657850" cy="2032000"/>
          </a:xfrm>
        </p:spPr>
        <p:txBody>
          <a:bodyPr lIns="91440" rIns="91440"/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E3D56-C2F9-4CD4-83B8-918D538137C1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F9833-DC04-46D1-B98B-FE33675F5E8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748FE-56C0-4A88-B4BE-DAC4D7B97487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7BEF4-6D79-4FA2-92FE-ABA47C7B8F0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588" y="9245600"/>
            <a:ext cx="6856412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9150350"/>
            <a:ext cx="6856413" cy="920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737386"/>
            <a:ext cx="1478756" cy="1023541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737385"/>
            <a:ext cx="4350544" cy="10235413"/>
          </a:xfrm>
        </p:spPr>
        <p:txBody>
          <a:bodyPr vert="eaVert" lIns="45720" tIns="0" rIns="45720" bIns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47D92-BCE0-472A-A0B6-51F61550763D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6FB4D-282B-4760-806E-E6CFB3D0D63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B0BAC-C88B-4390-9767-8AD4E5FF74A6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C0B1B-30EE-43C4-B213-18CB8BEE1D3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588" y="9245600"/>
            <a:ext cx="6856412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9150350"/>
            <a:ext cx="6856413" cy="920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679450" y="7721600"/>
            <a:ext cx="555466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1349248"/>
            <a:ext cx="5657850" cy="6339840"/>
          </a:xfrm>
        </p:spPr>
        <p:txBody>
          <a:bodyPr anchorCtr="0"/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7916672"/>
            <a:ext cx="5657850" cy="2032000"/>
          </a:xfrm>
        </p:spPr>
        <p:txBody>
          <a:bodyPr lIns="91440" rIns="91440" anchor="t" anchorCtr="0"/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4A741-F046-4A50-8159-908C0ECBDE3E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AC1CF-B327-4EE8-83B5-4128C9BC214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17220" y="509519"/>
            <a:ext cx="5657850" cy="2579124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3281305"/>
            <a:ext cx="2777490" cy="715264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7580" y="3281309"/>
            <a:ext cx="2777490" cy="71526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A344E-C283-4CE0-9D9B-653B85F5C492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FBE64-CCAF-47E2-BFC8-04EDA673400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17220" y="509519"/>
            <a:ext cx="5657850" cy="2579124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3281870"/>
            <a:ext cx="2777490" cy="1308946"/>
          </a:xfrm>
        </p:spPr>
        <p:txBody>
          <a:bodyPr lIns="91440" rIns="91440" anchor="ctr"/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" y="4590816"/>
            <a:ext cx="2777490" cy="5843129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97580" y="3281870"/>
            <a:ext cx="2777490" cy="1308946"/>
          </a:xfrm>
        </p:spPr>
        <p:txBody>
          <a:bodyPr lIns="91440" rIns="91440" anchor="ctr"/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4590816"/>
            <a:ext cx="2777490" cy="5843129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2C07E-1DDB-4754-AED4-F4DC37DB2FE1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D1B94-F45E-42B8-A4F5-3B8D04CAC52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D6691-1003-4043-B76D-92B8910C59E3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FDB3A-5FA0-402A-BD04-92C50F7CD04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1588" y="9245600"/>
            <a:ext cx="6856412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9150350"/>
            <a:ext cx="6856413" cy="920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64B68-CC4A-4053-8046-160637800465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6DD50-8C88-4CA9-8D9A-5E2E2FEBFEF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2278063" cy="990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2273300" y="0"/>
            <a:ext cx="34925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1056638"/>
            <a:ext cx="1800225" cy="4064000"/>
          </a:xfrm>
        </p:spPr>
        <p:txBody>
          <a:bodyPr/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5178" y="1300480"/>
            <a:ext cx="3757045" cy="9347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175" y="5201920"/>
            <a:ext cx="1800225" cy="6007332"/>
          </a:xfrm>
        </p:spPr>
        <p:txBody>
          <a:bodyPr lIns="91440" rIns="91440"/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261938" y="9331325"/>
            <a:ext cx="1473200" cy="527050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04991545-0BB6-441E-A036-855F308B1D32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00338" y="9331325"/>
            <a:ext cx="2614612" cy="52705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C8A776E-7443-4E11-BD86-F1E353DFCEA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7154863"/>
            <a:ext cx="6856413" cy="27511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7099300"/>
            <a:ext cx="6856413" cy="936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9022080"/>
            <a:ext cx="5692140" cy="1463040"/>
          </a:xfrm>
        </p:spPr>
        <p:txBody>
          <a:bodyPr tIns="0" bIns="0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" y="0"/>
            <a:ext cx="6857992" cy="8737913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19" y="10501376"/>
            <a:ext cx="5692140" cy="1056640"/>
          </a:xfrm>
        </p:spPr>
        <p:txBody>
          <a:bodyPr lIns="91440" tIns="0" rIns="91440" bIns="0"/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76917-8F6C-4DCD-A375-0412694BE7E3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2031D-7802-4691-AAB7-B73A6A1EAF4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245600"/>
            <a:ext cx="6858000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9150350"/>
            <a:ext cx="6858000" cy="936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538" y="414338"/>
            <a:ext cx="5657850" cy="20955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538" y="2665413"/>
            <a:ext cx="5657850" cy="581342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538" y="9331325"/>
            <a:ext cx="13906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675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BFD437-D3C1-43E3-B0D1-216F8697FED3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73275" y="9331325"/>
            <a:ext cx="2713038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675" cap="all" baseline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68950" y="9331325"/>
            <a:ext cx="738188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788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C8A6F88-D131-4B49-BAFF-B4AB150A987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671513" y="3089275"/>
            <a:ext cx="560705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  <p:sldLayoutId id="2147483864" r:id="rId3"/>
    <p:sldLayoutId id="2147483861" r:id="rId4"/>
    <p:sldLayoutId id="2147483860" r:id="rId5"/>
    <p:sldLayoutId id="2147483859" r:id="rId6"/>
    <p:sldLayoutId id="2147483865" r:id="rId7"/>
    <p:sldLayoutId id="2147483866" r:id="rId8"/>
    <p:sldLayoutId id="2147483867" r:id="rId9"/>
    <p:sldLayoutId id="2147483858" r:id="rId10"/>
    <p:sldLayoutId id="2147483868" r:id="rId11"/>
  </p:sldLayoutIdLst>
  <p:txStyles>
    <p:titleStyle>
      <a:lvl1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 kern="1200" spc="-38">
          <a:solidFill>
            <a:srgbClr val="404040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Calibri Light" pitchFamily="34" charset="0"/>
        </a:defRPr>
      </a:lvl2pPr>
      <a:lvl3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Calibri Light" pitchFamily="34" charset="0"/>
        </a:defRPr>
      </a:lvl3pPr>
      <a:lvl4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Calibri Light" pitchFamily="34" charset="0"/>
        </a:defRPr>
      </a:lvl4pPr>
      <a:lvl5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Calibri Light" pitchFamily="34" charset="0"/>
        </a:defRPr>
      </a:lvl5pPr>
      <a:lvl6pPr marL="4572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Calibri Light" pitchFamily="34" charset="0"/>
        </a:defRPr>
      </a:lvl6pPr>
      <a:lvl7pPr marL="9144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Calibri Light" pitchFamily="34" charset="0"/>
        </a:defRPr>
      </a:lvl7pPr>
      <a:lvl8pPr marL="13716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Calibri Light" pitchFamily="34" charset="0"/>
        </a:defRPr>
      </a:lvl8pPr>
      <a:lvl9pPr marL="18288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Calibri Light" pitchFamily="34" charset="0"/>
        </a:defRPr>
      </a:lvl9pPr>
    </p:titleStyle>
    <p:bodyStyle>
      <a:lvl1pPr marL="68263" indent="-68263" algn="l" defTabSz="685800" rtl="0" fontAlgn="base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itchFamily="34" charset="0"/>
        <a:buChar char=" "/>
        <a:defRPr sz="1500" kern="1200">
          <a:solidFill>
            <a:srgbClr val="404040"/>
          </a:solidFill>
          <a:latin typeface="+mn-lt"/>
          <a:ea typeface="+mn-ea"/>
          <a:cs typeface="+mn-cs"/>
        </a:defRPr>
      </a:lvl1pPr>
      <a:lvl2pPr marL="287338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00" kern="1200">
          <a:solidFill>
            <a:srgbClr val="404040"/>
          </a:solidFill>
          <a:latin typeface="+mn-lt"/>
          <a:ea typeface="+mn-ea"/>
          <a:cs typeface="+mn-cs"/>
        </a:defRPr>
      </a:lvl2pPr>
      <a:lvl3pPr marL="423863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00" kern="1200">
          <a:solidFill>
            <a:srgbClr val="404040"/>
          </a:solidFill>
          <a:latin typeface="+mn-lt"/>
          <a:ea typeface="+mn-ea"/>
          <a:cs typeface="+mn-cs"/>
        </a:defRPr>
      </a:lvl3pPr>
      <a:lvl4pPr marL="561975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00" kern="1200">
          <a:solidFill>
            <a:srgbClr val="404040"/>
          </a:solidFill>
          <a:latin typeface="+mn-lt"/>
          <a:ea typeface="+mn-ea"/>
          <a:cs typeface="+mn-cs"/>
        </a:defRPr>
      </a:lvl4pPr>
      <a:lvl5pPr marL="698500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00" kern="1200">
          <a:solidFill>
            <a:srgbClr val="404040"/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415925" y="422275"/>
            <a:ext cx="5989638" cy="33178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fontAlgn="auto">
              <a:spcAft>
                <a:spcPts val="0"/>
              </a:spcAft>
              <a:defRPr/>
            </a:pPr>
            <a:r>
              <a:rPr lang="it-IT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forze di lavoro a Firenze nel 2014</a:t>
            </a:r>
            <a:endParaRPr lang="it-IT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946150" y="3932238"/>
            <a:ext cx="4927600" cy="22828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Principali indicatori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2400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Le persone occupate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2400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Le persone in cerca di occupazione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2400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3315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21163" y="8451850"/>
            <a:ext cx="2468562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Immagin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451850"/>
            <a:ext cx="1500188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tangolo 6"/>
          <p:cNvSpPr/>
          <p:nvPr/>
        </p:nvSpPr>
        <p:spPr>
          <a:xfrm>
            <a:off x="3487738" y="9204325"/>
            <a:ext cx="3370262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Massimiliano Sifone, Sara Gaggelli</a:t>
            </a:r>
            <a:endParaRPr lang="it-IT" sz="20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30188" y="1222375"/>
            <a:ext cx="3046412" cy="519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Principali indicatori</a:t>
            </a:r>
          </a:p>
        </p:txBody>
      </p:sp>
      <p:sp>
        <p:nvSpPr>
          <p:cNvPr id="5" name="Rettangolo 4"/>
          <p:cNvSpPr/>
          <p:nvPr/>
        </p:nvSpPr>
        <p:spPr>
          <a:xfrm>
            <a:off x="0" y="9204325"/>
            <a:ext cx="3427413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Le forze di lavoro a Firenze nel 2014</a:t>
            </a:r>
            <a:endParaRPr lang="it-IT" sz="2000" dirty="0">
              <a:latin typeface="+mn-lt"/>
              <a:cs typeface="+mn-cs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68288" y="1689100"/>
            <a:ext cx="5784850" cy="974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i="1" u="sng" dirty="0">
                <a:latin typeface="+mn-lt"/>
                <a:cs typeface="+mn-cs"/>
              </a:rPr>
              <a:t>Andamento dei principali indicatori del mercato del lavoro – valori percentuali</a:t>
            </a:r>
          </a:p>
          <a:p>
            <a:pPr marL="160736" indent="-160736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3556000" y="9204325"/>
            <a:ext cx="3302000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Massimiliano Sifone, Sara Gaggelli</a:t>
            </a:r>
            <a:endParaRPr lang="it-IT" sz="2000" dirty="0">
              <a:latin typeface="+mn-lt"/>
              <a:cs typeface="+mn-cs"/>
            </a:endParaRPr>
          </a:p>
        </p:txBody>
      </p:sp>
      <p:pic>
        <p:nvPicPr>
          <p:cNvPr id="14341" name="Immagine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6000" y="238125"/>
            <a:ext cx="1166813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Immagine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4713" y="277813"/>
            <a:ext cx="1754187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CasellaDiTesto 11"/>
          <p:cNvSpPr txBox="1">
            <a:spLocks noChangeArrowheads="1"/>
          </p:cNvSpPr>
          <p:nvPr/>
        </p:nvSpPr>
        <p:spPr bwMode="auto">
          <a:xfrm>
            <a:off x="322263" y="6164263"/>
            <a:ext cx="6170612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60338" indent="-160338" algn="just">
              <a:buFont typeface="Wingdings" pitchFamily="2" charset="2"/>
              <a:buChar char="v"/>
            </a:pPr>
            <a:r>
              <a:rPr lang="it-IT" sz="2000" b="1" u="sng">
                <a:latin typeface="Calibri" pitchFamily="34" charset="0"/>
              </a:rPr>
              <a:t>Tasso di attività</a:t>
            </a:r>
            <a:r>
              <a:rPr lang="it-IT" sz="2000" b="1">
                <a:latin typeface="Calibri" pitchFamily="34" charset="0"/>
              </a:rPr>
              <a:t>: 53,8%</a:t>
            </a:r>
          </a:p>
          <a:p>
            <a:pPr marL="160338" indent="-160338" algn="just">
              <a:buFont typeface="Wingdings" pitchFamily="2" charset="2"/>
              <a:buChar char="v"/>
            </a:pPr>
            <a:endParaRPr lang="it-IT" sz="2000" b="1">
              <a:latin typeface="Calibri" pitchFamily="34" charset="0"/>
            </a:endParaRPr>
          </a:p>
          <a:p>
            <a:pPr marL="160338" indent="-160338" algn="just">
              <a:buFont typeface="Wingdings" pitchFamily="2" charset="2"/>
              <a:buChar char="v"/>
            </a:pPr>
            <a:r>
              <a:rPr lang="it-IT" sz="2000" b="1" u="sng">
                <a:latin typeface="Calibri" pitchFamily="34" charset="0"/>
              </a:rPr>
              <a:t>Tasso di occupazione</a:t>
            </a:r>
            <a:r>
              <a:rPr lang="it-IT" sz="2000" b="1">
                <a:latin typeface="Calibri" pitchFamily="34" charset="0"/>
              </a:rPr>
              <a:t>: 46,6%</a:t>
            </a:r>
          </a:p>
          <a:p>
            <a:pPr marL="160338" indent="-160338" algn="just">
              <a:buFont typeface="Wingdings" pitchFamily="2" charset="2"/>
              <a:buChar char="v"/>
            </a:pPr>
            <a:endParaRPr lang="it-IT" sz="2000" b="1">
              <a:latin typeface="Calibri" pitchFamily="34" charset="0"/>
            </a:endParaRPr>
          </a:p>
          <a:p>
            <a:pPr marL="160338" indent="-160338" algn="just">
              <a:buFont typeface="Wingdings" pitchFamily="2" charset="2"/>
              <a:buChar char="v"/>
            </a:pPr>
            <a:r>
              <a:rPr lang="it-IT" sz="2000" b="1" u="sng">
                <a:latin typeface="Calibri" pitchFamily="34" charset="0"/>
              </a:rPr>
              <a:t>Tasso di disoccupazione</a:t>
            </a:r>
            <a:r>
              <a:rPr lang="it-IT" sz="2000" b="1">
                <a:latin typeface="Calibri" pitchFamily="34" charset="0"/>
              </a:rPr>
              <a:t>: 13,4%</a:t>
            </a:r>
            <a:r>
              <a:rPr lang="it-IT" sz="2000">
                <a:latin typeface="Calibri" pitchFamily="34" charset="0"/>
              </a:rPr>
              <a:t>	</a:t>
            </a:r>
          </a:p>
        </p:txBody>
      </p:sp>
      <p:pic>
        <p:nvPicPr>
          <p:cNvPr id="14344" name="Immagine 1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0188" y="2560638"/>
            <a:ext cx="6262687" cy="319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asellaDiTesto 2"/>
          <p:cNvSpPr txBox="1">
            <a:spLocks noChangeArrowheads="1"/>
          </p:cNvSpPr>
          <p:nvPr/>
        </p:nvSpPr>
        <p:spPr bwMode="auto">
          <a:xfrm>
            <a:off x="276225" y="5480050"/>
            <a:ext cx="616267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buFont typeface="Wingdings" pitchFamily="2" charset="2"/>
              <a:buChar char="v"/>
            </a:pPr>
            <a:r>
              <a:rPr lang="it-IT" sz="2000">
                <a:latin typeface="Calibri" pitchFamily="34" charset="0"/>
              </a:rPr>
              <a:t>Tra i lavoratori dipendenti, la percentuale di coloro che hanno un contratto a tempo indeterminato passa da 42,7% per gli under35 a 66,1% per gli over35</a:t>
            </a:r>
          </a:p>
          <a:p>
            <a:pPr marL="342900" indent="-342900" algn="just">
              <a:buFont typeface="Wingdings" pitchFamily="2" charset="2"/>
              <a:buChar char="v"/>
            </a:pPr>
            <a:endParaRPr lang="it-IT" sz="2000">
              <a:latin typeface="Calibri" pitchFamily="34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r>
              <a:rPr lang="it-IT" sz="2000">
                <a:latin typeface="Calibri" pitchFamily="34" charset="0"/>
              </a:rPr>
              <a:t>Il 26,4% degli under35 hanno un contratto a tempo determinato, contro il 6,2% degli over35</a:t>
            </a:r>
          </a:p>
        </p:txBody>
      </p:sp>
      <p:pic>
        <p:nvPicPr>
          <p:cNvPr id="15362" name="Immagine 1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6000" y="238125"/>
            <a:ext cx="1166813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Immagine 1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4713" y="277813"/>
            <a:ext cx="1754187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ttangolo 17"/>
          <p:cNvSpPr/>
          <p:nvPr/>
        </p:nvSpPr>
        <p:spPr>
          <a:xfrm>
            <a:off x="276225" y="890588"/>
            <a:ext cx="3224213" cy="519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Le persone occupate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276225" y="1317625"/>
            <a:ext cx="5786438" cy="974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i="1" u="sng" dirty="0">
                <a:latin typeface="+mn-lt"/>
                <a:cs typeface="+mn-cs"/>
              </a:rPr>
              <a:t>Occupati residenti nel Comune di Firenze per classi di età, per tipologia di contratto</a:t>
            </a:r>
          </a:p>
          <a:p>
            <a:pPr marL="160736" indent="-160736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3556000" y="9204325"/>
            <a:ext cx="3302000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Massimiliano Sifone, Sara Gaggelli</a:t>
            </a:r>
            <a:endParaRPr lang="it-IT" sz="2000" dirty="0">
              <a:latin typeface="+mn-lt"/>
              <a:cs typeface="+mn-cs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0" y="9204325"/>
            <a:ext cx="3427413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Le forze di lavoro a Firenze nel 2014</a:t>
            </a:r>
            <a:endParaRPr lang="it-IT" sz="2000" dirty="0">
              <a:latin typeface="+mn-lt"/>
              <a:cs typeface="+mn-cs"/>
            </a:endParaRPr>
          </a:p>
        </p:txBody>
      </p:sp>
      <p:pic>
        <p:nvPicPr>
          <p:cNvPr id="15368" name="Immagine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2575" y="2119313"/>
            <a:ext cx="6249988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asellaDiTesto 2"/>
          <p:cNvSpPr txBox="1">
            <a:spLocks noChangeArrowheads="1"/>
          </p:cNvSpPr>
          <p:nvPr/>
        </p:nvSpPr>
        <p:spPr bwMode="auto">
          <a:xfrm>
            <a:off x="276225" y="2646363"/>
            <a:ext cx="59721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60338" indent="-160338" algn="just">
              <a:buFont typeface="Wingdings" pitchFamily="2" charset="2"/>
              <a:buChar char="v"/>
            </a:pPr>
            <a:r>
              <a:rPr lang="it-IT" sz="2000">
                <a:latin typeface="Calibri" pitchFamily="34" charset="0"/>
              </a:rPr>
              <a:t>L’86,9% degli occupati è soddisfatto del proprio impiego</a:t>
            </a:r>
          </a:p>
        </p:txBody>
      </p:sp>
      <p:pic>
        <p:nvPicPr>
          <p:cNvPr id="16386" name="Immagine 1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6000" y="238125"/>
            <a:ext cx="1166813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Immagine 1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4713" y="277813"/>
            <a:ext cx="1754187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ttangolo 17"/>
          <p:cNvSpPr/>
          <p:nvPr/>
        </p:nvSpPr>
        <p:spPr>
          <a:xfrm>
            <a:off x="276225" y="890588"/>
            <a:ext cx="3224213" cy="519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Le persone occupate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263525" y="1535113"/>
            <a:ext cx="5972175" cy="1187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i="1" u="sng" dirty="0">
                <a:latin typeface="+mn-lt"/>
                <a:cs typeface="+mn-cs"/>
              </a:rPr>
              <a:t>Occupati residenti nel Comune di Firenze per posizione nella professione per soddisfazione nell’impiego </a:t>
            </a:r>
            <a:endParaRPr lang="it-IT" sz="1013" dirty="0">
              <a:latin typeface="+mn-lt"/>
              <a:cs typeface="+mn-cs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0" y="9204325"/>
            <a:ext cx="3427413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Le forze di lavoro a Firenze nel 2014</a:t>
            </a:r>
            <a:endParaRPr lang="it-IT" sz="2000" dirty="0">
              <a:latin typeface="+mn-lt"/>
              <a:cs typeface="+mn-cs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3556000" y="9204325"/>
            <a:ext cx="3302000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Massimiliano Sifone, Sara Gaggelli</a:t>
            </a:r>
            <a:endParaRPr lang="it-IT" sz="2000" dirty="0">
              <a:latin typeface="+mn-lt"/>
              <a:cs typeface="+mn-cs"/>
            </a:endParaRPr>
          </a:p>
        </p:txBody>
      </p:sp>
      <p:sp>
        <p:nvSpPr>
          <p:cNvPr id="16392" name="CasellaDiTesto 23"/>
          <p:cNvSpPr txBox="1">
            <a:spLocks noChangeArrowheads="1"/>
          </p:cNvSpPr>
          <p:nvPr/>
        </p:nvSpPr>
        <p:spPr bwMode="auto">
          <a:xfrm>
            <a:off x="188913" y="6554788"/>
            <a:ext cx="59721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60338" indent="-160338" algn="just">
              <a:buFont typeface="Wingdings" pitchFamily="2" charset="2"/>
              <a:buChar char="v"/>
            </a:pPr>
            <a:r>
              <a:rPr lang="it-IT" sz="2000">
                <a:latin typeface="Calibri" pitchFamily="34" charset="0"/>
              </a:rPr>
              <a:t>Tra i lavoratori dipendenti la percentuale dei soddisfatti è 89,4%, tra i lavoratori autonomi è 81,6%</a:t>
            </a:r>
          </a:p>
        </p:txBody>
      </p:sp>
      <p:pic>
        <p:nvPicPr>
          <p:cNvPr id="16393" name="Immagine 2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7038" y="3357563"/>
            <a:ext cx="6011862" cy="291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684213" y="6170613"/>
            <a:ext cx="5734050" cy="1463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it-IT" sz="2000" dirty="0">
                <a:latin typeface="+mn-lt"/>
                <a:cs typeface="+mn-cs"/>
              </a:rPr>
              <a:t>L’81,1% delle donne occupate lavora nel Comune di Firenze, contro il 69,6% degli uomini occupati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2000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013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276225" y="890588"/>
            <a:ext cx="3224213" cy="519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Le persone occupate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276225" y="1454150"/>
            <a:ext cx="5786438" cy="822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i="1" u="sng" dirty="0">
                <a:latin typeface="+mn-lt"/>
                <a:cs typeface="+mn-cs"/>
              </a:rPr>
              <a:t>Occupati residenti nel Comune di Firenze per genere, per luogo di lavoro</a:t>
            </a:r>
            <a:endParaRPr lang="it-IT" sz="1013" dirty="0">
              <a:latin typeface="+mn-lt"/>
              <a:cs typeface="+mn-cs"/>
            </a:endParaRPr>
          </a:p>
        </p:txBody>
      </p:sp>
      <p:pic>
        <p:nvPicPr>
          <p:cNvPr id="17412" name="Immagine 1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6000" y="238125"/>
            <a:ext cx="1166813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Immagine 1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4713" y="277813"/>
            <a:ext cx="1754187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tangolo 16"/>
          <p:cNvSpPr/>
          <p:nvPr/>
        </p:nvSpPr>
        <p:spPr>
          <a:xfrm>
            <a:off x="0" y="9204325"/>
            <a:ext cx="3427413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Le forze di lavoro a Firenze nel 2014</a:t>
            </a:r>
            <a:endParaRPr lang="it-IT" sz="2000" dirty="0">
              <a:latin typeface="+mn-lt"/>
              <a:cs typeface="+mn-cs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3556000" y="9204325"/>
            <a:ext cx="3302000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Massimiliano Sifone, Sara Gaggelli</a:t>
            </a:r>
            <a:endParaRPr lang="it-IT" sz="2000" dirty="0">
              <a:latin typeface="+mn-lt"/>
              <a:cs typeface="+mn-cs"/>
            </a:endParaRPr>
          </a:p>
        </p:txBody>
      </p:sp>
      <p:pic>
        <p:nvPicPr>
          <p:cNvPr id="17416" name="Immagine 1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875" y="2579688"/>
            <a:ext cx="6021388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276225" y="2284413"/>
            <a:ext cx="6162675" cy="3140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it-IT" sz="2000" dirty="0">
                <a:latin typeface="+mn-lt"/>
                <a:cs typeface="+mn-cs"/>
              </a:rPr>
              <a:t>I disoccupati fiorentini ricercano principalmente un lavoro alle dipendenze a tempo pieno (49,6%)</a:t>
            </a: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2000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it-IT" sz="2000" dirty="0">
                <a:latin typeface="+mn-lt"/>
                <a:cs typeface="+mn-cs"/>
              </a:rPr>
              <a:t>Ricercano un lavoro part-time il 24,6% dei disoccupati</a:t>
            </a: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2000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it-IT" sz="2000" dirty="0">
                <a:latin typeface="+mn-lt"/>
                <a:cs typeface="+mn-cs"/>
              </a:rPr>
              <a:t>Solo il 7,0% ambisce ad intraprendere un attività autonoma</a:t>
            </a: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013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</p:txBody>
      </p:sp>
      <p:pic>
        <p:nvPicPr>
          <p:cNvPr id="18434" name="Immagine 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6000" y="238125"/>
            <a:ext cx="1166813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Immagine 1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4713" y="277813"/>
            <a:ext cx="1754187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tangolo 11"/>
          <p:cNvSpPr/>
          <p:nvPr/>
        </p:nvSpPr>
        <p:spPr>
          <a:xfrm>
            <a:off x="276225" y="890588"/>
            <a:ext cx="3876675" cy="519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Le persone non occupate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0" y="9204325"/>
            <a:ext cx="3427413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Le forze di lavoro a Firenze nel 2014</a:t>
            </a:r>
            <a:endParaRPr lang="it-IT" sz="2000" dirty="0">
              <a:latin typeface="+mn-lt"/>
              <a:cs typeface="+mn-cs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3556000" y="9204325"/>
            <a:ext cx="3302000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Massimiliano Sifone, Sara Gaggelli</a:t>
            </a:r>
            <a:endParaRPr lang="it-IT" sz="2000" dirty="0">
              <a:latin typeface="+mn-lt"/>
              <a:cs typeface="+mn-cs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276225" y="1454150"/>
            <a:ext cx="5786438" cy="822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i="1" u="sng" dirty="0">
                <a:latin typeface="+mn-lt"/>
                <a:cs typeface="+mn-cs"/>
              </a:rPr>
              <a:t>Disoccupati residenti a Firenze per tipologia di occupazione ricercata</a:t>
            </a:r>
            <a:endParaRPr lang="it-IT" sz="1013" dirty="0">
              <a:latin typeface="+mn-lt"/>
              <a:cs typeface="+mn-cs"/>
            </a:endParaRPr>
          </a:p>
        </p:txBody>
      </p:sp>
      <p:pic>
        <p:nvPicPr>
          <p:cNvPr id="18440" name="Immagine 1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6225" y="4495800"/>
            <a:ext cx="6162675" cy="274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276225" y="5827713"/>
            <a:ext cx="6475413" cy="28352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it-IT" sz="2000" dirty="0">
                <a:latin typeface="+mn-lt"/>
                <a:cs typeface="+mn-cs"/>
              </a:rPr>
              <a:t>Il 51,6% dei laureati si aspetta di guadagnare più di 1.200€</a:t>
            </a: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2000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it-IT" sz="2000" dirty="0">
                <a:latin typeface="+mn-lt"/>
                <a:cs typeface="+mn-cs"/>
              </a:rPr>
              <a:t>La percentuale scende al 42,1% per i diplomati e al 31,5% per chi ha un titolo di studio inferiore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2000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2000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013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</p:txBody>
      </p:sp>
      <p:pic>
        <p:nvPicPr>
          <p:cNvPr id="19458" name="Immagine 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6000" y="238125"/>
            <a:ext cx="1166813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Immagine 1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4713" y="277813"/>
            <a:ext cx="1754187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tangolo 11"/>
          <p:cNvSpPr/>
          <p:nvPr/>
        </p:nvSpPr>
        <p:spPr>
          <a:xfrm>
            <a:off x="276225" y="890588"/>
            <a:ext cx="3876675" cy="519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Le persone non occupate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0" y="9204325"/>
            <a:ext cx="3427413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Le forze di lavoro a Firenze nel 2014</a:t>
            </a:r>
            <a:endParaRPr lang="it-IT" sz="2000" dirty="0">
              <a:latin typeface="+mn-lt"/>
              <a:cs typeface="+mn-cs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3556000" y="9204325"/>
            <a:ext cx="3302000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Massimiliano Sifone, Sara Gaggelli</a:t>
            </a:r>
            <a:endParaRPr lang="it-IT" sz="2000" dirty="0">
              <a:latin typeface="+mn-lt"/>
              <a:cs typeface="+mn-cs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276225" y="1454150"/>
            <a:ext cx="6162675" cy="822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i="1" u="sng" dirty="0">
                <a:latin typeface="+mn-lt"/>
                <a:cs typeface="+mn-cs"/>
              </a:rPr>
              <a:t>Disoccupati residenti a Firenze per aspettativa salario per titolo di studio</a:t>
            </a:r>
            <a:endParaRPr lang="it-IT" sz="1013" dirty="0">
              <a:latin typeface="+mn-lt"/>
              <a:cs typeface="+mn-cs"/>
            </a:endParaRPr>
          </a:p>
        </p:txBody>
      </p:sp>
      <p:pic>
        <p:nvPicPr>
          <p:cNvPr id="19464" name="Immagin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6225" y="2425700"/>
            <a:ext cx="6475413" cy="300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ttivo">
  <a:themeElements>
    <a:clrScheme name="Retrospettiv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ttiv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634</TotalTime>
  <Words>392</Words>
  <Application>Microsoft Office PowerPoint</Application>
  <PresentationFormat>A4 (21x29,7 cm)</PresentationFormat>
  <Paragraphs>62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Retrospettivo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forze di lavoro a Firenze nel 2014</dc:title>
  <dc:creator>Gaggelli Sara</dc:creator>
  <cp:lastModifiedBy>01117383</cp:lastModifiedBy>
  <cp:revision>76</cp:revision>
  <cp:lastPrinted>2015-09-08T07:22:32Z</cp:lastPrinted>
  <dcterms:created xsi:type="dcterms:W3CDTF">2015-09-02T11:27:06Z</dcterms:created>
  <dcterms:modified xsi:type="dcterms:W3CDTF">2015-09-09T09:47:08Z</dcterms:modified>
</cp:coreProperties>
</file>