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30" r:id="rId4"/>
    <p:sldMasterId id="2147483742" r:id="rId5"/>
    <p:sldMasterId id="2147483754" r:id="rId6"/>
    <p:sldMasterId id="2147483766" r:id="rId7"/>
    <p:sldMasterId id="2147483778" r:id="rId8"/>
    <p:sldMasterId id="2147483788" r:id="rId9"/>
    <p:sldMasterId id="2147483812" r:id="rId10"/>
    <p:sldMasterId id="2147483824" r:id="rId11"/>
    <p:sldMasterId id="2147483836" r:id="rId12"/>
  </p:sldMasterIdLst>
  <p:notesMasterIdLst>
    <p:notesMasterId r:id="rId43"/>
  </p:notesMasterIdLst>
  <p:sldIdLst>
    <p:sldId id="257" r:id="rId13"/>
    <p:sldId id="292" r:id="rId14"/>
    <p:sldId id="293" r:id="rId15"/>
    <p:sldId id="287" r:id="rId16"/>
    <p:sldId id="296" r:id="rId17"/>
    <p:sldId id="297" r:id="rId18"/>
    <p:sldId id="298" r:id="rId19"/>
    <p:sldId id="291" r:id="rId20"/>
    <p:sldId id="294" r:id="rId21"/>
    <p:sldId id="302" r:id="rId22"/>
    <p:sldId id="295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9" r:id="rId31"/>
    <p:sldId id="278" r:id="rId32"/>
    <p:sldId id="263" r:id="rId33"/>
    <p:sldId id="266" r:id="rId34"/>
    <p:sldId id="267" r:id="rId35"/>
    <p:sldId id="264" r:id="rId36"/>
    <p:sldId id="265" r:id="rId37"/>
    <p:sldId id="303" r:id="rId38"/>
    <p:sldId id="285" r:id="rId39"/>
    <p:sldId id="282" r:id="rId40"/>
    <p:sldId id="301" r:id="rId41"/>
    <p:sldId id="304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C0B8-1A3D-4FF1-B35B-3BC2F431C6A2}" type="datetimeFigureOut">
              <a:rPr lang="it-IT" smtClean="0"/>
              <a:t>23/04/2015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38A08-9B80-463D-A0B2-722138B2C8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4" tIns="42861" rIns="85724" bIns="42861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2E259E9-55DD-4B7B-85CC-535F1047C799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553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94" tIns="42797" rIns="85594" bIns="4279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5541" name="Segnaposto numero diapositiva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94" tIns="42797" rIns="85594" bIns="42797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F308EE-DCE3-4839-92CD-DC146E67D261}" type="slidenum">
              <a:rPr lang="it-IT" alt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en-US" sz="11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6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9C33A54-A75C-4C1D-A82F-28327A4EA347}" type="slidenum">
              <a:rPr lang="it-IT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14</a:t>
            </a:fld>
            <a:endParaRPr lang="it-IT" altLang="en-US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79450" y="4687888"/>
            <a:ext cx="5438775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6" tIns="42792" rIns="85586" bIns="427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9637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DD6BAD-E73A-4670-A0FA-5150E9A512E7}" type="slidenum">
              <a:rPr lang="it-IT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it-IT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3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389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4986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74398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0323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63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7366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A294-9806-4A65-A1AE-30079D6B8B84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1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9187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9187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15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2292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9688" y="9377363"/>
            <a:ext cx="29479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16" tIns="42856" rIns="85716" bIns="42856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15EE252-F2AD-4218-9EA5-4AFEF2FBAAFC}" type="slidenum">
              <a:rPr lang="it-IT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13</a:t>
            </a:fld>
            <a:endParaRPr lang="it-IT" altLang="en-US" sz="1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79450" y="4687888"/>
            <a:ext cx="5438775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6" tIns="42792" rIns="85586" bIns="4279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Sostituire Al posto di “geo referenziate“ con “georiferite”</a:t>
            </a:r>
          </a:p>
        </p:txBody>
      </p:sp>
      <p:sp>
        <p:nvSpPr>
          <p:cNvPr id="68613" name="Segnaposto numero diapositiva 3"/>
          <p:cNvSpPr txBox="1">
            <a:spLocks noGrp="1"/>
          </p:cNvSpPr>
          <p:nvPr/>
        </p:nvSpPr>
        <p:spPr bwMode="auto">
          <a:xfrm>
            <a:off x="3848100" y="9377363"/>
            <a:ext cx="29479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6" tIns="42792" rIns="85586" bIns="42792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353A2-701E-4A47-A83B-CF7CCD5FF31B}" type="slidenum">
              <a:rPr lang="it-IT" altLang="en-US" sz="11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IT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7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607B4D3-83DE-43A9-9402-B83A76F549C8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283FC89-68B8-46DF-A944-03A9080C100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60A0E25-E589-4F59-8571-82147FFA505A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F4BD99C-E3E7-496D-BBEC-77E1838880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673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C12BC-90AE-4A87-A73B-AE2A643F26C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73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AE6C6-A627-461E-9CC7-F9A1A71E0968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4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D4839-D6C1-44B4-8AA0-2E510E39C54E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346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8E46F-A5A4-4F61-97A0-1CBFF883EB7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391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FC894-F603-464C-8897-16537DBBB7B9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258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7773A-70F3-4A33-A01B-4637149B0D1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474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A39FD5-15D2-4E02-BB9B-9772383AB401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094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1CCD8-BAD3-4AE9-9D39-CC341756A5C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20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3D178-9661-44ED-86B5-3DA74E309D3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204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10C00C-C661-432D-8F8A-56966CC69847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27BC4C0-3C18-4850-BE19-010CD8348CFF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C4975D5-5830-491A-B3DE-EE0A17E20D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252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EE26A-FAD7-439B-922A-1BD41E8901F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69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FC2A7-1643-447A-B2F8-DF56F5FD1664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184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66708-2331-4B17-87E1-60AB85B053E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924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16AE0-E022-4B44-86C0-E25E3BF5632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00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43434-87E9-49D1-8186-D154F72B32B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737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7EFB1-E4DF-4666-8B45-0552E5F7017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628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3977C1-049C-402F-B594-F9F7C1C2616D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167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A880C-2C5D-439A-86E1-3B9DBD5E062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480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76EA695-CD42-49EE-9398-0DA88D220E4E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DF94F4A-AFD1-4EA6-80ED-D74D744F64E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216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EAE9520-E2AD-44E1-8C27-C156017FA59E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355FBC6-FC88-495F-9AB4-A778D9B4279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6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4D71936-6FEE-4874-BEF0-482A5BC00F46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E3C1373-047E-4193-8BB7-105550DD84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8864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9B30437-6754-4475-9450-C97B13C43A14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E514F48-EDDD-47A3-A3A5-4A2C6017C45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6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FABFEBA-48B0-41C6-BC4D-B9D18CEEC04B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D83C3F6-A94E-4D2D-B482-4C5DD566455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622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730A4BF-2674-4A99-A704-50A49D31E431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434D5E1-368D-4FAC-8DD9-43C8BAD7CF41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542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DF3B976-5C5A-4030-A753-037A860965CE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C0C74F3-236A-41EF-A780-984DA11A97FF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232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96E994B-E8A8-4580-BC0F-DEA46EF4AD20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E711FD6-BD8E-446A-979F-F4ECA41983E2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4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7E8FF42-F21C-4730-8F99-67B730B30E2B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41A8808-F4EF-4199-9579-F7AC834E2EFA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423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4850D12-0AFA-4B7B-B092-B56988BC1A9C}" type="datetime1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it-IT">
                <a:solidFill>
                  <a:prstClr val="black"/>
                </a:solidFill>
              </a:rPr>
              <a:t>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F650BA-30BF-4EB3-81CA-6767ED4DC215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2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C4B8E92-4D5D-4B03-9B26-5DFE45D5450A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33C9B5F-25BE-4108-B78F-4BCF3E6150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756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8B7B012-7189-47A8-95BB-7EB6C67726DE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DC106FD-3E1F-47D1-9A68-60B5821541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19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4CFC97-B9CE-4409-BEE9-F45243236BFC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D2924F-E7BD-4354-8D78-B61C2191C3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295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0690C5D-0CDC-459E-A1B0-8E8AFB5C8060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4AC1183-FE99-422B-A50A-24D6938349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59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17D0BAD-C8EA-45EC-92D9-88B935E8D12B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E10107B-5CEC-456F-94CD-FBD5FDA49C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27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6356E7-4E33-4229-BB09-FEA99BB53E7D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228A72C-0EAF-41FA-8B79-9FFA0A6616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682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7CF3E03-1A31-42F5-9F20-3C912DBA004E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2E51DC3-91C5-4874-8CF1-01D1550801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30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055BF1B-0D80-428E-818E-3F9941905FBF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96CB9C6-C28C-4A9B-865C-DEFE5A73AB29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5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BC044C4-40CA-44AD-9633-4B767DBF62A1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19F0910-FACC-41D6-9540-338016752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057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A9C23-F369-4FA3-B729-8C6AC1A5562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85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CC1C56-0625-4193-B411-F508EF4823F9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5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01697-692D-4F6D-B77C-BAA275ED61CB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6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962797-77EC-4B9E-B264-605AF46B3F3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45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2DA10-DB15-4156-9C89-63E5D92C6F9C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88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1530D-3E59-4FA7-9B4D-3CF48EAE870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6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4AD4AF-2AC4-409C-A089-016B5C4C9AE8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03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C07D9-2249-4E6A-B18D-C4EC7DDF220A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4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8F0D07-35AA-4737-B4FC-30A5D09D31D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2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44D8E07-D862-4D36-9CE6-4AA895C63700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C114F57-1CBB-4132-91D2-9E8BB67C1010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1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AD27B-361A-44DC-ADA3-6604A032740E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5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25E099-24E7-4393-84D2-8383E0F0CAC6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20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88F6C-E7AD-4B9F-AEBA-FDFD1290BDE8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1347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736A58-06C3-45CF-B0DF-A50C4A2F0B37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4784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66D22-425D-404E-8A79-C22F860A83E3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2745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CA505-E285-4F2D-9C13-5A36852C4DEB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0527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4AE7F8-E2E7-44AE-8CD9-549D9ED5E024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A626C-F1D3-4FAA-A11E-816EFF19378D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7613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EF116E-A192-41B6-BF13-B247332745CC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ED2FA-987D-4C29-987B-B8176CB1F9D9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2306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A4D090-D31B-4963-882C-E73EFD576929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39757-555C-4EB5-9252-18A03FC1FD8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5484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21CE7A-F40B-4744-A613-69B98048CDF3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E9F41-F212-4C16-8E71-A7247D301571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992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4EAF988-2383-48C3-9CCC-5892B4ECF78A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11209EC-2299-40DC-B091-7864C70A13E3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842C41-A4CE-40A3-BCB5-CE32A128B7F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70BFD-2366-4019-AAB1-FA7B79AB3BE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1337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4AF64E-5AE4-418B-8829-9C8960114381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72B78-7306-47D8-A094-939ACF17DA8F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9662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C613A8-594C-472C-A1F0-6C8B2F65A66D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CBCC6-A334-4C58-94E2-F8B6F17E6614}" type="slidenum">
              <a:rPr lang="it-IT" alt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6100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47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0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46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80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11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2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60DF5F4-6ACE-4E53-BE89-B1AA0D0AEF98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858B466-B9F8-4B6F-B586-D34E5225576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33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2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964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96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79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07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49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97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3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09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8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1AFE6EC-FA59-449F-9993-EC19A5B5D8AA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E540AA3-BCE9-420C-9034-D7D0A446CEC3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8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90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02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07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7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765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60A0E25-E589-4F59-8571-82147FFA505A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D520D0D-27FA-4647-919C-B40260EFC9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93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27BC4C0-3C18-4850-BE19-010CD8348CFF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7D13835-0106-4A74-AF59-D2B4B6390A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943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4D71936-6FEE-4874-BEF0-482A5BC00F46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4B29C9-E226-40A3-9D04-616A7C7BBB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250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C4B8E92-4D5D-4B03-9B26-5DFE45D5450A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51BF75D-3FDA-4AC2-8719-0CCE793A0B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55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8B7B012-7189-47A8-95BB-7EB6C67726DE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34E55EA-155F-47E1-A930-E1D2A12E48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81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B8474C5-21A7-479C-9886-004B6A416E71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76C1DB-45BB-4EE5-87EB-56B5F84EC0E7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24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4CFC97-B9CE-4409-BEE9-F45243236BFC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F4134BE-E75B-4E7C-AE8C-9D9F6FA4F5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976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0690C5D-0CDC-459E-A1B0-8E8AFB5C8060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8E91078-D542-4FD5-8F26-110580325F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405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17D0BAD-C8EA-45EC-92D9-88B935E8D12B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B6A65BF-1B63-4480-A4E7-166894FCBA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7037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6356E7-4E33-4229-BB09-FEA99BB53E7D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2CA9F43-EC7B-46AD-A959-5182FD9328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862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7CF3E03-1A31-42F5-9F20-3C912DBA004E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224212D-7D39-45DA-B4FB-608AC33711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353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BC044C4-40CA-44AD-9633-4B767DBF62A1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C9D1BB-335A-4329-9195-C4D1F670E0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888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9BAFFF-2F99-4041-B644-B640C6168A57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353E7-22D9-4E94-9D17-7EA029C6C5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467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0104F-B860-4496-AC31-73EF0848A0F5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CFAB0-3455-4A7A-B40A-7CCB0B90B6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5235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ED403-1CA8-4815-88CD-50CD55C6904B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B3C0F-81C8-4516-AB9D-6A0A6F68E3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644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17B6B9-5256-4B99-95A9-D80C83633973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26CD1-F78E-472C-B9D5-8B753E196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18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E0618AC-0F87-49B2-92D8-59D8F6DA1DD0}" type="datetimeFigureOut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38B6B4E-3CB0-4B65-B1F4-1C81657FD73B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954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5CF56-060E-4DD1-8460-45402E7BAD6F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BAD7F-22C9-4152-B98F-EC3602D672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174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DF034-CD28-430D-9248-57C656461D21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60EAD7-EABC-4FBE-96B7-DABBD95A5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786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E4880-7251-48FB-A909-9938B97D09E7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11233A-E8FF-4648-9A55-9BFD695433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363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DA0149-2C95-450C-AA8E-9E5690348A0F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5BBD5-04EA-4711-8460-A168F70CA0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265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D63C-D93A-4E96-B007-9F35FD0A64EF}" type="datetime1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03BEB-E467-4695-8340-1E37E84F32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05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43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88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73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4850D12-0AFA-4B7B-B092-B56988BC1A9C}" type="datetime1">
              <a:rPr lang="it-IT">
                <a:solidFill>
                  <a:prstClr val="black"/>
                </a:solidFill>
              </a:rPr>
              <a:pPr defTabSz="457200">
                <a:defRPr/>
              </a:pPr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it-IT">
                <a:solidFill>
                  <a:prstClr val="black"/>
                </a:solidFill>
              </a:rPr>
              <a:t>Progetto ARCHIMEDE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8564A33-20A7-491B-BD4F-A6447C1D32CD}" type="slidenum">
              <a:rPr lang="it-IT">
                <a:solidFill>
                  <a:prstClr val="black"/>
                </a:solidFill>
              </a:rPr>
              <a:pPr defTabSz="457200">
                <a:defRPr/>
              </a:pPr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4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07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28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53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823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3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9DC0F17-B556-A148-93D6-180038A225EF}" type="datetimeFigureOut">
              <a:rPr lang="it-IT" smtClean="0">
                <a:solidFill>
                  <a:prstClr val="black"/>
                </a:solidFill>
              </a:rPr>
              <a:pPr defTabSz="457200"/>
              <a:t>23/04/2015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0C751B5-631A-9242-B635-C18491BE6C62}" type="slidenum">
              <a:rPr lang="it-IT" smtClean="0">
                <a:solidFill>
                  <a:prstClr val="black"/>
                </a:solidFill>
              </a:rPr>
              <a:pPr defTabSz="457200"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13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B0048D-A924-4801-94B0-E25F4C3B9A82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3E46E-BF33-42D4-B256-11009495034D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955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2549BE-33E7-43FF-BD58-C96AE1B8A14B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FEC10-CEC6-40FC-9DE3-AD7D953A6B0D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129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F530F3-89A9-4D08-B58F-26F9D26BE998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ACCD1-1D8F-4687-8736-91FBA47FFCF4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160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BD9CF9-E7A6-4448-A215-5C81AAEB1585}" type="datetimeFigureOut">
              <a:rPr lang="it-IT"/>
              <a:pPr>
                <a:defRPr/>
              </a:pPr>
              <a:t>23/04/2015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EF056D-5147-44A3-9C79-E2E27EF5DA95}" type="slidenum">
              <a:rPr lang="it-IT" alt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5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0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95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1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0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7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6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2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07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0" name="Immagine 10" descr="marchio 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2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PowerPoint_Presentation1.ppt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1066800" y="8382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0" y="838200"/>
            <a:ext cx="1616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0" y="461963"/>
            <a:ext cx="1547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0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5 Marzo 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000">
                <a:solidFill>
                  <a:srgbClr val="FFFFFF"/>
                </a:solidFill>
                <a:ea typeface="MS PGothic" pitchFamily="34" charset="-128"/>
                <a:cs typeface="Arial" charset="0"/>
              </a:rPr>
              <a:t>2007              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785938" y="6211888"/>
            <a:ext cx="699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>
                <a:solidFill>
                  <a:prstClr val="white"/>
                </a:solidFill>
                <a:cs typeface="Arial" charset="0"/>
              </a:rPr>
              <a:t>13-14 December Luxembourg</a:t>
            </a:r>
            <a:endParaRPr lang="it-IT" altLang="en-US" sz="20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08037" y="3501008"/>
            <a:ext cx="7652395" cy="1584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800" b="1" dirty="0" smtClean="0"/>
              <a:t>Il progetto ARCHIMEDE</a:t>
            </a:r>
            <a:r>
              <a:rPr lang="it-IT" sz="2800" b="1" dirty="0"/>
              <a:t>: </a:t>
            </a:r>
            <a:endParaRPr lang="it-IT" sz="2800" b="1" dirty="0" smtClean="0"/>
          </a:p>
          <a:p>
            <a:pPr algn="ctr"/>
            <a:r>
              <a:rPr lang="it-IT" sz="2800" b="1" i="1" dirty="0" smtClean="0"/>
              <a:t>integrazione </a:t>
            </a:r>
            <a:r>
              <a:rPr lang="it-IT" sz="2800" b="1" i="1" dirty="0"/>
              <a:t>centralizzata e generalizzata di fonti amministrative </a:t>
            </a:r>
            <a:endParaRPr lang="en-US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" y="461328"/>
            <a:ext cx="1302258" cy="88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155679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Seminario</a:t>
            </a:r>
            <a:endParaRPr lang="it-IT" dirty="0"/>
          </a:p>
          <a:p>
            <a:pPr algn="ctr"/>
            <a:r>
              <a:rPr lang="it-IT" b="1" dirty="0"/>
              <a:t>URBES, ARCHIMEDE, Censimento permanente</a:t>
            </a:r>
            <a:endParaRPr lang="it-IT" dirty="0"/>
          </a:p>
          <a:p>
            <a:pPr algn="ctr"/>
            <a:r>
              <a:rPr lang="it-IT" b="1" dirty="0"/>
              <a:t>I Comuni verso l’uso statistico degli archivi amministrativi</a:t>
            </a:r>
            <a:endParaRPr lang="it-IT" dirty="0"/>
          </a:p>
          <a:p>
            <a:pPr algn="ctr"/>
            <a:r>
              <a:rPr lang="it-IT" b="1" dirty="0"/>
              <a:t>e dei sistemi di integrazione delle fonti</a:t>
            </a:r>
            <a:endParaRPr lang="it-IT" dirty="0"/>
          </a:p>
          <a:p>
            <a:pPr algn="ctr"/>
            <a:r>
              <a:rPr lang="it-IT" i="1" dirty="0"/>
              <a:t>21 aprile </a:t>
            </a:r>
            <a:r>
              <a:rPr lang="it-IT" i="1" dirty="0" smtClean="0"/>
              <a:t>2015, </a:t>
            </a:r>
            <a:r>
              <a:rPr lang="it-IT" dirty="0" smtClean="0"/>
              <a:t>Como </a:t>
            </a:r>
            <a:endParaRPr lang="it-IT" dirty="0"/>
          </a:p>
        </p:txBody>
      </p:sp>
      <p:pic>
        <p:nvPicPr>
          <p:cNvPr id="2051" name="Picture 3" descr="Stemma xA4 Co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66" y="504421"/>
            <a:ext cx="763166" cy="8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5605" y="2045"/>
            <a:ext cx="753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 smtClean="0">
                <a:solidFill>
                  <a:prstClr val="white"/>
                </a:solidFill>
              </a:rPr>
              <a:t>Sistema Integrato di </a:t>
            </a:r>
            <a:r>
              <a:rPr lang="it-IT" b="1" dirty="0" err="1" smtClean="0">
                <a:solidFill>
                  <a:prstClr val="white"/>
                </a:solidFill>
              </a:rPr>
              <a:t>Microdati</a:t>
            </a:r>
            <a:r>
              <a:rPr lang="it-IT" b="1" dirty="0" smtClean="0">
                <a:solidFill>
                  <a:prstClr val="white"/>
                </a:solidFill>
              </a:rPr>
              <a:t> (SIM)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68077"/>
              </p:ext>
            </p:extLst>
          </p:nvPr>
        </p:nvGraphicFramePr>
        <p:xfrm>
          <a:off x="827584" y="548680"/>
          <a:ext cx="7702819" cy="41764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3273"/>
                <a:gridCol w="4109546"/>
              </a:tblGrid>
              <a:tr h="507689">
                <a:tc>
                  <a:txBody>
                    <a:bodyPr/>
                    <a:lstStyle/>
                    <a:p>
                      <a:r>
                        <a:rPr lang="it-IT" dirty="0" smtClean="0"/>
                        <a:t>SIM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N. </a:t>
                      </a:r>
                      <a:r>
                        <a:rPr lang="en-US" noProof="0" dirty="0" err="1" smtClean="0"/>
                        <a:t>Fonti</a:t>
                      </a:r>
                      <a:r>
                        <a:rPr lang="en-US" noProof="0" dirty="0" smtClean="0"/>
                        <a:t> / Records</a:t>
                      </a:r>
                      <a:endParaRPr lang="en-US" noProof="0" dirty="0"/>
                    </a:p>
                  </a:txBody>
                  <a:tcPr/>
                </a:tc>
              </a:tr>
              <a:tr h="507689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Individui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42 (422mln</a:t>
                      </a:r>
                      <a:r>
                        <a:rPr lang="en-US" baseline="0" noProof="0" dirty="0" smtClean="0"/>
                        <a:t> records)</a:t>
                      </a:r>
                      <a:endParaRPr lang="en-US" noProof="0" dirty="0" smtClean="0"/>
                    </a:p>
                  </a:txBody>
                  <a:tcPr/>
                </a:tc>
              </a:tr>
              <a:tr h="507689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Unità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42 (65mln</a:t>
                      </a:r>
                      <a:r>
                        <a:rPr lang="en-US" baseline="0" noProof="0" dirty="0" smtClean="0"/>
                        <a:t> but…)</a:t>
                      </a:r>
                      <a:endParaRPr lang="en-US" noProof="0" dirty="0"/>
                    </a:p>
                  </a:txBody>
                  <a:tcPr/>
                </a:tc>
              </a:tr>
              <a:tr h="622638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Luoghi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individui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25</a:t>
                      </a:r>
                      <a:endParaRPr lang="en-US" noProof="0" dirty="0"/>
                    </a:p>
                  </a:txBody>
                  <a:tcPr/>
                </a:tc>
              </a:tr>
              <a:tr h="507689">
                <a:tc>
                  <a:txBody>
                    <a:bodyPr/>
                    <a:lstStyle/>
                    <a:p>
                      <a:pPr algn="l"/>
                      <a:r>
                        <a:rPr lang="en-US" noProof="0" dirty="0" err="1" smtClean="0"/>
                        <a:t>Luoghi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unità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30 </a:t>
                      </a:r>
                      <a:endParaRPr lang="en-US" noProof="0" dirty="0"/>
                    </a:p>
                  </a:txBody>
                  <a:tcPr/>
                </a:tc>
              </a:tr>
              <a:tr h="507689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Relazioni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individui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</a:tr>
              <a:tr h="507689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Relazioni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unità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7 </a:t>
                      </a:r>
                      <a:endParaRPr lang="en-US" noProof="0" dirty="0"/>
                    </a:p>
                  </a:txBody>
                  <a:tcPr/>
                </a:tc>
              </a:tr>
              <a:tr h="507689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Relazioni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individui_unità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12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827584" y="4725144"/>
            <a:ext cx="7632848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100 </a:t>
            </a:r>
            <a:r>
              <a:rPr lang="en-US" sz="2400" b="1" dirty="0" err="1" smtClean="0">
                <a:solidFill>
                  <a:schemeClr val="tx1"/>
                </a:solidFill>
              </a:rPr>
              <a:t>mln</a:t>
            </a:r>
            <a:r>
              <a:rPr lang="en-US" sz="2400" b="1" dirty="0" smtClean="0">
                <a:solidFill>
                  <a:schemeClr val="tx1"/>
                </a:solidFill>
              </a:rPr>
              <a:t> di </a:t>
            </a:r>
            <a:r>
              <a:rPr lang="en-US" sz="2400" b="1" dirty="0" err="1" smtClean="0">
                <a:solidFill>
                  <a:schemeClr val="tx1"/>
                </a:solidFill>
              </a:rPr>
              <a:t>codici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individui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 </a:t>
            </a:r>
            <a:r>
              <a:rPr lang="en-US" sz="2400" b="1" dirty="0" err="1" smtClean="0">
                <a:solidFill>
                  <a:schemeClr val="tx1"/>
                </a:solidFill>
              </a:rPr>
              <a:t>mln</a:t>
            </a:r>
            <a:r>
              <a:rPr lang="en-US" sz="2400" b="1" dirty="0" smtClean="0">
                <a:solidFill>
                  <a:schemeClr val="tx1"/>
                </a:solidFill>
              </a:rPr>
              <a:t> di </a:t>
            </a:r>
            <a:r>
              <a:rPr lang="en-US" sz="2400" b="1" dirty="0" err="1" smtClean="0">
                <a:solidFill>
                  <a:schemeClr val="tx1"/>
                </a:solidFill>
              </a:rPr>
              <a:t>codici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unità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31949" y="5445224"/>
            <a:ext cx="7632848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15.000 </a:t>
            </a:r>
            <a:r>
              <a:rPr lang="en-US" sz="2400" b="1" dirty="0" err="1" smtClean="0">
                <a:solidFill>
                  <a:schemeClr val="tx1"/>
                </a:solidFill>
              </a:rPr>
              <a:t>variabili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58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ChangeArrowheads="1"/>
          </p:cNvSpPr>
          <p:nvPr/>
        </p:nvSpPr>
        <p:spPr bwMode="auto">
          <a:xfrm>
            <a:off x="1638300" y="422592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5475" name="Rectangle 9"/>
          <p:cNvSpPr>
            <a:spLocks noChangeArrowheads="1"/>
          </p:cNvSpPr>
          <p:nvPr/>
        </p:nvSpPr>
        <p:spPr bwMode="auto">
          <a:xfrm>
            <a:off x="2820988" y="406082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43053" name="Gruppo 43052"/>
          <p:cNvGrpSpPr>
            <a:grpSpLocks/>
          </p:cNvGrpSpPr>
          <p:nvPr/>
        </p:nvGrpSpPr>
        <p:grpSpPr bwMode="auto">
          <a:xfrm>
            <a:off x="1776413" y="647700"/>
            <a:ext cx="5516562" cy="2865438"/>
            <a:chOff x="1777101" y="647809"/>
            <a:chExt cx="5515084" cy="2864535"/>
          </a:xfrm>
        </p:grpSpPr>
        <p:sp>
          <p:nvSpPr>
            <p:cNvPr id="105519" name="Text Box 13"/>
            <p:cNvSpPr txBox="1">
              <a:spLocks noChangeArrowheads="1"/>
            </p:cNvSpPr>
            <p:nvPr/>
          </p:nvSpPr>
          <p:spPr bwMode="auto">
            <a:xfrm>
              <a:off x="4996720" y="731307"/>
              <a:ext cx="1424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INDIVIDUI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527679" y="2347848"/>
              <a:ext cx="1764506" cy="1164496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r>
                <a:rPr lang="it-IT" b="1" dirty="0">
                  <a:solidFill>
                    <a:prstClr val="black"/>
                  </a:solidFill>
                  <a:ea typeface="MS PGothic"/>
                  <a:cs typeface="MS PGothic"/>
                </a:rPr>
                <a:t>    UNITA’</a:t>
              </a: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795556" y="647809"/>
              <a:ext cx="2003426" cy="1291314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777101" y="1969955"/>
              <a:ext cx="1485900" cy="1206201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776117" y="893047"/>
              <a:ext cx="1485900" cy="1082053"/>
            </a:xfrm>
            <a:prstGeom prst="ellipse">
              <a:avLst/>
            </a:prstGeom>
            <a:solidFill>
              <a:srgbClr val="9933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532" name="Text Box 31"/>
            <p:cNvSpPr txBox="1">
              <a:spLocks noChangeArrowheads="1"/>
            </p:cNvSpPr>
            <p:nvPr/>
          </p:nvSpPr>
          <p:spPr bwMode="auto">
            <a:xfrm>
              <a:off x="2866609" y="1100639"/>
              <a:ext cx="1376335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LUOGHI</a:t>
              </a:r>
            </a:p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INDIVIDUI</a:t>
              </a:r>
            </a:p>
          </p:txBody>
        </p:sp>
        <p:sp>
          <p:nvSpPr>
            <p:cNvPr id="105533" name="Text Box 31"/>
            <p:cNvSpPr txBox="1">
              <a:spLocks noChangeArrowheads="1"/>
            </p:cNvSpPr>
            <p:nvPr/>
          </p:nvSpPr>
          <p:spPr bwMode="auto">
            <a:xfrm>
              <a:off x="1897751" y="2249491"/>
              <a:ext cx="1244600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LUOGHI</a:t>
              </a:r>
            </a:p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</a:pPr>
              <a:r>
                <a:rPr lang="it-IT" altLang="en-US" b="1" smtClean="0">
                  <a:solidFill>
                    <a:srgbClr val="000000"/>
                  </a:solidFill>
                  <a:ea typeface="MS PGothic" pitchFamily="34" charset="-128"/>
                </a:rPr>
                <a:t>UNITA’</a:t>
              </a:r>
            </a:p>
          </p:txBody>
        </p:sp>
      </p:grpSp>
      <p:cxnSp>
        <p:nvCxnSpPr>
          <p:cNvPr id="112" name="Connettore 1 111"/>
          <p:cNvCxnSpPr/>
          <p:nvPr/>
        </p:nvCxnSpPr>
        <p:spPr>
          <a:xfrm>
            <a:off x="2763838" y="36147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055" name="Gruppo 43054"/>
          <p:cNvGrpSpPr>
            <a:grpSpLocks/>
          </p:cNvGrpSpPr>
          <p:nvPr/>
        </p:nvGrpSpPr>
        <p:grpSpPr bwMode="auto">
          <a:xfrm>
            <a:off x="823913" y="1293813"/>
            <a:ext cx="3971925" cy="5289550"/>
            <a:chOff x="824636" y="1293466"/>
            <a:chExt cx="3970920" cy="5290560"/>
          </a:xfrm>
        </p:grpSpPr>
        <p:sp>
          <p:nvSpPr>
            <p:cNvPr id="43029" name="Oval 46"/>
            <p:cNvSpPr>
              <a:spLocks noChangeArrowheads="1"/>
            </p:cNvSpPr>
            <p:nvPr/>
          </p:nvSpPr>
          <p:spPr bwMode="auto">
            <a:xfrm>
              <a:off x="824636" y="5483678"/>
              <a:ext cx="1258568" cy="110034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 cmpd="dbl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Mobilità</a:t>
              </a:r>
            </a:p>
          </p:txBody>
        </p:sp>
        <p:cxnSp>
          <p:nvCxnSpPr>
            <p:cNvPr id="106" name="Connettore 1 105"/>
            <p:cNvCxnSpPr/>
            <p:nvPr/>
          </p:nvCxnSpPr>
          <p:spPr>
            <a:xfrm flipH="1">
              <a:off x="4103581" y="1293466"/>
              <a:ext cx="691975" cy="47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/>
          </p:nvCxnSpPr>
          <p:spPr>
            <a:xfrm flipH="1">
              <a:off x="3976613" y="1765043"/>
              <a:ext cx="126968" cy="12353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/>
          </p:nvCxnSpPr>
          <p:spPr>
            <a:xfrm flipH="1">
              <a:off x="3044986" y="2951132"/>
              <a:ext cx="931627" cy="476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2 113"/>
            <p:cNvCxnSpPr>
              <a:endCxn id="43029" idx="0"/>
            </p:cNvCxnSpPr>
            <p:nvPr/>
          </p:nvCxnSpPr>
          <p:spPr>
            <a:xfrm flipH="1">
              <a:off x="1454714" y="3047988"/>
              <a:ext cx="1590273" cy="24356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479" name="CasellaDiTesto 4"/>
          <p:cNvSpPr txBox="1">
            <a:spLocks noChangeArrowheads="1"/>
          </p:cNvSpPr>
          <p:nvPr/>
        </p:nvSpPr>
        <p:spPr bwMode="auto">
          <a:xfrm>
            <a:off x="1241264" y="0"/>
            <a:ext cx="631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          SIM percorsi informativi</a:t>
            </a:r>
          </a:p>
        </p:txBody>
      </p:sp>
      <p:grpSp>
        <p:nvGrpSpPr>
          <p:cNvPr id="43051" name="Gruppo 43050"/>
          <p:cNvGrpSpPr>
            <a:grpSpLocks/>
          </p:cNvGrpSpPr>
          <p:nvPr/>
        </p:nvGrpSpPr>
        <p:grpSpPr bwMode="auto">
          <a:xfrm>
            <a:off x="3106738" y="1457325"/>
            <a:ext cx="5208587" cy="3409950"/>
            <a:chOff x="3172834" y="1445181"/>
            <a:chExt cx="5209235" cy="3410104"/>
          </a:xfrm>
        </p:grpSpPr>
        <p:sp>
          <p:nvSpPr>
            <p:cNvPr id="66" name="Rombo 65"/>
            <p:cNvSpPr/>
            <p:nvPr/>
          </p:nvSpPr>
          <p:spPr>
            <a:xfrm>
              <a:off x="3172834" y="2497581"/>
              <a:ext cx="2584449" cy="2357704"/>
            </a:xfrm>
            <a:prstGeom prst="diamond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1001">
              <a:schemeClr val="lt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b="1" dirty="0" err="1">
                  <a:solidFill>
                    <a:prstClr val="black"/>
                  </a:solidFill>
                </a:rPr>
                <a:t>Rel</a:t>
              </a:r>
              <a:endParaRPr lang="it-IT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r>
                <a:rPr lang="it-IT" b="1" dirty="0">
                  <a:solidFill>
                    <a:prstClr val="black"/>
                  </a:solidFill>
                </a:rPr>
                <a:t>IND/UN</a:t>
              </a: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endParaRPr lang="it-IT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67" name="Rombo 66"/>
            <p:cNvSpPr/>
            <p:nvPr/>
          </p:nvSpPr>
          <p:spPr>
            <a:xfrm>
              <a:off x="6833744" y="1445181"/>
              <a:ext cx="1548325" cy="1059838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 err="1">
                  <a:solidFill>
                    <a:prstClr val="black"/>
                  </a:solidFill>
                </a:rPr>
                <a:t>Rel</a:t>
              </a:r>
              <a:r>
                <a:rPr lang="it-IT" sz="1600" b="1" dirty="0">
                  <a:solidFill>
                    <a:prstClr val="black"/>
                  </a:solidFill>
                </a:rPr>
                <a:t>. fra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>
                  <a:solidFill>
                    <a:prstClr val="black"/>
                  </a:solidFill>
                </a:rPr>
                <a:t>IND</a:t>
              </a:r>
            </a:p>
          </p:txBody>
        </p:sp>
        <p:sp>
          <p:nvSpPr>
            <p:cNvPr id="38" name="Rombo 37"/>
            <p:cNvSpPr/>
            <p:nvPr/>
          </p:nvSpPr>
          <p:spPr>
            <a:xfrm>
              <a:off x="6656791" y="3341424"/>
              <a:ext cx="1548325" cy="1059838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 err="1">
                  <a:solidFill>
                    <a:prstClr val="black"/>
                  </a:solidFill>
                </a:rPr>
                <a:t>Rel</a:t>
              </a:r>
              <a:r>
                <a:rPr lang="it-IT" sz="1600" b="1" dirty="0">
                  <a:solidFill>
                    <a:prstClr val="black"/>
                  </a:solidFill>
                </a:rPr>
                <a:t>. fra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600" b="1" dirty="0">
                  <a:solidFill>
                    <a:prstClr val="black"/>
                  </a:solidFill>
                </a:rPr>
                <a:t>UN</a:t>
              </a:r>
            </a:p>
          </p:txBody>
        </p:sp>
      </p:grpSp>
      <p:sp>
        <p:nvSpPr>
          <p:cNvPr id="43025" name="Ovale 43024"/>
          <p:cNvSpPr/>
          <p:nvPr/>
        </p:nvSpPr>
        <p:spPr>
          <a:xfrm>
            <a:off x="1473200" y="458788"/>
            <a:ext cx="7480300" cy="46323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79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41330"/>
              </p:ext>
            </p:extLst>
          </p:nvPr>
        </p:nvGraphicFramePr>
        <p:xfrm>
          <a:off x="52388" y="719138"/>
          <a:ext cx="1395412" cy="852487"/>
        </p:xfrm>
        <a:graphic>
          <a:graphicData uri="http://schemas.openxmlformats.org/drawingml/2006/table">
            <a:tbl>
              <a:tblPr/>
              <a:tblGrid>
                <a:gridCol w="1395412"/>
              </a:tblGrid>
              <a:tr h="852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FONTI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AMM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42" marR="44442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64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43026" name="Freccia a destra 43025"/>
          <p:cNvSpPr/>
          <p:nvPr/>
        </p:nvSpPr>
        <p:spPr>
          <a:xfrm rot="2089859">
            <a:off x="1433513" y="1444625"/>
            <a:ext cx="423862" cy="52546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grpSp>
        <p:nvGrpSpPr>
          <p:cNvPr id="43046" name="Gruppo 43045"/>
          <p:cNvGrpSpPr>
            <a:grpSpLocks/>
          </p:cNvGrpSpPr>
          <p:nvPr/>
        </p:nvGrpSpPr>
        <p:grpSpPr bwMode="auto">
          <a:xfrm>
            <a:off x="4591050" y="1751013"/>
            <a:ext cx="2243138" cy="4802187"/>
            <a:chOff x="4591557" y="1751382"/>
            <a:chExt cx="2242187" cy="4802017"/>
          </a:xfrm>
        </p:grpSpPr>
        <p:cxnSp>
          <p:nvCxnSpPr>
            <p:cNvPr id="134" name="Connettore 1 133"/>
            <p:cNvCxnSpPr/>
            <p:nvPr/>
          </p:nvCxnSpPr>
          <p:spPr>
            <a:xfrm>
              <a:off x="6413234" y="1751382"/>
              <a:ext cx="353863" cy="23494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flipH="1">
              <a:off x="5092994" y="1975211"/>
              <a:ext cx="1740750" cy="2085901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2 141"/>
            <p:cNvCxnSpPr/>
            <p:nvPr/>
          </p:nvCxnSpPr>
          <p:spPr>
            <a:xfrm>
              <a:off x="4796258" y="4599256"/>
              <a:ext cx="699790" cy="92706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43"/>
            <p:cNvSpPr>
              <a:spLocks noChangeArrowheads="1"/>
            </p:cNvSpPr>
            <p:nvPr/>
          </p:nvSpPr>
          <p:spPr bwMode="auto">
            <a:xfrm>
              <a:off x="4591557" y="5526323"/>
              <a:ext cx="1959732" cy="102707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 cmpd="dbl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it-IT" b="1" dirty="0" err="1">
                  <a:solidFill>
                    <a:prstClr val="black"/>
                  </a:solidFill>
                  <a:cs typeface="Arial" pitchFamily="34" charset="0"/>
                </a:rPr>
                <a:t>Concilazione</a:t>
              </a:r>
              <a:endParaRPr lang="it-IT" b="1" dirty="0">
                <a:solidFill>
                  <a:prstClr val="black"/>
                </a:solidFill>
                <a:cs typeface="Arial" pitchFamily="34" charset="0"/>
              </a:endParaRPr>
            </a:p>
            <a:p>
              <a:pPr defTabSz="457200"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Lavoro</a:t>
              </a:r>
            </a:p>
            <a:p>
              <a:pPr defTabSz="457200"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Famiglia</a:t>
              </a:r>
            </a:p>
          </p:txBody>
        </p:sp>
      </p:grpSp>
      <p:sp>
        <p:nvSpPr>
          <p:cNvPr id="96" name="Rombo 95"/>
          <p:cNvSpPr/>
          <p:nvPr/>
        </p:nvSpPr>
        <p:spPr>
          <a:xfrm>
            <a:off x="3712206" y="3611337"/>
            <a:ext cx="1570512" cy="1255938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400" b="1" dirty="0" err="1">
                <a:solidFill>
                  <a:prstClr val="black"/>
                </a:solidFill>
              </a:rPr>
              <a:t>Rapp</a:t>
            </a:r>
            <a:r>
              <a:rPr lang="it-IT" sz="1400" b="1" dirty="0">
                <a:solidFill>
                  <a:prstClr val="black"/>
                </a:solidFill>
              </a:rPr>
              <a:t> di</a:t>
            </a:r>
          </a:p>
          <a:p>
            <a:pPr algn="ctr" defTabSz="457200">
              <a:defRPr/>
            </a:pPr>
            <a:r>
              <a:rPr lang="it-IT" sz="1400" b="1" dirty="0">
                <a:solidFill>
                  <a:prstClr val="black"/>
                </a:solidFill>
              </a:rPr>
              <a:t>Lavoro</a:t>
            </a:r>
          </a:p>
        </p:txBody>
      </p:sp>
      <p:grpSp>
        <p:nvGrpSpPr>
          <p:cNvPr id="43059" name="Gruppo 43058"/>
          <p:cNvGrpSpPr>
            <a:grpSpLocks/>
          </p:cNvGrpSpPr>
          <p:nvPr/>
        </p:nvGrpSpPr>
        <p:grpSpPr bwMode="auto">
          <a:xfrm>
            <a:off x="2351088" y="685800"/>
            <a:ext cx="6719887" cy="5867400"/>
            <a:chOff x="2351282" y="685642"/>
            <a:chExt cx="6719576" cy="5867757"/>
          </a:xfrm>
        </p:grpSpPr>
        <p:sp>
          <p:nvSpPr>
            <p:cNvPr id="43028" name="Oval 43"/>
            <p:cNvSpPr>
              <a:spLocks noChangeArrowheads="1"/>
            </p:cNvSpPr>
            <p:nvPr/>
          </p:nvSpPr>
          <p:spPr bwMode="auto">
            <a:xfrm>
              <a:off x="2351282" y="5477009"/>
              <a:ext cx="1881100" cy="107639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8100" cmpd="dbl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Sbocchi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professionali</a:t>
              </a: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Oval 49"/>
            <p:cNvSpPr>
              <a:spLocks noChangeArrowheads="1"/>
            </p:cNvSpPr>
            <p:nvPr/>
          </p:nvSpPr>
          <p:spPr bwMode="auto">
            <a:xfrm>
              <a:off x="5205693" y="1246813"/>
              <a:ext cx="1345475" cy="650875"/>
            </a:xfrm>
            <a:prstGeom prst="ellipse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reflection blurRad="508000" stA="63000" endPos="65000" dist="50800" dir="5400000" sy="-100000" algn="bl" rotWithShape="0"/>
              <a:softEdge rad="31750"/>
            </a:effectLst>
            <a:scene3d>
              <a:camera prst="isometricRightUp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defTabSz="457200">
                <a:spcBef>
                  <a:spcPct val="20000"/>
                </a:spcBef>
                <a:defRPr/>
              </a:pPr>
              <a:endParaRPr lang="it-IT" sz="1600" b="1" dirty="0">
                <a:solidFill>
                  <a:prstClr val="black"/>
                </a:solidFill>
                <a:cs typeface="Arial" pitchFamily="34" charset="0"/>
              </a:endParaRPr>
            </a:p>
            <a:p>
              <a:pPr defTabSz="457200">
                <a:spcBef>
                  <a:spcPct val="20000"/>
                </a:spcBef>
                <a:defRPr/>
              </a:pPr>
              <a:r>
                <a:rPr lang="it-IT" b="1" dirty="0">
                  <a:solidFill>
                    <a:prstClr val="black"/>
                  </a:solidFill>
                  <a:cs typeface="Arial" pitchFamily="34" charset="0"/>
                </a:rPr>
                <a:t>Laureati</a:t>
              </a:r>
            </a:p>
            <a:p>
              <a:pPr defTabSz="457200">
                <a:defRPr/>
              </a:pPr>
              <a:endParaRPr lang="it-IT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26" name="Connettore 1 125"/>
            <p:cNvCxnSpPr>
              <a:stCxn id="90" idx="3"/>
            </p:cNvCxnSpPr>
            <p:nvPr/>
          </p:nvCxnSpPr>
          <p:spPr>
            <a:xfrm flipH="1">
              <a:off x="4591140" y="1801723"/>
              <a:ext cx="811175" cy="19352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2 127"/>
            <p:cNvCxnSpPr>
              <a:endCxn id="43028" idx="0"/>
            </p:cNvCxnSpPr>
            <p:nvPr/>
          </p:nvCxnSpPr>
          <p:spPr>
            <a:xfrm flipH="1">
              <a:off x="3291039" y="4502224"/>
              <a:ext cx="812762" cy="974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ccia a destra 128"/>
            <p:cNvSpPr/>
            <p:nvPr/>
          </p:nvSpPr>
          <p:spPr>
            <a:xfrm rot="8871325">
              <a:off x="8039917" y="685642"/>
              <a:ext cx="1030941" cy="62444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>
                  <a:rot lat="0" lon="3600000" rev="10800000"/>
                </a:camera>
                <a:lightRig rig="threePt" dir="t"/>
              </a:scene3d>
            </a:bodyPr>
            <a:lstStyle/>
            <a:p>
              <a:pPr algn="ctr" defTabSz="457200">
                <a:defRPr/>
              </a:pPr>
              <a:r>
                <a:rPr lang="it-IT" dirty="0">
                  <a:solidFill>
                    <a:prstClr val="black"/>
                  </a:solidFill>
                </a:rPr>
                <a:t>Tempo</a:t>
              </a:r>
            </a:p>
          </p:txBody>
        </p:sp>
      </p:grpSp>
      <p:grpSp>
        <p:nvGrpSpPr>
          <p:cNvPr id="42" name="Gruppo 41"/>
          <p:cNvGrpSpPr>
            <a:grpSpLocks/>
          </p:cNvGrpSpPr>
          <p:nvPr/>
        </p:nvGrpSpPr>
        <p:grpSpPr bwMode="auto">
          <a:xfrm>
            <a:off x="4795838" y="1897063"/>
            <a:ext cx="4233862" cy="4676775"/>
            <a:chOff x="4795556" y="1897688"/>
            <a:chExt cx="4233635" cy="4676657"/>
          </a:xfrm>
        </p:grpSpPr>
        <p:cxnSp>
          <p:nvCxnSpPr>
            <p:cNvPr id="151" name="Connettore 2 150"/>
            <p:cNvCxnSpPr>
              <a:endCxn id="154" idx="1"/>
            </p:cNvCxnSpPr>
            <p:nvPr/>
          </p:nvCxnSpPr>
          <p:spPr>
            <a:xfrm>
              <a:off x="6551237" y="3883600"/>
              <a:ext cx="1017532" cy="174303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/>
          </p:nvCxnSpPr>
          <p:spPr>
            <a:xfrm flipH="1">
              <a:off x="4795556" y="1897688"/>
              <a:ext cx="1182624" cy="198591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e 153"/>
            <p:cNvSpPr/>
            <p:nvPr/>
          </p:nvSpPr>
          <p:spPr>
            <a:xfrm>
              <a:off x="7317958" y="5464710"/>
              <a:ext cx="1711233" cy="1109635"/>
            </a:xfrm>
            <a:prstGeom prst="ellipse">
              <a:avLst/>
            </a:prstGeom>
            <a:solidFill>
              <a:schemeClr val="bg1"/>
            </a:solidFill>
            <a:ln w="38100" cmpd="db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en-US" b="1" smtClean="0">
                  <a:solidFill>
                    <a:srgbClr val="000000"/>
                  </a:solidFill>
                </a:rPr>
                <a:t>Mobilità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en-US" b="1" smtClean="0">
                  <a:solidFill>
                    <a:srgbClr val="000000"/>
                  </a:solidFill>
                </a:rPr>
                <a:t>Occupaz.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altLang="en-US" smtClean="0">
                <a:solidFill>
                  <a:srgbClr val="FFFFFF"/>
                </a:solidFill>
              </a:endParaRPr>
            </a:p>
          </p:txBody>
        </p:sp>
        <p:cxnSp>
          <p:nvCxnSpPr>
            <p:cNvPr id="115" name="Connettore 1 114"/>
            <p:cNvCxnSpPr/>
            <p:nvPr/>
          </p:nvCxnSpPr>
          <p:spPr>
            <a:xfrm flipH="1">
              <a:off x="4795556" y="3883600"/>
              <a:ext cx="179377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4518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7058" y="569634"/>
            <a:ext cx="8555037" cy="5521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  <a:defRPr/>
            </a:pPr>
            <a:r>
              <a:rPr lang="it-IT" sz="2800" b="1" dirty="0" smtClean="0">
                <a:solidFill>
                  <a:srgbClr val="C00000"/>
                </a:solidFill>
              </a:rPr>
              <a:t>Progetto </a:t>
            </a:r>
            <a:r>
              <a:rPr lang="it-IT" sz="2800" b="1" dirty="0" err="1">
                <a:solidFill>
                  <a:srgbClr val="C00000"/>
                </a:solidFill>
              </a:rPr>
              <a:t>ARCHivio</a:t>
            </a:r>
            <a:r>
              <a:rPr lang="it-IT" sz="2800" b="1" dirty="0">
                <a:solidFill>
                  <a:srgbClr val="C00000"/>
                </a:solidFill>
              </a:rPr>
              <a:t> Integrato di </a:t>
            </a:r>
            <a:r>
              <a:rPr lang="it-IT" sz="2800" b="1" dirty="0" err="1">
                <a:solidFill>
                  <a:srgbClr val="C00000"/>
                </a:solidFill>
              </a:rPr>
              <a:t>Microdati</a:t>
            </a:r>
            <a:r>
              <a:rPr lang="it-IT" sz="2800" b="1" dirty="0">
                <a:solidFill>
                  <a:srgbClr val="C00000"/>
                </a:solidFill>
              </a:rPr>
              <a:t> Economici e </a:t>
            </a:r>
            <a:r>
              <a:rPr lang="it-IT" sz="2800" b="1" dirty="0" err="1">
                <a:solidFill>
                  <a:srgbClr val="C00000"/>
                </a:solidFill>
              </a:rPr>
              <a:t>DEmografici</a:t>
            </a:r>
            <a:r>
              <a:rPr lang="it-IT" sz="2800" b="1" dirty="0">
                <a:solidFill>
                  <a:srgbClr val="C00000"/>
                </a:solidFill>
              </a:rPr>
              <a:t> (ARCHIMEDE)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2000" dirty="0" smtClean="0"/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Obiettivo: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ampliamento dell’offerta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informativa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dell’ISTAT mediante produzione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collezioni di dati elementari di tipo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longitudinale e </a:t>
            </a:r>
            <a:r>
              <a:rPr lang="it-IT" altLang="en-US" sz="24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crossection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da rendere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disponibili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all’utenza, 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utili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alla ricerca sociale </a:t>
            </a:r>
            <a:endParaRPr lang="it-IT" altLang="en-US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ed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economica, alla 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programmazione 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territoriale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 settoriale, alla 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valutazione </a:t>
            </a:r>
            <a:r>
              <a:rPr lang="it-IT" alt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delle politiche pubbliche a livello nazionale, regionale e locale</a:t>
            </a:r>
            <a:r>
              <a:rPr lang="it-IT" alt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it-IT" altLang="en-US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it-IT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Delibera </a:t>
            </a:r>
            <a:r>
              <a:rPr lang="it-IT" sz="2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12/ DGEN del </a:t>
            </a:r>
            <a:r>
              <a:rPr lang="it-IT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18/01/2013)</a:t>
            </a:r>
            <a:endParaRPr lang="en-US" altLang="en-US" sz="2000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pic>
        <p:nvPicPr>
          <p:cNvPr id="4" name="Picture 2" descr="C:\Users\garofalo\Desktop\Stomach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66" y="1456382"/>
            <a:ext cx="2571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491838" y="5015398"/>
            <a:ext cx="8245475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hangingPunct="1"/>
            <a:r>
              <a:rPr lang="it-IT" altLang="en-US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Sfruttamento </a:t>
            </a:r>
            <a:r>
              <a:rPr lang="it-IT" alt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contenuti informativi di fonti amministrative «integrate» presenti in SIM.</a:t>
            </a:r>
            <a:endParaRPr lang="en-US" altLang="en-US" sz="24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37991526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3"/>
          <p:cNvGrpSpPr>
            <a:grpSpLocks/>
          </p:cNvGrpSpPr>
          <p:nvPr/>
        </p:nvGrpSpPr>
        <p:grpSpPr bwMode="auto">
          <a:xfrm>
            <a:off x="46038" y="4300538"/>
            <a:ext cx="8810625" cy="1096962"/>
            <a:chOff x="46655" y="4301041"/>
            <a:chExt cx="8809971" cy="1096765"/>
          </a:xfrm>
        </p:grpSpPr>
        <p:grpSp>
          <p:nvGrpSpPr>
            <p:cNvPr id="49190" name="Gruppo 7"/>
            <p:cNvGrpSpPr>
              <a:grpSpLocks/>
            </p:cNvGrpSpPr>
            <p:nvPr/>
          </p:nvGrpSpPr>
          <p:grpSpPr bwMode="auto">
            <a:xfrm>
              <a:off x="6563744" y="4301041"/>
              <a:ext cx="2292882" cy="646112"/>
              <a:chOff x="6022603" y="3548933"/>
              <a:chExt cx="2292882" cy="646112"/>
            </a:xfrm>
          </p:grpSpPr>
          <p:sp>
            <p:nvSpPr>
              <p:cNvPr id="97304" name="Text Box 24"/>
              <p:cNvSpPr txBox="1">
                <a:spLocks noChangeArrowheads="1"/>
              </p:cNvSpPr>
              <p:nvPr/>
            </p:nvSpPr>
            <p:spPr bwMode="auto">
              <a:xfrm>
                <a:off x="6528093" y="3548933"/>
                <a:ext cx="1787392" cy="645996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it-IT" dirty="0">
                    <a:solidFill>
                      <a:prstClr val="black"/>
                    </a:solidFill>
                  </a:rPr>
                  <a:t>Replicabili </a:t>
                </a:r>
              </a:p>
              <a:p>
                <a:pPr defTabSz="457200">
                  <a:defRPr/>
                </a:pPr>
                <a:r>
                  <a:rPr lang="it-IT" dirty="0">
                    <a:solidFill>
                      <a:prstClr val="black"/>
                    </a:solidFill>
                  </a:rPr>
                  <a:t>(industrializzati)</a:t>
                </a:r>
              </a:p>
            </p:txBody>
          </p:sp>
          <p:sp>
            <p:nvSpPr>
              <p:cNvPr id="2" name="Freccia a destra 1"/>
              <p:cNvSpPr/>
              <p:nvPr/>
            </p:nvSpPr>
            <p:spPr bwMode="auto">
              <a:xfrm>
                <a:off x="6023305" y="3688608"/>
                <a:ext cx="392083" cy="39362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9191" name="Gruppo 6"/>
            <p:cNvGrpSpPr>
              <a:grpSpLocks/>
            </p:cNvGrpSpPr>
            <p:nvPr/>
          </p:nvGrpSpPr>
          <p:grpSpPr bwMode="auto">
            <a:xfrm>
              <a:off x="46655" y="4566810"/>
              <a:ext cx="1837666" cy="830996"/>
              <a:chOff x="380030" y="3707926"/>
              <a:chExt cx="1837666" cy="830996"/>
            </a:xfrm>
          </p:grpSpPr>
          <p:sp>
            <p:nvSpPr>
              <p:cNvPr id="97303" name="Text Box 23"/>
              <p:cNvSpPr txBox="1">
                <a:spLocks noChangeArrowheads="1"/>
              </p:cNvSpPr>
              <p:nvPr/>
            </p:nvSpPr>
            <p:spPr bwMode="auto">
              <a:xfrm>
                <a:off x="380030" y="3707221"/>
                <a:ext cx="1336576" cy="831701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it-IT" sz="1600" dirty="0" smtClean="0">
                    <a:solidFill>
                      <a:prstClr val="black"/>
                    </a:solidFill>
                  </a:rPr>
                  <a:t>Documentati</a:t>
                </a:r>
              </a:p>
              <a:p>
                <a:pPr>
                  <a:buFontTx/>
                  <a:buChar char="•"/>
                  <a:defRPr/>
                </a:pPr>
                <a:r>
                  <a:rPr lang="it-IT" sz="1600" dirty="0" smtClean="0">
                    <a:solidFill>
                      <a:prstClr val="black"/>
                    </a:solidFill>
                  </a:rPr>
                  <a:t> qualità</a:t>
                </a:r>
              </a:p>
              <a:p>
                <a:pPr>
                  <a:buFontTx/>
                  <a:buChar char="•"/>
                  <a:defRPr/>
                </a:pPr>
                <a:r>
                  <a:rPr lang="it-IT" sz="1600" dirty="0" smtClean="0">
                    <a:solidFill>
                      <a:prstClr val="black"/>
                    </a:solidFill>
                  </a:rPr>
                  <a:t> contenuti</a:t>
                </a:r>
              </a:p>
            </p:txBody>
          </p:sp>
          <p:sp>
            <p:nvSpPr>
              <p:cNvPr id="18" name="Freccia a destra 17"/>
              <p:cNvSpPr/>
              <p:nvPr/>
            </p:nvSpPr>
            <p:spPr bwMode="auto">
              <a:xfrm rot="10800000">
                <a:off x="1826135" y="3834198"/>
                <a:ext cx="392084" cy="39204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" name="Gruppo 21"/>
          <p:cNvGrpSpPr>
            <a:grpSpLocks/>
          </p:cNvGrpSpPr>
          <p:nvPr/>
        </p:nvGrpSpPr>
        <p:grpSpPr bwMode="auto">
          <a:xfrm>
            <a:off x="2217738" y="5145088"/>
            <a:ext cx="4395787" cy="1025525"/>
            <a:chOff x="2190130" y="5573049"/>
            <a:chExt cx="4395179" cy="1145481"/>
          </a:xfrm>
        </p:grpSpPr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190130" y="5997173"/>
              <a:ext cx="4395179" cy="72135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it-IT" b="1" i="1" dirty="0">
                  <a:solidFill>
                    <a:prstClr val="white"/>
                  </a:solidFill>
                </a:rPr>
                <a:t>Territorio:</a:t>
              </a:r>
              <a:r>
                <a:rPr lang="it-IT" dirty="0">
                  <a:solidFill>
                    <a:prstClr val="white"/>
                  </a:solidFill>
                </a:rPr>
                <a:t> Informazioni geo referenziate </a:t>
              </a:r>
            </a:p>
            <a:p>
              <a:pPr defTabSz="457200">
                <a:defRPr/>
              </a:pPr>
              <a:r>
                <a:rPr lang="it-IT" b="1" i="1" dirty="0">
                  <a:solidFill>
                    <a:prstClr val="white"/>
                  </a:solidFill>
                </a:rPr>
                <a:t>Tempo:</a:t>
              </a:r>
              <a:r>
                <a:rPr lang="it-IT" dirty="0">
                  <a:solidFill>
                    <a:prstClr val="white"/>
                  </a:solidFill>
                </a:rPr>
                <a:t> Informazioni longitudinali</a:t>
              </a:r>
            </a:p>
          </p:txBody>
        </p:sp>
        <p:sp>
          <p:nvSpPr>
            <p:cNvPr id="20" name="Freccia a destra 19"/>
            <p:cNvSpPr/>
            <p:nvPr/>
          </p:nvSpPr>
          <p:spPr bwMode="auto">
            <a:xfrm rot="16200000">
              <a:off x="4035435" y="5572164"/>
              <a:ext cx="391875" cy="3936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156" name="CasellaDiTesto 3"/>
          <p:cNvSpPr txBox="1">
            <a:spLocks noChangeArrowheads="1"/>
          </p:cNvSpPr>
          <p:nvPr/>
        </p:nvSpPr>
        <p:spPr bwMode="auto">
          <a:xfrm>
            <a:off x="2262188" y="12700"/>
            <a:ext cx="446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 sz="1600" b="1">
                <a:solidFill>
                  <a:prstClr val="white"/>
                </a:solidFill>
              </a:rPr>
              <a:t>Progetto ARCHIMEDE – Caratteristiche (1/2)</a:t>
            </a:r>
          </a:p>
        </p:txBody>
      </p:sp>
      <p:grpSp>
        <p:nvGrpSpPr>
          <p:cNvPr id="49157" name="Gruppo 16"/>
          <p:cNvGrpSpPr>
            <a:grpSpLocks/>
          </p:cNvGrpSpPr>
          <p:nvPr/>
        </p:nvGrpSpPr>
        <p:grpSpPr bwMode="auto">
          <a:xfrm>
            <a:off x="2568575" y="442913"/>
            <a:ext cx="3359150" cy="2782887"/>
            <a:chOff x="2568575" y="443597"/>
            <a:chExt cx="3359747" cy="3033242"/>
          </a:xfrm>
        </p:grpSpPr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2581277" y="443597"/>
              <a:ext cx="3347045" cy="64540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it-IT" b="1" dirty="0" smtClean="0">
                  <a:solidFill>
                    <a:prstClr val="white"/>
                  </a:solidFill>
                </a:rPr>
                <a:t>Sistema Integrato dei Microdati</a:t>
              </a: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2568575" y="1940156"/>
              <a:ext cx="3346450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457200">
                <a:defRPr/>
              </a:pPr>
              <a:r>
                <a:rPr lang="it-IT" b="1" dirty="0">
                  <a:solidFill>
                    <a:prstClr val="white"/>
                  </a:solidFill>
                </a:rPr>
                <a:t>Progetto Archimede</a:t>
              </a:r>
            </a:p>
          </p:txBody>
        </p:sp>
        <p:grpSp>
          <p:nvGrpSpPr>
            <p:cNvPr id="49178" name="Group 13"/>
            <p:cNvGrpSpPr>
              <a:grpSpLocks/>
            </p:cNvGrpSpPr>
            <p:nvPr/>
          </p:nvGrpSpPr>
          <p:grpSpPr bwMode="auto">
            <a:xfrm>
              <a:off x="3961411" y="1128227"/>
              <a:ext cx="1408113" cy="706200"/>
              <a:chOff x="2278" y="836"/>
              <a:chExt cx="887" cy="522"/>
            </a:xfrm>
          </p:grpSpPr>
          <p:sp>
            <p:nvSpPr>
              <p:cNvPr id="49184" name="AutoShape 11"/>
              <p:cNvSpPr>
                <a:spLocks noChangeArrowheads="1"/>
              </p:cNvSpPr>
              <p:nvPr/>
            </p:nvSpPr>
            <p:spPr bwMode="auto">
              <a:xfrm rot="-10514759">
                <a:off x="2278" y="836"/>
                <a:ext cx="235" cy="522"/>
              </a:xfrm>
              <a:prstGeom prst="curvedLeftArrow">
                <a:avLst>
                  <a:gd name="adj1" fmla="val 68284"/>
                  <a:gd name="adj2" fmla="val 136567"/>
                  <a:gd name="adj3" fmla="val 2196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457200" eaLnBrk="1" hangingPunct="1"/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85" name="Text Box 12"/>
              <p:cNvSpPr txBox="1">
                <a:spLocks noChangeArrowheads="1"/>
              </p:cNvSpPr>
              <p:nvPr/>
            </p:nvSpPr>
            <p:spPr bwMode="auto">
              <a:xfrm>
                <a:off x="2575" y="947"/>
                <a:ext cx="590" cy="27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en-US" sz="1600" b="1" i="1">
                    <a:solidFill>
                      <a:prstClr val="black"/>
                    </a:solidFill>
                  </a:rPr>
                  <a:t>Esplora</a:t>
                </a:r>
              </a:p>
            </p:txBody>
          </p:sp>
        </p:grpSp>
        <p:grpSp>
          <p:nvGrpSpPr>
            <p:cNvPr id="49179" name="Gruppo 5"/>
            <p:cNvGrpSpPr>
              <a:grpSpLocks/>
            </p:cNvGrpSpPr>
            <p:nvPr/>
          </p:nvGrpSpPr>
          <p:grpSpPr bwMode="auto">
            <a:xfrm>
              <a:off x="2581872" y="2412425"/>
              <a:ext cx="3346450" cy="1064414"/>
              <a:chOff x="2562225" y="2870202"/>
              <a:chExt cx="3346450" cy="1236405"/>
            </a:xfrm>
          </p:grpSpPr>
          <p:grpSp>
            <p:nvGrpSpPr>
              <p:cNvPr id="49180" name="Group 21"/>
              <p:cNvGrpSpPr>
                <a:grpSpLocks/>
              </p:cNvGrpSpPr>
              <p:nvPr/>
            </p:nvGrpSpPr>
            <p:grpSpPr bwMode="auto">
              <a:xfrm>
                <a:off x="3348037" y="2870202"/>
                <a:ext cx="1295400" cy="792163"/>
                <a:chOff x="2109" y="2246"/>
                <a:chExt cx="816" cy="499"/>
              </a:xfrm>
            </p:grpSpPr>
            <p:sp>
              <p:nvSpPr>
                <p:cNvPr id="49182" name="AutoShape 19"/>
                <p:cNvSpPr>
                  <a:spLocks noChangeArrowheads="1"/>
                </p:cNvSpPr>
                <p:nvPr/>
              </p:nvSpPr>
              <p:spPr bwMode="auto">
                <a:xfrm>
                  <a:off x="2725" y="2246"/>
                  <a:ext cx="200" cy="499"/>
                </a:xfrm>
                <a:prstGeom prst="curvedLeftArrow">
                  <a:avLst>
                    <a:gd name="adj1" fmla="val 72193"/>
                    <a:gd name="adj2" fmla="val 144410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457200" eaLnBrk="1" hangingPunct="1"/>
                  <a:endParaRPr lang="en-US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18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109" y="2288"/>
                  <a:ext cx="632" cy="27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prstShdw prst="shdw13" dist="53882" dir="13500000">
                    <a:schemeClr val="bg2">
                      <a:alpha val="50000"/>
                    </a:scheme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en-US" sz="1600" b="1" i="1">
                      <a:solidFill>
                        <a:prstClr val="black"/>
                      </a:solidFill>
                    </a:rPr>
                    <a:t>Produce</a:t>
                  </a:r>
                </a:p>
              </p:txBody>
            </p:sp>
          </p:grpSp>
          <p:sp>
            <p:nvSpPr>
              <p:cNvPr id="49181" name="Text Box 22"/>
              <p:cNvSpPr txBox="1">
                <a:spLocks noChangeArrowheads="1"/>
              </p:cNvSpPr>
              <p:nvPr/>
            </p:nvSpPr>
            <p:spPr bwMode="auto">
              <a:xfrm>
                <a:off x="2562225" y="3737275"/>
                <a:ext cx="3346450" cy="369332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457200" eaLnBrk="1" hangingPunct="1"/>
                <a:r>
                  <a:rPr lang="it-IT" altLang="en-US" b="1">
                    <a:solidFill>
                      <a:prstClr val="white"/>
                    </a:solidFill>
                  </a:rPr>
                  <a:t>Output informativi statistici</a:t>
                </a:r>
              </a:p>
            </p:txBody>
          </p:sp>
        </p:grpSp>
      </p:grpSp>
      <p:grpSp>
        <p:nvGrpSpPr>
          <p:cNvPr id="12" name="Gruppo 22"/>
          <p:cNvGrpSpPr>
            <a:grpSpLocks/>
          </p:cNvGrpSpPr>
          <p:nvPr/>
        </p:nvGrpSpPr>
        <p:grpSpPr bwMode="auto">
          <a:xfrm>
            <a:off x="581025" y="2471738"/>
            <a:ext cx="7170738" cy="2632075"/>
            <a:chOff x="581076" y="2789539"/>
            <a:chExt cx="7170685" cy="2631201"/>
          </a:xfrm>
        </p:grpSpPr>
        <p:cxnSp>
          <p:nvCxnSpPr>
            <p:cNvPr id="10" name="Connettore 2 9"/>
            <p:cNvCxnSpPr>
              <a:stCxn id="49181" idx="2"/>
              <a:endCxn id="25" idx="0"/>
            </p:cNvCxnSpPr>
            <p:nvPr/>
          </p:nvCxnSpPr>
          <p:spPr>
            <a:xfrm>
              <a:off x="4254524" y="3543351"/>
              <a:ext cx="11113" cy="603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163" name="Gruppo 3"/>
            <p:cNvGrpSpPr>
              <a:grpSpLocks/>
            </p:cNvGrpSpPr>
            <p:nvPr/>
          </p:nvGrpSpPr>
          <p:grpSpPr bwMode="auto">
            <a:xfrm>
              <a:off x="2063790" y="4146511"/>
              <a:ext cx="4402105" cy="1274229"/>
              <a:chOff x="2084627" y="3940601"/>
              <a:chExt cx="4402105" cy="1274229"/>
            </a:xfrm>
          </p:grpSpPr>
          <p:sp>
            <p:nvSpPr>
              <p:cNvPr id="25" name="Rettangolo 24"/>
              <p:cNvSpPr/>
              <p:nvPr/>
            </p:nvSpPr>
            <p:spPr bwMode="auto">
              <a:xfrm>
                <a:off x="2084627" y="3940490"/>
                <a:ext cx="4402105" cy="12743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2424349" y="4018252"/>
                <a:ext cx="3621061" cy="36976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it-IT" b="1" i="1" dirty="0">
                    <a:solidFill>
                      <a:prstClr val="black"/>
                    </a:solidFill>
                  </a:rPr>
                  <a:t>Collezioni di microdati integrati</a:t>
                </a:r>
                <a:endParaRPr lang="it-IT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7" name="Connettore 2 26"/>
              <p:cNvCxnSpPr/>
              <p:nvPr/>
            </p:nvCxnSpPr>
            <p:spPr bwMode="auto">
              <a:xfrm>
                <a:off x="4243611" y="4429278"/>
                <a:ext cx="9525" cy="2602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24"/>
              <p:cNvSpPr txBox="1">
                <a:spLocks noChangeArrowheads="1"/>
              </p:cNvSpPr>
              <p:nvPr/>
            </p:nvSpPr>
            <p:spPr bwMode="auto">
              <a:xfrm>
                <a:off x="2887896" y="4722868"/>
                <a:ext cx="2774929" cy="36976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it-IT" b="1" i="1" dirty="0">
                    <a:solidFill>
                      <a:prstClr val="black"/>
                    </a:solidFill>
                  </a:rPr>
                  <a:t>Collezioni di macrodati</a:t>
                </a:r>
                <a:endParaRPr lang="it-IT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6275397" y="2789539"/>
              <a:ext cx="1476364" cy="37611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 dirty="0">
                  <a:solidFill>
                    <a:prstClr val="black"/>
                  </a:solidFill>
                </a:rPr>
                <a:t>Utenti interni</a:t>
              </a:r>
            </a:p>
          </p:txBody>
        </p:sp>
        <p:cxnSp>
          <p:nvCxnSpPr>
            <p:cNvPr id="35" name="Connettore 1 34"/>
            <p:cNvCxnSpPr/>
            <p:nvPr/>
          </p:nvCxnSpPr>
          <p:spPr bwMode="auto">
            <a:xfrm>
              <a:off x="6054736" y="4409838"/>
              <a:ext cx="95884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 bwMode="auto">
            <a:xfrm flipV="1">
              <a:off x="7013578" y="3165651"/>
              <a:ext cx="0" cy="12441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581076" y="2849844"/>
              <a:ext cx="1539864" cy="37611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it-IT">
                  <a:solidFill>
                    <a:prstClr val="black"/>
                  </a:solidFill>
                </a:rPr>
                <a:t>Utenti esterni</a:t>
              </a:r>
            </a:p>
          </p:txBody>
        </p:sp>
        <p:cxnSp>
          <p:nvCxnSpPr>
            <p:cNvPr id="40" name="Connettore 2 39"/>
            <p:cNvCxnSpPr>
              <a:endCxn id="39" idx="2"/>
            </p:cNvCxnSpPr>
            <p:nvPr/>
          </p:nvCxnSpPr>
          <p:spPr bwMode="auto">
            <a:xfrm flipV="1">
              <a:off x="1351008" y="3225956"/>
              <a:ext cx="0" cy="1512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 bwMode="auto">
            <a:xfrm>
              <a:off x="1338308" y="4738342"/>
              <a:ext cx="70008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9525" y="3470275"/>
            <a:ext cx="1281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600" b="1" i="1" dirty="0">
                <a:solidFill>
                  <a:prstClr val="black"/>
                </a:solidFill>
              </a:rPr>
              <a:t>Livello di </a:t>
            </a:r>
          </a:p>
          <a:p>
            <a:pPr defTabSz="457200" eaLnBrk="1" hangingPunct="1"/>
            <a:r>
              <a:rPr lang="it-IT" altLang="en-US" sz="1600" b="1" i="1" dirty="0">
                <a:solidFill>
                  <a:prstClr val="black"/>
                </a:solidFill>
              </a:rPr>
              <a:t>autonomia </a:t>
            </a:r>
          </a:p>
          <a:p>
            <a:pPr defTabSz="457200" eaLnBrk="1" hangingPunct="1"/>
            <a:r>
              <a:rPr lang="it-IT" altLang="en-US" sz="1600" b="1" i="1" dirty="0">
                <a:solidFill>
                  <a:prstClr val="black"/>
                </a:solidFill>
              </a:rPr>
              <a:t>degli utenti</a:t>
            </a:r>
            <a:endParaRPr lang="en-US" altLang="en-US" sz="1600" b="1" i="1" dirty="0">
              <a:solidFill>
                <a:prstClr val="black"/>
              </a:solidFill>
            </a:endParaRPr>
          </a:p>
        </p:txBody>
      </p:sp>
      <p:sp>
        <p:nvSpPr>
          <p:cNvPr id="49160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00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42" name="Segnaposto numero diapositiva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1E1FEA-4574-4D07-9A15-E78CB9821985}" type="slidenum">
              <a:rPr lang="it-IT">
                <a:solidFill>
                  <a:prstClr val="black"/>
                </a:solidFill>
              </a:rPr>
              <a:pPr eaLnBrk="1" hangingPunct="1"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2"/>
          <p:cNvSpPr txBox="1">
            <a:spLocks noChangeArrowheads="1"/>
          </p:cNvSpPr>
          <p:nvPr/>
        </p:nvSpPr>
        <p:spPr bwMode="auto">
          <a:xfrm>
            <a:off x="2811463" y="563563"/>
            <a:ext cx="3346450" cy="369887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it-IT" altLang="en-US" b="1">
                <a:solidFill>
                  <a:prstClr val="white"/>
                </a:solidFill>
              </a:rPr>
              <a:t>Output informativi statistici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306638" y="1330325"/>
            <a:ext cx="42418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763" lvl="1" defTabSz="457200">
              <a:defRPr/>
            </a:pPr>
            <a:r>
              <a:rPr lang="it-IT" sz="1600" i="1" dirty="0">
                <a:solidFill>
                  <a:prstClr val="black"/>
                </a:solidFill>
              </a:rPr>
              <a:t>On demand</a:t>
            </a:r>
            <a:r>
              <a:rPr lang="it-IT" sz="1600" dirty="0">
                <a:solidFill>
                  <a:prstClr val="black"/>
                </a:solidFill>
              </a:rPr>
              <a:t>: realizzati sulla base di specifiche esigenze informative di utenti</a:t>
            </a:r>
          </a:p>
        </p:txBody>
      </p:sp>
      <p:sp>
        <p:nvSpPr>
          <p:cNvPr id="50180" name="CasellaDiTesto 34"/>
          <p:cNvSpPr txBox="1">
            <a:spLocks noChangeArrowheads="1"/>
          </p:cNvSpPr>
          <p:nvPr/>
        </p:nvSpPr>
        <p:spPr bwMode="auto">
          <a:xfrm>
            <a:off x="2270125" y="2103438"/>
            <a:ext cx="4297363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600" i="1">
                <a:solidFill>
                  <a:prstClr val="black"/>
                </a:solidFill>
              </a:rPr>
              <a:t>Generalizzati: </a:t>
            </a:r>
            <a:r>
              <a:rPr lang="it-IT" altLang="en-US" sz="1600">
                <a:solidFill>
                  <a:prstClr val="black"/>
                </a:solidFill>
              </a:rPr>
              <a:t>realizzazione di specifiche offerte informative identificate sulla base delle potenzialità informative di SIM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958975" y="1109663"/>
            <a:ext cx="4868863" cy="20351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uppo 100359"/>
          <p:cNvGrpSpPr>
            <a:grpSpLocks/>
          </p:cNvGrpSpPr>
          <p:nvPr/>
        </p:nvGrpSpPr>
        <p:grpSpPr bwMode="auto">
          <a:xfrm>
            <a:off x="592138" y="3209925"/>
            <a:ext cx="8064500" cy="2636838"/>
            <a:chOff x="570177" y="3158061"/>
            <a:chExt cx="8320316" cy="2012381"/>
          </a:xfrm>
        </p:grpSpPr>
        <p:cxnSp>
          <p:nvCxnSpPr>
            <p:cNvPr id="100357" name="Connettore 2 100356"/>
            <p:cNvCxnSpPr/>
            <p:nvPr/>
          </p:nvCxnSpPr>
          <p:spPr>
            <a:xfrm>
              <a:off x="4537068" y="3158061"/>
              <a:ext cx="0" cy="4264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187" name="CasellaDiTesto 100357"/>
            <p:cNvSpPr txBox="1">
              <a:spLocks noChangeArrowheads="1"/>
            </p:cNvSpPr>
            <p:nvPr/>
          </p:nvSpPr>
          <p:spPr bwMode="auto">
            <a:xfrm>
              <a:off x="570177" y="3620018"/>
              <a:ext cx="8320316" cy="15504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Fare riferimento ad un insieme di unità che possono </a:t>
              </a:r>
              <a:r>
                <a:rPr lang="it-IT" altLang="en-US" b="1" i="1">
                  <a:solidFill>
                    <a:prstClr val="black"/>
                  </a:solidFill>
                </a:rPr>
                <a:t>non</a:t>
              </a:r>
              <a:r>
                <a:rPr lang="it-IT" altLang="en-US">
                  <a:solidFill>
                    <a:prstClr val="black"/>
                  </a:solidFill>
                </a:rPr>
                <a:t> rappresentare l’universo di una specifica popolazione</a:t>
              </a:r>
            </a:p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Utilizzare dati amministrativi di SIM </a:t>
              </a:r>
              <a:r>
                <a:rPr lang="it-IT" altLang="en-US" b="1" i="1">
                  <a:solidFill>
                    <a:prstClr val="black"/>
                  </a:solidFill>
                </a:rPr>
                <a:t>anche</a:t>
              </a:r>
              <a:r>
                <a:rPr lang="it-IT" altLang="en-US">
                  <a:solidFill>
                    <a:prstClr val="black"/>
                  </a:solidFill>
                </a:rPr>
                <a:t> non trattati statisticamente</a:t>
              </a:r>
            </a:p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Integrare </a:t>
              </a:r>
              <a:r>
                <a:rPr lang="it-IT" altLang="en-US" b="1" i="1">
                  <a:solidFill>
                    <a:prstClr val="black"/>
                  </a:solidFill>
                </a:rPr>
                <a:t>anche</a:t>
              </a:r>
              <a:r>
                <a:rPr lang="it-IT" altLang="en-US">
                  <a:solidFill>
                    <a:prstClr val="black"/>
                  </a:solidFill>
                </a:rPr>
                <a:t> basi informative fornite da utenti esterni (es. Comuni/Regioni)</a:t>
              </a:r>
            </a:p>
            <a:p>
              <a:pPr defTabSz="457200" eaLnBrk="1" hangingPunct="1">
                <a:buFont typeface="Arial" panose="020B0604020202020204" pitchFamily="34" charset="0"/>
                <a:buChar char="•"/>
              </a:pPr>
              <a:r>
                <a:rPr lang="it-IT" altLang="en-US">
                  <a:solidFill>
                    <a:prstClr val="black"/>
                  </a:solidFill>
                </a:rPr>
                <a:t>Utilizzare concetti </a:t>
              </a:r>
              <a:r>
                <a:rPr lang="it-IT" altLang="en-US" b="1" i="1">
                  <a:solidFill>
                    <a:prstClr val="black"/>
                  </a:solidFill>
                </a:rPr>
                <a:t>non </a:t>
              </a:r>
              <a:r>
                <a:rPr lang="it-IT" altLang="en-US">
                  <a:solidFill>
                    <a:prstClr val="black"/>
                  </a:solidFill>
                </a:rPr>
                <a:t>necessariamente coerenti con la statistica ufficiale (es. Regolamenti europei)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0183" name="CasellaDiTesto 22"/>
          <p:cNvSpPr txBox="1">
            <a:spLocks noChangeArrowheads="1"/>
          </p:cNvSpPr>
          <p:nvPr/>
        </p:nvSpPr>
        <p:spPr bwMode="auto">
          <a:xfrm>
            <a:off x="2212975" y="0"/>
            <a:ext cx="4465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 sz="1600" b="1">
                <a:solidFill>
                  <a:prstClr val="white"/>
                </a:solidFill>
              </a:rPr>
              <a:t>Progetto ARCHIMEDE – Caratteristiche (2/2)</a:t>
            </a:r>
          </a:p>
        </p:txBody>
      </p:sp>
      <p:sp>
        <p:nvSpPr>
          <p:cNvPr id="50184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00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ECDE73-831B-4903-BCEA-126BB8C857A8}" type="slidenum">
              <a:rPr lang="it-IT">
                <a:solidFill>
                  <a:prstClr val="black"/>
                </a:solidFill>
              </a:rPr>
              <a:pPr eaLnBrk="1" hangingPunct="1"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51720" y="1124744"/>
            <a:ext cx="100811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23928" y="1124744"/>
            <a:ext cx="100811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40152" y="1118320"/>
            <a:ext cx="100811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39264" y="777478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prstClr val="black"/>
                </a:solidFill>
              </a:rPr>
              <a:t>…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77507" y="70547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5400" dirty="0" smtClean="0">
                <a:solidFill>
                  <a:prstClr val="black"/>
                </a:solidFill>
              </a:rPr>
              <a:t>…</a:t>
            </a:r>
            <a:endParaRPr lang="en-US" sz="5400" dirty="0">
              <a:solidFill>
                <a:prstClr val="black"/>
              </a:solidFill>
            </a:endParaRPr>
          </a:p>
        </p:txBody>
      </p:sp>
      <p:cxnSp>
        <p:nvCxnSpPr>
          <p:cNvPr id="13" name="Connettore 2 12"/>
          <p:cNvCxnSpPr>
            <a:stCxn id="22" idx="2"/>
          </p:cNvCxnSpPr>
          <p:nvPr/>
        </p:nvCxnSpPr>
        <p:spPr>
          <a:xfrm>
            <a:off x="4427984" y="2470922"/>
            <a:ext cx="0" cy="598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791523" y="3068960"/>
            <a:ext cx="1272922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457200"/>
            <a:endParaRPr lang="en-US" sz="2400" b="1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US" sz="2400" b="1" dirty="0" smtClean="0">
                <a:solidFill>
                  <a:prstClr val="white"/>
                </a:solidFill>
              </a:rPr>
              <a:t>ISTAT</a:t>
            </a: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885249" y="186836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Forniscono </a:t>
            </a:r>
            <a:r>
              <a:rPr lang="en-US" b="1" dirty="0" err="1" smtClean="0">
                <a:solidFill>
                  <a:prstClr val="black"/>
                </a:solidFill>
              </a:rPr>
              <a:t>dati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elementari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619672" y="692696"/>
            <a:ext cx="5616624" cy="17782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067944" y="73720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ENTI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2179107" y="2470922"/>
            <a:ext cx="2869735" cy="3408047"/>
            <a:chOff x="2179107" y="2470922"/>
            <a:chExt cx="2869735" cy="3408047"/>
          </a:xfrm>
        </p:grpSpPr>
        <p:cxnSp>
          <p:nvCxnSpPr>
            <p:cNvPr id="29" name="Connettore 2 28"/>
            <p:cNvCxnSpPr>
              <a:stCxn id="17" idx="2"/>
            </p:cNvCxnSpPr>
            <p:nvPr/>
          </p:nvCxnSpPr>
          <p:spPr>
            <a:xfrm>
              <a:off x="4427984" y="4176956"/>
              <a:ext cx="0" cy="501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o 42"/>
            <p:cNvGrpSpPr/>
            <p:nvPr/>
          </p:nvGrpSpPr>
          <p:grpSpPr>
            <a:xfrm>
              <a:off x="2179107" y="2470922"/>
              <a:ext cx="2869735" cy="3408047"/>
              <a:chOff x="2179107" y="2470922"/>
              <a:chExt cx="2869735" cy="3408047"/>
            </a:xfrm>
          </p:grpSpPr>
          <p:sp>
            <p:nvSpPr>
              <p:cNvPr id="19" name="Arco 18"/>
              <p:cNvSpPr/>
              <p:nvPr/>
            </p:nvSpPr>
            <p:spPr>
              <a:xfrm rot="5400000">
                <a:off x="2093161" y="3972498"/>
                <a:ext cx="1584176" cy="1412284"/>
              </a:xfrm>
              <a:prstGeom prst="arc">
                <a:avLst>
                  <a:gd name="adj1" fmla="val 84837"/>
                  <a:gd name="adj2" fmla="val 5251454"/>
                </a:avLst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1" name="Connettore 1 20"/>
              <p:cNvCxnSpPr/>
              <p:nvPr/>
            </p:nvCxnSpPr>
            <p:spPr>
              <a:xfrm flipV="1">
                <a:off x="2179107" y="2470922"/>
                <a:ext cx="0" cy="2207719"/>
              </a:xfrm>
              <a:prstGeom prst="line">
                <a:avLst/>
              </a:prstGeom>
              <a:ln>
                <a:prstDash val="sysDot"/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/>
              <p:cNvSpPr txBox="1"/>
              <p:nvPr/>
            </p:nvSpPr>
            <p:spPr>
              <a:xfrm>
                <a:off x="3754898" y="4678640"/>
                <a:ext cx="1293944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Diffonde</a:t>
                </a:r>
                <a:endParaRPr lang="en-US" b="1" dirty="0" smtClean="0">
                  <a:solidFill>
                    <a:prstClr val="black"/>
                  </a:solidFill>
                </a:endParaRP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dati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aggregati</a:t>
                </a:r>
                <a:endParaRPr lang="en-US" b="1" dirty="0" smtClean="0">
                  <a:solidFill>
                    <a:prstClr val="black"/>
                  </a:solidFill>
                </a:endParaRPr>
              </a:p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Connettore 1 32"/>
              <p:cNvCxnSpPr/>
              <p:nvPr/>
            </p:nvCxnSpPr>
            <p:spPr>
              <a:xfrm>
                <a:off x="2885249" y="5470728"/>
                <a:ext cx="706142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7" descr="C:\Users\garofalo\Desktop\xnkb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19" y="913360"/>
            <a:ext cx="5760640" cy="433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o 46"/>
          <p:cNvGrpSpPr/>
          <p:nvPr/>
        </p:nvGrpSpPr>
        <p:grpSpPr>
          <a:xfrm>
            <a:off x="3453991" y="2422675"/>
            <a:ext cx="5518231" cy="3467201"/>
            <a:chOff x="3365374" y="2411768"/>
            <a:chExt cx="5518231" cy="3467201"/>
          </a:xfrm>
        </p:grpSpPr>
        <p:grpSp>
          <p:nvGrpSpPr>
            <p:cNvPr id="44" name="Gruppo 43"/>
            <p:cNvGrpSpPr/>
            <p:nvPr/>
          </p:nvGrpSpPr>
          <p:grpSpPr>
            <a:xfrm>
              <a:off x="3365374" y="2411768"/>
              <a:ext cx="5518231" cy="3467201"/>
              <a:chOff x="3374542" y="2470921"/>
              <a:chExt cx="5518231" cy="3467201"/>
            </a:xfrm>
          </p:grpSpPr>
          <p:sp>
            <p:nvSpPr>
              <p:cNvPr id="34" name="CasellaDiTesto 33"/>
              <p:cNvSpPr txBox="1"/>
              <p:nvPr/>
            </p:nvSpPr>
            <p:spPr>
              <a:xfrm>
                <a:off x="3374542" y="4737793"/>
                <a:ext cx="2172390" cy="1200329"/>
              </a:xfrm>
              <a:prstGeom prst="rect">
                <a:avLst/>
              </a:prstGeom>
              <a:ln cmpd="dbl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US" b="1" dirty="0" smtClean="0">
                    <a:solidFill>
                      <a:prstClr val="black"/>
                    </a:solidFill>
                  </a:rPr>
                  <a:t>Produce/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Diffonde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Collezioni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di</a:t>
                </a: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Dati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elelemtari</a:t>
                </a:r>
                <a:endParaRPr lang="en-US" b="1" dirty="0" smtClean="0">
                  <a:solidFill>
                    <a:prstClr val="black"/>
                  </a:solidFill>
                </a:endParaRPr>
              </a:p>
              <a:p>
                <a:pPr algn="ctr" defTabSz="457200"/>
                <a:r>
                  <a:rPr lang="en-US" b="1" dirty="0" err="1" smtClean="0">
                    <a:solidFill>
                      <a:prstClr val="black"/>
                    </a:solidFill>
                  </a:rPr>
                  <a:t>integrati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Arco 37"/>
              <p:cNvSpPr/>
              <p:nvPr/>
            </p:nvSpPr>
            <p:spPr>
              <a:xfrm>
                <a:off x="5148065" y="4005064"/>
                <a:ext cx="1584176" cy="1412284"/>
              </a:xfrm>
              <a:prstGeom prst="arc">
                <a:avLst>
                  <a:gd name="adj1" fmla="val 84837"/>
                  <a:gd name="adj2" fmla="val 5251454"/>
                </a:avLst>
              </a:prstGeom>
              <a:ln w="63500" cmpd="dbl"/>
              <a:scene3d>
                <a:camera prst="orthographicFront"/>
                <a:lightRig rig="threePt" dir="t"/>
              </a:scene3d>
              <a:sp3d prstMaterial="matte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9" name="Connettore 1 38"/>
              <p:cNvCxnSpPr/>
              <p:nvPr/>
            </p:nvCxnSpPr>
            <p:spPr>
              <a:xfrm>
                <a:off x="5542780" y="5408472"/>
                <a:ext cx="476661" cy="0"/>
              </a:xfrm>
              <a:prstGeom prst="line">
                <a:avLst/>
              </a:prstGeom>
              <a:ln w="63500" cmpd="dbl"/>
              <a:scene3d>
                <a:camera prst="orthographicFront"/>
                <a:lightRig rig="threePt" dir="t"/>
              </a:scene3d>
              <a:sp3d prstMaterial="matte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 flipV="1">
                <a:off x="6736400" y="2470921"/>
                <a:ext cx="0" cy="2376000"/>
              </a:xfrm>
              <a:prstGeom prst="line">
                <a:avLst/>
              </a:prstGeom>
              <a:ln w="63500" cmpd="dbl">
                <a:headEnd type="non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 prstMaterial="dkEdge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2" name="CasellaDiTesto 41"/>
              <p:cNvSpPr txBox="1"/>
              <p:nvPr/>
            </p:nvSpPr>
            <p:spPr>
              <a:xfrm>
                <a:off x="7092280" y="2909664"/>
                <a:ext cx="1800493" cy="1754326"/>
              </a:xfrm>
              <a:prstGeom prst="rect">
                <a:avLst/>
              </a:prstGeom>
              <a:ln cmpd="dbl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Supporto alla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realizzazione e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validazione 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delle politiche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e </a:t>
                </a:r>
              </a:p>
              <a:p>
                <a:pPr defTabSz="457200"/>
                <a:r>
                  <a:rPr lang="it-IT" b="1" dirty="0" smtClean="0">
                    <a:solidFill>
                      <a:prstClr val="black"/>
                    </a:solidFill>
                  </a:rPr>
                  <a:t>alla Ricerca</a:t>
                </a:r>
                <a:endParaRPr lang="it-IT" b="1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6" name="Connettore 2 45"/>
            <p:cNvCxnSpPr/>
            <p:nvPr/>
          </p:nvCxnSpPr>
          <p:spPr>
            <a:xfrm>
              <a:off x="4451569" y="4176956"/>
              <a:ext cx="0" cy="501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Progetto ARCHIMEDE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557874" y="0"/>
            <a:ext cx="4095993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</a:t>
            </a:r>
            <a:r>
              <a:rPr lang="en-GB" b="1" dirty="0" err="1" smtClean="0">
                <a:solidFill>
                  <a:prstClr val="white"/>
                </a:solidFill>
              </a:rPr>
              <a:t>cambio</a:t>
            </a:r>
            <a:r>
              <a:rPr lang="en-GB" b="1" dirty="0" smtClean="0">
                <a:solidFill>
                  <a:prstClr val="white"/>
                </a:solidFill>
              </a:rPr>
              <a:t> di </a:t>
            </a:r>
            <a:r>
              <a:rPr lang="en-GB" b="1" dirty="0" err="1" smtClean="0">
                <a:solidFill>
                  <a:prstClr val="white"/>
                </a:solidFill>
              </a:rPr>
              <a:t>direzione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o 30"/>
          <p:cNvGrpSpPr/>
          <p:nvPr/>
        </p:nvGrpSpPr>
        <p:grpSpPr>
          <a:xfrm>
            <a:off x="778136" y="351466"/>
            <a:ext cx="1152128" cy="1152128"/>
            <a:chOff x="395536" y="332656"/>
            <a:chExt cx="1152128" cy="1152128"/>
          </a:xfrm>
        </p:grpSpPr>
        <p:pic>
          <p:nvPicPr>
            <p:cNvPr id="1037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080" y="469013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808238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27" y="554580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00" y="789427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07" y="1028012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e 24"/>
            <p:cNvSpPr/>
            <p:nvPr/>
          </p:nvSpPr>
          <p:spPr>
            <a:xfrm>
              <a:off x="395536" y="332656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1851711" y="946340"/>
            <a:ext cx="1152128" cy="1152128"/>
            <a:chOff x="1716832" y="859998"/>
            <a:chExt cx="1152128" cy="1152128"/>
          </a:xfrm>
        </p:grpSpPr>
        <p:pic>
          <p:nvPicPr>
            <p:cNvPr id="193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376" y="996355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32" y="1335580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423" y="1081922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96" y="1316769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13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603" y="1555354"/>
              <a:ext cx="238585" cy="23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8" name="Ovale 197"/>
            <p:cNvSpPr/>
            <p:nvPr/>
          </p:nvSpPr>
          <p:spPr>
            <a:xfrm>
              <a:off x="1716832" y="859998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770609" y="1722952"/>
            <a:ext cx="1152128" cy="1152128"/>
            <a:chOff x="388008" y="1629220"/>
            <a:chExt cx="1152128" cy="1152128"/>
          </a:xfrm>
        </p:grpSpPr>
        <p:pic>
          <p:nvPicPr>
            <p:cNvPr id="1038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729" y="1918393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2" y="172523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18" y="2012126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37" y="2155571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1" y="243912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Ovale 204"/>
            <p:cNvSpPr/>
            <p:nvPr/>
          </p:nvSpPr>
          <p:spPr>
            <a:xfrm>
              <a:off x="388008" y="1629220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275646" y="3241643"/>
            <a:ext cx="1152128" cy="1152128"/>
            <a:chOff x="1597539" y="2222513"/>
            <a:chExt cx="1152128" cy="1152128"/>
          </a:xfrm>
        </p:grpSpPr>
        <p:pic>
          <p:nvPicPr>
            <p:cNvPr id="206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260" y="2511686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643" y="2318528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949" y="2605419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668" y="2748864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642" y="3032418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Ovale 210"/>
            <p:cNvSpPr/>
            <p:nvPr/>
          </p:nvSpPr>
          <p:spPr>
            <a:xfrm>
              <a:off x="1597539" y="2222513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709248" y="4941540"/>
            <a:ext cx="1152128" cy="1152128"/>
            <a:chOff x="467544" y="3068960"/>
            <a:chExt cx="1152128" cy="1152128"/>
          </a:xfrm>
        </p:grpSpPr>
        <p:pic>
          <p:nvPicPr>
            <p:cNvPr id="212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265" y="3358133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48" y="316497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54" y="3451866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673" y="3595311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14" descr="C:\Program Files (x86)\Microsoft Office\MEDIA\OFFICE14\Bullets\BD10264_.gif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47" y="3878865"/>
              <a:ext cx="286891" cy="286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Ovale 216"/>
            <p:cNvSpPr/>
            <p:nvPr/>
          </p:nvSpPr>
          <p:spPr>
            <a:xfrm>
              <a:off x="467544" y="3068960"/>
              <a:ext cx="1152128" cy="11521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CasellaDiTesto 48"/>
          <p:cNvSpPr txBox="1"/>
          <p:nvPr/>
        </p:nvSpPr>
        <p:spPr>
          <a:xfrm>
            <a:off x="539416" y="6247556"/>
            <a:ext cx="173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dirty="0" smtClean="0">
                <a:solidFill>
                  <a:prstClr val="black"/>
                </a:solidFill>
              </a:rPr>
              <a:t>ACQUISIZIONE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1039" name="Gruppo 1038"/>
          <p:cNvGrpSpPr/>
          <p:nvPr/>
        </p:nvGrpSpPr>
        <p:grpSpPr>
          <a:xfrm>
            <a:off x="2427552" y="298593"/>
            <a:ext cx="2380631" cy="6576569"/>
            <a:chOff x="2427552" y="298593"/>
            <a:chExt cx="2380631" cy="6576569"/>
          </a:xfrm>
        </p:grpSpPr>
        <p:sp>
          <p:nvSpPr>
            <p:cNvPr id="30" name="Ovale 29"/>
            <p:cNvSpPr/>
            <p:nvPr/>
          </p:nvSpPr>
          <p:spPr>
            <a:xfrm>
              <a:off x="2427552" y="298593"/>
              <a:ext cx="2380631" cy="59489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" name="CasellaDiTesto 224"/>
            <p:cNvSpPr txBox="1"/>
            <p:nvPr/>
          </p:nvSpPr>
          <p:spPr>
            <a:xfrm>
              <a:off x="2639626" y="6167276"/>
              <a:ext cx="17902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b="1" dirty="0" smtClean="0">
                  <a:solidFill>
                    <a:prstClr val="black"/>
                  </a:solidFill>
                </a:rPr>
                <a:t>INTEGRAZIONE</a:t>
              </a:r>
            </a:p>
            <a:p>
              <a:pPr defTabSz="457200"/>
              <a:r>
                <a:rPr lang="en-US" sz="2000" b="1" dirty="0" smtClean="0">
                  <a:solidFill>
                    <a:prstClr val="black"/>
                  </a:solidFill>
                </a:rPr>
                <a:t>LOGICO/FISICA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7" name="CasellaDiTesto 226"/>
          <p:cNvSpPr txBox="1"/>
          <p:nvPr/>
        </p:nvSpPr>
        <p:spPr>
          <a:xfrm rot="16200000">
            <a:off x="-2175884" y="3099969"/>
            <a:ext cx="487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rgbClr val="0070C0"/>
                </a:solidFill>
              </a:rPr>
              <a:t>Sistema </a:t>
            </a:r>
            <a:r>
              <a:rPr lang="en-US" sz="2800" b="1" dirty="0" err="1" smtClean="0">
                <a:solidFill>
                  <a:srgbClr val="0070C0"/>
                </a:solidFill>
              </a:rPr>
              <a:t>Integrato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dei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Microdati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32" name="CasellaDiTesto 231"/>
          <p:cNvSpPr txBox="1"/>
          <p:nvPr/>
        </p:nvSpPr>
        <p:spPr>
          <a:xfrm>
            <a:off x="5640579" y="6093668"/>
            <a:ext cx="2580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b="1" dirty="0" smtClean="0">
                <a:solidFill>
                  <a:prstClr val="black"/>
                </a:solidFill>
              </a:rPr>
              <a:t>DIS/RE INTEGRAZIONE</a:t>
            </a:r>
          </a:p>
          <a:p>
            <a:pPr algn="ctr" defTabSz="457200"/>
            <a:r>
              <a:rPr lang="en-US" sz="2000" b="1" dirty="0" smtClean="0">
                <a:solidFill>
                  <a:prstClr val="black"/>
                </a:solidFill>
              </a:rPr>
              <a:t>INFORMATIVA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pSp>
        <p:nvGrpSpPr>
          <p:cNvPr id="287" name="Gruppo 286"/>
          <p:cNvGrpSpPr/>
          <p:nvPr/>
        </p:nvGrpSpPr>
        <p:grpSpPr>
          <a:xfrm>
            <a:off x="4139952" y="1033578"/>
            <a:ext cx="3672408" cy="1819358"/>
            <a:chOff x="4139952" y="1033578"/>
            <a:chExt cx="3672408" cy="1819358"/>
          </a:xfrm>
        </p:grpSpPr>
        <p:grpSp>
          <p:nvGrpSpPr>
            <p:cNvPr id="286" name="Gruppo 285"/>
            <p:cNvGrpSpPr/>
            <p:nvPr/>
          </p:nvGrpSpPr>
          <p:grpSpPr>
            <a:xfrm>
              <a:off x="5868144" y="1033578"/>
              <a:ext cx="1944216" cy="1819358"/>
              <a:chOff x="5868144" y="1033578"/>
              <a:chExt cx="1944216" cy="1819358"/>
            </a:xfrm>
          </p:grpSpPr>
          <p:pic>
            <p:nvPicPr>
              <p:cNvPr id="235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0673" y="1067303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882" y="1919518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088" y="1398543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0246" y="1900707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9653" y="2139292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2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7243" y="1264979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2882" y="2120695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4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8658" y="1582377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5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9719" y="2079565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6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526" y="2340469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9" name="Ovale 228"/>
              <p:cNvSpPr/>
              <p:nvPr/>
            </p:nvSpPr>
            <p:spPr>
              <a:xfrm>
                <a:off x="5868144" y="1033578"/>
                <a:ext cx="1944216" cy="18193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69" name="Connettore 2 268"/>
            <p:cNvCxnSpPr/>
            <p:nvPr/>
          </p:nvCxnSpPr>
          <p:spPr>
            <a:xfrm>
              <a:off x="4139952" y="1082697"/>
              <a:ext cx="1728192" cy="61897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Connettore 2 270"/>
            <p:cNvCxnSpPr/>
            <p:nvPr/>
          </p:nvCxnSpPr>
          <p:spPr>
            <a:xfrm flipV="1">
              <a:off x="4139952" y="1818967"/>
              <a:ext cx="1728192" cy="379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4" name="Gruppo 1023"/>
          <p:cNvGrpSpPr/>
          <p:nvPr/>
        </p:nvGrpSpPr>
        <p:grpSpPr>
          <a:xfrm>
            <a:off x="3995936" y="2158103"/>
            <a:ext cx="3852068" cy="3309788"/>
            <a:chOff x="3995936" y="2158103"/>
            <a:chExt cx="3852068" cy="3309788"/>
          </a:xfrm>
        </p:grpSpPr>
        <p:grpSp>
          <p:nvGrpSpPr>
            <p:cNvPr id="111" name="Gruppo 110"/>
            <p:cNvGrpSpPr/>
            <p:nvPr/>
          </p:nvGrpSpPr>
          <p:grpSpPr>
            <a:xfrm>
              <a:off x="5903788" y="3285314"/>
              <a:ext cx="1944216" cy="1819358"/>
              <a:chOff x="5903788" y="3285314"/>
              <a:chExt cx="1944216" cy="1819358"/>
            </a:xfrm>
          </p:grpSpPr>
          <p:pic>
            <p:nvPicPr>
              <p:cNvPr id="250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7437" y="3624405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1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005" y="3287079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2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317" y="392855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3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9405" y="4067458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4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365" y="437942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7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4774" y="3888662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8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365" y="351892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9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316" y="4215441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0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9005" y="4561650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1" name="Picture 14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053" y="4273618"/>
                <a:ext cx="286891" cy="286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3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745860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4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1511" y="4110413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5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3589" y="4466510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5828" y="4531406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7" name="Picture 13" descr="C:\Program Files (x86)\Microsoft Office\MEDIA\OFFICE14\Bullets\BD10264_.gif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5775" y="4774591"/>
                <a:ext cx="238585" cy="238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8" name="Ovale 267"/>
              <p:cNvSpPr/>
              <p:nvPr/>
            </p:nvSpPr>
            <p:spPr>
              <a:xfrm>
                <a:off x="5903788" y="3285314"/>
                <a:ext cx="1944216" cy="181935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73" name="Connettore 2 272"/>
            <p:cNvCxnSpPr>
              <a:endCxn id="268" idx="2"/>
            </p:cNvCxnSpPr>
            <p:nvPr/>
          </p:nvCxnSpPr>
          <p:spPr>
            <a:xfrm>
              <a:off x="4139952" y="2158103"/>
              <a:ext cx="1763836" cy="2036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Connettore 2 274"/>
            <p:cNvCxnSpPr>
              <a:endCxn id="268" idx="2"/>
            </p:cNvCxnSpPr>
            <p:nvPr/>
          </p:nvCxnSpPr>
          <p:spPr>
            <a:xfrm flipV="1">
              <a:off x="3995936" y="4194993"/>
              <a:ext cx="1907852" cy="12728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Connettore 2 276"/>
            <p:cNvCxnSpPr>
              <a:endCxn id="268" idx="2"/>
            </p:cNvCxnSpPr>
            <p:nvPr/>
          </p:nvCxnSpPr>
          <p:spPr>
            <a:xfrm flipV="1">
              <a:off x="3995936" y="4194993"/>
              <a:ext cx="1907852" cy="3908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3" name="Gruppo 1042"/>
          <p:cNvGrpSpPr/>
          <p:nvPr/>
        </p:nvGrpSpPr>
        <p:grpSpPr>
          <a:xfrm>
            <a:off x="5148064" y="0"/>
            <a:ext cx="3995939" cy="6875162"/>
            <a:chOff x="5148064" y="0"/>
            <a:chExt cx="3995939" cy="6875162"/>
          </a:xfrm>
        </p:grpSpPr>
        <p:grpSp>
          <p:nvGrpSpPr>
            <p:cNvPr id="1040" name="Gruppo 1039"/>
            <p:cNvGrpSpPr/>
            <p:nvPr/>
          </p:nvGrpSpPr>
          <p:grpSpPr>
            <a:xfrm>
              <a:off x="5668631" y="219141"/>
              <a:ext cx="3475372" cy="5874527"/>
              <a:chOff x="5668631" y="219141"/>
              <a:chExt cx="3475372" cy="5874527"/>
            </a:xfrm>
          </p:grpSpPr>
          <p:sp>
            <p:nvSpPr>
              <p:cNvPr id="231" name="Ovale 230"/>
              <p:cNvSpPr/>
              <p:nvPr/>
            </p:nvSpPr>
            <p:spPr>
              <a:xfrm>
                <a:off x="5668631" y="219141"/>
                <a:ext cx="2380631" cy="587452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CasellaDiTesto 232"/>
              <p:cNvSpPr txBox="1"/>
              <p:nvPr/>
            </p:nvSpPr>
            <p:spPr>
              <a:xfrm rot="16200000">
                <a:off x="7551740" y="3074221"/>
                <a:ext cx="26613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800" b="1" dirty="0" smtClean="0">
                    <a:solidFill>
                      <a:srgbClr val="C00000"/>
                    </a:solidFill>
                  </a:rPr>
                  <a:t>A R C H I M E D E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1042" name="Connettore 1 1041"/>
            <p:cNvCxnSpPr/>
            <p:nvPr/>
          </p:nvCxnSpPr>
          <p:spPr>
            <a:xfrm>
              <a:off x="5148064" y="0"/>
              <a:ext cx="72008" cy="687516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86" name="Picture 6" descr="E:\archimede\Nuova cartella\imagesCAUM0Z7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" y="284809"/>
            <a:ext cx="4668341" cy="62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11"/>
          <p:cNvSpPr>
            <a:spLocks noChangeArrowheads="1"/>
          </p:cNvSpPr>
          <p:nvPr/>
        </p:nvSpPr>
        <p:spPr bwMode="auto">
          <a:xfrm>
            <a:off x="2233038" y="0"/>
            <a:ext cx="5288627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dis/re </a:t>
            </a:r>
            <a:r>
              <a:rPr lang="en-GB" b="1" dirty="0" err="1" smtClean="0">
                <a:solidFill>
                  <a:prstClr val="white"/>
                </a:solidFill>
              </a:rPr>
              <a:t>integrazione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informativa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25729 -0.0027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509 L 0.13819 0.07315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34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5035 0.1229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61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8733 0.06922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34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24914 -0.00023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2371725" y="0"/>
            <a:ext cx="5241925" cy="369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it-IT" altLang="en-US" b="1">
                <a:solidFill>
                  <a:prstClr val="white"/>
                </a:solidFill>
              </a:rPr>
              <a:t>Dati Amm. e Processi di Produzione Statistica</a:t>
            </a:r>
            <a:endParaRPr lang="it-IT" altLang="en-US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3550" y="819150"/>
            <a:ext cx="5786438" cy="1173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r>
              <a:rPr lang="it-IT" sz="2000" b="1" dirty="0">
                <a:solidFill>
                  <a:srgbClr val="FFFF00"/>
                </a:solidFill>
              </a:rPr>
              <a:t>Uso “Diretto” delle Fonti Amministrative 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Realizzazione di Registri Statistici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Arial" pitchFamily="34" charset="0"/>
              </a:rPr>
              <a:t>Stime di variabili per domini di 	interesse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63550" y="1992313"/>
            <a:ext cx="5786438" cy="163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r>
              <a:rPr lang="it-IT" sz="2000" b="1" dirty="0">
                <a:solidFill>
                  <a:srgbClr val="FFFF00"/>
                </a:solidFill>
              </a:rPr>
              <a:t>Uso “Indiretto” delle Fonti Amministrative 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Arial" pitchFamily="34" charset="0"/>
              </a:rPr>
              <a:t>Miglioramento di processi di produzione   	(disegno campionario)</a:t>
            </a:r>
            <a:endParaRPr lang="it-IT" sz="2000" b="1" i="1" dirty="0">
              <a:solidFill>
                <a:prstClr val="white"/>
              </a:solidFill>
              <a:cs typeface="Tahoma" pitchFamily="34" charset="0"/>
            </a:endParaRP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Arial" pitchFamily="34" charset="0"/>
              </a:rPr>
              <a:t>Informazione ausiliaria nella fase di 	controllo dei dati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sp>
        <p:nvSpPr>
          <p:cNvPr id="58373" name="CasellaDiTesto 2"/>
          <p:cNvSpPr txBox="1">
            <a:spLocks noChangeArrowheads="1"/>
          </p:cNvSpPr>
          <p:nvPr/>
        </p:nvSpPr>
        <p:spPr bwMode="auto">
          <a:xfrm>
            <a:off x="463550" y="449263"/>
            <a:ext cx="3613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>
                <a:solidFill>
                  <a:prstClr val="black"/>
                </a:solidFill>
              </a:rPr>
              <a:t>USO DEI DATI AMMINISTRATIVI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6249988" y="1270000"/>
            <a:ext cx="450850" cy="40798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15125" y="1016000"/>
            <a:ext cx="2251075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SOSTITUZIONE della Ind. STAT</a:t>
            </a:r>
            <a:r>
              <a:rPr lang="en-US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33" name="Freccia a destra 32"/>
          <p:cNvSpPr/>
          <p:nvPr/>
        </p:nvSpPr>
        <p:spPr>
          <a:xfrm>
            <a:off x="6249988" y="2605088"/>
            <a:ext cx="450850" cy="40957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715125" y="2352675"/>
            <a:ext cx="2251075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SUPPORTO </a:t>
            </a:r>
          </a:p>
          <a:p>
            <a:pPr algn="ctr" defTabSz="457200">
              <a:defRPr/>
            </a:pPr>
            <a:r>
              <a:rPr lang="en-US" sz="2000" b="1" dirty="0" err="1">
                <a:solidFill>
                  <a:prstClr val="white"/>
                </a:solidFill>
              </a:rPr>
              <a:t>alla</a:t>
            </a:r>
            <a:r>
              <a:rPr lang="en-US" sz="2000" b="1" dirty="0">
                <a:solidFill>
                  <a:prstClr val="white"/>
                </a:solidFill>
              </a:rPr>
              <a:t> Ind. STAT</a:t>
            </a:r>
            <a:r>
              <a:rPr lang="en-US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58378" name="CasellaDiTesto 34"/>
          <p:cNvSpPr txBox="1">
            <a:spLocks noChangeArrowheads="1"/>
          </p:cNvSpPr>
          <p:nvPr/>
        </p:nvSpPr>
        <p:spPr bwMode="auto">
          <a:xfrm>
            <a:off x="463550" y="3836988"/>
            <a:ext cx="690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en-US" altLang="en-US">
                <a:solidFill>
                  <a:prstClr val="black"/>
                </a:solidFill>
              </a:rPr>
              <a:t>USO DEI DATI AMMINISTRATIVI NEL PROGETTO ARCHIMEDE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463550" y="4383088"/>
            <a:ext cx="5786438" cy="1173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r>
              <a:rPr lang="it-IT" sz="2000" b="1" dirty="0">
                <a:solidFill>
                  <a:srgbClr val="FFFF00"/>
                </a:solidFill>
              </a:rPr>
              <a:t>SCOUTING dell’informazione disponibile</a:t>
            </a:r>
          </a:p>
          <a:p>
            <a:pPr marL="342900" indent="-69850" algn="just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white"/>
                </a:solidFill>
              </a:rPr>
              <a:t>	</a:t>
            </a:r>
            <a:r>
              <a:rPr lang="it-IT" sz="2000" b="1" i="1" dirty="0">
                <a:solidFill>
                  <a:prstClr val="white"/>
                </a:solidFill>
                <a:cs typeface="Tahoma" pitchFamily="34" charset="0"/>
              </a:rPr>
              <a:t>Ampliamento dell’offerta informativa 	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sp>
        <p:nvSpPr>
          <p:cNvPr id="37" name="Freccia a destra 36"/>
          <p:cNvSpPr/>
          <p:nvPr/>
        </p:nvSpPr>
        <p:spPr>
          <a:xfrm>
            <a:off x="6249988" y="4765675"/>
            <a:ext cx="450850" cy="40957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6715125" y="4205288"/>
            <a:ext cx="2251075" cy="16367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PRODUZIONE </a:t>
            </a:r>
          </a:p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</a:rPr>
              <a:t>di nuove  “tipologie” di informazione statistica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382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hangingPunct="1"/>
            <a:r>
              <a:rPr lang="it-IT" altLang="en-US" sz="100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40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en-US" dirty="0" smtClean="0">
                <a:solidFill>
                  <a:prstClr val="black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5048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366713"/>
            <a:ext cx="9144000" cy="6135687"/>
            <a:chOff x="0" y="366713"/>
            <a:chExt cx="9144000" cy="6135687"/>
          </a:xfrm>
        </p:grpSpPr>
        <p:sp>
          <p:nvSpPr>
            <p:cNvPr id="20481" name="Rectangle 5"/>
            <p:cNvSpPr>
              <a:spLocks noChangeArrowheads="1"/>
            </p:cNvSpPr>
            <p:nvPr/>
          </p:nvSpPr>
          <p:spPr bwMode="auto">
            <a:xfrm>
              <a:off x="285750" y="1090613"/>
              <a:ext cx="871537" cy="57308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1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Specify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needs</a:t>
              </a:r>
            </a:p>
          </p:txBody>
        </p:sp>
        <p:sp>
          <p:nvSpPr>
            <p:cNvPr id="20482" name="Rectangle 6"/>
            <p:cNvSpPr>
              <a:spLocks noChangeArrowheads="1"/>
            </p:cNvSpPr>
            <p:nvPr/>
          </p:nvSpPr>
          <p:spPr bwMode="auto">
            <a:xfrm>
              <a:off x="1295400" y="1090613"/>
              <a:ext cx="871537" cy="3363912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2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Design</a:t>
              </a:r>
            </a:p>
          </p:txBody>
        </p:sp>
        <p:sp>
          <p:nvSpPr>
            <p:cNvPr id="20483" name="Rectangle 7"/>
            <p:cNvSpPr>
              <a:spLocks noChangeArrowheads="1"/>
            </p:cNvSpPr>
            <p:nvPr/>
          </p:nvSpPr>
          <p:spPr bwMode="auto">
            <a:xfrm>
              <a:off x="2305050" y="1090613"/>
              <a:ext cx="871537" cy="57308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3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Build</a:t>
              </a:r>
            </a:p>
          </p:txBody>
        </p:sp>
        <p:sp>
          <p:nvSpPr>
            <p:cNvPr id="20484" name="Rectangle 8"/>
            <p:cNvSpPr>
              <a:spLocks noChangeArrowheads="1"/>
            </p:cNvSpPr>
            <p:nvPr/>
          </p:nvSpPr>
          <p:spPr bwMode="auto">
            <a:xfrm>
              <a:off x="3325812" y="1090613"/>
              <a:ext cx="871538" cy="57308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4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Collect</a:t>
              </a:r>
            </a:p>
          </p:txBody>
        </p:sp>
        <p:sp>
          <p:nvSpPr>
            <p:cNvPr id="20485" name="Rectangle 9"/>
            <p:cNvSpPr>
              <a:spLocks noChangeArrowheads="1"/>
            </p:cNvSpPr>
            <p:nvPr/>
          </p:nvSpPr>
          <p:spPr bwMode="auto">
            <a:xfrm>
              <a:off x="4324350" y="1090613"/>
              <a:ext cx="871537" cy="57308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5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Process</a:t>
              </a:r>
            </a:p>
          </p:txBody>
        </p:sp>
        <p:sp>
          <p:nvSpPr>
            <p:cNvPr id="20486" name="Rectangle 10"/>
            <p:cNvSpPr>
              <a:spLocks noChangeArrowheads="1"/>
            </p:cNvSpPr>
            <p:nvPr/>
          </p:nvSpPr>
          <p:spPr bwMode="auto">
            <a:xfrm>
              <a:off x="5334000" y="1090613"/>
              <a:ext cx="871537" cy="57308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6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Analyse</a:t>
              </a:r>
            </a:p>
          </p:txBody>
        </p:sp>
        <p:sp>
          <p:nvSpPr>
            <p:cNvPr id="20487" name="Rectangle 11"/>
            <p:cNvSpPr>
              <a:spLocks noChangeArrowheads="1"/>
            </p:cNvSpPr>
            <p:nvPr/>
          </p:nvSpPr>
          <p:spPr bwMode="auto">
            <a:xfrm>
              <a:off x="6330950" y="1090613"/>
              <a:ext cx="871537" cy="313213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7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Dissemin.</a:t>
              </a:r>
            </a:p>
          </p:txBody>
        </p:sp>
        <p:sp>
          <p:nvSpPr>
            <p:cNvPr id="20488" name="Rectangle 12"/>
            <p:cNvSpPr>
              <a:spLocks noChangeArrowheads="1"/>
            </p:cNvSpPr>
            <p:nvPr/>
          </p:nvSpPr>
          <p:spPr bwMode="auto">
            <a:xfrm>
              <a:off x="7312025" y="1090613"/>
              <a:ext cx="871537" cy="313213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8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Achive</a:t>
              </a:r>
            </a:p>
          </p:txBody>
        </p:sp>
        <p:sp>
          <p:nvSpPr>
            <p:cNvPr id="20489" name="Rectangle 13"/>
            <p:cNvSpPr>
              <a:spLocks noChangeArrowheads="1"/>
            </p:cNvSpPr>
            <p:nvPr/>
          </p:nvSpPr>
          <p:spPr bwMode="auto">
            <a:xfrm>
              <a:off x="8272462" y="1090613"/>
              <a:ext cx="871538" cy="3132137"/>
            </a:xfrm>
            <a:prstGeom prst="rect">
              <a:avLst/>
            </a:prstGeom>
            <a:solidFill>
              <a:srgbClr val="2EDE5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9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Evaluate</a:t>
              </a:r>
            </a:p>
          </p:txBody>
        </p:sp>
        <p:sp>
          <p:nvSpPr>
            <p:cNvPr id="20491" name="AutoShape 20"/>
            <p:cNvSpPr>
              <a:spLocks noChangeArrowheads="1"/>
            </p:cNvSpPr>
            <p:nvPr/>
          </p:nvSpPr>
          <p:spPr bwMode="auto">
            <a:xfrm>
              <a:off x="285750" y="2179638"/>
              <a:ext cx="914400" cy="941387"/>
            </a:xfrm>
            <a:prstGeom prst="roundRect">
              <a:avLst>
                <a:gd name="adj" fmla="val 16667"/>
              </a:avLst>
            </a:prstGeom>
            <a:solidFill>
              <a:srgbClr val="B6CBE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it-IT" sz="1400" b="1">
                <a:solidFill>
                  <a:prstClr val="black"/>
                </a:solidFill>
              </a:endParaRP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1.1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Determine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needs for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informat.</a:t>
              </a:r>
            </a:p>
            <a:p>
              <a:pPr algn="ctr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492" name="AutoShape 21"/>
            <p:cNvSpPr>
              <a:spLocks noChangeArrowheads="1"/>
            </p:cNvSpPr>
            <p:nvPr/>
          </p:nvSpPr>
          <p:spPr bwMode="auto">
            <a:xfrm>
              <a:off x="2249962" y="2179638"/>
              <a:ext cx="914400" cy="941387"/>
            </a:xfrm>
            <a:prstGeom prst="roundRect">
              <a:avLst>
                <a:gd name="adj" fmla="val 16667"/>
              </a:avLst>
            </a:prstGeom>
            <a:solidFill>
              <a:srgbClr val="B6CBE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3.1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Build data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informat.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instrum</a:t>
              </a:r>
            </a:p>
          </p:txBody>
        </p:sp>
        <p:sp>
          <p:nvSpPr>
            <p:cNvPr id="20493" name="AutoShape 22"/>
            <p:cNvSpPr>
              <a:spLocks noChangeArrowheads="1"/>
            </p:cNvSpPr>
            <p:nvPr/>
          </p:nvSpPr>
          <p:spPr bwMode="auto">
            <a:xfrm>
              <a:off x="3299299" y="2179638"/>
              <a:ext cx="914400" cy="941387"/>
            </a:xfrm>
            <a:prstGeom prst="roundRect">
              <a:avLst>
                <a:gd name="adj" fmla="val 16667"/>
              </a:avLst>
            </a:prstGeom>
            <a:solidFill>
              <a:srgbClr val="B6CBE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4.4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Finalise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collection</a:t>
              </a:r>
            </a:p>
          </p:txBody>
        </p:sp>
        <p:sp>
          <p:nvSpPr>
            <p:cNvPr id="20494" name="AutoShape 23"/>
            <p:cNvSpPr>
              <a:spLocks noChangeArrowheads="1"/>
            </p:cNvSpPr>
            <p:nvPr/>
          </p:nvSpPr>
          <p:spPr bwMode="auto">
            <a:xfrm>
              <a:off x="4320062" y="2179638"/>
              <a:ext cx="914400" cy="941387"/>
            </a:xfrm>
            <a:prstGeom prst="roundRect">
              <a:avLst>
                <a:gd name="adj" fmla="val 16667"/>
              </a:avLst>
            </a:prstGeom>
            <a:solidFill>
              <a:srgbClr val="B6CBE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5.1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Integrate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20495" name="AutoShape 24"/>
            <p:cNvSpPr>
              <a:spLocks noChangeArrowheads="1"/>
            </p:cNvSpPr>
            <p:nvPr/>
          </p:nvSpPr>
          <p:spPr bwMode="auto">
            <a:xfrm>
              <a:off x="5238750" y="2179638"/>
              <a:ext cx="914400" cy="941387"/>
            </a:xfrm>
            <a:prstGeom prst="roundRect">
              <a:avLst>
                <a:gd name="adj" fmla="val 16667"/>
              </a:avLst>
            </a:prstGeom>
            <a:solidFill>
              <a:srgbClr val="B6CBE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6.2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Validate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outputs</a:t>
              </a:r>
            </a:p>
          </p:txBody>
        </p:sp>
        <p:sp>
          <p:nvSpPr>
            <p:cNvPr id="20496" name="Oval 25"/>
            <p:cNvSpPr>
              <a:spLocks noChangeArrowheads="1"/>
            </p:cNvSpPr>
            <p:nvPr/>
          </p:nvSpPr>
          <p:spPr bwMode="auto">
            <a:xfrm>
              <a:off x="1555750" y="4521200"/>
              <a:ext cx="966788" cy="1343025"/>
            </a:xfrm>
            <a:prstGeom prst="ellipse">
              <a:avLst/>
            </a:prstGeom>
            <a:solidFill>
              <a:srgbClr val="F96B7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Ident.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della/e</a:t>
              </a:r>
            </a:p>
            <a:p>
              <a:pPr algn="ctr"/>
              <a:r>
                <a:rPr lang="it-IT" sz="1400" b="1">
                  <a:solidFill>
                    <a:prstClr val="black"/>
                  </a:solidFill>
                </a:rPr>
                <a:t>fonti</a:t>
              </a:r>
              <a:endParaRPr lang="it-IT" sz="1400">
                <a:solidFill>
                  <a:prstClr val="black"/>
                </a:solidFill>
              </a:endParaRPr>
            </a:p>
          </p:txBody>
        </p:sp>
        <p:sp>
          <p:nvSpPr>
            <p:cNvPr id="20497" name="Oval 27"/>
            <p:cNvSpPr>
              <a:spLocks noChangeArrowheads="1"/>
            </p:cNvSpPr>
            <p:nvPr/>
          </p:nvSpPr>
          <p:spPr bwMode="auto">
            <a:xfrm>
              <a:off x="3165475" y="4521200"/>
              <a:ext cx="966788" cy="1276350"/>
            </a:xfrm>
            <a:prstGeom prst="ellipse">
              <a:avLst/>
            </a:prstGeom>
            <a:solidFill>
              <a:srgbClr val="F96B7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endParaRPr lang="it-IT" sz="1400" b="1">
                <a:solidFill>
                  <a:prstClr val="black"/>
                </a:solidFill>
              </a:endParaRP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Acquis.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della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fonte</a:t>
              </a:r>
            </a:p>
            <a:p>
              <a:pPr algn="ctr" defTabSz="4572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498" name="Oval 28"/>
            <p:cNvSpPr>
              <a:spLocks noChangeArrowheads="1"/>
            </p:cNvSpPr>
            <p:nvPr/>
          </p:nvSpPr>
          <p:spPr bwMode="auto">
            <a:xfrm>
              <a:off x="4383088" y="4454525"/>
              <a:ext cx="966787" cy="1343025"/>
            </a:xfrm>
            <a:prstGeom prst="ellipse">
              <a:avLst/>
            </a:prstGeom>
            <a:solidFill>
              <a:srgbClr val="F96B7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endParaRPr lang="it-IT" sz="1400" b="1">
                <a:solidFill>
                  <a:prstClr val="black"/>
                </a:solidFill>
              </a:endParaRP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Integrat.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dei dati</a:t>
              </a:r>
            </a:p>
            <a:p>
              <a:pPr algn="ctr" defTabSz="457200"/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499" name="AutoShape 30"/>
            <p:cNvSpPr>
              <a:spLocks noChangeArrowheads="1"/>
            </p:cNvSpPr>
            <p:nvPr/>
          </p:nvSpPr>
          <p:spPr bwMode="auto">
            <a:xfrm>
              <a:off x="5238750" y="3281363"/>
              <a:ext cx="914400" cy="941387"/>
            </a:xfrm>
            <a:prstGeom prst="roundRect">
              <a:avLst>
                <a:gd name="adj" fmla="val 16667"/>
              </a:avLst>
            </a:prstGeom>
            <a:solidFill>
              <a:srgbClr val="B6CBE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6.4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Apply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disclosure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control</a:t>
              </a:r>
            </a:p>
          </p:txBody>
        </p:sp>
        <p:sp>
          <p:nvSpPr>
            <p:cNvPr id="20500" name="Line 34"/>
            <p:cNvSpPr>
              <a:spLocks noChangeShapeType="1"/>
            </p:cNvSpPr>
            <p:nvPr/>
          </p:nvSpPr>
          <p:spPr bwMode="auto">
            <a:xfrm>
              <a:off x="779463" y="5246688"/>
              <a:ext cx="795337" cy="7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501" name="Line 35"/>
            <p:cNvSpPr>
              <a:spLocks noChangeShapeType="1"/>
            </p:cNvSpPr>
            <p:nvPr/>
          </p:nvSpPr>
          <p:spPr bwMode="auto">
            <a:xfrm>
              <a:off x="2522538" y="5246688"/>
              <a:ext cx="6429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502" name="Line 36"/>
            <p:cNvSpPr>
              <a:spLocks noChangeShapeType="1"/>
            </p:cNvSpPr>
            <p:nvPr/>
          </p:nvSpPr>
          <p:spPr bwMode="auto">
            <a:xfrm>
              <a:off x="4132263" y="5246688"/>
              <a:ext cx="2508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503" name="Line 37"/>
            <p:cNvSpPr>
              <a:spLocks noChangeShapeType="1"/>
            </p:cNvSpPr>
            <p:nvPr/>
          </p:nvSpPr>
          <p:spPr bwMode="auto">
            <a:xfrm>
              <a:off x="5349875" y="5246688"/>
              <a:ext cx="33194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504" name="AutoShape 40"/>
            <p:cNvSpPr>
              <a:spLocks noChangeArrowheads="1"/>
            </p:cNvSpPr>
            <p:nvPr/>
          </p:nvSpPr>
          <p:spPr bwMode="auto">
            <a:xfrm>
              <a:off x="307975" y="5886450"/>
              <a:ext cx="8683625" cy="615950"/>
            </a:xfrm>
            <a:prstGeom prst="rightArrow">
              <a:avLst>
                <a:gd name="adj1" fmla="val 50000"/>
                <a:gd name="adj2" fmla="val 35244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it-IT">
                  <a:solidFill>
                    <a:prstClr val="white"/>
                  </a:solidFill>
                </a:rPr>
                <a:t>Approccio lineare (</a:t>
              </a:r>
              <a:r>
                <a:rPr lang="it-IT" b="1" i="1">
                  <a:solidFill>
                    <a:prstClr val="white"/>
                  </a:solidFill>
                </a:rPr>
                <a:t>survey</a:t>
              </a:r>
              <a:r>
                <a:rPr lang="it-IT">
                  <a:solidFill>
                    <a:prstClr val="white"/>
                  </a:solidFill>
                </a:rPr>
                <a:t>) al processo</a:t>
              </a:r>
            </a:p>
          </p:txBody>
        </p:sp>
        <p:sp>
          <p:nvSpPr>
            <p:cNvPr id="20505" name="AutoShape 42"/>
            <p:cNvSpPr>
              <a:spLocks noChangeArrowheads="1"/>
            </p:cNvSpPr>
            <p:nvPr/>
          </p:nvSpPr>
          <p:spPr bwMode="auto">
            <a:xfrm>
              <a:off x="285750" y="366713"/>
              <a:ext cx="8858250" cy="615950"/>
            </a:xfrm>
            <a:prstGeom prst="rightArrow">
              <a:avLst>
                <a:gd name="adj1" fmla="val 50000"/>
                <a:gd name="adj2" fmla="val 3595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>
                  <a:solidFill>
                    <a:prstClr val="white"/>
                  </a:solidFill>
                </a:rPr>
                <a:t>Approccio lineare al Metadata/Quality Managments </a:t>
              </a:r>
            </a:p>
          </p:txBody>
        </p:sp>
        <p:sp>
          <p:nvSpPr>
            <p:cNvPr id="20507" name="Oval 27"/>
            <p:cNvSpPr>
              <a:spLocks noChangeArrowheads="1"/>
            </p:cNvSpPr>
            <p:nvPr/>
          </p:nvSpPr>
          <p:spPr bwMode="auto">
            <a:xfrm>
              <a:off x="0" y="4454525"/>
              <a:ext cx="1077913" cy="1373188"/>
            </a:xfrm>
            <a:prstGeom prst="ellipse">
              <a:avLst/>
            </a:prstGeom>
            <a:solidFill>
              <a:srgbClr val="F96B7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endParaRPr lang="it-IT" sz="1400" b="1">
                <a:solidFill>
                  <a:prstClr val="black"/>
                </a:solidFill>
              </a:endParaRP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Ident.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della pop e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variabili</a:t>
              </a:r>
            </a:p>
            <a:p>
              <a:pPr algn="ctr" defTabSz="457200"/>
              <a:r>
                <a:rPr lang="it-IT" sz="1400" b="1">
                  <a:solidFill>
                    <a:prstClr val="black"/>
                  </a:solidFill>
                </a:rPr>
                <a:t>di int.</a:t>
              </a:r>
            </a:p>
            <a:p>
              <a:pPr algn="ctr" defTabSz="457200"/>
              <a:endParaRPr lang="it-IT">
                <a:solidFill>
                  <a:prstClr val="black"/>
                </a:solidFill>
              </a:endParaRPr>
            </a:p>
          </p:txBody>
        </p:sp>
      </p:grpSp>
      <p:pic>
        <p:nvPicPr>
          <p:cNvPr id="29" name="Picture 3" descr="C:\Users\garofalo\Desktop\mzl_eiyeld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0" y="871677"/>
            <a:ext cx="7626948" cy="492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496906" y="0"/>
            <a:ext cx="6459470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</a:t>
            </a:r>
            <a:r>
              <a:rPr lang="en-GB" b="1" dirty="0" err="1" smtClean="0">
                <a:solidFill>
                  <a:prstClr val="white"/>
                </a:solidFill>
              </a:rPr>
              <a:t>modifica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nel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paradigma</a:t>
            </a:r>
            <a:r>
              <a:rPr lang="en-GB" b="1" dirty="0" smtClean="0">
                <a:solidFill>
                  <a:prstClr val="white"/>
                </a:solidFill>
              </a:rPr>
              <a:t> (</a:t>
            </a:r>
            <a:r>
              <a:rPr lang="en-GB" b="1" dirty="0" err="1" smtClean="0">
                <a:solidFill>
                  <a:prstClr val="white"/>
                </a:solidFill>
              </a:rPr>
              <a:t>Statistica</a:t>
            </a:r>
            <a:r>
              <a:rPr lang="en-GB" b="1" dirty="0" smtClean="0">
                <a:solidFill>
                  <a:prstClr val="white"/>
                </a:solidFill>
              </a:rPr>
              <a:t> 5.0?)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390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231112" y="1595661"/>
            <a:ext cx="2143558" cy="4616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SCOUTING</a:t>
            </a:r>
            <a:endParaRPr lang="it-IT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771800" y="672332"/>
            <a:ext cx="6048672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457200"/>
            <a:r>
              <a:rPr lang="it-IT" sz="2400" b="1" dirty="0">
                <a:solidFill>
                  <a:prstClr val="black"/>
                </a:solidFill>
              </a:rPr>
              <a:t>I “dati” esistono</a:t>
            </a:r>
            <a:r>
              <a:rPr lang="it-IT" sz="2400" dirty="0">
                <a:solidFill>
                  <a:prstClr val="black"/>
                </a:solidFill>
              </a:rPr>
              <a:t>, e sono depositati in maniera integrata in SIM ed è </a:t>
            </a:r>
            <a:r>
              <a:rPr lang="it-IT" sz="2400" b="1" dirty="0">
                <a:solidFill>
                  <a:prstClr val="black"/>
                </a:solidFill>
              </a:rPr>
              <a:t>l’esplorazione </a:t>
            </a:r>
            <a:r>
              <a:rPr lang="it-IT" sz="2400" b="1" dirty="0" smtClean="0">
                <a:solidFill>
                  <a:prstClr val="black"/>
                </a:solidFill>
              </a:rPr>
              <a:t>dell’informazione </a:t>
            </a:r>
            <a:r>
              <a:rPr lang="it-IT" sz="2400" b="1" dirty="0">
                <a:solidFill>
                  <a:prstClr val="black"/>
                </a:solidFill>
              </a:rPr>
              <a:t>disponibile </a:t>
            </a:r>
            <a:r>
              <a:rPr lang="it-IT" sz="2400" dirty="0">
                <a:solidFill>
                  <a:prstClr val="black"/>
                </a:solidFill>
              </a:rPr>
              <a:t>a identificare l’informazione statistica che può soddisfare un bisogno.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771800" y="2613234"/>
            <a:ext cx="6048672" cy="369331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 marL="176213" indent="-176213" algn="just" defTabSz="4572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</a:rPr>
              <a:t>Le </a:t>
            </a:r>
            <a:r>
              <a:rPr lang="it-IT" sz="2400" dirty="0">
                <a:solidFill>
                  <a:prstClr val="black"/>
                </a:solidFill>
              </a:rPr>
              <a:t>definizioni e le classificazioni possono essere determinate all’interno del processo di esplorazione e quindi non fissate a </a:t>
            </a:r>
            <a:r>
              <a:rPr lang="it-IT" sz="2400" dirty="0" smtClean="0">
                <a:solidFill>
                  <a:prstClr val="black"/>
                </a:solidFill>
              </a:rPr>
              <a:t>priori (</a:t>
            </a:r>
            <a:r>
              <a:rPr lang="it-IT" sz="2400" i="1" dirty="0" smtClean="0">
                <a:solidFill>
                  <a:prstClr val="black"/>
                </a:solidFill>
              </a:rPr>
              <a:t>outputs</a:t>
            </a:r>
            <a:r>
              <a:rPr lang="it-IT" sz="2400" dirty="0" smtClean="0">
                <a:solidFill>
                  <a:prstClr val="black"/>
                </a:solidFill>
              </a:rPr>
              <a:t> non strettamente vincolati ai sistemi di regolamentazione europei). </a:t>
            </a:r>
            <a:endParaRPr lang="it-IT" sz="2400" dirty="0">
              <a:solidFill>
                <a:prstClr val="black"/>
              </a:solidFill>
            </a:endParaRPr>
          </a:p>
          <a:p>
            <a:pPr marL="176213" indent="-176213" algn="just" defTabSz="4572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</a:rPr>
              <a:t>L’adeguatezza </a:t>
            </a:r>
            <a:r>
              <a:rPr lang="it-IT" sz="2400" dirty="0">
                <a:solidFill>
                  <a:prstClr val="black"/>
                </a:solidFill>
              </a:rPr>
              <a:t>dell’informazione prodotta rispetto agli schemi </a:t>
            </a:r>
            <a:r>
              <a:rPr lang="it-IT" sz="2400" dirty="0" smtClean="0">
                <a:solidFill>
                  <a:prstClr val="black"/>
                </a:solidFill>
              </a:rPr>
              <a:t>concettuali </a:t>
            </a:r>
            <a:r>
              <a:rPr lang="it-IT" sz="2400" dirty="0">
                <a:solidFill>
                  <a:prstClr val="black"/>
                </a:solidFill>
              </a:rPr>
              <a:t>statistici può essere valutata solo ex-post.  </a:t>
            </a:r>
            <a:endParaRPr lang="it-IT" sz="2400" dirty="0" smtClean="0">
              <a:solidFill>
                <a:prstClr val="black"/>
              </a:solidFill>
            </a:endParaRPr>
          </a:p>
          <a:p>
            <a:pPr defTabSz="457200"/>
            <a:r>
              <a:rPr lang="it-IT" dirty="0" smtClean="0">
                <a:solidFill>
                  <a:prstClr val="black"/>
                </a:solidFill>
              </a:rPr>
              <a:t>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455282" y="0"/>
            <a:ext cx="4519186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</a:t>
            </a:r>
            <a:r>
              <a:rPr lang="en-GB" b="1" dirty="0" err="1" smtClean="0">
                <a:solidFill>
                  <a:prstClr val="white"/>
                </a:solidFill>
              </a:rPr>
              <a:t>modifica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nel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paradigma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11372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3363" y="390525"/>
            <a:ext cx="8555037" cy="5521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it-IT" sz="2800" b="1" dirty="0" smtClean="0">
                <a:solidFill>
                  <a:srgbClr val="C00000"/>
                </a:solidFill>
              </a:rPr>
              <a:t>SIM</a:t>
            </a:r>
            <a:r>
              <a:rPr lang="it-IT" sz="2800" b="1" dirty="0">
                <a:solidFill>
                  <a:srgbClr val="C00000"/>
                </a:solidFill>
              </a:rPr>
              <a:t>: </a:t>
            </a:r>
            <a:r>
              <a:rPr lang="it-IT" sz="2800" b="1" dirty="0" smtClean="0">
                <a:solidFill>
                  <a:srgbClr val="C00000"/>
                </a:solidFill>
              </a:rPr>
              <a:t>Sistema </a:t>
            </a:r>
            <a:r>
              <a:rPr lang="it-IT" sz="2800" b="1" dirty="0">
                <a:solidFill>
                  <a:srgbClr val="C00000"/>
                </a:solidFill>
              </a:rPr>
              <a:t>Integrato </a:t>
            </a:r>
            <a:r>
              <a:rPr lang="it-IT" sz="2800" b="1" dirty="0" smtClean="0">
                <a:solidFill>
                  <a:srgbClr val="C00000"/>
                </a:solidFill>
              </a:rPr>
              <a:t>di </a:t>
            </a:r>
            <a:r>
              <a:rPr lang="it-IT" sz="2800" b="1" dirty="0" err="1">
                <a:solidFill>
                  <a:srgbClr val="C00000"/>
                </a:solidFill>
              </a:rPr>
              <a:t>Microdati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000" dirty="0" smtClean="0"/>
              <a:t>E</a:t>
            </a:r>
            <a:r>
              <a:rPr lang="it-IT" sz="2000" dirty="0"/>
              <a:t>’ una infrastruttura statistica di base </a:t>
            </a: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000" dirty="0" smtClean="0"/>
              <a:t>nella </a:t>
            </a:r>
            <a:r>
              <a:rPr lang="it-IT" sz="2000" dirty="0"/>
              <a:t>quale vengono integrati dati </a:t>
            </a: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000" dirty="0" smtClean="0"/>
              <a:t>riferiti </a:t>
            </a:r>
            <a:r>
              <a:rPr lang="it-IT" sz="2000" dirty="0"/>
              <a:t>a individui, famiglie e unità </a:t>
            </a: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000" dirty="0" smtClean="0"/>
              <a:t>provenienti </a:t>
            </a:r>
            <a:r>
              <a:rPr lang="it-IT" sz="2000" dirty="0"/>
              <a:t>da una pluralità di </a:t>
            </a:r>
            <a:endParaRPr lang="it-IT" sz="2000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it-IT" sz="2000" dirty="0" smtClean="0"/>
              <a:t>basi </a:t>
            </a:r>
            <a:r>
              <a:rPr lang="it-IT" sz="2000" dirty="0"/>
              <a:t>dati di fonte </a:t>
            </a:r>
            <a:r>
              <a:rPr lang="it-IT" sz="2000" dirty="0" smtClean="0"/>
              <a:t>amministrativa.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000" dirty="0" smtClean="0"/>
              <a:t>Include </a:t>
            </a:r>
            <a:r>
              <a:rPr lang="it-IT" sz="2000" dirty="0" smtClean="0"/>
              <a:t>dati relativi a</a:t>
            </a:r>
            <a:r>
              <a:rPr lang="it-IT" sz="2400" dirty="0" smtClean="0"/>
              <a:t>: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it-IT" sz="2400" dirty="0" smtClean="0"/>
              <a:t> </a:t>
            </a:r>
          </a:p>
          <a:p>
            <a:pPr>
              <a:defRPr/>
            </a:pPr>
            <a:r>
              <a:rPr lang="it-IT" sz="2000" dirty="0" smtClean="0"/>
              <a:t>Caratteristiche di </a:t>
            </a:r>
            <a:r>
              <a:rPr lang="it-IT" sz="2000" b="1" i="1" dirty="0" smtClean="0">
                <a:solidFill>
                  <a:srgbClr val="C00000"/>
                </a:solidFill>
              </a:rPr>
              <a:t>individui</a:t>
            </a:r>
            <a:r>
              <a:rPr lang="it-IT" sz="2000" dirty="0" smtClean="0"/>
              <a:t> e famiglie (es. occupazione, titolo di studio);</a:t>
            </a:r>
          </a:p>
          <a:p>
            <a:pPr>
              <a:defRPr/>
            </a:pPr>
            <a:r>
              <a:rPr lang="it-IT" sz="2000" dirty="0" smtClean="0"/>
              <a:t>Caratteristiche delle </a:t>
            </a:r>
            <a:r>
              <a:rPr lang="it-IT" sz="2000" b="1" i="1" dirty="0" smtClean="0">
                <a:solidFill>
                  <a:srgbClr val="C00000"/>
                </a:solidFill>
              </a:rPr>
              <a:t>unità</a:t>
            </a:r>
            <a:r>
              <a:rPr lang="it-IT" sz="2000" dirty="0" smtClean="0"/>
              <a:t> in cui gli individui realizzano le loro attività (o la loro vita)</a:t>
            </a:r>
            <a:endParaRPr lang="it-IT" sz="2000" dirty="0"/>
          </a:p>
          <a:p>
            <a:pPr>
              <a:defRPr/>
            </a:pPr>
            <a:r>
              <a:rPr lang="it-IT" sz="2000" dirty="0" smtClean="0"/>
              <a:t>Caratteristiche dei </a:t>
            </a:r>
            <a:r>
              <a:rPr lang="it-IT" sz="2000" b="1" i="1" dirty="0" smtClean="0">
                <a:solidFill>
                  <a:srgbClr val="C00000"/>
                </a:solidFill>
              </a:rPr>
              <a:t>luoghi</a:t>
            </a:r>
            <a:r>
              <a:rPr lang="it-IT" sz="2000" dirty="0" smtClean="0"/>
              <a:t> </a:t>
            </a:r>
            <a:r>
              <a:rPr lang="it-IT" sz="2000" dirty="0"/>
              <a:t>di residenza, lavoro, studio, ecc. ; </a:t>
            </a:r>
          </a:p>
          <a:p>
            <a:pPr>
              <a:defRPr/>
            </a:pPr>
            <a:r>
              <a:rPr lang="it-IT" sz="2000" dirty="0" smtClean="0"/>
              <a:t>Tipologie </a:t>
            </a:r>
            <a:r>
              <a:rPr lang="it-IT" sz="2000" dirty="0"/>
              <a:t>di </a:t>
            </a:r>
            <a:r>
              <a:rPr lang="it-IT" sz="2000" b="1" i="1" dirty="0">
                <a:solidFill>
                  <a:srgbClr val="C00000"/>
                </a:solidFill>
              </a:rPr>
              <a:t>relazioni</a:t>
            </a:r>
            <a:r>
              <a:rPr lang="it-IT" sz="2000" dirty="0"/>
              <a:t> tra individui, unità </a:t>
            </a:r>
            <a:r>
              <a:rPr lang="it-IT" sz="2000" dirty="0" smtClean="0"/>
              <a:t>e </a:t>
            </a:r>
            <a:r>
              <a:rPr lang="it-IT" sz="2000" dirty="0"/>
              <a:t>luoghi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graphicFrame>
        <p:nvGraphicFramePr>
          <p:cNvPr id="2" name="Oggetto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13817"/>
              </p:ext>
            </p:extLst>
          </p:nvPr>
        </p:nvGraphicFramePr>
        <p:xfrm>
          <a:off x="4683211" y="771725"/>
          <a:ext cx="4321390" cy="293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resentazione" r:id="rId5" imgW="4570501" imgH="3427395" progId="PowerPoint.Show.12">
                  <p:embed/>
                </p:oleObj>
              </mc:Choice>
              <mc:Fallback>
                <p:oleObj name="Presentazione" r:id="rId5" imgW="4570501" imgH="3427395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211" y="771725"/>
                        <a:ext cx="4321390" cy="2935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080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ChangeArrowheads="1"/>
          </p:cNvSpPr>
          <p:nvPr/>
        </p:nvSpPr>
        <p:spPr bwMode="auto">
          <a:xfrm>
            <a:off x="1679575" y="431892"/>
            <a:ext cx="6381750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0" hangingPunct="0"/>
            <a:r>
              <a:rPr lang="it-IT" i="1" dirty="0" smtClean="0">
                <a:solidFill>
                  <a:prstClr val="black"/>
                </a:solidFill>
              </a:rPr>
              <a:t>Da </a:t>
            </a:r>
            <a:r>
              <a:rPr lang="it-IT" i="1" dirty="0">
                <a:solidFill>
                  <a:prstClr val="black"/>
                </a:solidFill>
              </a:rPr>
              <a:t>un approccio lineare ad un approccio a “vortice” </a:t>
            </a:r>
          </a:p>
        </p:txBody>
      </p:sp>
      <p:sp>
        <p:nvSpPr>
          <p:cNvPr id="22530" name="Rectangle 22"/>
          <p:cNvSpPr>
            <a:spLocks noChangeArrowheads="1"/>
          </p:cNvSpPr>
          <p:nvPr/>
        </p:nvSpPr>
        <p:spPr bwMode="auto">
          <a:xfrm>
            <a:off x="77788" y="865795"/>
            <a:ext cx="981075" cy="708025"/>
          </a:xfrm>
          <a:prstGeom prst="rect">
            <a:avLst/>
          </a:prstGeom>
          <a:solidFill>
            <a:srgbClr val="F61E2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1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Identif.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pop/var.</a:t>
            </a:r>
          </a:p>
        </p:txBody>
      </p:sp>
      <p:sp>
        <p:nvSpPr>
          <p:cNvPr id="22531" name="Rectangle 23"/>
          <p:cNvSpPr>
            <a:spLocks noChangeArrowheads="1"/>
          </p:cNvSpPr>
          <p:nvPr/>
        </p:nvSpPr>
        <p:spPr bwMode="auto">
          <a:xfrm>
            <a:off x="1208088" y="865795"/>
            <a:ext cx="1014412" cy="708025"/>
          </a:xfrm>
          <a:prstGeom prst="rect">
            <a:avLst/>
          </a:prstGeom>
          <a:solidFill>
            <a:srgbClr val="F61E2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2 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Identif.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della F.A</a:t>
            </a:r>
          </a:p>
        </p:txBody>
      </p:sp>
      <p:sp>
        <p:nvSpPr>
          <p:cNvPr id="22532" name="Rectangle 24"/>
          <p:cNvSpPr>
            <a:spLocks noChangeArrowheads="1"/>
          </p:cNvSpPr>
          <p:nvPr/>
        </p:nvSpPr>
        <p:spPr bwMode="auto">
          <a:xfrm>
            <a:off x="2390775" y="865795"/>
            <a:ext cx="1257300" cy="708025"/>
          </a:xfrm>
          <a:prstGeom prst="rect">
            <a:avLst/>
          </a:prstGeom>
          <a:solidFill>
            <a:srgbClr val="F61E2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3/4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Acquisizione</a:t>
            </a:r>
          </a:p>
        </p:txBody>
      </p:sp>
      <p:sp>
        <p:nvSpPr>
          <p:cNvPr id="22534" name="Rectangle 26"/>
          <p:cNvSpPr>
            <a:spLocks noChangeArrowheads="1"/>
          </p:cNvSpPr>
          <p:nvPr/>
        </p:nvSpPr>
        <p:spPr bwMode="auto">
          <a:xfrm>
            <a:off x="3814763" y="865795"/>
            <a:ext cx="1184275" cy="708025"/>
          </a:xfrm>
          <a:prstGeom prst="rect">
            <a:avLst/>
          </a:prstGeom>
          <a:solidFill>
            <a:srgbClr val="F61E2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5.1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Integrazione</a:t>
            </a:r>
          </a:p>
        </p:txBody>
      </p:sp>
      <p:sp>
        <p:nvSpPr>
          <p:cNvPr id="22535" name="Rectangle 27"/>
          <p:cNvSpPr>
            <a:spLocks noChangeArrowheads="1"/>
          </p:cNvSpPr>
          <p:nvPr/>
        </p:nvSpPr>
        <p:spPr bwMode="auto">
          <a:xfrm>
            <a:off x="5157788" y="865795"/>
            <a:ext cx="871537" cy="708025"/>
          </a:xfrm>
          <a:prstGeom prst="rect">
            <a:avLst/>
          </a:prstGeom>
          <a:solidFill>
            <a:srgbClr val="2EDE5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6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Analyse</a:t>
            </a:r>
          </a:p>
        </p:txBody>
      </p:sp>
      <p:sp>
        <p:nvSpPr>
          <p:cNvPr id="22536" name="Rectangle 28"/>
          <p:cNvSpPr>
            <a:spLocks noChangeArrowheads="1"/>
          </p:cNvSpPr>
          <p:nvPr/>
        </p:nvSpPr>
        <p:spPr bwMode="auto">
          <a:xfrm>
            <a:off x="6154738" y="865795"/>
            <a:ext cx="871537" cy="708025"/>
          </a:xfrm>
          <a:prstGeom prst="rect">
            <a:avLst/>
          </a:prstGeom>
          <a:solidFill>
            <a:srgbClr val="2EDE5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7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Dissemin.</a:t>
            </a:r>
          </a:p>
        </p:txBody>
      </p:sp>
      <p:sp>
        <p:nvSpPr>
          <p:cNvPr id="22537" name="Rectangle 29"/>
          <p:cNvSpPr>
            <a:spLocks noChangeArrowheads="1"/>
          </p:cNvSpPr>
          <p:nvPr/>
        </p:nvSpPr>
        <p:spPr bwMode="auto">
          <a:xfrm>
            <a:off x="7135813" y="865795"/>
            <a:ext cx="871537" cy="708025"/>
          </a:xfrm>
          <a:prstGeom prst="rect">
            <a:avLst/>
          </a:prstGeom>
          <a:solidFill>
            <a:srgbClr val="2EDE5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8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Achive</a:t>
            </a:r>
          </a:p>
        </p:txBody>
      </p:sp>
      <p:sp>
        <p:nvSpPr>
          <p:cNvPr id="22538" name="Rectangle 30"/>
          <p:cNvSpPr>
            <a:spLocks noChangeArrowheads="1"/>
          </p:cNvSpPr>
          <p:nvPr/>
        </p:nvSpPr>
        <p:spPr bwMode="auto">
          <a:xfrm>
            <a:off x="8096250" y="865795"/>
            <a:ext cx="871538" cy="708025"/>
          </a:xfrm>
          <a:prstGeom prst="rect">
            <a:avLst/>
          </a:prstGeom>
          <a:solidFill>
            <a:srgbClr val="2EDE5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9</a:t>
            </a:r>
          </a:p>
          <a:p>
            <a:pPr algn="ctr" defTabSz="457200"/>
            <a:r>
              <a:rPr lang="it-IT" sz="1400" b="1">
                <a:solidFill>
                  <a:prstClr val="black"/>
                </a:solidFill>
              </a:rPr>
              <a:t>Evaluate</a:t>
            </a:r>
          </a:p>
        </p:txBody>
      </p:sp>
      <p:grpSp>
        <p:nvGrpSpPr>
          <p:cNvPr id="52229" name="Gruppo 52228"/>
          <p:cNvGrpSpPr>
            <a:grpSpLocks/>
          </p:cNvGrpSpPr>
          <p:nvPr/>
        </p:nvGrpSpPr>
        <p:grpSpPr bwMode="auto">
          <a:xfrm>
            <a:off x="3386138" y="1498222"/>
            <a:ext cx="5513387" cy="3029936"/>
            <a:chOff x="3386212" y="1403760"/>
            <a:chExt cx="5513844" cy="3029514"/>
          </a:xfrm>
        </p:grpSpPr>
        <p:grpSp>
          <p:nvGrpSpPr>
            <p:cNvPr id="22582" name="Gruppo 52227"/>
            <p:cNvGrpSpPr>
              <a:grpSpLocks/>
            </p:cNvGrpSpPr>
            <p:nvPr/>
          </p:nvGrpSpPr>
          <p:grpSpPr bwMode="auto">
            <a:xfrm>
              <a:off x="3386212" y="1403760"/>
              <a:ext cx="5513844" cy="3029514"/>
              <a:chOff x="3386212" y="1403760"/>
              <a:chExt cx="5513844" cy="3029514"/>
            </a:xfrm>
          </p:grpSpPr>
          <p:cxnSp>
            <p:nvCxnSpPr>
              <p:cNvPr id="14" name="Connettore 7 13"/>
              <p:cNvCxnSpPr>
                <a:stCxn id="29" idx="0"/>
              </p:cNvCxnSpPr>
              <p:nvPr/>
            </p:nvCxnSpPr>
            <p:spPr>
              <a:xfrm rot="5400000" flipH="1" flipV="1">
                <a:off x="6064658" y="-418953"/>
                <a:ext cx="1012685" cy="4658111"/>
              </a:xfrm>
              <a:prstGeom prst="curvedConnector2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Arco 17"/>
              <p:cNvSpPr/>
              <p:nvPr/>
            </p:nvSpPr>
            <p:spPr>
              <a:xfrm rot="12906784">
                <a:off x="3386212" y="2431713"/>
                <a:ext cx="901775" cy="1436489"/>
              </a:xfrm>
              <a:prstGeom prst="arc">
                <a:avLst>
                  <a:gd name="adj1" fmla="val 16200000"/>
                  <a:gd name="adj2" fmla="val 1907164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Arco 18"/>
              <p:cNvSpPr/>
              <p:nvPr/>
            </p:nvSpPr>
            <p:spPr>
              <a:xfrm>
                <a:off x="5835927" y="2749169"/>
                <a:ext cx="754126" cy="946019"/>
              </a:xfrm>
              <a:prstGeom prst="arc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Arco 19"/>
              <p:cNvSpPr/>
              <p:nvPr/>
            </p:nvSpPr>
            <p:spPr>
              <a:xfrm rot="4554025">
                <a:off x="5215259" y="3079121"/>
                <a:ext cx="874592" cy="1833714"/>
              </a:xfrm>
              <a:prstGeom prst="arc">
                <a:avLst>
                  <a:gd name="adj1" fmla="val 16200000"/>
                  <a:gd name="adj2" fmla="val 19676007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rco 20"/>
              <p:cNvSpPr/>
              <p:nvPr/>
            </p:nvSpPr>
            <p:spPr>
              <a:xfrm rot="11794830">
                <a:off x="3814873" y="3945978"/>
                <a:ext cx="2132189" cy="466660"/>
              </a:xfrm>
              <a:prstGeom prst="arc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Arco 29"/>
            <p:cNvSpPr/>
            <p:nvPr/>
          </p:nvSpPr>
          <p:spPr>
            <a:xfrm>
              <a:off x="3584665" y="1490456"/>
              <a:ext cx="1992478" cy="1931720"/>
            </a:xfrm>
            <a:prstGeom prst="arc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233" name="Gruppo 52232"/>
          <p:cNvGrpSpPr>
            <a:grpSpLocks/>
          </p:cNvGrpSpPr>
          <p:nvPr/>
        </p:nvGrpSpPr>
        <p:grpSpPr bwMode="auto">
          <a:xfrm>
            <a:off x="981075" y="1686533"/>
            <a:ext cx="3319463" cy="84137"/>
            <a:chOff x="981074" y="1591727"/>
            <a:chExt cx="3319463" cy="84666"/>
          </a:xfrm>
        </p:grpSpPr>
        <p:cxnSp>
          <p:nvCxnSpPr>
            <p:cNvPr id="52232" name="Connettore 2 52231"/>
            <p:cNvCxnSpPr/>
            <p:nvPr/>
          </p:nvCxnSpPr>
          <p:spPr>
            <a:xfrm>
              <a:off x="981074" y="1591727"/>
              <a:ext cx="31670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ttore 2 70"/>
            <p:cNvCxnSpPr/>
            <p:nvPr/>
          </p:nvCxnSpPr>
          <p:spPr>
            <a:xfrm>
              <a:off x="1133474" y="1676393"/>
              <a:ext cx="31670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uppo 72"/>
          <p:cNvGrpSpPr>
            <a:grpSpLocks/>
          </p:cNvGrpSpPr>
          <p:nvPr/>
        </p:nvGrpSpPr>
        <p:grpSpPr bwMode="auto">
          <a:xfrm>
            <a:off x="3538538" y="1476983"/>
            <a:ext cx="5581650" cy="3124200"/>
            <a:chOff x="3386212" y="1309505"/>
            <a:chExt cx="5581578" cy="3123769"/>
          </a:xfrm>
        </p:grpSpPr>
        <p:grpSp>
          <p:nvGrpSpPr>
            <p:cNvPr id="22573" name="Gruppo 73"/>
            <p:cNvGrpSpPr>
              <a:grpSpLocks/>
            </p:cNvGrpSpPr>
            <p:nvPr/>
          </p:nvGrpSpPr>
          <p:grpSpPr bwMode="auto">
            <a:xfrm>
              <a:off x="3386212" y="1309505"/>
              <a:ext cx="5581578" cy="3123769"/>
              <a:chOff x="3386212" y="1309505"/>
              <a:chExt cx="5581578" cy="3123769"/>
            </a:xfrm>
          </p:grpSpPr>
          <p:cxnSp>
            <p:nvCxnSpPr>
              <p:cNvPr id="76" name="Connettore 7 75"/>
              <p:cNvCxnSpPr/>
              <p:nvPr/>
            </p:nvCxnSpPr>
            <p:spPr>
              <a:xfrm rot="5400000" flipH="1" flipV="1">
                <a:off x="6091340" y="-554259"/>
                <a:ext cx="1012685" cy="4740214"/>
              </a:xfrm>
              <a:prstGeom prst="curvedConnector2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Arco 76"/>
              <p:cNvSpPr/>
              <p:nvPr/>
            </p:nvSpPr>
            <p:spPr>
              <a:xfrm rot="12906784">
                <a:off x="3386212" y="2431712"/>
                <a:ext cx="901688" cy="1436490"/>
              </a:xfrm>
              <a:prstGeom prst="arc">
                <a:avLst>
                  <a:gd name="adj1" fmla="val 16200000"/>
                  <a:gd name="adj2" fmla="val 1907164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Arco 77"/>
              <p:cNvSpPr/>
              <p:nvPr/>
            </p:nvSpPr>
            <p:spPr>
              <a:xfrm>
                <a:off x="5835692" y="2749168"/>
                <a:ext cx="754053" cy="946019"/>
              </a:xfrm>
              <a:prstGeom prst="arc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Arco 78"/>
              <p:cNvSpPr/>
              <p:nvPr/>
            </p:nvSpPr>
            <p:spPr>
              <a:xfrm rot="4554025">
                <a:off x="5215836" y="3080002"/>
                <a:ext cx="874592" cy="1831951"/>
              </a:xfrm>
              <a:prstGeom prst="arc">
                <a:avLst>
                  <a:gd name="adj1" fmla="val 16200000"/>
                  <a:gd name="adj2" fmla="val 19676007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Arco 79"/>
              <p:cNvSpPr/>
              <p:nvPr/>
            </p:nvSpPr>
            <p:spPr>
              <a:xfrm rot="11794830">
                <a:off x="3814831" y="3945978"/>
                <a:ext cx="2131984" cy="466661"/>
              </a:xfrm>
              <a:prstGeom prst="arc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Arco 74"/>
            <p:cNvSpPr/>
            <p:nvPr/>
          </p:nvSpPr>
          <p:spPr>
            <a:xfrm>
              <a:off x="3584646" y="1490455"/>
              <a:ext cx="1993874" cy="1931720"/>
            </a:xfrm>
            <a:prstGeom prst="arc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95" name="Group 67"/>
          <p:cNvGrpSpPr>
            <a:grpSpLocks/>
          </p:cNvGrpSpPr>
          <p:nvPr/>
        </p:nvGrpSpPr>
        <p:grpSpPr bwMode="auto">
          <a:xfrm>
            <a:off x="3560763" y="1948470"/>
            <a:ext cx="3541712" cy="2901950"/>
            <a:chOff x="2243" y="1168"/>
            <a:chExt cx="2231" cy="1828"/>
          </a:xfrm>
        </p:grpSpPr>
        <p:sp>
          <p:nvSpPr>
            <p:cNvPr id="28" name="Rettangolo arrotondato 27"/>
            <p:cNvSpPr/>
            <p:nvPr/>
          </p:nvSpPr>
          <p:spPr>
            <a:xfrm>
              <a:off x="2161" y="2120"/>
              <a:ext cx="726" cy="280"/>
            </a:xfrm>
            <a:prstGeom prst="roundRect">
              <a:avLst/>
            </a:prstGeom>
            <a:solidFill>
              <a:srgbClr val="F96B7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Process</a:t>
              </a:r>
            </a:p>
          </p:txBody>
        </p:sp>
        <p:sp>
          <p:nvSpPr>
            <p:cNvPr id="2" name="Rettangolo arrotondato 1"/>
            <p:cNvSpPr/>
            <p:nvPr/>
          </p:nvSpPr>
          <p:spPr>
            <a:xfrm>
              <a:off x="3150" y="1525"/>
              <a:ext cx="727" cy="281"/>
            </a:xfrm>
            <a:prstGeom prst="roundRect">
              <a:avLst/>
            </a:prstGeom>
            <a:solidFill>
              <a:srgbClr val="F96B75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Scouting</a:t>
              </a:r>
            </a:p>
          </p:txBody>
        </p:sp>
        <p:sp>
          <p:nvSpPr>
            <p:cNvPr id="26" name="Rettangolo arrotondato 25"/>
            <p:cNvSpPr/>
            <p:nvPr/>
          </p:nvSpPr>
          <p:spPr>
            <a:xfrm>
              <a:off x="3824" y="2021"/>
              <a:ext cx="727" cy="281"/>
            </a:xfrm>
            <a:prstGeom prst="roundRect">
              <a:avLst/>
            </a:prstGeom>
            <a:solidFill>
              <a:srgbClr val="F96B75"/>
            </a:solidFill>
            <a:scene3d>
              <a:camera prst="isometricRight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Design</a:t>
              </a: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3068" y="2535"/>
              <a:ext cx="727" cy="281"/>
            </a:xfrm>
            <a:prstGeom prst="roundRect">
              <a:avLst/>
            </a:prstGeom>
            <a:solidFill>
              <a:srgbClr val="F96B7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Build</a:t>
              </a:r>
            </a:p>
          </p:txBody>
        </p:sp>
        <p:sp>
          <p:nvSpPr>
            <p:cNvPr id="29" name="Rettangolo arrotondato 28"/>
            <p:cNvSpPr/>
            <p:nvPr/>
          </p:nvSpPr>
          <p:spPr>
            <a:xfrm>
              <a:off x="2216" y="1418"/>
              <a:ext cx="912" cy="280"/>
            </a:xfrm>
            <a:prstGeom prst="roundRect">
              <a:avLst/>
            </a:prstGeom>
            <a:solidFill>
              <a:srgbClr val="F96B7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Right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Consistency</a:t>
              </a:r>
            </a:p>
            <a:p>
              <a:pPr algn="ctr" defTabSz="457200"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evaluation</a:t>
              </a:r>
            </a:p>
          </p:txBody>
        </p:sp>
      </p:grpSp>
      <p:grpSp>
        <p:nvGrpSpPr>
          <p:cNvPr id="22601" name="Group 73"/>
          <p:cNvGrpSpPr>
            <a:grpSpLocks/>
          </p:cNvGrpSpPr>
          <p:nvPr/>
        </p:nvGrpSpPr>
        <p:grpSpPr bwMode="auto">
          <a:xfrm>
            <a:off x="122238" y="1800832"/>
            <a:ext cx="8985250" cy="3603625"/>
            <a:chOff x="77" y="1075"/>
            <a:chExt cx="5660" cy="2270"/>
          </a:xfrm>
        </p:grpSpPr>
        <p:grpSp>
          <p:nvGrpSpPr>
            <p:cNvPr id="22598" name="Group 70"/>
            <p:cNvGrpSpPr>
              <a:grpSpLocks/>
            </p:cNvGrpSpPr>
            <p:nvPr/>
          </p:nvGrpSpPr>
          <p:grpSpPr bwMode="auto">
            <a:xfrm>
              <a:off x="4495" y="1089"/>
              <a:ext cx="1242" cy="1336"/>
              <a:chOff x="4495" y="1089"/>
              <a:chExt cx="1242" cy="1336"/>
            </a:xfrm>
          </p:grpSpPr>
          <p:sp>
            <p:nvSpPr>
              <p:cNvPr id="99" name="Rettangolo 98"/>
              <p:cNvSpPr/>
              <p:nvPr/>
            </p:nvSpPr>
            <p:spPr>
              <a:xfrm>
                <a:off x="4495" y="1506"/>
                <a:ext cx="1242" cy="919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it-IT" sz="1600" b="1">
                    <a:solidFill>
                      <a:srgbClr val="000000"/>
                    </a:solidFill>
                  </a:rPr>
                  <a:t>Maggiore attenzione alla valutazione di un output INTEGRATO</a:t>
                </a:r>
              </a:p>
              <a:p>
                <a:pPr algn="ctr"/>
                <a:r>
                  <a:rPr lang="it-IT" sz="1600" b="1">
                    <a:solidFill>
                      <a:srgbClr val="000000"/>
                    </a:solidFill>
                  </a:rPr>
                  <a:t>di dati amm.</a:t>
                </a:r>
              </a:p>
            </p:txBody>
          </p:sp>
          <p:sp>
            <p:nvSpPr>
              <p:cNvPr id="100" name="Freccia a destra con strisce 99"/>
              <p:cNvSpPr/>
              <p:nvPr/>
            </p:nvSpPr>
            <p:spPr>
              <a:xfrm rot="6853902">
                <a:off x="4954" y="1110"/>
                <a:ext cx="387" cy="345"/>
              </a:xfrm>
              <a:prstGeom prst="stripedRightArrow">
                <a:avLst>
                  <a:gd name="adj1" fmla="val 49858"/>
                  <a:gd name="adj2" fmla="val 50000"/>
                </a:avLst>
              </a:prstGeom>
              <a:solidFill>
                <a:schemeClr val="bg1"/>
              </a:solidFill>
              <a:ln>
                <a:solidFill>
                  <a:srgbClr val="F96B75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600" name="Group 72"/>
            <p:cNvGrpSpPr>
              <a:grpSpLocks/>
            </p:cNvGrpSpPr>
            <p:nvPr/>
          </p:nvGrpSpPr>
          <p:grpSpPr bwMode="auto">
            <a:xfrm>
              <a:off x="77" y="1075"/>
              <a:ext cx="2296" cy="2270"/>
              <a:chOff x="77" y="1075"/>
              <a:chExt cx="2296" cy="2270"/>
            </a:xfrm>
          </p:grpSpPr>
          <p:sp>
            <p:nvSpPr>
              <p:cNvPr id="95" name="Rettangolo 94"/>
              <p:cNvSpPr/>
              <p:nvPr/>
            </p:nvSpPr>
            <p:spPr>
              <a:xfrm>
                <a:off x="158" y="1806"/>
                <a:ext cx="1361" cy="647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it-IT" sz="1600" b="1">
                    <a:solidFill>
                      <a:srgbClr val="000000"/>
                    </a:solidFill>
                  </a:rPr>
                  <a:t>Maggiore attenzione ai contenuti </a:t>
                </a:r>
              </a:p>
              <a:p>
                <a:pPr algn="ctr"/>
                <a:r>
                  <a:rPr lang="it-IT" sz="1600" b="1">
                    <a:solidFill>
                      <a:srgbClr val="000000"/>
                    </a:solidFill>
                  </a:rPr>
                  <a:t>e ai processi di generazione dei dati </a:t>
                </a:r>
              </a:p>
            </p:txBody>
          </p:sp>
          <p:sp>
            <p:nvSpPr>
              <p:cNvPr id="52245" name="Freccia a destra con strisce 52244"/>
              <p:cNvSpPr/>
              <p:nvPr/>
            </p:nvSpPr>
            <p:spPr>
              <a:xfrm rot="7123462">
                <a:off x="618" y="1290"/>
                <a:ext cx="584" cy="345"/>
              </a:xfrm>
              <a:prstGeom prst="stripedRightArrow">
                <a:avLst>
                  <a:gd name="adj1" fmla="val 49858"/>
                  <a:gd name="adj2" fmla="val 50000"/>
                </a:avLst>
              </a:prstGeom>
              <a:solidFill>
                <a:schemeClr val="bg1"/>
              </a:solidFill>
              <a:ln>
                <a:solidFill>
                  <a:srgbClr val="F96B75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2599" name="Group 71"/>
              <p:cNvGrpSpPr>
                <a:grpSpLocks/>
              </p:cNvGrpSpPr>
              <p:nvPr/>
            </p:nvGrpSpPr>
            <p:grpSpPr bwMode="auto">
              <a:xfrm>
                <a:off x="77" y="2335"/>
                <a:ext cx="2296" cy="1010"/>
                <a:chOff x="77" y="2335"/>
                <a:chExt cx="2296" cy="1010"/>
              </a:xfrm>
            </p:grpSpPr>
            <p:sp>
              <p:nvSpPr>
                <p:cNvPr id="101" name="Rettangolo 100"/>
                <p:cNvSpPr/>
                <p:nvPr/>
              </p:nvSpPr>
              <p:spPr>
                <a:xfrm>
                  <a:off x="158" y="2793"/>
                  <a:ext cx="1361" cy="471"/>
                </a:xfrm>
                <a:prstGeom prst="rect">
                  <a:avLst/>
                </a:prstGeom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1600" b="1" dirty="0">
                      <a:solidFill>
                        <a:prstClr val="black"/>
                      </a:solidFill>
                    </a:rPr>
                    <a:t>Modifica delle</a:t>
                  </a:r>
                </a:p>
                <a:p>
                  <a:pPr algn="ctr">
                    <a:defRPr/>
                  </a:pPr>
                  <a:r>
                    <a:rPr lang="it-IT" sz="1600" b="1" dirty="0">
                      <a:solidFill>
                        <a:prstClr val="black"/>
                      </a:solidFill>
                    </a:rPr>
                    <a:t>tecniche?</a:t>
                  </a:r>
                </a:p>
              </p:txBody>
            </p:sp>
            <p:sp>
              <p:nvSpPr>
                <p:cNvPr id="102" name="Freccia a destra con strisce 101"/>
                <p:cNvSpPr/>
                <p:nvPr/>
              </p:nvSpPr>
              <p:spPr>
                <a:xfrm rot="8775682">
                  <a:off x="1466" y="2552"/>
                  <a:ext cx="826" cy="345"/>
                </a:xfrm>
                <a:prstGeom prst="stripedRightArrow">
                  <a:avLst>
                    <a:gd name="adj1" fmla="val 49858"/>
                    <a:gd name="adj2" fmla="val 50000"/>
                  </a:avLst>
                </a:prstGeom>
                <a:solidFill>
                  <a:schemeClr val="bg1"/>
                </a:solidFill>
                <a:ln>
                  <a:solidFill>
                    <a:srgbClr val="F96B75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22597" name="Group 69"/>
          <p:cNvGrpSpPr>
            <a:grpSpLocks/>
          </p:cNvGrpSpPr>
          <p:nvPr/>
        </p:nvGrpSpPr>
        <p:grpSpPr bwMode="auto">
          <a:xfrm>
            <a:off x="722313" y="2019908"/>
            <a:ext cx="6581775" cy="4162425"/>
            <a:chOff x="455" y="1213"/>
            <a:chExt cx="4146" cy="2622"/>
          </a:xfrm>
        </p:grpSpPr>
        <p:grpSp>
          <p:nvGrpSpPr>
            <p:cNvPr id="22596" name="Group 68"/>
            <p:cNvGrpSpPr>
              <a:grpSpLocks/>
            </p:cNvGrpSpPr>
            <p:nvPr/>
          </p:nvGrpSpPr>
          <p:grpSpPr bwMode="auto">
            <a:xfrm>
              <a:off x="2371" y="2242"/>
              <a:ext cx="2230" cy="1593"/>
              <a:chOff x="2371" y="2242"/>
              <a:chExt cx="2230" cy="1593"/>
            </a:xfrm>
          </p:grpSpPr>
          <p:sp>
            <p:nvSpPr>
              <p:cNvPr id="3" name="Rettangolo arrotondato 52233"/>
              <p:cNvSpPr/>
              <p:nvPr/>
            </p:nvSpPr>
            <p:spPr>
              <a:xfrm>
                <a:off x="2371" y="3364"/>
                <a:ext cx="880" cy="47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>
                    <a:solidFill>
                      <a:prstClr val="white"/>
                    </a:solidFill>
                  </a:rPr>
                  <a:t>Flessibilità</a:t>
                </a:r>
              </a:p>
              <a:p>
                <a:pPr algn="ctr" defTabSz="457200">
                  <a:defRPr/>
                </a:pPr>
                <a:r>
                  <a:rPr lang="it-IT">
                    <a:solidFill>
                      <a:prstClr val="white"/>
                    </a:solidFill>
                  </a:rPr>
                  <a:t>informativa</a:t>
                </a:r>
              </a:p>
            </p:txBody>
          </p:sp>
          <p:sp>
            <p:nvSpPr>
              <p:cNvPr id="52239" name="Rettangolo arrotondato 52238"/>
              <p:cNvSpPr/>
              <p:nvPr/>
            </p:nvSpPr>
            <p:spPr>
              <a:xfrm>
                <a:off x="3722" y="3364"/>
                <a:ext cx="879" cy="47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 dirty="0">
                    <a:solidFill>
                      <a:prstClr val="white"/>
                    </a:solidFill>
                  </a:rPr>
                  <a:t>Governare</a:t>
                </a:r>
              </a:p>
              <a:p>
                <a:pPr algn="ctr" defTabSz="457200">
                  <a:defRPr/>
                </a:pPr>
                <a:r>
                  <a:rPr lang="it-IT" dirty="0">
                    <a:solidFill>
                      <a:prstClr val="white"/>
                    </a:solidFill>
                  </a:rPr>
                  <a:t>l’instabilità</a:t>
                </a:r>
              </a:p>
            </p:txBody>
          </p:sp>
          <p:sp>
            <p:nvSpPr>
              <p:cNvPr id="52241" name="Freccia in giù 52240"/>
              <p:cNvSpPr/>
              <p:nvPr/>
            </p:nvSpPr>
            <p:spPr>
              <a:xfrm rot="2134132">
                <a:off x="2772" y="2250"/>
                <a:ext cx="304" cy="1233"/>
              </a:xfrm>
              <a:prstGeom prst="downArrow">
                <a:avLst/>
              </a:prstGeom>
              <a:gradFill flip="none" rotWithShape="1">
                <a:gsLst>
                  <a:gs pos="98000">
                    <a:schemeClr val="accent1">
                      <a:tint val="100000"/>
                      <a:shade val="100000"/>
                      <a:satMod val="130000"/>
                      <a:alpha val="13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ccia in giù 93"/>
              <p:cNvSpPr/>
              <p:nvPr/>
            </p:nvSpPr>
            <p:spPr>
              <a:xfrm rot="16200000">
                <a:off x="3353" y="3382"/>
                <a:ext cx="260" cy="435"/>
              </a:xfrm>
              <a:prstGeom prst="downArrow">
                <a:avLst/>
              </a:prstGeom>
              <a:gradFill flip="none" rotWithShape="1">
                <a:gsLst>
                  <a:gs pos="98000">
                    <a:schemeClr val="accent1">
                      <a:tint val="100000"/>
                      <a:shade val="100000"/>
                      <a:satMod val="130000"/>
                      <a:alpha val="13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90" name="AutoShape 62"/>
            <p:cNvSpPr>
              <a:spLocks noChangeArrowheads="1"/>
            </p:cNvSpPr>
            <p:nvPr/>
          </p:nvSpPr>
          <p:spPr bwMode="auto">
            <a:xfrm rot="16200000">
              <a:off x="1958" y="1309"/>
              <a:ext cx="334" cy="496"/>
            </a:xfrm>
            <a:prstGeom prst="upArrow">
              <a:avLst>
                <a:gd name="adj1" fmla="val 50000"/>
                <a:gd name="adj2" fmla="val 37126"/>
              </a:avLst>
            </a:prstGeom>
            <a:solidFill>
              <a:srgbClr val="B6CBE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defTabSz="457200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234" name="Rettangolo arrotondato 52233"/>
            <p:cNvSpPr/>
            <p:nvPr/>
          </p:nvSpPr>
          <p:spPr>
            <a:xfrm>
              <a:off x="455" y="1213"/>
              <a:ext cx="1417" cy="7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457200"/>
              <a:r>
                <a:rPr lang="it-IT">
                  <a:solidFill>
                    <a:srgbClr val="FFFFFF"/>
                  </a:solidFill>
                </a:rPr>
                <a:t>Coerenza,</a:t>
              </a:r>
            </a:p>
            <a:p>
              <a:pPr algn="ctr" defTabSz="457200"/>
              <a:r>
                <a:rPr lang="it-IT">
                  <a:solidFill>
                    <a:srgbClr val="FFFFFF"/>
                  </a:solidFill>
                </a:rPr>
                <a:t>Completezza</a:t>
              </a:r>
            </a:p>
            <a:p>
              <a:pPr algn="ctr" defTabSz="457200"/>
              <a:r>
                <a:rPr lang="it-IT">
                  <a:solidFill>
                    <a:srgbClr val="FFFFFF"/>
                  </a:solidFill>
                </a:rPr>
                <a:t>Stabilità</a:t>
              </a:r>
            </a:p>
            <a:p>
              <a:pPr algn="ctr" defTabSz="457200"/>
              <a:r>
                <a:rPr lang="it-IT">
                  <a:solidFill>
                    <a:srgbClr val="FFFFFF"/>
                  </a:solidFill>
                </a:rPr>
                <a:t>Valutabili ex-post</a:t>
              </a:r>
            </a:p>
          </p:txBody>
        </p:sp>
      </p:grp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2455282" y="0"/>
            <a:ext cx="4519186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0" hangingPunct="0"/>
            <a:r>
              <a:rPr lang="en-GB" b="1" dirty="0" err="1" smtClean="0">
                <a:solidFill>
                  <a:prstClr val="white"/>
                </a:solidFill>
              </a:rPr>
              <a:t>Caratteristiche</a:t>
            </a:r>
            <a:r>
              <a:rPr lang="en-GB" b="1" dirty="0" smtClean="0">
                <a:solidFill>
                  <a:prstClr val="white"/>
                </a:solidFill>
              </a:rPr>
              <a:t>: </a:t>
            </a:r>
            <a:r>
              <a:rPr lang="en-GB" b="1" dirty="0" err="1" smtClean="0">
                <a:solidFill>
                  <a:prstClr val="white"/>
                </a:solidFill>
              </a:rPr>
              <a:t>modifica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nel</a:t>
            </a:r>
            <a:r>
              <a:rPr lang="en-GB" b="1" dirty="0" smtClean="0">
                <a:solidFill>
                  <a:prstClr val="white"/>
                </a:solidFill>
              </a:rPr>
              <a:t> </a:t>
            </a:r>
            <a:r>
              <a:rPr lang="en-GB" b="1" dirty="0" err="1" smtClean="0">
                <a:solidFill>
                  <a:prstClr val="white"/>
                </a:solidFill>
              </a:rPr>
              <a:t>paradigma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12049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3"/>
          <p:cNvSpPr>
            <a:spLocks noChangeArrowheads="1"/>
          </p:cNvSpPr>
          <p:nvPr/>
        </p:nvSpPr>
        <p:spPr bwMode="auto">
          <a:xfrm>
            <a:off x="2959100" y="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it-IT" altLang="en-US" b="1">
                <a:solidFill>
                  <a:srgbClr val="FFFFFF"/>
                </a:solidFill>
              </a:rPr>
              <a:t>Progetto Archimede - Attività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0825" y="566738"/>
            <a:ext cx="3031390" cy="3603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b="1" dirty="0" smtClean="0">
                <a:solidFill>
                  <a:prstClr val="white"/>
                </a:solidFill>
              </a:rPr>
              <a:t>2013 : Attività sperimentale</a:t>
            </a:r>
            <a:endParaRPr lang="it-IT" sz="1600" b="1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1050925"/>
            <a:ext cx="8460038" cy="4216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defTabSz="457200">
              <a:buFont typeface="+mj-lt"/>
              <a:buAutoNum type="arabicPeriod"/>
              <a:defRPr/>
            </a:pPr>
            <a:r>
              <a:rPr lang="it-IT" sz="1400" b="1" i="1" dirty="0" smtClean="0">
                <a:solidFill>
                  <a:prstClr val="black"/>
                </a:solidFill>
              </a:rPr>
              <a:t>Popolazioni </a:t>
            </a:r>
            <a:r>
              <a:rPr lang="it-IT" sz="1400" b="1" i="1" dirty="0">
                <a:solidFill>
                  <a:prstClr val="black"/>
                </a:solidFill>
              </a:rPr>
              <a:t>che insistono su di un </a:t>
            </a:r>
            <a:r>
              <a:rPr lang="it-IT" sz="1400" b="1" i="1" dirty="0" smtClean="0">
                <a:solidFill>
                  <a:prstClr val="black"/>
                </a:solidFill>
              </a:rPr>
              <a:t>territorio </a:t>
            </a:r>
            <a:r>
              <a:rPr lang="it-IT" sz="2000" dirty="0" smtClean="0">
                <a:solidFill>
                  <a:prstClr val="white"/>
                </a:solidFill>
              </a:rPr>
              <a:t>Analisi </a:t>
            </a:r>
            <a:r>
              <a:rPr lang="it-IT" sz="2000" dirty="0">
                <a:solidFill>
                  <a:prstClr val="white"/>
                </a:solidFill>
              </a:rPr>
              <a:t>delle Mobilità sul territorio</a:t>
            </a:r>
          </a:p>
          <a:p>
            <a:pPr marL="627063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Realizzazione </a:t>
            </a:r>
            <a:r>
              <a:rPr lang="it-IT" sz="1400" dirty="0" err="1">
                <a:solidFill>
                  <a:prstClr val="black"/>
                </a:solidFill>
              </a:rPr>
              <a:t>Sis</a:t>
            </a:r>
            <a:r>
              <a:rPr lang="it-IT" sz="1400" dirty="0">
                <a:solidFill>
                  <a:prstClr val="black"/>
                </a:solidFill>
              </a:rPr>
              <a:t>. </a:t>
            </a:r>
            <a:r>
              <a:rPr lang="it-IT" sz="1400" dirty="0" err="1">
                <a:solidFill>
                  <a:prstClr val="black"/>
                </a:solidFill>
              </a:rPr>
              <a:t>Inf</a:t>
            </a:r>
            <a:r>
              <a:rPr lang="it-IT" sz="1400" dirty="0">
                <a:solidFill>
                  <a:prstClr val="black"/>
                </a:solidFill>
              </a:rPr>
              <a:t>. </a:t>
            </a:r>
            <a:r>
              <a:rPr lang="it-IT" sz="1400" i="1" dirty="0" err="1">
                <a:solidFill>
                  <a:prstClr val="black"/>
                </a:solidFill>
              </a:rPr>
              <a:t>Persons&amp;Places</a:t>
            </a:r>
            <a:endParaRPr lang="it-IT" sz="1400" i="1" dirty="0">
              <a:solidFill>
                <a:prstClr val="black"/>
              </a:solidFill>
            </a:endParaRPr>
          </a:p>
          <a:p>
            <a:pPr marL="627063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Matrici origine/destinazione per ambiti </a:t>
            </a:r>
            <a:r>
              <a:rPr lang="it-IT" sz="1400" dirty="0" err="1">
                <a:solidFill>
                  <a:prstClr val="black"/>
                </a:solidFill>
              </a:rPr>
              <a:t>terr</a:t>
            </a:r>
            <a:r>
              <a:rPr lang="it-IT" sz="1400" dirty="0">
                <a:solidFill>
                  <a:prstClr val="black"/>
                </a:solidFill>
              </a:rPr>
              <a:t>.</a:t>
            </a:r>
            <a:r>
              <a:rPr lang="it-IT" sz="1400" i="1" dirty="0">
                <a:solidFill>
                  <a:prstClr val="black"/>
                </a:solidFill>
              </a:rPr>
              <a:t> </a:t>
            </a:r>
          </a:p>
          <a:p>
            <a:pPr marL="627063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Identificazione delle tipologie di </a:t>
            </a:r>
            <a:r>
              <a:rPr lang="it-IT" sz="1400" i="1" dirty="0">
                <a:solidFill>
                  <a:prstClr val="black"/>
                </a:solidFill>
              </a:rPr>
              <a:t>«city </a:t>
            </a:r>
            <a:r>
              <a:rPr lang="it-IT" sz="1400" i="1" dirty="0" err="1">
                <a:solidFill>
                  <a:prstClr val="black"/>
                </a:solidFill>
              </a:rPr>
              <a:t>users</a:t>
            </a:r>
            <a:r>
              <a:rPr lang="it-IT" sz="1400" i="1" dirty="0" smtClean="0">
                <a:solidFill>
                  <a:prstClr val="black"/>
                </a:solidFill>
              </a:rPr>
              <a:t>»: Residenti, Temporaneamente dimoranti e Pendolari</a:t>
            </a:r>
            <a:endParaRPr lang="it-IT" sz="1400" i="1" dirty="0">
              <a:solidFill>
                <a:prstClr val="black"/>
              </a:solidFill>
            </a:endParaRPr>
          </a:p>
          <a:p>
            <a:pPr marL="627063" lvl="1" indent="-35718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Per risolvere la mancanza di informazioni sulla «frequenza» di accesso ad un territorio:</a:t>
            </a:r>
          </a:p>
          <a:p>
            <a:pPr marL="1077913" lvl="2" indent="-45243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Utilizzo di BIG DATA – Call Data </a:t>
            </a:r>
            <a:r>
              <a:rPr lang="it-IT" sz="1400" dirty="0" err="1">
                <a:solidFill>
                  <a:prstClr val="black"/>
                </a:solidFill>
              </a:rPr>
              <a:t>Records</a:t>
            </a:r>
            <a:endParaRPr lang="it-IT" sz="1400" dirty="0">
              <a:solidFill>
                <a:prstClr val="black"/>
              </a:solidFill>
            </a:endParaRPr>
          </a:p>
          <a:p>
            <a:pPr marL="1077913" lvl="2" indent="-452438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Sviluppo di modelli che utilizzano «distanze»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it-IT" sz="1400" b="1" i="1" dirty="0" smtClean="0">
                <a:solidFill>
                  <a:prstClr val="black"/>
                </a:solidFill>
              </a:rPr>
              <a:t>Precarietà lavorativa </a:t>
            </a:r>
            <a:r>
              <a:rPr lang="it-IT" sz="1400" dirty="0" smtClean="0">
                <a:solidFill>
                  <a:prstClr val="black"/>
                </a:solidFill>
              </a:rPr>
              <a:t>– Analisi delle caratteristiche di </a:t>
            </a:r>
            <a:r>
              <a:rPr lang="it-IT" sz="1400" dirty="0">
                <a:solidFill>
                  <a:prstClr val="black"/>
                </a:solidFill>
              </a:rPr>
              <a:t>un universo di individui definiti «lavoratori precari» osservandone le trasformazioni nel </a:t>
            </a:r>
            <a:r>
              <a:rPr lang="it-IT" sz="1400" dirty="0" smtClean="0">
                <a:solidFill>
                  <a:prstClr val="black"/>
                </a:solidFill>
              </a:rPr>
              <a:t>tempo (analisi longitudinale delle transizioni)</a:t>
            </a:r>
            <a:endParaRPr lang="it-IT" sz="1400" dirty="0">
              <a:solidFill>
                <a:prstClr val="black"/>
              </a:solidFill>
            </a:endParaRPr>
          </a:p>
          <a:p>
            <a:pPr marL="625475" indent="-355600" defTabSz="457200">
              <a:buFont typeface="Arial"/>
              <a:buChar char="•"/>
              <a:defRPr/>
            </a:pPr>
            <a:r>
              <a:rPr lang="it-IT" sz="1400" dirty="0" smtClean="0">
                <a:solidFill>
                  <a:prstClr val="black"/>
                </a:solidFill>
              </a:rPr>
              <a:t>Concetti </a:t>
            </a:r>
            <a:r>
              <a:rPr lang="it-IT" sz="1400" dirty="0">
                <a:solidFill>
                  <a:prstClr val="black"/>
                </a:solidFill>
              </a:rPr>
              <a:t>di </a:t>
            </a:r>
            <a:r>
              <a:rPr lang="it-IT" sz="1400" b="1" dirty="0">
                <a:solidFill>
                  <a:prstClr val="black"/>
                </a:solidFill>
              </a:rPr>
              <a:t>atipicità</a:t>
            </a:r>
            <a:r>
              <a:rPr lang="it-IT" sz="1400" dirty="0">
                <a:solidFill>
                  <a:prstClr val="black"/>
                </a:solidFill>
              </a:rPr>
              <a:t> e </a:t>
            </a:r>
            <a:r>
              <a:rPr lang="it-IT" sz="1400" b="1" dirty="0">
                <a:solidFill>
                  <a:prstClr val="black"/>
                </a:solidFill>
              </a:rPr>
              <a:t>professionalità </a:t>
            </a:r>
            <a:r>
              <a:rPr lang="it-IT" sz="1400" dirty="0">
                <a:solidFill>
                  <a:prstClr val="black"/>
                </a:solidFill>
              </a:rPr>
              <a:t>(elementi oggettivi)</a:t>
            </a:r>
          </a:p>
          <a:p>
            <a:pPr marL="625475" indent="-355600" defTabSz="457200">
              <a:buFont typeface="Arial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Tipologie contrattuali utilizzate in forma impropria (P.IVA </a:t>
            </a:r>
            <a:r>
              <a:rPr lang="it-IT" sz="1400" dirty="0" err="1">
                <a:solidFill>
                  <a:prstClr val="black"/>
                </a:solidFill>
              </a:rPr>
              <a:t>monocommittenti</a:t>
            </a:r>
            <a:r>
              <a:rPr lang="it-IT" sz="1400" dirty="0">
                <a:solidFill>
                  <a:prstClr val="black"/>
                </a:solidFill>
              </a:rPr>
              <a:t> / Tirocini e </a:t>
            </a:r>
            <a:r>
              <a:rPr lang="it-IT" sz="1400" dirty="0" err="1">
                <a:solidFill>
                  <a:prstClr val="black"/>
                </a:solidFill>
              </a:rPr>
              <a:t>stages</a:t>
            </a:r>
            <a:r>
              <a:rPr lang="it-IT" sz="1400" dirty="0">
                <a:solidFill>
                  <a:prstClr val="black"/>
                </a:solidFill>
              </a:rPr>
              <a:t>)</a:t>
            </a:r>
          </a:p>
          <a:p>
            <a:pPr marL="625475" indent="-355600" defTabSz="457200">
              <a:buFont typeface="Arial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Punto di vista dell’individuo</a:t>
            </a:r>
          </a:p>
          <a:p>
            <a:pPr marL="342900" indent="-342900" defTabSz="457200"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it-IT" sz="1400" b="1" i="1" dirty="0" smtClean="0">
                <a:solidFill>
                  <a:prstClr val="black"/>
                </a:solidFill>
              </a:rPr>
              <a:t>Condizioni Socio-economiche delle famiglie</a:t>
            </a:r>
            <a:r>
              <a:rPr lang="it-IT" sz="1400" dirty="0" smtClean="0">
                <a:solidFill>
                  <a:prstClr val="black"/>
                </a:solidFill>
              </a:rPr>
              <a:t> -  Classifica le famiglie </a:t>
            </a:r>
            <a:r>
              <a:rPr lang="it-IT" sz="1400" dirty="0">
                <a:solidFill>
                  <a:prstClr val="black"/>
                </a:solidFill>
              </a:rPr>
              <a:t>secondo le dimensioni: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Tipologia della famiglia (integrazione fra anagrafi e familiari a carico da </a:t>
            </a:r>
            <a:r>
              <a:rPr lang="it-IT" sz="1400" dirty="0" err="1">
                <a:solidFill>
                  <a:prstClr val="black"/>
                </a:solidFill>
              </a:rPr>
              <a:t>dich</a:t>
            </a:r>
            <a:r>
              <a:rPr lang="it-IT" sz="1400" dirty="0">
                <a:solidFill>
                  <a:prstClr val="black"/>
                </a:solidFill>
              </a:rPr>
              <a:t>. fiscali)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Reddito (integrazione dei redditi a </a:t>
            </a:r>
            <a:r>
              <a:rPr lang="it-IT" sz="1400" dirty="0" err="1">
                <a:solidFill>
                  <a:prstClr val="black"/>
                </a:solidFill>
              </a:rPr>
              <a:t>tass</a:t>
            </a:r>
            <a:r>
              <a:rPr lang="it-IT" sz="1400" dirty="0">
                <a:solidFill>
                  <a:prstClr val="black"/>
                </a:solidFill>
              </a:rPr>
              <a:t>. ordinaria con redditi esenti)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Condizione lavorativa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prstClr val="black"/>
                </a:solidFill>
              </a:rPr>
              <a:t>Disagio (disabilità, pensioni al minimo, cittadinanza)</a:t>
            </a:r>
          </a:p>
          <a:p>
            <a:pPr marL="625475" lvl="1" indent="-355600" defTabSz="457200">
              <a:buFont typeface="Arial" panose="020B0604020202020204" pitchFamily="34" charset="0"/>
              <a:buChar char="•"/>
              <a:defRPr/>
            </a:pPr>
            <a:r>
              <a:rPr lang="it-IT" sz="1400" dirty="0" smtClean="0">
                <a:solidFill>
                  <a:prstClr val="black"/>
                </a:solidFill>
              </a:rPr>
              <a:t>Istruzione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18431" y="5544151"/>
            <a:ext cx="7324825" cy="5404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b="1" dirty="0">
                <a:solidFill>
                  <a:prstClr val="white"/>
                </a:solidFill>
              </a:rPr>
              <a:t>Basi sperimentali </a:t>
            </a:r>
            <a:r>
              <a:rPr lang="it-IT" sz="1600" b="1" dirty="0" smtClean="0">
                <a:solidFill>
                  <a:prstClr val="white"/>
                </a:solidFill>
              </a:rPr>
              <a:t>realizzati a </a:t>
            </a:r>
            <a:r>
              <a:rPr lang="it-IT" sz="1600" b="1" dirty="0" err="1" smtClean="0">
                <a:solidFill>
                  <a:prstClr val="white"/>
                </a:solidFill>
              </a:rPr>
              <a:t>Dic</a:t>
            </a:r>
            <a:r>
              <a:rPr lang="it-IT" sz="1600" b="1" dirty="0" smtClean="0">
                <a:solidFill>
                  <a:prstClr val="white"/>
                </a:solidFill>
              </a:rPr>
              <a:t>. </a:t>
            </a:r>
            <a:r>
              <a:rPr lang="it-IT" sz="1600" b="1" dirty="0">
                <a:solidFill>
                  <a:prstClr val="white"/>
                </a:solidFill>
              </a:rPr>
              <a:t>2013 / </a:t>
            </a:r>
            <a:r>
              <a:rPr lang="it-IT" sz="1600" b="1" dirty="0" smtClean="0">
                <a:solidFill>
                  <a:prstClr val="white"/>
                </a:solidFill>
              </a:rPr>
              <a:t>Doc. </a:t>
            </a:r>
            <a:r>
              <a:rPr lang="it-IT" sz="1600" b="1" dirty="0">
                <a:solidFill>
                  <a:prstClr val="white"/>
                </a:solidFill>
              </a:rPr>
              <a:t>Finale: </a:t>
            </a:r>
            <a:r>
              <a:rPr lang="it-IT" sz="1600" b="1" dirty="0" err="1">
                <a:solidFill>
                  <a:prstClr val="white"/>
                </a:solidFill>
              </a:rPr>
              <a:t>Feb</a:t>
            </a:r>
            <a:r>
              <a:rPr lang="it-IT" sz="1600" b="1" dirty="0">
                <a:solidFill>
                  <a:prstClr val="white"/>
                </a:solidFill>
              </a:rPr>
              <a:t>. 2014</a:t>
            </a: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21699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3"/>
          <p:cNvSpPr>
            <a:spLocks noChangeArrowheads="1"/>
          </p:cNvSpPr>
          <p:nvPr/>
        </p:nvSpPr>
        <p:spPr bwMode="auto">
          <a:xfrm>
            <a:off x="2959100" y="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it-IT" altLang="en-US" b="1">
                <a:solidFill>
                  <a:srgbClr val="FFFFFF"/>
                </a:solidFill>
              </a:rPr>
              <a:t>Progetto Archimede - Attività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8885" y="771297"/>
            <a:ext cx="1152525" cy="358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dirty="0">
                <a:solidFill>
                  <a:prstClr val="white"/>
                </a:solidFill>
              </a:rPr>
              <a:t>2014</a:t>
            </a:r>
          </a:p>
        </p:txBody>
      </p:sp>
      <p:sp>
        <p:nvSpPr>
          <p:cNvPr id="48136" name="CasellaDiTesto 9"/>
          <p:cNvSpPr txBox="1">
            <a:spLocks noChangeArrowheads="1"/>
          </p:cNvSpPr>
          <p:nvPr/>
        </p:nvSpPr>
        <p:spPr bwMode="auto">
          <a:xfrm>
            <a:off x="250824" y="1437992"/>
            <a:ext cx="8353425" cy="3400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0488" indent="-90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1950" indent="-1809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b="1" dirty="0">
                <a:solidFill>
                  <a:srgbClr val="C00000"/>
                </a:solidFill>
              </a:rPr>
              <a:t>Realizzazione di una proposta di indicatori</a:t>
            </a:r>
            <a:r>
              <a:rPr lang="it-IT" altLang="it-IT" sz="2000" b="1" i="1" dirty="0">
                <a:solidFill>
                  <a:srgbClr val="C00000"/>
                </a:solidFill>
              </a:rPr>
              <a:t> </a:t>
            </a:r>
            <a:r>
              <a:rPr lang="it-IT" altLang="it-IT" sz="2000" b="1" dirty="0">
                <a:solidFill>
                  <a:srgbClr val="C00000"/>
                </a:solidFill>
              </a:rPr>
              <a:t>derivati dalle basi sperimentali 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(Ambito </a:t>
            </a:r>
            <a:r>
              <a:rPr lang="it-IT" altLang="it-IT" sz="2000" b="1" dirty="0" err="1" smtClean="0">
                <a:solidFill>
                  <a:srgbClr val="C00000"/>
                </a:solidFill>
              </a:rPr>
              <a:t>GdL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 5 del </a:t>
            </a:r>
            <a:r>
              <a:rPr lang="it-IT" altLang="it-IT" sz="2000" b="1" dirty="0" err="1" smtClean="0">
                <a:solidFill>
                  <a:srgbClr val="C00000"/>
                </a:solidFill>
              </a:rPr>
              <a:t>Com</a:t>
            </a:r>
            <a:r>
              <a:rPr lang="it-IT" altLang="it-IT" sz="2000" b="1" dirty="0" smtClean="0">
                <a:solidFill>
                  <a:srgbClr val="C00000"/>
                </a:solidFill>
              </a:rPr>
              <a:t>. Scientifico del Censimento)</a:t>
            </a:r>
          </a:p>
          <a:p>
            <a:pPr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b="1" dirty="0" smtClean="0">
                <a:solidFill>
                  <a:srgbClr val="C00000"/>
                </a:solidFill>
              </a:rPr>
              <a:t>Nuove </a:t>
            </a:r>
            <a:r>
              <a:rPr lang="it-IT" altLang="it-IT" sz="2000" b="1" dirty="0">
                <a:solidFill>
                  <a:srgbClr val="C00000"/>
                </a:solidFill>
              </a:rPr>
              <a:t>sperimentazioni (</a:t>
            </a:r>
            <a:r>
              <a:rPr lang="it-IT" altLang="it-IT" sz="2000" b="1" i="1" dirty="0">
                <a:solidFill>
                  <a:srgbClr val="C00000"/>
                </a:solidFill>
              </a:rPr>
              <a:t>concluse</a:t>
            </a:r>
            <a:r>
              <a:rPr lang="it-IT" altLang="it-IT" sz="2000" b="1" dirty="0">
                <a:solidFill>
                  <a:srgbClr val="C00000"/>
                </a:solidFill>
              </a:rPr>
              <a:t>):</a:t>
            </a:r>
          </a:p>
          <a:p>
            <a:pPr lvl="1"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Bacini Universitari</a:t>
            </a:r>
          </a:p>
          <a:p>
            <a:pPr lvl="1"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P.IVA </a:t>
            </a:r>
            <a:r>
              <a:rPr lang="it-IT" altLang="it-IT" sz="2000" dirty="0" err="1">
                <a:solidFill>
                  <a:prstClr val="black"/>
                </a:solidFill>
              </a:rPr>
              <a:t>Monocommittenti</a:t>
            </a:r>
            <a:endParaRPr lang="it-IT" altLang="it-IT" sz="2000" dirty="0">
              <a:solidFill>
                <a:prstClr val="black"/>
              </a:solidFill>
            </a:endParaRPr>
          </a:p>
          <a:p>
            <a:pPr lvl="1"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dirty="0">
                <a:solidFill>
                  <a:srgbClr val="000000"/>
                </a:solidFill>
              </a:rPr>
              <a:t>Legami familiari tra individui non coabitanti</a:t>
            </a:r>
          </a:p>
          <a:p>
            <a:pPr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b="1" dirty="0">
                <a:solidFill>
                  <a:srgbClr val="C00000"/>
                </a:solidFill>
              </a:rPr>
              <a:t>Nuove sperimentazioni (</a:t>
            </a:r>
            <a:r>
              <a:rPr lang="it-IT" altLang="it-IT" sz="2000" b="1" i="1" dirty="0">
                <a:solidFill>
                  <a:srgbClr val="C00000"/>
                </a:solidFill>
              </a:rPr>
              <a:t>in atto</a:t>
            </a:r>
            <a:r>
              <a:rPr lang="it-IT" altLang="it-IT" sz="2000" b="1" dirty="0">
                <a:solidFill>
                  <a:srgbClr val="C00000"/>
                </a:solidFill>
              </a:rPr>
              <a:t>):</a:t>
            </a:r>
          </a:p>
          <a:p>
            <a:pPr lvl="1"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Utilizzo Big Data </a:t>
            </a:r>
            <a:r>
              <a:rPr lang="it-IT" altLang="it-IT" sz="2000" dirty="0" smtClean="0">
                <a:solidFill>
                  <a:srgbClr val="000000"/>
                </a:solidFill>
              </a:rPr>
              <a:t>per </a:t>
            </a:r>
            <a:r>
              <a:rPr lang="it-IT" altLang="it-IT" sz="2000" dirty="0">
                <a:solidFill>
                  <a:srgbClr val="000000"/>
                </a:solidFill>
              </a:rPr>
              <a:t>la stima della differenti tipologie di </a:t>
            </a:r>
            <a:r>
              <a:rPr lang="it-IT" altLang="it-IT" sz="2000" i="1" dirty="0">
                <a:solidFill>
                  <a:srgbClr val="000000"/>
                </a:solidFill>
              </a:rPr>
              <a:t>City </a:t>
            </a:r>
            <a:r>
              <a:rPr lang="it-IT" altLang="it-IT" sz="2000" i="1" dirty="0" err="1">
                <a:solidFill>
                  <a:srgbClr val="000000"/>
                </a:solidFill>
              </a:rPr>
              <a:t>users</a:t>
            </a:r>
            <a:r>
              <a:rPr lang="it-IT" altLang="it-IT" sz="2000" i="1" dirty="0">
                <a:solidFill>
                  <a:srgbClr val="000000"/>
                </a:solidFill>
              </a:rPr>
              <a:t> </a:t>
            </a:r>
            <a:endParaRPr lang="it-IT" altLang="it-IT" sz="2000" i="1" dirty="0">
              <a:solidFill>
                <a:prstClr val="black"/>
              </a:solidFill>
            </a:endParaRPr>
          </a:p>
          <a:p>
            <a:pPr lvl="1"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Metodi di classificazione delle famiglie  (Data </a:t>
            </a:r>
            <a:r>
              <a:rPr lang="it-IT" altLang="it-IT" sz="2000" dirty="0" err="1">
                <a:solidFill>
                  <a:prstClr val="black"/>
                </a:solidFill>
              </a:rPr>
              <a:t>Mining</a:t>
            </a:r>
            <a:r>
              <a:rPr lang="it-IT" altLang="it-IT" sz="2000" dirty="0">
                <a:solidFill>
                  <a:prstClr val="black"/>
                </a:solidFill>
              </a:rPr>
              <a:t> / Indici </a:t>
            </a:r>
            <a:r>
              <a:rPr lang="it-IT" altLang="it-IT" sz="2000" dirty="0" smtClean="0">
                <a:solidFill>
                  <a:prstClr val="black"/>
                </a:solidFill>
              </a:rPr>
              <a:t>sintetici)</a:t>
            </a:r>
            <a:endParaRPr lang="it-IT" altLang="it-IT" sz="2000" dirty="0">
              <a:solidFill>
                <a:prstClr val="black"/>
              </a:solidFill>
            </a:endParaRP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28878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3"/>
          <p:cNvSpPr>
            <a:spLocks noChangeArrowheads="1"/>
          </p:cNvSpPr>
          <p:nvPr/>
        </p:nvSpPr>
        <p:spPr bwMode="auto">
          <a:xfrm>
            <a:off x="2959100" y="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/>
            <a:r>
              <a:rPr lang="it-IT" altLang="en-US" b="1">
                <a:solidFill>
                  <a:srgbClr val="FFFFFF"/>
                </a:solidFill>
              </a:rPr>
              <a:t>Progetto Archimede - Attività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0824" y="755613"/>
            <a:ext cx="1152525" cy="358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it-IT" sz="1600" dirty="0" smtClean="0">
                <a:solidFill>
                  <a:prstClr val="white"/>
                </a:solidFill>
              </a:rPr>
              <a:t>2015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250824" y="1388261"/>
            <a:ext cx="8353425" cy="4431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0488" indent="-904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61950" indent="-1809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2563" indent="-182563" algn="just" defTabSz="457200">
              <a:spcBef>
                <a:spcPts val="600"/>
              </a:spcBef>
              <a:buFont typeface="Arial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Definizione del «cruscotto» degli indicatori </a:t>
            </a:r>
            <a:r>
              <a:rPr lang="it-IT" b="1" dirty="0" smtClean="0">
                <a:solidFill>
                  <a:srgbClr val="C00000"/>
                </a:solidFill>
              </a:rPr>
              <a:t>proposti (</a:t>
            </a:r>
            <a:r>
              <a:rPr lang="it-IT" b="1" i="1" dirty="0" smtClean="0">
                <a:solidFill>
                  <a:srgbClr val="C00000"/>
                </a:solidFill>
              </a:rPr>
              <a:t>Febbraio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endParaRPr lang="it-IT" b="1" dirty="0">
              <a:solidFill>
                <a:srgbClr val="C00000"/>
              </a:solidFill>
            </a:endParaRPr>
          </a:p>
          <a:p>
            <a:pPr marL="182563" indent="-182563" algn="just" defTabSz="457200">
              <a:spcBef>
                <a:spcPts val="600"/>
              </a:spcBef>
              <a:buFont typeface="Arial" charset="0"/>
              <a:buChar char="•"/>
            </a:pPr>
            <a:r>
              <a:rPr lang="it-IT" altLang="it-IT" b="1" dirty="0" smtClean="0">
                <a:solidFill>
                  <a:srgbClr val="C00000"/>
                </a:solidFill>
              </a:rPr>
              <a:t>Termine  </a:t>
            </a:r>
            <a:r>
              <a:rPr lang="it-IT" altLang="it-IT" b="1" dirty="0">
                <a:solidFill>
                  <a:srgbClr val="C00000"/>
                </a:solidFill>
              </a:rPr>
              <a:t>della sperimentazione dei compartecipanti e successiva valutazione dei </a:t>
            </a:r>
            <a:r>
              <a:rPr lang="it-IT" altLang="it-IT" b="1" dirty="0" smtClean="0">
                <a:solidFill>
                  <a:srgbClr val="C00000"/>
                </a:solidFill>
              </a:rPr>
              <a:t>risultati (</a:t>
            </a:r>
            <a:r>
              <a:rPr lang="it-IT" altLang="it-IT" b="1" i="1" dirty="0" smtClean="0">
                <a:solidFill>
                  <a:srgbClr val="C00000"/>
                </a:solidFill>
              </a:rPr>
              <a:t>?</a:t>
            </a:r>
            <a:r>
              <a:rPr lang="it-IT" altLang="it-IT" b="1" dirty="0" smtClean="0">
                <a:solidFill>
                  <a:srgbClr val="C00000"/>
                </a:solidFill>
              </a:rPr>
              <a:t>).</a:t>
            </a:r>
          </a:p>
          <a:p>
            <a:pPr marL="182563" indent="-182563" algn="just" defTabSz="457200">
              <a:spcBef>
                <a:spcPts val="600"/>
              </a:spcBef>
              <a:buFont typeface="Arial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Inizio sperimentazione progetto su «percorsi di istruzione/formazione/inserimento lavorativo» con Lombardia/Lazio/Veneto/</a:t>
            </a:r>
            <a:r>
              <a:rPr lang="it-IT" b="1" dirty="0" err="1">
                <a:solidFill>
                  <a:srgbClr val="C00000"/>
                </a:solidFill>
              </a:rPr>
              <a:t>Em</a:t>
            </a:r>
            <a:r>
              <a:rPr lang="it-IT" b="1" dirty="0">
                <a:solidFill>
                  <a:srgbClr val="C00000"/>
                </a:solidFill>
              </a:rPr>
              <a:t>. Rom./</a:t>
            </a:r>
            <a:r>
              <a:rPr lang="it-IT" b="1" dirty="0" smtClean="0">
                <a:solidFill>
                  <a:srgbClr val="C00000"/>
                </a:solidFill>
              </a:rPr>
              <a:t>Sicilia/Valle </a:t>
            </a:r>
            <a:r>
              <a:rPr lang="it-IT" b="1" dirty="0">
                <a:solidFill>
                  <a:srgbClr val="C00000"/>
                </a:solidFill>
              </a:rPr>
              <a:t>d’Aosta</a:t>
            </a:r>
            <a:r>
              <a:rPr lang="it-IT" b="1" dirty="0" smtClean="0">
                <a:solidFill>
                  <a:srgbClr val="C00000"/>
                </a:solidFill>
              </a:rPr>
              <a:t>.</a:t>
            </a:r>
          </a:p>
          <a:p>
            <a:pPr marL="182563" indent="-182563" algn="just" defTabSz="457200">
              <a:spcBef>
                <a:spcPts val="600"/>
              </a:spcBef>
              <a:buFont typeface="Arial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Inizio del progetto </a:t>
            </a:r>
            <a:r>
              <a:rPr lang="it-IT" b="1" dirty="0">
                <a:solidFill>
                  <a:srgbClr val="C00000"/>
                </a:solidFill>
              </a:rPr>
              <a:t>sperimentale a supporto della Protezione Civile sulla quantificazione della popolazione in zone di </a:t>
            </a:r>
            <a:r>
              <a:rPr lang="it-IT" b="1" dirty="0" smtClean="0">
                <a:solidFill>
                  <a:srgbClr val="C00000"/>
                </a:solidFill>
              </a:rPr>
              <a:t>rischio (Giugno)</a:t>
            </a:r>
            <a:endParaRPr lang="it-IT" b="1" dirty="0">
              <a:solidFill>
                <a:srgbClr val="C00000"/>
              </a:solidFill>
            </a:endParaRPr>
          </a:p>
          <a:p>
            <a:pPr marL="182563" indent="-182563" algn="just" defTabSz="457200">
              <a:spcBef>
                <a:spcPts val="600"/>
              </a:spcBef>
              <a:buFont typeface="Arial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Passaggio del sistema P&amp;P da livello comunale a sub-comunale per le aree metropolitane e i comuni di maggiori </a:t>
            </a:r>
            <a:r>
              <a:rPr lang="it-IT" b="1" dirty="0" smtClean="0">
                <a:solidFill>
                  <a:srgbClr val="C00000"/>
                </a:solidFill>
              </a:rPr>
              <a:t>dimensioni </a:t>
            </a:r>
          </a:p>
          <a:p>
            <a:pPr marL="182563" indent="-182563" algn="just" defTabSz="457200">
              <a:spcBef>
                <a:spcPts val="600"/>
              </a:spcBef>
              <a:buFont typeface="Arial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Revisione </a:t>
            </a:r>
            <a:r>
              <a:rPr lang="it-IT" b="1" dirty="0">
                <a:solidFill>
                  <a:srgbClr val="C00000"/>
                </a:solidFill>
              </a:rPr>
              <a:t>delle metodologie di calcolo del reddito individuale da fonti </a:t>
            </a:r>
            <a:r>
              <a:rPr lang="it-IT" b="1" dirty="0" smtClean="0">
                <a:solidFill>
                  <a:srgbClr val="C00000"/>
                </a:solidFill>
              </a:rPr>
              <a:t>amministrative </a:t>
            </a:r>
          </a:p>
          <a:p>
            <a:pPr marL="182563" indent="-182563" algn="just" defTabSz="457200">
              <a:spcBef>
                <a:spcPts val="600"/>
              </a:spcBef>
              <a:buFont typeface="Arial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Produzione </a:t>
            </a:r>
            <a:r>
              <a:rPr lang="it-IT" b="1" dirty="0">
                <a:solidFill>
                  <a:srgbClr val="C00000"/>
                </a:solidFill>
              </a:rPr>
              <a:t>e diffusione, a regime, delle basi dati a partire dall’anno di </a:t>
            </a:r>
            <a:r>
              <a:rPr lang="it-IT" b="1" dirty="0" err="1" smtClean="0">
                <a:solidFill>
                  <a:srgbClr val="C00000"/>
                </a:solidFill>
              </a:rPr>
              <a:t>rif.</a:t>
            </a:r>
            <a:r>
              <a:rPr lang="it-IT" b="1" dirty="0" smtClean="0">
                <a:solidFill>
                  <a:srgbClr val="C00000"/>
                </a:solidFill>
              </a:rPr>
              <a:t> 2013 (</a:t>
            </a:r>
            <a:r>
              <a:rPr lang="it-IT" b="1" i="1" dirty="0" smtClean="0">
                <a:solidFill>
                  <a:srgbClr val="C00000"/>
                </a:solidFill>
              </a:rPr>
              <a:t>Entro fine anno</a:t>
            </a:r>
            <a:r>
              <a:rPr lang="it-IT" b="1" dirty="0" smtClean="0">
                <a:solidFill>
                  <a:srgbClr val="C00000"/>
                </a:solidFill>
              </a:rPr>
              <a:t>)</a:t>
            </a:r>
            <a:endParaRPr lang="it-IT" altLang="it-IT" dirty="0">
              <a:solidFill>
                <a:prstClr val="black"/>
              </a:solidFill>
            </a:endParaRP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13524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1"/>
          <p:cNvSpPr>
            <a:spLocks noGrp="1"/>
          </p:cNvSpPr>
          <p:nvPr>
            <p:ph idx="1"/>
          </p:nvPr>
        </p:nvSpPr>
        <p:spPr bwMode="auto">
          <a:xfrm>
            <a:off x="179512" y="488156"/>
            <a:ext cx="8261350" cy="57610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180000" numCol="1" anchor="t" anchorCtr="0" compatLnSpc="1">
            <a:prstTxWarp prst="textNoShape">
              <a:avLst/>
            </a:prstTxWarp>
            <a:normAutofit/>
          </a:bodyPr>
          <a:lstStyle/>
          <a:p>
            <a:pPr marL="182563" indent="-182563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it-IT" altLang="en-US" sz="1900" dirty="0" smtClean="0"/>
              <a:t>	</a:t>
            </a:r>
            <a:r>
              <a:rPr lang="it-IT" altLang="en-US" sz="1600" dirty="0" smtClean="0"/>
              <a:t>Progetto </a:t>
            </a:r>
            <a:r>
              <a:rPr lang="it-IT" altLang="en-US" sz="1600" dirty="0" err="1" smtClean="0"/>
              <a:t>archimede</a:t>
            </a:r>
            <a:r>
              <a:rPr lang="it-IT" altLang="en-US" sz="1600" dirty="0" smtClean="0"/>
              <a:t> inserito nel PSN 2014-2016:</a:t>
            </a:r>
          </a:p>
          <a:p>
            <a:pPr marL="452438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 smtClean="0"/>
              <a:t>sperimentazione sulle tre basi realizzate da parte degli uff. di </a:t>
            </a:r>
            <a:r>
              <a:rPr lang="it-IT" altLang="en-US" sz="1600" dirty="0" err="1" smtClean="0"/>
              <a:t>stat</a:t>
            </a:r>
            <a:r>
              <a:rPr lang="it-IT" altLang="en-US" sz="1600" dirty="0" smtClean="0"/>
              <a:t>. </a:t>
            </a:r>
            <a:r>
              <a:rPr lang="it-IT" altLang="en-US" sz="1600" i="1" dirty="0" smtClean="0"/>
              <a:t>compartecipanti</a:t>
            </a:r>
            <a:r>
              <a:rPr lang="it-IT" altLang="en-US" sz="1600" dirty="0" smtClean="0"/>
              <a:t> :</a:t>
            </a:r>
          </a:p>
          <a:p>
            <a:pPr marL="722313" indent="-72231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altLang="en-US" sz="1600" dirty="0" smtClean="0"/>
              <a:t>	- Comuni di Firenze, Bologna, Brescia, Trieste, Modena, Milano </a:t>
            </a:r>
          </a:p>
          <a:p>
            <a:pPr marL="722313" indent="-72231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altLang="en-US" sz="1600" dirty="0" smtClean="0"/>
              <a:t>	- Regioni e </a:t>
            </a:r>
            <a:r>
              <a:rPr lang="it-IT" altLang="en-US" sz="1600" dirty="0" err="1" smtClean="0"/>
              <a:t>Prov</a:t>
            </a:r>
            <a:r>
              <a:rPr lang="it-IT" altLang="en-US" sz="1600" dirty="0" smtClean="0"/>
              <a:t>. Autonome</a:t>
            </a:r>
          </a:p>
          <a:p>
            <a:pPr indent="-160338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/>
              <a:t>	</a:t>
            </a:r>
            <a:r>
              <a:rPr lang="it-IT" altLang="en-US" sz="1600" dirty="0" smtClean="0"/>
              <a:t>predisposizione bozza nota informativa ai compartecipanti</a:t>
            </a:r>
          </a:p>
          <a:p>
            <a:pPr indent="-160338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/>
              <a:t>	</a:t>
            </a:r>
            <a:r>
              <a:rPr lang="it-IT" altLang="en-US" sz="1600" dirty="0" smtClean="0"/>
              <a:t>trasmissione dei </a:t>
            </a:r>
            <a:r>
              <a:rPr lang="it-IT" altLang="en-US" sz="1600" dirty="0" err="1" smtClean="0"/>
              <a:t>microdati</a:t>
            </a:r>
            <a:r>
              <a:rPr lang="it-IT" altLang="en-US" sz="1600" dirty="0" smtClean="0"/>
              <a:t> successiva alla </a:t>
            </a:r>
            <a:r>
              <a:rPr lang="it-IT" altLang="en-US" sz="1600" dirty="0" err="1" smtClean="0"/>
              <a:t>pubblic</a:t>
            </a:r>
            <a:r>
              <a:rPr lang="it-IT" altLang="en-US" sz="1600" dirty="0" smtClean="0"/>
              <a:t>. del PSN</a:t>
            </a:r>
          </a:p>
          <a:p>
            <a:pPr indent="-160338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/>
              <a:t>	</a:t>
            </a:r>
            <a:r>
              <a:rPr lang="it-IT" altLang="en-US" sz="1600" dirty="0" smtClean="0"/>
              <a:t>risultati attesi entro sei mesi </a:t>
            </a:r>
          </a:p>
          <a:p>
            <a:pPr marL="182562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altLang="en-US" sz="1600" dirty="0" smtClean="0"/>
              <a:t>	</a:t>
            </a:r>
            <a:r>
              <a:rPr lang="it-IT" altLang="en-US" sz="1600" dirty="0"/>
              <a:t>Aggiornamento PSN  2015-2016:</a:t>
            </a:r>
          </a:p>
          <a:p>
            <a:pPr indent="-160338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/>
              <a:t>	Diffusione micro/macro delle tre basi di dati</a:t>
            </a:r>
          </a:p>
          <a:p>
            <a:pPr marL="452438" indent="-269875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 smtClean="0"/>
              <a:t>	Nuova sperimentazione </a:t>
            </a:r>
            <a:r>
              <a:rPr lang="it-IT" altLang="en-US" sz="1600" dirty="0"/>
              <a:t>su: Percorsi di istruzione, formazione, abbandono scolastico e inserimento lavorativo degli individui tra i </a:t>
            </a:r>
            <a:r>
              <a:rPr lang="it-IT" altLang="en-US" sz="1600" dirty="0" smtClean="0"/>
              <a:t>14-29 anni</a:t>
            </a:r>
          </a:p>
          <a:p>
            <a:pPr marL="182562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altLang="en-US" sz="1600" dirty="0" smtClean="0"/>
              <a:t>						Aggiornamento PSN  2016:</a:t>
            </a:r>
          </a:p>
          <a:p>
            <a:pPr marL="468312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 smtClean="0"/>
              <a:t>I quattro progetti sono stati separati in schede differenti con compartecipazione di tutti gli Uff. di statistica di Comuni, Province, Regioni</a:t>
            </a:r>
          </a:p>
          <a:p>
            <a:pPr marL="468312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it-IT" altLang="en-US" sz="1600" dirty="0" smtClean="0"/>
              <a:t>Inserimento di una nuova scheda su Identificazione delle popolazioni in territori a rischio (Collaborazione con Dipartimento della Protezione Civile)  </a:t>
            </a:r>
            <a:endParaRPr lang="it-IT" altLang="en-US" sz="1800" dirty="0" smtClean="0"/>
          </a:p>
          <a:p>
            <a:pPr marL="712788" indent="-712788">
              <a:buFont typeface="Arial" charset="0"/>
              <a:buNone/>
              <a:defRPr/>
            </a:pPr>
            <a:endParaRPr lang="it-IT" altLang="en-US" sz="1800" dirty="0" smtClean="0"/>
          </a:p>
        </p:txBody>
      </p:sp>
      <p:cxnSp>
        <p:nvCxnSpPr>
          <p:cNvPr id="9" name="Connettore 2 8"/>
          <p:cNvCxnSpPr/>
          <p:nvPr/>
        </p:nvCxnSpPr>
        <p:spPr>
          <a:xfrm>
            <a:off x="7524750" y="37893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3"/>
          <p:cNvSpPr>
            <a:spLocks noChangeArrowheads="1"/>
          </p:cNvSpPr>
          <p:nvPr/>
        </p:nvSpPr>
        <p:spPr bwMode="auto">
          <a:xfrm>
            <a:off x="2123728" y="0"/>
            <a:ext cx="5190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Progetto Archimede – PSN e Compartecipanti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28761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contenuto 1"/>
          <p:cNvSpPr>
            <a:spLocks noGrp="1"/>
          </p:cNvSpPr>
          <p:nvPr>
            <p:ph idx="1"/>
          </p:nvPr>
        </p:nvSpPr>
        <p:spPr bwMode="auto">
          <a:xfrm>
            <a:off x="179512" y="488155"/>
            <a:ext cx="8261350" cy="45362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18000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indent="0" algn="ctr">
              <a:buNone/>
            </a:pPr>
            <a:r>
              <a:rPr lang="it-IT" sz="3800" b="1" dirty="0" smtClean="0"/>
              <a:t>Nota </a:t>
            </a:r>
            <a:r>
              <a:rPr lang="it-IT" sz="3800" b="1" dirty="0"/>
              <a:t>informativa per gli enti compartecipanti </a:t>
            </a:r>
            <a:endParaRPr lang="it-IT" sz="3800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4300" dirty="0" smtClean="0"/>
              <a:t>Gli </a:t>
            </a:r>
            <a:r>
              <a:rPr lang="it-IT" sz="4300" dirty="0"/>
              <a:t>Uffici di </a:t>
            </a:r>
            <a:r>
              <a:rPr lang="it-IT" sz="4300" dirty="0" smtClean="0"/>
              <a:t>statistica, in </a:t>
            </a:r>
            <a:r>
              <a:rPr lang="it-IT" sz="4300" dirty="0"/>
              <a:t>relazione alle rispettive finalità istituzionali e agli ambiti territoriali di competenza, hanno il compito di valutare le basi di </a:t>
            </a:r>
            <a:r>
              <a:rPr lang="it-IT" sz="4300" dirty="0" err="1"/>
              <a:t>microdati</a:t>
            </a:r>
            <a:r>
              <a:rPr lang="it-IT" sz="4300" dirty="0"/>
              <a:t> prodotte dall’Istat indicate al paragrafo 1 con riferimento  ai seguenti aspetti generali:</a:t>
            </a:r>
          </a:p>
          <a:p>
            <a:pPr marL="182563" lvl="0" indent="-182563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4300" dirty="0"/>
              <a:t>completezza, congruità e utilità del contenuto informativo delle basi di </a:t>
            </a:r>
            <a:r>
              <a:rPr lang="it-IT" sz="4300" dirty="0" err="1"/>
              <a:t>microdati</a:t>
            </a:r>
            <a:r>
              <a:rPr lang="it-IT" sz="4300" dirty="0"/>
              <a:t> rispetto alle esigenze conoscitive dello specifico fenomeno oggetto di studio connesse alle finalità istituzionali dell’ente di appartenenza;</a:t>
            </a:r>
          </a:p>
          <a:p>
            <a:pPr marL="182563" lvl="0" indent="-182563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4300" dirty="0"/>
              <a:t>vantaggi derivanti all’Ufficio di statistica in termini di risparmio di costi e di miglioramento della qualità dell’informazione statistica prodotta.</a:t>
            </a:r>
          </a:p>
          <a:p>
            <a:pPr marL="0" indent="0">
              <a:buNone/>
            </a:pPr>
            <a:endParaRPr lang="it-IT" sz="4300" dirty="0" smtClean="0"/>
          </a:p>
          <a:p>
            <a:pPr marL="0" indent="0">
              <a:buNone/>
            </a:pPr>
            <a:r>
              <a:rPr lang="it-IT" sz="4300" dirty="0"/>
              <a:t>La valutazione di ciascuna base di </a:t>
            </a:r>
            <a:r>
              <a:rPr lang="it-IT" sz="4300" dirty="0" err="1"/>
              <a:t>microdati</a:t>
            </a:r>
            <a:r>
              <a:rPr lang="it-IT" sz="4300" dirty="0"/>
              <a:t> è effettuata con le modalità di seguito precisate:</a:t>
            </a:r>
          </a:p>
          <a:p>
            <a:pPr marL="0" lvl="0" indent="0">
              <a:buNone/>
            </a:pPr>
            <a:r>
              <a:rPr lang="it-IT" sz="4300" dirty="0"/>
              <a:t>Base di </a:t>
            </a:r>
            <a:r>
              <a:rPr lang="it-IT" sz="4300" dirty="0" err="1"/>
              <a:t>microdati</a:t>
            </a:r>
            <a:r>
              <a:rPr lang="it-IT" sz="4300" dirty="0"/>
              <a:t> relativa a: ……….</a:t>
            </a:r>
          </a:p>
          <a:p>
            <a:pPr marL="0" indent="0">
              <a:buNone/>
            </a:pPr>
            <a:r>
              <a:rPr lang="it-IT" sz="4300" dirty="0"/>
              <a:t>1.1 Oggetto di studio 1: ……….</a:t>
            </a:r>
          </a:p>
          <a:p>
            <a:pPr marL="625475" lvl="1" indent="-269875"/>
            <a:r>
              <a:rPr lang="it-IT" sz="4300" dirty="0" smtClean="0"/>
              <a:t>Definizione </a:t>
            </a:r>
            <a:r>
              <a:rPr lang="it-IT" sz="4300" dirty="0"/>
              <a:t>dell’ambito di ricerca e degli obiettivi specifici dell’oggetto di studio</a:t>
            </a:r>
            <a:r>
              <a:rPr lang="it-IT" sz="4300" dirty="0" smtClean="0"/>
              <a:t>: </a:t>
            </a:r>
            <a:endParaRPr lang="it-IT" sz="4300" dirty="0"/>
          </a:p>
          <a:p>
            <a:pPr marL="625475" lvl="1" indent="-269875"/>
            <a:r>
              <a:rPr lang="it-IT" sz="4300" dirty="0"/>
              <a:t>Specifiche attività da svolgere</a:t>
            </a:r>
            <a:r>
              <a:rPr lang="it-IT" sz="4300" dirty="0" smtClean="0"/>
              <a:t>:     </a:t>
            </a:r>
            <a:endParaRPr lang="it-IT" sz="4300" dirty="0"/>
          </a:p>
          <a:p>
            <a:pPr marL="625475" lvl="1" indent="-269875"/>
            <a:r>
              <a:rPr lang="it-IT" sz="4300" dirty="0" smtClean="0"/>
              <a:t>Output </a:t>
            </a:r>
            <a:r>
              <a:rPr lang="it-IT" sz="4300" dirty="0"/>
              <a:t>sperimentale previsto</a:t>
            </a:r>
            <a:r>
              <a:rPr lang="it-IT" sz="4300" dirty="0" smtClean="0"/>
              <a:t>:</a:t>
            </a:r>
            <a:endParaRPr lang="it-IT" altLang="en-US" sz="4300" dirty="0" smtClean="0"/>
          </a:p>
        </p:txBody>
      </p:sp>
      <p:cxnSp>
        <p:nvCxnSpPr>
          <p:cNvPr id="9" name="Connettore 2 8"/>
          <p:cNvCxnSpPr/>
          <p:nvPr/>
        </p:nvCxnSpPr>
        <p:spPr>
          <a:xfrm>
            <a:off x="7524750" y="37893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3"/>
          <p:cNvSpPr>
            <a:spLocks noChangeArrowheads="1"/>
          </p:cNvSpPr>
          <p:nvPr/>
        </p:nvSpPr>
        <p:spPr bwMode="auto">
          <a:xfrm>
            <a:off x="2123728" y="0"/>
            <a:ext cx="5758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Progetto Archimede – </a:t>
            </a:r>
            <a:r>
              <a:rPr lang="it-IT" altLang="en-US" b="1" dirty="0">
                <a:solidFill>
                  <a:srgbClr val="FFFFFF"/>
                </a:solidFill>
                <a:latin typeface="Arial"/>
              </a:rPr>
              <a:t>Attività dei  </a:t>
            </a:r>
            <a:r>
              <a:rPr lang="it-IT" altLang="en-US" b="1" dirty="0" smtClean="0">
                <a:solidFill>
                  <a:srgbClr val="FFFFFF"/>
                </a:solidFill>
                <a:latin typeface="Arial"/>
              </a:rPr>
              <a:t>Compartecipanti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9512" y="4244739"/>
            <a:ext cx="8723856" cy="875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dirty="0" smtClean="0">
                <a:solidFill>
                  <a:prstClr val="white"/>
                </a:solidFill>
              </a:rPr>
              <a:t>L’Istat </a:t>
            </a:r>
            <a:r>
              <a:rPr lang="it-IT" dirty="0">
                <a:solidFill>
                  <a:prstClr val="white"/>
                </a:solidFill>
              </a:rPr>
              <a:t>fornirà le basi di </a:t>
            </a:r>
            <a:r>
              <a:rPr lang="it-IT" dirty="0" err="1">
                <a:solidFill>
                  <a:prstClr val="white"/>
                </a:solidFill>
              </a:rPr>
              <a:t>microdati</a:t>
            </a:r>
            <a:r>
              <a:rPr lang="it-IT" dirty="0">
                <a:solidFill>
                  <a:prstClr val="white"/>
                </a:solidFill>
              </a:rPr>
              <a:t> entro 15 giorni dalla data di pubblicazione del PSN in Gazzetta </a:t>
            </a:r>
            <a:r>
              <a:rPr lang="it-IT" dirty="0" smtClean="0">
                <a:solidFill>
                  <a:prstClr val="white"/>
                </a:solidFill>
              </a:rPr>
              <a:t>Ufficiale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605" y="5273038"/>
            <a:ext cx="8723856" cy="8758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dirty="0">
                <a:solidFill>
                  <a:prstClr val="white"/>
                </a:solidFill>
              </a:rPr>
              <a:t>I risultati delle valutazioni </a:t>
            </a:r>
            <a:r>
              <a:rPr lang="it-IT" dirty="0" smtClean="0">
                <a:solidFill>
                  <a:prstClr val="white"/>
                </a:solidFill>
              </a:rPr>
              <a:t>effettuate </a:t>
            </a:r>
            <a:r>
              <a:rPr lang="it-IT" dirty="0">
                <a:solidFill>
                  <a:prstClr val="white"/>
                </a:solidFill>
              </a:rPr>
              <a:t>dovranno essere trasmessi all’Istituto entro sei mesi dalla data di fornitura delle basi di </a:t>
            </a:r>
            <a:r>
              <a:rPr lang="it-IT" dirty="0" err="1">
                <a:solidFill>
                  <a:prstClr val="white"/>
                </a:solidFill>
              </a:rPr>
              <a:t>microdati</a:t>
            </a:r>
            <a:r>
              <a:rPr lang="it-IT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4871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692150"/>
            <a:ext cx="820891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b="1" i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Verso l’esterno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dell’Istituto:</a:t>
            </a:r>
            <a:endParaRPr lang="it-IT" sz="2000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Diffusione </a:t>
            </a:r>
            <a:r>
              <a:rPr lang="it-IT" sz="2000" dirty="0" err="1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microdati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ad un livello di aggregazione territoriale fine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Messa a disposizione di Enti Pubblici di basi di </a:t>
            </a:r>
            <a:r>
              <a:rPr lang="it-IT" sz="2000" dirty="0" err="1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microdati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per l’analisi di sottopopolazioni di interesse (schematizzazione delle popolazioni a cui sono rivolti interventi e politiche pubbliche)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Possibilità di identificare strumenti omogenei – indicatori – fra le varie realtà territoriali a supporto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alla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comparazione territoriale</a:t>
            </a:r>
          </a:p>
          <a:p>
            <a:pPr marL="352425"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 smtClean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b="1" i="1" dirty="0" smtClean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Verso </a:t>
            </a:r>
            <a:r>
              <a:rPr lang="it-IT" sz="2000" b="1" i="1" dirty="0">
                <a:solidFill>
                  <a:srgbClr val="C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l’interno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dell’Istituto: 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Esplorazione/identificazione di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segnali delle fonti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amministrative utili ai processi statistici.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Ponte fra statistiche sulle imprese e statistiche sugli individui/famiglie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Sperimentazione di nuove </a:t>
            </a:r>
            <a:r>
              <a:rPr lang="it-IT" sz="20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metodologie di </a:t>
            </a: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integrazione e di analisi</a:t>
            </a:r>
          </a:p>
          <a:p>
            <a:pPr marL="638175" lvl="1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20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Possibilità di analizzare fenomeni per «popolazioni» diverse</a:t>
            </a:r>
            <a:endParaRPr lang="it-IT" dirty="0">
              <a:solidFill>
                <a:prstClr val="black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23728" y="0"/>
            <a:ext cx="41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Progetto Archimede – </a:t>
            </a:r>
            <a:r>
              <a:rPr kumimoji="0" lang="it-IT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Punti di forza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12608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tangolo 3"/>
          <p:cNvSpPr>
            <a:spLocks noChangeArrowheads="1"/>
          </p:cNvSpPr>
          <p:nvPr/>
        </p:nvSpPr>
        <p:spPr bwMode="auto">
          <a:xfrm>
            <a:off x="1475656" y="0"/>
            <a:ext cx="6579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Progetto Archimede – Aspetti critici (o non  </a:t>
            </a:r>
            <a:r>
              <a:rPr lang="it-IT" altLang="en-US" b="1" smtClean="0">
                <a:solidFill>
                  <a:srgbClr val="FFFFFF"/>
                </a:solidFill>
              </a:rPr>
              <a:t>ancora risolti</a:t>
            </a:r>
            <a:r>
              <a:rPr lang="it-IT" altLang="en-US" b="1" dirty="0" smtClean="0">
                <a:solidFill>
                  <a:srgbClr val="FFFFFF"/>
                </a:solidFill>
              </a:rPr>
              <a:t>)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7" y="657225"/>
            <a:ext cx="7560840" cy="865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prstClr val="white"/>
                </a:solidFill>
              </a:rPr>
              <a:t>Tempi di disponibilità delle fonti integrate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737074" y="2790201"/>
            <a:ext cx="7560840" cy="936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white"/>
                </a:solidFill>
              </a:rPr>
              <a:t>Distanza </a:t>
            </a:r>
            <a:r>
              <a:rPr lang="it-IT" sz="2400" b="1" dirty="0" smtClean="0">
                <a:solidFill>
                  <a:prstClr val="white"/>
                </a:solidFill>
              </a:rPr>
              <a:t>con output </a:t>
            </a:r>
            <a:r>
              <a:rPr lang="it-IT" sz="2400" b="1" dirty="0">
                <a:solidFill>
                  <a:prstClr val="white"/>
                </a:solidFill>
              </a:rPr>
              <a:t>statistici «simili»</a:t>
            </a:r>
          </a:p>
        </p:txBody>
      </p:sp>
      <p:sp>
        <p:nvSpPr>
          <p:cNvPr id="8" name="Rettangolo 7">
            <a:hlinkClick r:id="rId2" action="ppaction://hlinksldjump"/>
          </p:cNvPr>
          <p:cNvSpPr/>
          <p:nvPr/>
        </p:nvSpPr>
        <p:spPr>
          <a:xfrm>
            <a:off x="755013" y="5013176"/>
            <a:ext cx="7561403" cy="936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Criteri / Strumenti di diffusione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37074" y="3931989"/>
            <a:ext cx="7597279" cy="935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prstClr val="white"/>
                </a:solidFill>
              </a:rPr>
              <a:t>Valutazione della qualità</a:t>
            </a:r>
          </a:p>
        </p:txBody>
      </p:sp>
      <p:sp>
        <p:nvSpPr>
          <p:cNvPr id="24" name="Rettangolo 23">
            <a:hlinkClick r:id="rId3" action="ppaction://hlinksldjump"/>
          </p:cNvPr>
          <p:cNvSpPr/>
          <p:nvPr/>
        </p:nvSpPr>
        <p:spPr>
          <a:xfrm>
            <a:off x="736511" y="1700808"/>
            <a:ext cx="7561403" cy="936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Possibilità di sperimentazioni sulle fonti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2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13110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950" y="765175"/>
            <a:ext cx="8640763" cy="503238"/>
          </a:xfrm>
        </p:spPr>
        <p:txBody>
          <a:bodyPr bIns="180000"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/>
              <a:t>Uso sperimentale dei dati amministrativi:</a:t>
            </a:r>
          </a:p>
          <a:p>
            <a:pPr marL="465138" indent="0">
              <a:buFont typeface="Arial" pitchFamily="34" charset="0"/>
              <a:buNone/>
              <a:defRPr/>
            </a:pPr>
            <a:endParaRPr lang="it-IT" sz="2000" b="1" i="1" dirty="0" smtClean="0"/>
          </a:p>
          <a:p>
            <a:pPr marL="0" indent="0">
              <a:buFont typeface="Arial" charset="0"/>
              <a:buNone/>
              <a:defRPr/>
            </a:pPr>
            <a:r>
              <a:rPr lang="it-IT" sz="2000" b="1" i="1" dirty="0"/>
              <a:t>	</a:t>
            </a:r>
            <a:endParaRPr lang="it-IT" sz="1800" b="1" i="1" dirty="0" smtClean="0"/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1187450" y="1257300"/>
            <a:ext cx="5840413" cy="442913"/>
          </a:xfrm>
          <a:prstGeom prst="rect">
            <a:avLst/>
          </a:prstGeom>
        </p:spPr>
        <p:txBody>
          <a:bodyPr bIns="18000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Archimede</a:t>
            </a:r>
          </a:p>
          <a:p>
            <a:pPr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808038"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	</a:t>
            </a:r>
            <a:endParaRPr lang="it-IT" sz="1800" b="1" i="1" dirty="0" smtClean="0">
              <a:solidFill>
                <a:prstClr val="black"/>
              </a:solidFill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1187450" y="1628775"/>
            <a:ext cx="5840413" cy="442913"/>
          </a:xfrm>
          <a:prstGeom prst="rect">
            <a:avLst/>
          </a:prstGeom>
        </p:spPr>
        <p:txBody>
          <a:bodyPr bIns="18000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ISTAT</a:t>
            </a:r>
          </a:p>
          <a:p>
            <a:pPr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808038">
              <a:defRPr/>
            </a:pPr>
            <a:endParaRPr lang="it-IT" sz="2000" b="1" i="1" dirty="0" smtClean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>
                <a:solidFill>
                  <a:prstClr val="black"/>
                </a:solidFill>
              </a:rPr>
              <a:t>	</a:t>
            </a:r>
            <a:endParaRPr lang="it-IT" sz="1800" b="1" i="1" dirty="0" smtClean="0">
              <a:solidFill>
                <a:prstClr val="black"/>
              </a:solidFill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1187450" y="1346200"/>
            <a:ext cx="6120854" cy="1179513"/>
            <a:chOff x="1187623" y="1346566"/>
            <a:chExt cx="5840543" cy="1179628"/>
          </a:xfrm>
        </p:grpSpPr>
        <p:sp>
          <p:nvSpPr>
            <p:cNvPr id="9" name="Segnaposto contenuto 1"/>
            <p:cNvSpPr txBox="1">
              <a:spLocks/>
            </p:cNvSpPr>
            <p:nvPr/>
          </p:nvSpPr>
          <p:spPr>
            <a:xfrm>
              <a:off x="1187623" y="2083238"/>
              <a:ext cx="5840543" cy="442956"/>
            </a:xfrm>
            <a:prstGeom prst="rect">
              <a:avLst/>
            </a:prstGeom>
          </p:spPr>
          <p:txBody>
            <a:bodyPr bIns="180000"/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t-IT" sz="2000" b="1" i="1" dirty="0" smtClean="0">
                  <a:solidFill>
                    <a:prstClr val="black"/>
                  </a:solidFill>
                </a:rPr>
                <a:t>SISTAN</a:t>
              </a:r>
            </a:p>
            <a:p>
              <a:pPr>
                <a:defRPr/>
              </a:pPr>
              <a:endParaRPr lang="it-IT" sz="2000" b="1" i="1" dirty="0" smtClean="0">
                <a:solidFill>
                  <a:prstClr val="black"/>
                </a:solidFill>
              </a:endParaRPr>
            </a:p>
            <a:p>
              <a:pPr marL="808038">
                <a:defRPr/>
              </a:pPr>
              <a:endParaRPr lang="it-IT" sz="2000" b="1" i="1" dirty="0" smtClean="0">
                <a:solidFill>
                  <a:prstClr val="black"/>
                </a:solidFill>
              </a:endParaRPr>
            </a:p>
            <a:p>
              <a:pPr marL="0" indent="0">
                <a:buFont typeface="Arial" charset="0"/>
                <a:buNone/>
                <a:defRPr/>
              </a:pPr>
              <a:r>
                <a:rPr lang="it-IT" sz="2000" b="1" i="1" dirty="0" smtClean="0">
                  <a:solidFill>
                    <a:prstClr val="black"/>
                  </a:solidFill>
                </a:rPr>
                <a:t>	</a:t>
              </a:r>
              <a:endParaRPr lang="it-IT" sz="1800" b="1" i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" name="Freccia circolare a sinistra 3"/>
            <p:cNvSpPr/>
            <p:nvPr/>
          </p:nvSpPr>
          <p:spPr>
            <a:xfrm>
              <a:off x="3275232" y="1346566"/>
              <a:ext cx="433397" cy="1079605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114" name="CasellaDiTesto 4"/>
            <p:cNvSpPr txBox="1">
              <a:spLocks noChangeArrowheads="1"/>
            </p:cNvSpPr>
            <p:nvPr/>
          </p:nvSpPr>
          <p:spPr bwMode="auto">
            <a:xfrm>
              <a:off x="3943477" y="1596816"/>
              <a:ext cx="1815931" cy="64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it-IT" dirty="0" err="1" smtClean="0">
                  <a:solidFill>
                    <a:prstClr val="black"/>
                  </a:solidFill>
                </a:rPr>
                <a:t>Sperimentazioni</a:t>
              </a:r>
              <a:r>
                <a:rPr lang="en-GB" altLang="it-IT" dirty="0" smtClean="0">
                  <a:solidFill>
                    <a:prstClr val="black"/>
                  </a:solidFill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it-IT" dirty="0" err="1" smtClean="0">
                  <a:solidFill>
                    <a:prstClr val="black"/>
                  </a:solidFill>
                </a:rPr>
                <a:t>congiunte</a:t>
              </a:r>
              <a:endParaRPr lang="en-GB" altLang="it-IT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1" name="Freccia in giù 10"/>
          <p:cNvSpPr/>
          <p:nvPr/>
        </p:nvSpPr>
        <p:spPr>
          <a:xfrm>
            <a:off x="6997277" y="2536825"/>
            <a:ext cx="1223963" cy="11525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23528" y="3789363"/>
            <a:ext cx="8568952" cy="221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000" dirty="0" err="1" smtClean="0">
                <a:solidFill>
                  <a:prstClr val="black"/>
                </a:solidFill>
              </a:rPr>
              <a:t>Identificazione</a:t>
            </a:r>
            <a:r>
              <a:rPr lang="en-GB" altLang="it-IT" sz="2000" dirty="0" smtClean="0">
                <a:solidFill>
                  <a:prstClr val="black"/>
                </a:solidFill>
              </a:rPr>
              <a:t> 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nuovi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strumenti</a:t>
            </a:r>
            <a:r>
              <a:rPr lang="en-GB" altLang="it-IT" sz="2000" dirty="0" smtClean="0">
                <a:solidFill>
                  <a:prstClr val="black"/>
                </a:solidFill>
              </a:rPr>
              <a:t>, </a:t>
            </a:r>
            <a:r>
              <a:rPr lang="en-GB" altLang="it-IT" sz="2000" b="1" i="1" dirty="0" err="1" smtClean="0">
                <a:solidFill>
                  <a:srgbClr val="C00000"/>
                </a:solidFill>
              </a:rPr>
              <a:t>differenti</a:t>
            </a:r>
            <a:r>
              <a:rPr lang="en-GB" altLang="it-IT" sz="2000" b="1" i="1" dirty="0" smtClean="0">
                <a:solidFill>
                  <a:srgbClr val="C00000"/>
                </a:solidFill>
              </a:rPr>
              <a:t> dal PSN</a:t>
            </a:r>
            <a:r>
              <a:rPr lang="en-GB" altLang="it-IT" sz="2000" dirty="0" smtClean="0">
                <a:solidFill>
                  <a:prstClr val="black"/>
                </a:solidFill>
              </a:rPr>
              <a:t>,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che</a:t>
            </a:r>
            <a:r>
              <a:rPr lang="en-GB" altLang="it-IT" sz="2000" dirty="0" smtClean="0">
                <a:solidFill>
                  <a:prstClr val="black"/>
                </a:solidFill>
              </a:rPr>
              <a:t>,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nel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rispetto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delle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norme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vigenti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relativamente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alla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riversatezza</a:t>
            </a:r>
            <a:r>
              <a:rPr lang="en-GB" altLang="it-IT" sz="2000" dirty="0" smtClean="0">
                <a:solidFill>
                  <a:prstClr val="black"/>
                </a:solidFill>
              </a:rPr>
              <a:t> e al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vincolo</a:t>
            </a:r>
            <a:r>
              <a:rPr lang="en-GB" altLang="it-IT" sz="2000" dirty="0" smtClean="0">
                <a:solidFill>
                  <a:prstClr val="black"/>
                </a:solidFill>
              </a:rPr>
              <a:t> dell’ “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informativa</a:t>
            </a:r>
            <a:r>
              <a:rPr lang="en-GB" altLang="it-IT" sz="2000" dirty="0" smtClean="0">
                <a:solidFill>
                  <a:prstClr val="black"/>
                </a:solidFill>
              </a:rPr>
              <a:t>”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permettano</a:t>
            </a:r>
            <a:r>
              <a:rPr lang="en-GB" altLang="it-IT" sz="2000" dirty="0" smtClean="0">
                <a:solidFill>
                  <a:prstClr val="black"/>
                </a:solidFill>
              </a:rPr>
              <a:t> con la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massima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trasparenza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ai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ricercatori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dell’Istat</a:t>
            </a:r>
            <a:r>
              <a:rPr lang="en-GB" altLang="it-IT" sz="2000" dirty="0" smtClean="0">
                <a:solidFill>
                  <a:prstClr val="black"/>
                </a:solidFill>
              </a:rPr>
              <a:t> e del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Sistan</a:t>
            </a:r>
            <a:endParaRPr lang="en-GB" altLang="it-IT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sz="2000" dirty="0" smtClean="0">
                <a:solidFill>
                  <a:prstClr val="black"/>
                </a:solidFill>
              </a:rPr>
              <a:t>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sviluppare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sperimentazioni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su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dati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integrati</a:t>
            </a:r>
            <a:r>
              <a:rPr lang="en-GB" altLang="it-IT" sz="2000" dirty="0" smtClean="0">
                <a:solidFill>
                  <a:prstClr val="black"/>
                </a:solidFill>
              </a:rPr>
              <a:t> 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fonti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amministrative</a:t>
            </a:r>
            <a:r>
              <a:rPr lang="en-GB" altLang="it-IT" sz="2000" dirty="0" smtClean="0">
                <a:solidFill>
                  <a:prstClr val="black"/>
                </a:solidFill>
              </a:rPr>
              <a:t> e di </a:t>
            </a:r>
            <a:r>
              <a:rPr lang="en-GB" altLang="it-IT" sz="2000" dirty="0" err="1" smtClean="0">
                <a:solidFill>
                  <a:prstClr val="black"/>
                </a:solidFill>
              </a:rPr>
              <a:t>indagine</a:t>
            </a:r>
            <a:r>
              <a:rPr lang="en-GB" altLang="it-IT" sz="2000" dirty="0" smtClean="0">
                <a:solidFill>
                  <a:prstClr val="black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 dirty="0" smtClean="0">
                <a:solidFill>
                  <a:prstClr val="black"/>
                </a:solidFill>
              </a:rPr>
              <a:t>  </a:t>
            </a:r>
            <a:r>
              <a:rPr lang="en-GB" altLang="it-IT" dirty="0" err="1" smtClean="0">
                <a:solidFill>
                  <a:prstClr val="black"/>
                </a:solidFill>
                <a:hlinkClick r:id="rId2" action="ppaction://hlinksldjump"/>
              </a:rPr>
              <a:t>Diapositiva</a:t>
            </a:r>
            <a:r>
              <a:rPr lang="en-GB" altLang="it-IT" dirty="0" smtClean="0">
                <a:solidFill>
                  <a:prstClr val="black"/>
                </a:solidFill>
                <a:hlinkClick r:id="rId2" action="ppaction://hlinksldjump"/>
              </a:rPr>
              <a:t> 27</a:t>
            </a:r>
            <a:endParaRPr lang="en-GB" altLang="it-IT" dirty="0" smtClean="0">
              <a:solidFill>
                <a:prstClr val="black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6021746" y="1628775"/>
            <a:ext cx="720080" cy="60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7007012" y="1462391"/>
            <a:ext cx="130940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VINCOLO</a:t>
            </a:r>
          </a:p>
          <a:p>
            <a:pPr algn="ctr"/>
            <a:r>
              <a:rPr lang="en-US" b="1" dirty="0" smtClean="0"/>
              <a:t>PSN</a:t>
            </a:r>
            <a:endParaRPr lang="en-US" b="1" dirty="0"/>
          </a:p>
        </p:txBody>
      </p:sp>
      <p:sp>
        <p:nvSpPr>
          <p:cNvPr id="13" name="Rettangolo 3"/>
          <p:cNvSpPr>
            <a:spLocks noChangeArrowheads="1"/>
          </p:cNvSpPr>
          <p:nvPr/>
        </p:nvSpPr>
        <p:spPr bwMode="auto">
          <a:xfrm>
            <a:off x="2257588" y="0"/>
            <a:ext cx="39805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Possibilità di fare sperimentazioni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17242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0825" y="476250"/>
            <a:ext cx="8642350" cy="2952750"/>
          </a:xfrm>
        </p:spPr>
        <p:txBody>
          <a:bodyPr bIns="180000"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it-IT" sz="2000" b="1" i="1" dirty="0" smtClean="0"/>
              <a:t>Alcune specificità del progetto</a:t>
            </a:r>
            <a:endParaRPr lang="it-IT" sz="1800" b="1" i="1" dirty="0" smtClean="0"/>
          </a:p>
          <a:p>
            <a:pPr>
              <a:defRPr/>
            </a:pPr>
            <a:r>
              <a:rPr lang="it-IT" sz="1800" dirty="0"/>
              <a:t>fare riferimento ad intere sottopopolazioni (e non quindi a campioni statistici di popolazioni);</a:t>
            </a:r>
            <a:endParaRPr lang="en-US" sz="1800" dirty="0"/>
          </a:p>
          <a:p>
            <a:pPr>
              <a:defRPr/>
            </a:pPr>
            <a:r>
              <a:rPr lang="it-IT" sz="1800" dirty="0"/>
              <a:t>essere riferite ad ambiti territoriali ristretti (piccoli comuni o ambiti sub comunali;</a:t>
            </a:r>
            <a:endParaRPr lang="en-US" sz="1800" dirty="0"/>
          </a:p>
          <a:p>
            <a:pPr>
              <a:defRPr/>
            </a:pPr>
            <a:r>
              <a:rPr lang="it-IT" sz="1800" dirty="0"/>
              <a:t>poter contenere una molteplicità di informazioni (</a:t>
            </a:r>
            <a:r>
              <a:rPr lang="it-IT" sz="1800" dirty="0" err="1"/>
              <a:t>studio+lavoro+tipologia</a:t>
            </a:r>
            <a:r>
              <a:rPr lang="it-IT" sz="1800" dirty="0"/>
              <a:t> </a:t>
            </a:r>
            <a:r>
              <a:rPr lang="it-IT" sz="1800" dirty="0" err="1"/>
              <a:t>familiare+reddito</a:t>
            </a:r>
            <a:r>
              <a:rPr lang="it-IT" sz="1800" dirty="0"/>
              <a:t>….);</a:t>
            </a:r>
            <a:endParaRPr lang="en-US" sz="1800" dirty="0"/>
          </a:p>
          <a:p>
            <a:pPr>
              <a:defRPr/>
            </a:pPr>
            <a:r>
              <a:rPr lang="it-IT" sz="1800" dirty="0"/>
              <a:t>poter contenere dati sensibili (ad es. contributi per disabilità</a:t>
            </a:r>
            <a:r>
              <a:rPr lang="it-IT" sz="1800" dirty="0" smtClean="0"/>
              <a:t>);</a:t>
            </a:r>
          </a:p>
          <a:p>
            <a:pPr>
              <a:defRPr/>
            </a:pPr>
            <a:r>
              <a:rPr lang="it-IT" sz="1800" dirty="0" smtClean="0"/>
              <a:t>poter derivare sistemi </a:t>
            </a:r>
            <a:r>
              <a:rPr lang="it-IT" sz="1800" dirty="0"/>
              <a:t>di classificazione e definizione non “omogenei” con quelli della statistica </a:t>
            </a:r>
            <a:r>
              <a:rPr lang="it-IT" sz="1800" dirty="0" smtClean="0"/>
              <a:t>ufficiale. </a:t>
            </a:r>
            <a:endParaRPr lang="en-US" sz="1800" b="1" u="sng" dirty="0"/>
          </a:p>
        </p:txBody>
      </p:sp>
      <p:sp>
        <p:nvSpPr>
          <p:cNvPr id="45059" name="CasellaDiTesto 4"/>
          <p:cNvSpPr txBox="1">
            <a:spLocks noChangeArrowheads="1"/>
          </p:cNvSpPr>
          <p:nvPr/>
        </p:nvSpPr>
        <p:spPr bwMode="auto">
          <a:xfrm>
            <a:off x="3313113" y="0"/>
            <a:ext cx="130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b="1" i="1" smtClean="0">
                <a:solidFill>
                  <a:prstClr val="white"/>
                </a:solidFill>
              </a:rPr>
              <a:t>Diffusione</a:t>
            </a:r>
            <a:endParaRPr lang="en-US" altLang="en-US" b="1" i="1" smtClean="0">
              <a:solidFill>
                <a:prstClr val="white"/>
              </a:solidFill>
            </a:endParaRPr>
          </a:p>
        </p:txBody>
      </p:sp>
      <p:sp>
        <p:nvSpPr>
          <p:cNvPr id="5" name="CasellaDiTesto 36"/>
          <p:cNvSpPr txBox="1">
            <a:spLocks noChangeArrowheads="1"/>
          </p:cNvSpPr>
          <p:nvPr/>
        </p:nvSpPr>
        <p:spPr bwMode="auto">
          <a:xfrm>
            <a:off x="467544" y="3549564"/>
            <a:ext cx="8208912" cy="83099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smtClean="0">
                <a:solidFill>
                  <a:schemeClr val="bg1"/>
                </a:solidFill>
              </a:rPr>
              <a:t>Necessità di progettare un ambiente di diffusione «autonomo» ? </a:t>
            </a:r>
          </a:p>
        </p:txBody>
      </p:sp>
      <p:sp>
        <p:nvSpPr>
          <p:cNvPr id="6" name="CasellaDiTesto 36"/>
          <p:cNvSpPr txBox="1">
            <a:spLocks noChangeArrowheads="1"/>
          </p:cNvSpPr>
          <p:nvPr/>
        </p:nvSpPr>
        <p:spPr bwMode="auto">
          <a:xfrm>
            <a:off x="467544" y="4456017"/>
            <a:ext cx="8208912" cy="1200329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400" b="1" dirty="0" smtClean="0">
                <a:solidFill>
                  <a:schemeClr val="bg1"/>
                </a:solidFill>
              </a:rPr>
              <a:t>Necessità di pensare la diffusione dei </a:t>
            </a:r>
            <a:r>
              <a:rPr lang="it-IT" altLang="en-US" sz="2400" b="1" dirty="0" err="1" smtClean="0">
                <a:solidFill>
                  <a:schemeClr val="bg1"/>
                </a:solidFill>
              </a:rPr>
              <a:t>microdati</a:t>
            </a:r>
            <a:r>
              <a:rPr lang="it-IT" altLang="en-US" sz="2400" b="1" dirty="0" smtClean="0">
                <a:solidFill>
                  <a:schemeClr val="bg1"/>
                </a:solidFill>
              </a:rPr>
              <a:t> – anche ad enti SISTAN – in maniera differente (senza identificativi diretti) ? 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</p:spTree>
    <p:extLst>
      <p:ext uri="{BB962C8B-B14F-4D97-AF65-F5344CB8AC3E}">
        <p14:creationId xmlns:p14="http://schemas.microsoft.com/office/powerpoint/2010/main" val="15409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549275"/>
            <a:ext cx="8555038" cy="5521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Obiettivi:</a:t>
            </a:r>
          </a:p>
          <a:p>
            <a:pPr algn="just">
              <a:buFont typeface="Arial" pitchFamily="34" charset="0"/>
              <a:buChar char="•"/>
              <a:defRPr/>
            </a:pPr>
            <a:endParaRPr lang="it-IT" sz="1000" dirty="0" smtClean="0"/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it-IT" sz="2000" dirty="0"/>
              <a:t>Identificare ogni </a:t>
            </a:r>
            <a:r>
              <a:rPr lang="it-IT" sz="2000" dirty="0">
                <a:solidFill>
                  <a:srgbClr val="FF0000"/>
                </a:solidFill>
              </a:rPr>
              <a:t>oggetto</a:t>
            </a:r>
            <a:r>
              <a:rPr lang="it-IT" sz="2000" dirty="0"/>
              <a:t> (famiglia; individuo; unità economiche; loro relazioni) in fonti diverse con un </a:t>
            </a:r>
            <a:r>
              <a:rPr lang="it-IT" sz="2000" b="1" i="1" dirty="0">
                <a:solidFill>
                  <a:srgbClr val="FF0000"/>
                </a:solidFill>
              </a:rPr>
              <a:t>numero ID univoco e stabile</a:t>
            </a:r>
            <a:r>
              <a:rPr lang="it-IT" sz="2000" b="1" i="1" dirty="0"/>
              <a:t> </a:t>
            </a:r>
            <a:r>
              <a:rPr lang="it-IT" sz="2000" dirty="0"/>
              <a:t>nel tempo.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it-IT" sz="2000" dirty="0"/>
              <a:t>Definire, per ogni oggetto, le </a:t>
            </a:r>
            <a:r>
              <a:rPr lang="it-IT" sz="2000" dirty="0">
                <a:solidFill>
                  <a:srgbClr val="FF0000"/>
                </a:solidFill>
              </a:rPr>
              <a:t>relazioni</a:t>
            </a:r>
            <a:r>
              <a:rPr lang="it-IT" sz="2000" dirty="0"/>
              <a:t> logiche e fisiche, nel </a:t>
            </a:r>
            <a:r>
              <a:rPr lang="it-IT" sz="2000" dirty="0">
                <a:solidFill>
                  <a:srgbClr val="FF0000"/>
                </a:solidFill>
              </a:rPr>
              <a:t>tempo</a:t>
            </a:r>
            <a:r>
              <a:rPr lang="it-IT" sz="2000" dirty="0"/>
              <a:t> e nello </a:t>
            </a:r>
            <a:r>
              <a:rPr lang="it-IT" sz="2000" dirty="0">
                <a:solidFill>
                  <a:srgbClr val="FF0000"/>
                </a:solidFill>
              </a:rPr>
              <a:t>spazio</a:t>
            </a:r>
            <a:r>
              <a:rPr lang="it-IT" sz="2000" dirty="0"/>
              <a:t>, tra le informazioni disponibili da fonti diverse.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SIM </a:t>
            </a:r>
            <a:r>
              <a:rPr lang="en-US" sz="2400" b="1" dirty="0">
                <a:solidFill>
                  <a:schemeClr val="accent1"/>
                </a:solidFill>
              </a:rPr>
              <a:t>produce: 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it-IT" sz="1000" dirty="0" smtClean="0"/>
          </a:p>
          <a:p>
            <a:pPr marL="0" indent="0" algn="just">
              <a:buFont typeface="Arial" pitchFamily="34" charset="0"/>
              <a:buNone/>
              <a:defRPr/>
            </a:pPr>
            <a:r>
              <a:rPr lang="it-IT" sz="2000" dirty="0" smtClean="0"/>
              <a:t>Strutture </a:t>
            </a:r>
            <a:r>
              <a:rPr lang="it-IT" sz="2000" dirty="0"/>
              <a:t>di dati riferiti a unità elementari appartenenti a specifiche popolazioni di interesse statistico utili per :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2000" dirty="0" smtClean="0"/>
              <a:t>realizzare </a:t>
            </a:r>
            <a:r>
              <a:rPr lang="it-IT" sz="2000" dirty="0"/>
              <a:t>e aggiornare registri statistici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2000" dirty="0" smtClean="0"/>
              <a:t>realizzare </a:t>
            </a:r>
            <a:r>
              <a:rPr lang="it-IT" sz="2000" dirty="0"/>
              <a:t>sottosistemi di informazioni statistiche dedicate a lavoro, mobilità, istruzione, reddito, ecc.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2000" dirty="0" smtClean="0"/>
              <a:t>dare </a:t>
            </a:r>
            <a:r>
              <a:rPr lang="it-IT" sz="2000" dirty="0"/>
              <a:t>supporto alle rilevazioni statistiche (ad es. per stratificare campioni o fornire variabili ausiliare o integrative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it-IT" sz="2000" dirty="0" smtClean="0"/>
              <a:t> </a:t>
            </a:r>
            <a:endParaRPr lang="it-IT" sz="200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sp>
        <p:nvSpPr>
          <p:cNvPr id="103427" name="CasellaDiTesto 4"/>
          <p:cNvSpPr txBox="1">
            <a:spLocks noChangeArrowheads="1"/>
          </p:cNvSpPr>
          <p:nvPr/>
        </p:nvSpPr>
        <p:spPr bwMode="auto">
          <a:xfrm>
            <a:off x="2843213" y="0"/>
            <a:ext cx="269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</a:rPr>
              <a:t>SIM: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Obiettivi</a:t>
            </a:r>
            <a:r>
              <a:rPr lang="en-US" altLang="en-US" b="1" dirty="0" smtClean="0">
                <a:solidFill>
                  <a:srgbClr val="FFFFFF"/>
                </a:solidFill>
              </a:rPr>
              <a:t> e </a:t>
            </a:r>
            <a:r>
              <a:rPr lang="en-US" altLang="en-US" b="1" dirty="0" err="1" smtClean="0">
                <a:solidFill>
                  <a:srgbClr val="FFFFFF"/>
                </a:solidFill>
              </a:rPr>
              <a:t>utilizzo</a:t>
            </a:r>
            <a:endParaRPr lang="en-US" alt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3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dirty="0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755650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b="1" dirty="0" smtClean="0">
                <a:solidFill>
                  <a:srgbClr val="FFFFFF"/>
                </a:solidFill>
              </a:rPr>
              <a:t>Archimede  virtuale?  Una sfida possibile</a:t>
            </a:r>
          </a:p>
        </p:txBody>
      </p:sp>
      <p:sp>
        <p:nvSpPr>
          <p:cNvPr id="2" name="Ovale 1"/>
          <p:cNvSpPr/>
          <p:nvPr/>
        </p:nvSpPr>
        <p:spPr>
          <a:xfrm>
            <a:off x="3289300" y="2292350"/>
            <a:ext cx="2101850" cy="210185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i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75275" y="894633"/>
            <a:ext cx="1709738" cy="77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ENTI NAZIONALI/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LOCALI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82625" y="2867149"/>
            <a:ext cx="1709737" cy="77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RICERCA/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ACCADEMIA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6318646" y="2954337"/>
            <a:ext cx="1709738" cy="77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ENTI DETENTORI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DI DD.AA.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787526" y="893763"/>
            <a:ext cx="1709737" cy="77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STATISTICHE</a:t>
            </a:r>
          </a:p>
        </p:txBody>
      </p:sp>
      <p:grpSp>
        <p:nvGrpSpPr>
          <p:cNvPr id="60425" name="Gruppo 5"/>
          <p:cNvGrpSpPr>
            <a:grpSpLocks/>
          </p:cNvGrpSpPr>
          <p:nvPr/>
        </p:nvGrpSpPr>
        <p:grpSpPr bwMode="auto">
          <a:xfrm>
            <a:off x="2377829" y="1987572"/>
            <a:ext cx="3868832" cy="1586883"/>
            <a:chOff x="2406540" y="1934472"/>
            <a:chExt cx="3869453" cy="1586502"/>
          </a:xfrm>
        </p:grpSpPr>
        <p:sp>
          <p:nvSpPr>
            <p:cNvPr id="4" name="Freccia bidirezionale orizzontale 3"/>
            <p:cNvSpPr/>
            <p:nvPr/>
          </p:nvSpPr>
          <p:spPr>
            <a:xfrm rot="19146653">
              <a:off x="4897335" y="1955260"/>
              <a:ext cx="882792" cy="35392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ccia bidirezionale orizzontale 13"/>
            <p:cNvSpPr/>
            <p:nvPr/>
          </p:nvSpPr>
          <p:spPr>
            <a:xfrm>
              <a:off x="2406540" y="3078769"/>
              <a:ext cx="882792" cy="355514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527649" y="3120960"/>
              <a:ext cx="1741461" cy="4000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effectLst>
                    <a:reflection blurRad="6350" stA="60000" endA="900" endPos="60000" dist="60007" dir="5400000" sy="-100000" algn="bl" rotWithShape="0"/>
                  </a:effectLst>
                  <a:cs typeface="Arial" charset="0"/>
                </a:rPr>
                <a:t>ARCHIMEDE</a:t>
              </a:r>
            </a:p>
          </p:txBody>
        </p:sp>
        <p:sp>
          <p:nvSpPr>
            <p:cNvPr id="17" name="Freccia bidirezionale orizzontale 16"/>
            <p:cNvSpPr/>
            <p:nvPr/>
          </p:nvSpPr>
          <p:spPr>
            <a:xfrm rot="10800000">
              <a:off x="5465298" y="3092030"/>
              <a:ext cx="810695" cy="35551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ccia bidirezionale orizzontale 18"/>
            <p:cNvSpPr/>
            <p:nvPr/>
          </p:nvSpPr>
          <p:spPr>
            <a:xfrm rot="13117532">
              <a:off x="2651139" y="1934472"/>
              <a:ext cx="1122813" cy="39550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042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30717" y="4897839"/>
            <a:ext cx="2677459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Governance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Sicurezza</a:t>
            </a:r>
            <a:r>
              <a:rPr lang="en-US" sz="2400" b="1" smtClean="0"/>
              <a:t>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970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1158077"/>
            <a:ext cx="8012218" cy="12741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2400" b="1" i="1" u="sng" dirty="0" err="1">
                <a:solidFill>
                  <a:srgbClr val="FFFF00"/>
                </a:solidFill>
                <a:latin typeface="+mj-lt"/>
              </a:rPr>
              <a:t>Repository</a:t>
            </a:r>
            <a:r>
              <a:rPr lang="it-IT" sz="2400" dirty="0">
                <a:latin typeface="+mj-lt"/>
              </a:rPr>
              <a:t> dei dati amministrativi </a:t>
            </a:r>
            <a:r>
              <a:rPr lang="it-IT" sz="2400" dirty="0" smtClean="0">
                <a:latin typeface="+mj-lt"/>
              </a:rPr>
              <a:t>acquisiti dall’Istituto, 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2400" dirty="0" smtClean="0">
                <a:latin typeface="+mj-lt"/>
              </a:rPr>
              <a:t>organizzato </a:t>
            </a:r>
            <a:r>
              <a:rPr lang="it-IT" sz="2400" dirty="0">
                <a:latin typeface="+mj-lt"/>
              </a:rPr>
              <a:t>con lo scopo di supportare i processi di produzione statistica dell'Istat</a:t>
            </a:r>
            <a:r>
              <a:rPr lang="it-IT" dirty="0">
                <a:latin typeface="Calibri"/>
              </a:rPr>
              <a:t>. </a:t>
            </a:r>
            <a:endParaRPr lang="it-IT" sz="1600" dirty="0"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5605" y="2045"/>
            <a:ext cx="753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 smtClean="0">
                <a:solidFill>
                  <a:schemeClr val="bg1"/>
                </a:solidFill>
              </a:rPr>
              <a:t>Sistema Integrato di </a:t>
            </a:r>
            <a:r>
              <a:rPr lang="it-IT" b="1" dirty="0" err="1" smtClean="0">
                <a:solidFill>
                  <a:schemeClr val="bg1"/>
                </a:solidFill>
              </a:rPr>
              <a:t>Microdati</a:t>
            </a:r>
            <a:r>
              <a:rPr lang="it-IT" b="1" dirty="0" smtClean="0">
                <a:solidFill>
                  <a:schemeClr val="bg1"/>
                </a:solidFill>
              </a:rPr>
              <a:t> (SIM)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3789040"/>
            <a:ext cx="80122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Favorisce l’utilizzo di dati individuali, </a:t>
            </a:r>
          </a:p>
          <a:p>
            <a:pPr algn="ctr"/>
            <a:r>
              <a:rPr lang="it-IT" sz="2400" b="1" i="1" u="sng" dirty="0" smtClean="0">
                <a:solidFill>
                  <a:srgbClr val="FFFF00"/>
                </a:solidFill>
              </a:rPr>
              <a:t>privi degli identificativi diretti</a:t>
            </a:r>
            <a:r>
              <a:rPr lang="it-IT" sz="2400" dirty="0" smtClean="0"/>
              <a:t>, </a:t>
            </a:r>
          </a:p>
          <a:p>
            <a:pPr algn="ctr"/>
            <a:r>
              <a:rPr lang="it-IT" sz="2400" dirty="0" smtClean="0"/>
              <a:t>mantenendo inalterate le potenzialità informative derivanti dal processo di integrazione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288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191240"/>
            <a:ext cx="7643480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b="1" i="1" dirty="0" smtClean="0"/>
              <a:t>Individui</a:t>
            </a:r>
            <a:endParaRPr lang="it-IT" sz="2400" b="1" i="1" dirty="0"/>
          </a:p>
          <a:p>
            <a:pPr defTabSz="457200">
              <a:spcBef>
                <a:spcPct val="20000"/>
              </a:spcBef>
            </a:pPr>
            <a:r>
              <a:rPr lang="it-IT" dirty="0" smtClean="0"/>
              <a:t>Tutte </a:t>
            </a:r>
            <a:r>
              <a:rPr lang="it-IT" dirty="0"/>
              <a:t>le fonti in cui sono contenuti dati sufficienti per l’identificazione degli individui alimentano la relativa base per l’integrazione. </a:t>
            </a:r>
            <a:endParaRPr lang="it-IT" dirty="0" smtClean="0"/>
          </a:p>
          <a:p>
            <a:pPr defTabSz="457200">
              <a:spcBef>
                <a:spcPct val="20000"/>
              </a:spcBef>
            </a:pPr>
            <a:r>
              <a:rPr lang="it-IT" dirty="0" smtClean="0"/>
              <a:t>Obiettivo: consentire </a:t>
            </a:r>
            <a:r>
              <a:rPr lang="it-IT" dirty="0"/>
              <a:t>agli utilizzatori di disporre del più ampio set possibile di unità elementari su cui implementare le metodologie specifiche dei processi statistici. </a:t>
            </a:r>
            <a:endParaRPr lang="it-IT" dirty="0" smtClean="0"/>
          </a:p>
          <a:p>
            <a:pPr defTabSz="457200"/>
            <a:endParaRPr lang="it-IT" sz="2000" dirty="0" smtClean="0"/>
          </a:p>
          <a:p>
            <a:pPr defTabSz="457200"/>
            <a:r>
              <a:rPr lang="it-IT" sz="2400" b="1" i="1" dirty="0" smtClean="0"/>
              <a:t>Unità </a:t>
            </a:r>
            <a:r>
              <a:rPr lang="it-IT" sz="2400" b="1" i="1" dirty="0"/>
              <a:t>economiche</a:t>
            </a:r>
          </a:p>
          <a:p>
            <a:pPr defTabSz="457200"/>
            <a:r>
              <a:rPr lang="it-IT" dirty="0" smtClean="0"/>
              <a:t>Obiettivi:</a:t>
            </a:r>
            <a:endParaRPr lang="it-IT" dirty="0"/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it-IT" dirty="0"/>
              <a:t>Individuare le unità giuridiche utili per la costruzione dell’unità statistica impresa. Attribuire il codice identificativo delle unità giuridiche.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it-IT" dirty="0"/>
              <a:t>Attribuire il “codice unità” - fonti amministrative di riferimento che permettono di intercettare i legami tra partite IVA e codici fiscali.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2400" b="1" i="1" dirty="0" smtClean="0">
                <a:solidFill>
                  <a:srgbClr val="C00000"/>
                </a:solidFill>
              </a:rPr>
              <a:t>Sottosistemi di base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0108" y="1484784"/>
            <a:ext cx="76434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b="1" i="1" dirty="0" smtClean="0"/>
              <a:t>SIM luoghi unità economiche</a:t>
            </a:r>
            <a:endParaRPr lang="it-IT" sz="2400" b="1" i="1" dirty="0"/>
          </a:p>
          <a:p>
            <a:pPr defTabSz="457200"/>
            <a:r>
              <a:rPr lang="it-IT" dirty="0" smtClean="0"/>
              <a:t>Obiettivo: identificare </a:t>
            </a:r>
            <a:r>
              <a:rPr lang="it-IT" dirty="0"/>
              <a:t>le localizzazioni delle unità economiche presenti nelle fonti amministrative</a:t>
            </a:r>
            <a:r>
              <a:rPr lang="it-IT" dirty="0" smtClean="0"/>
              <a:t>.</a:t>
            </a:r>
          </a:p>
          <a:p>
            <a:pPr defTabSz="457200"/>
            <a:r>
              <a:rPr lang="it-IT" dirty="0" smtClean="0"/>
              <a:t> </a:t>
            </a:r>
          </a:p>
          <a:p>
            <a:pPr defTabSz="457200"/>
            <a:endParaRPr lang="it-IT" dirty="0" smtClean="0"/>
          </a:p>
          <a:p>
            <a:pPr defTabSz="457200"/>
            <a:r>
              <a:rPr lang="it-IT" sz="2400" b="1" i="1" dirty="0"/>
              <a:t>SIM luoghi </a:t>
            </a:r>
            <a:r>
              <a:rPr lang="it-IT" sz="2400" b="1" i="1" dirty="0" smtClean="0"/>
              <a:t>individui </a:t>
            </a:r>
          </a:p>
          <a:p>
            <a:pPr defTabSz="457200"/>
            <a:r>
              <a:rPr lang="it-IT" dirty="0" smtClean="0"/>
              <a:t>Obiettivo: identificare </a:t>
            </a:r>
            <a:r>
              <a:rPr lang="it-IT" dirty="0"/>
              <a:t>i luoghi che in qualche modo possono interessare le persone fisiche riconosciute dai data set amministrativi inseriti nel sistema: residenza anagrafica, domicilio fiscale, </a:t>
            </a:r>
            <a:r>
              <a:rPr lang="it-IT" dirty="0" smtClean="0"/>
              <a:t>luoghi di lavoro, luoghi di studio, delle utenze domestiche, …. . </a:t>
            </a:r>
          </a:p>
          <a:p>
            <a:pPr defTabSz="457200"/>
            <a:endParaRPr lang="it-IT" dirty="0">
              <a:solidFill>
                <a:srgbClr val="505150"/>
              </a:solidFill>
            </a:endParaRPr>
          </a:p>
          <a:p>
            <a:pPr defTabSz="457200"/>
            <a:endParaRPr lang="it-IT" dirty="0">
              <a:solidFill>
                <a:srgbClr val="505150"/>
              </a:solidFill>
            </a:endParaRPr>
          </a:p>
          <a:p>
            <a:pPr defTabSz="457200"/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2400" b="1" i="1" dirty="0" smtClean="0">
                <a:solidFill>
                  <a:srgbClr val="C00000"/>
                </a:solidFill>
              </a:rPr>
              <a:t>Sottosistemi dei Luoghi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6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07552" y="1340768"/>
            <a:ext cx="76434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SIM relazioni tra unità economiche</a:t>
            </a:r>
            <a:endParaRPr lang="it-IT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457200"/>
            <a:r>
              <a:rPr lang="it-IT" dirty="0" smtClean="0">
                <a:solidFill>
                  <a:srgbClr val="505150"/>
                </a:solidFill>
              </a:rPr>
              <a:t>Obiettivo: cogliere </a:t>
            </a:r>
            <a:r>
              <a:rPr lang="it-IT" dirty="0">
                <a:solidFill>
                  <a:srgbClr val="505150"/>
                </a:solidFill>
              </a:rPr>
              <a:t>alcune possibili relazioni tra unità economiche quali, ad esempio, eventi di trasformazione e legami societari. </a:t>
            </a:r>
            <a:endParaRPr lang="it-IT" dirty="0" smtClean="0">
              <a:solidFill>
                <a:srgbClr val="505150"/>
              </a:solidFill>
            </a:endParaRPr>
          </a:p>
          <a:p>
            <a:pPr defTabSz="457200"/>
            <a:endParaRPr lang="it-IT" sz="1200" dirty="0" smtClean="0">
              <a:solidFill>
                <a:srgbClr val="505150"/>
              </a:solidFill>
            </a:endParaRPr>
          </a:p>
          <a:p>
            <a:pPr defTabSz="457200"/>
            <a:r>
              <a:rPr lang="it-IT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SIM relazioni tra </a:t>
            </a:r>
            <a:r>
              <a:rPr lang="it-IT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individui</a:t>
            </a:r>
            <a:endParaRPr lang="it-IT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457200"/>
            <a:r>
              <a:rPr lang="it-IT" dirty="0" smtClean="0">
                <a:solidFill>
                  <a:srgbClr val="505150"/>
                </a:solidFill>
              </a:rPr>
              <a:t>Obiettivo: </a:t>
            </a:r>
            <a:r>
              <a:rPr lang="it-IT" dirty="0">
                <a:solidFill>
                  <a:srgbClr val="505150"/>
                </a:solidFill>
              </a:rPr>
              <a:t>identificare le relazioni tra gli </a:t>
            </a:r>
            <a:r>
              <a:rPr lang="it-IT" dirty="0" smtClean="0">
                <a:solidFill>
                  <a:srgbClr val="505150"/>
                </a:solidFill>
              </a:rPr>
              <a:t>individui; </a:t>
            </a:r>
            <a:r>
              <a:rPr lang="it-IT" dirty="0">
                <a:solidFill>
                  <a:srgbClr val="505150"/>
                </a:solidFill>
              </a:rPr>
              <a:t>famiglia anagrafica e </a:t>
            </a:r>
            <a:r>
              <a:rPr lang="it-IT" dirty="0" smtClean="0">
                <a:solidFill>
                  <a:srgbClr val="505150"/>
                </a:solidFill>
              </a:rPr>
              <a:t>famiglia </a:t>
            </a:r>
            <a:r>
              <a:rPr lang="it-IT" dirty="0">
                <a:solidFill>
                  <a:srgbClr val="505150"/>
                </a:solidFill>
              </a:rPr>
              <a:t>“fiscale”. </a:t>
            </a:r>
            <a:endParaRPr lang="it-IT" dirty="0" smtClean="0">
              <a:solidFill>
                <a:srgbClr val="505150"/>
              </a:solidFill>
            </a:endParaRPr>
          </a:p>
          <a:p>
            <a:pPr defTabSz="457200"/>
            <a:endParaRPr lang="it-IT" sz="1200" dirty="0" smtClean="0">
              <a:solidFill>
                <a:srgbClr val="505150"/>
              </a:solidFill>
            </a:endParaRPr>
          </a:p>
          <a:p>
            <a:pPr defTabSz="457200"/>
            <a:r>
              <a:rPr lang="it-IT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SIM relazioni tra </a:t>
            </a:r>
            <a:r>
              <a:rPr lang="it-IT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individui e unità </a:t>
            </a:r>
            <a:r>
              <a:rPr lang="it-IT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economiche</a:t>
            </a:r>
          </a:p>
          <a:p>
            <a:pPr defTabSz="457200"/>
            <a:r>
              <a:rPr lang="it-IT" dirty="0" smtClean="0">
                <a:solidFill>
                  <a:srgbClr val="505150"/>
                </a:solidFill>
              </a:rPr>
              <a:t>Obiettivo: integrare </a:t>
            </a:r>
            <a:r>
              <a:rPr lang="it-IT" dirty="0">
                <a:solidFill>
                  <a:srgbClr val="505150"/>
                </a:solidFill>
              </a:rPr>
              <a:t>le informazioni sulle relazioni tra gli individui e le unità economiche. </a:t>
            </a:r>
            <a:r>
              <a:rPr lang="it-IT" dirty="0" smtClean="0">
                <a:solidFill>
                  <a:srgbClr val="505150"/>
                </a:solidFill>
              </a:rPr>
              <a:t>Presenza </a:t>
            </a:r>
            <a:r>
              <a:rPr lang="it-IT" dirty="0">
                <a:solidFill>
                  <a:srgbClr val="505150"/>
                </a:solidFill>
              </a:rPr>
              <a:t>contestuale dei due identificativi necessari per legare i domini “socio-demografico” e “economico”: codice individuo e codice unità. </a:t>
            </a:r>
            <a:endParaRPr lang="it-IT" dirty="0" smtClean="0">
              <a:solidFill>
                <a:srgbClr val="505150"/>
              </a:solidFill>
            </a:endParaRPr>
          </a:p>
          <a:p>
            <a:pPr defTabSz="457200"/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2400" b="1" i="1" dirty="0" smtClean="0">
                <a:solidFill>
                  <a:srgbClr val="C00000"/>
                </a:solidFill>
              </a:rPr>
              <a:t>Sottosistemi delle Relazioni</a:t>
            </a:r>
            <a:endParaRPr lang="it-IT" sz="24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it-IT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7</a:t>
            </a:r>
            <a:endParaRPr lang="it-IT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2400" dirty="0" smtClean="0">
                <a:solidFill>
                  <a:srgbClr val="505150"/>
                </a:solidFill>
              </a:rPr>
              <a:t>Relazioni tra i sottosistemi</a:t>
            </a:r>
          </a:p>
        </p:txBody>
      </p:sp>
      <p:sp>
        <p:nvSpPr>
          <p:cNvPr id="2" name="Disco magnetico 1"/>
          <p:cNvSpPr/>
          <p:nvPr/>
        </p:nvSpPr>
        <p:spPr>
          <a:xfrm>
            <a:off x="2919369" y="1496034"/>
            <a:ext cx="1107347" cy="89762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LUOGHI </a:t>
            </a:r>
            <a:r>
              <a:rPr lang="it-IT" sz="1200" dirty="0">
                <a:solidFill>
                  <a:schemeClr val="bg1"/>
                </a:solidFill>
              </a:rPr>
              <a:t>INDIVIDUI</a:t>
            </a:r>
          </a:p>
        </p:txBody>
      </p:sp>
      <p:sp>
        <p:nvSpPr>
          <p:cNvPr id="7" name="Disco magnetico 6"/>
          <p:cNvSpPr/>
          <p:nvPr/>
        </p:nvSpPr>
        <p:spPr>
          <a:xfrm>
            <a:off x="2919369" y="2878818"/>
            <a:ext cx="1107347" cy="89762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INDIVIDUI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Disco magnetico 7"/>
          <p:cNvSpPr/>
          <p:nvPr/>
        </p:nvSpPr>
        <p:spPr>
          <a:xfrm>
            <a:off x="2919369" y="4351088"/>
            <a:ext cx="1107347" cy="89762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>
                <a:solidFill>
                  <a:schemeClr val="bg1"/>
                </a:solidFill>
              </a:rPr>
              <a:t>SIM </a:t>
            </a:r>
            <a:r>
              <a:rPr lang="it-IT" sz="1200" dirty="0" smtClean="0">
                <a:solidFill>
                  <a:schemeClr val="bg1"/>
                </a:solidFill>
              </a:rPr>
              <a:t>RELAZIONI TRA INDIVIDUI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Disco magnetico 13"/>
          <p:cNvSpPr/>
          <p:nvPr/>
        </p:nvSpPr>
        <p:spPr>
          <a:xfrm>
            <a:off x="5754848" y="1496034"/>
            <a:ext cx="1258348" cy="897622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>
                <a:solidFill>
                  <a:schemeClr val="bg1"/>
                </a:solidFill>
              </a:rPr>
              <a:t>SIM </a:t>
            </a:r>
            <a:r>
              <a:rPr lang="it-IT" sz="1200" dirty="0" smtClean="0">
                <a:solidFill>
                  <a:schemeClr val="bg1"/>
                </a:solidFill>
              </a:rPr>
              <a:t>LUOGHI UNITA</a:t>
            </a:r>
            <a:r>
              <a:rPr lang="it-IT" sz="1200" dirty="0">
                <a:solidFill>
                  <a:schemeClr val="bg1"/>
                </a:solidFill>
              </a:rPr>
              <a:t>’ ECONOMICHE</a:t>
            </a:r>
          </a:p>
        </p:txBody>
      </p:sp>
      <p:sp>
        <p:nvSpPr>
          <p:cNvPr id="15" name="Disco magnetico 14"/>
          <p:cNvSpPr/>
          <p:nvPr/>
        </p:nvSpPr>
        <p:spPr>
          <a:xfrm>
            <a:off x="5754848" y="2878818"/>
            <a:ext cx="1258348" cy="897622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UNITA’ ECONOMICHE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6" name="Disco magnetico 15"/>
          <p:cNvSpPr/>
          <p:nvPr/>
        </p:nvSpPr>
        <p:spPr>
          <a:xfrm>
            <a:off x="5754848" y="4351088"/>
            <a:ext cx="1258348" cy="897622"/>
          </a:xfrm>
          <a:prstGeom prst="flowChartMagneticDisk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>
                <a:solidFill>
                  <a:schemeClr val="bg1"/>
                </a:solidFill>
              </a:rPr>
              <a:t>SIM </a:t>
            </a:r>
            <a:r>
              <a:rPr lang="it-IT" sz="1200" dirty="0" smtClean="0">
                <a:solidFill>
                  <a:schemeClr val="bg1"/>
                </a:solidFill>
              </a:rPr>
              <a:t>RELAZIONI TRA UNITA</a:t>
            </a:r>
            <a:r>
              <a:rPr lang="it-IT" sz="1200" dirty="0">
                <a:solidFill>
                  <a:schemeClr val="bg1"/>
                </a:solidFill>
              </a:rPr>
              <a:t>’ ECONOMICHE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18783" y="3054987"/>
            <a:ext cx="1459684" cy="5452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smtClean="0">
                <a:solidFill>
                  <a:prstClr val="black"/>
                </a:solidFill>
              </a:rPr>
              <a:t>SIM BASE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18782" y="1672203"/>
            <a:ext cx="1459685" cy="5452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smtClean="0">
                <a:solidFill>
                  <a:prstClr val="black"/>
                </a:solidFill>
              </a:rPr>
              <a:t>SIM LUOGHI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18784" y="4243428"/>
            <a:ext cx="1459683" cy="54528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400" dirty="0" smtClean="0">
                <a:solidFill>
                  <a:prstClr val="black"/>
                </a:solidFill>
              </a:rPr>
              <a:t>SIM RELAZIONALI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0" name="Disco magnetico 19"/>
          <p:cNvSpPr/>
          <p:nvPr/>
        </p:nvSpPr>
        <p:spPr>
          <a:xfrm>
            <a:off x="4388839" y="3902277"/>
            <a:ext cx="1107347" cy="897622"/>
          </a:xfrm>
          <a:prstGeom prst="flowChartMagneticDisk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200" dirty="0" smtClean="0">
                <a:solidFill>
                  <a:schemeClr val="bg1"/>
                </a:solidFill>
              </a:rPr>
              <a:t>SIM RELAZIONI INDIVIDUI UNITA’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7" name="Dodecagono 26"/>
          <p:cNvSpPr/>
          <p:nvPr/>
        </p:nvSpPr>
        <p:spPr>
          <a:xfrm>
            <a:off x="1862356" y="3062587"/>
            <a:ext cx="1199625" cy="544896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000" b="1" dirty="0" smtClean="0">
                <a:solidFill>
                  <a:prstClr val="black"/>
                </a:solidFill>
              </a:rPr>
              <a:t>CODICE INDIVIDUO</a:t>
            </a:r>
            <a:endParaRPr lang="it-IT" sz="1000" b="1" dirty="0">
              <a:solidFill>
                <a:prstClr val="black"/>
              </a:solidFill>
            </a:endParaRPr>
          </a:p>
        </p:txBody>
      </p:sp>
      <p:sp>
        <p:nvSpPr>
          <p:cNvPr id="30" name="Dodecagono 29"/>
          <p:cNvSpPr/>
          <p:nvPr/>
        </p:nvSpPr>
        <p:spPr>
          <a:xfrm>
            <a:off x="6930704" y="3066594"/>
            <a:ext cx="1199625" cy="544896"/>
          </a:xfrm>
          <a:prstGeom prst="dodecagon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000" b="1" dirty="0" smtClean="0">
                <a:solidFill>
                  <a:prstClr val="black"/>
                </a:solidFill>
              </a:rPr>
              <a:t>CODICE UNITA’</a:t>
            </a:r>
            <a:endParaRPr lang="it-IT" sz="1000" b="1" dirty="0">
              <a:solidFill>
                <a:prstClr val="black"/>
              </a:solidFill>
            </a:endParaRPr>
          </a:p>
        </p:txBody>
      </p:sp>
      <p:cxnSp>
        <p:nvCxnSpPr>
          <p:cNvPr id="12" name="Connettore 1 11"/>
          <p:cNvCxnSpPr>
            <a:stCxn id="2" idx="3"/>
            <a:endCxn id="7" idx="1"/>
          </p:cNvCxnSpPr>
          <p:nvPr/>
        </p:nvCxnSpPr>
        <p:spPr>
          <a:xfrm>
            <a:off x="3473043" y="2393656"/>
            <a:ext cx="0" cy="485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384022" y="2393656"/>
            <a:ext cx="0" cy="48516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7" idx="3"/>
            <a:endCxn id="20" idx="2"/>
          </p:cNvCxnSpPr>
          <p:nvPr/>
        </p:nvCxnSpPr>
        <p:spPr>
          <a:xfrm>
            <a:off x="3473043" y="3776440"/>
            <a:ext cx="915796" cy="574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5" idx="3"/>
            <a:endCxn id="20" idx="4"/>
          </p:cNvCxnSpPr>
          <p:nvPr/>
        </p:nvCxnSpPr>
        <p:spPr>
          <a:xfrm flipH="1">
            <a:off x="5496186" y="3776440"/>
            <a:ext cx="887836" cy="57464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endCxn id="8" idx="1"/>
          </p:cNvCxnSpPr>
          <p:nvPr/>
        </p:nvCxnSpPr>
        <p:spPr>
          <a:xfrm>
            <a:off x="3473042" y="3758266"/>
            <a:ext cx="1" cy="592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endCxn id="16" idx="1"/>
          </p:cNvCxnSpPr>
          <p:nvPr/>
        </p:nvCxnSpPr>
        <p:spPr>
          <a:xfrm>
            <a:off x="6384022" y="3812096"/>
            <a:ext cx="0" cy="53899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stCxn id="8" idx="4"/>
            <a:endCxn id="20" idx="2"/>
          </p:cNvCxnSpPr>
          <p:nvPr/>
        </p:nvCxnSpPr>
        <p:spPr>
          <a:xfrm flipV="1">
            <a:off x="4026716" y="4351088"/>
            <a:ext cx="362123" cy="4488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16" idx="2"/>
            <a:endCxn id="20" idx="4"/>
          </p:cNvCxnSpPr>
          <p:nvPr/>
        </p:nvCxnSpPr>
        <p:spPr>
          <a:xfrm flipH="1" flipV="1">
            <a:off x="5496186" y="4351088"/>
            <a:ext cx="258662" cy="44881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85605" y="2045"/>
            <a:ext cx="753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 smtClean="0">
                <a:solidFill>
                  <a:schemeClr val="bg1"/>
                </a:solidFill>
              </a:rPr>
              <a:t>Sistema Integrato di </a:t>
            </a:r>
            <a:r>
              <a:rPr lang="it-IT" b="1" dirty="0" err="1" smtClean="0">
                <a:solidFill>
                  <a:schemeClr val="bg1"/>
                </a:solidFill>
              </a:rPr>
              <a:t>Microdati</a:t>
            </a:r>
            <a:r>
              <a:rPr lang="it-IT" b="1" dirty="0" smtClean="0">
                <a:solidFill>
                  <a:schemeClr val="bg1"/>
                </a:solidFill>
              </a:rPr>
              <a:t> (SIM)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853966" y="1140903"/>
            <a:ext cx="6366692" cy="4808377"/>
            <a:chOff x="1853966" y="1140903"/>
            <a:chExt cx="6366692" cy="4808377"/>
          </a:xfrm>
        </p:grpSpPr>
        <p:sp>
          <p:nvSpPr>
            <p:cNvPr id="23" name="Dodecagono 22"/>
            <p:cNvSpPr/>
            <p:nvPr/>
          </p:nvSpPr>
          <p:spPr>
            <a:xfrm>
              <a:off x="1853967" y="4818680"/>
              <a:ext cx="1199625" cy="544896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INDIVIDUO - CODICE FAMIGLIA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Dodecagono 23"/>
            <p:cNvSpPr/>
            <p:nvPr/>
          </p:nvSpPr>
          <p:spPr>
            <a:xfrm>
              <a:off x="6930703" y="1405960"/>
              <a:ext cx="1289955" cy="544896"/>
            </a:xfrm>
            <a:prstGeom prst="dodecagon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UNITA’ – CODICE UL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Dodecagono 27"/>
            <p:cNvSpPr/>
            <p:nvPr/>
          </p:nvSpPr>
          <p:spPr>
            <a:xfrm>
              <a:off x="4342699" y="4788712"/>
              <a:ext cx="1199625" cy="1160568"/>
            </a:xfrm>
            <a:prstGeom prst="dodecagon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INDIVIDUO – CODICE UNITA’ – 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Dodecagono 28"/>
            <p:cNvSpPr/>
            <p:nvPr/>
          </p:nvSpPr>
          <p:spPr>
            <a:xfrm>
              <a:off x="1853966" y="1140903"/>
              <a:ext cx="1199625" cy="803941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CODICE INDIVIDUO – CODICE LUOGHI INDIVIDUI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Ovale 3"/>
            <p:cNvSpPr/>
            <p:nvPr/>
          </p:nvSpPr>
          <p:spPr>
            <a:xfrm>
              <a:off x="4348192" y="3015782"/>
              <a:ext cx="1044759" cy="95473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TIP. REL IND_UNI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7099180" y="4751374"/>
              <a:ext cx="862669" cy="679508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TIP.</a:t>
              </a:r>
            </a:p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 REL UNITA’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36" name="Dodecagono 35"/>
            <p:cNvSpPr/>
            <p:nvPr/>
          </p:nvSpPr>
          <p:spPr>
            <a:xfrm>
              <a:off x="6930703" y="4243428"/>
              <a:ext cx="1199625" cy="544896"/>
            </a:xfrm>
            <a:prstGeom prst="dodecagon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sz="1000" b="1" dirty="0" smtClean="0">
                  <a:solidFill>
                    <a:prstClr val="black"/>
                  </a:solidFill>
                </a:rPr>
                <a:t>CODICI UNITA’</a:t>
              </a:r>
              <a:endParaRPr lang="it-IT" sz="1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4" grpId="0" animBg="1"/>
      <p:bldP spid="15" grpId="0" animBg="1"/>
      <p:bldP spid="16" grpId="0" animBg="1"/>
      <p:bldP spid="9" grpId="0" animBg="1"/>
      <p:bldP spid="18" grpId="0" animBg="1"/>
      <p:bldP spid="19" grpId="0" animBg="1"/>
      <p:bldP spid="20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554453"/>
              </p:ext>
            </p:extLst>
          </p:nvPr>
        </p:nvGraphicFramePr>
        <p:xfrm>
          <a:off x="679622" y="369331"/>
          <a:ext cx="7710616" cy="644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Foglio di lavoro" r:id="rId5" imgW="9429649" imgH="8991684" progId="Excel.Sheet.12">
                  <p:embed/>
                </p:oleObj>
              </mc:Choice>
              <mc:Fallback>
                <p:oleObj name="Foglio di lavoro" r:id="rId5" imgW="9429649" imgH="89916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622" y="369331"/>
                        <a:ext cx="7710616" cy="6440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85605" y="2045"/>
            <a:ext cx="753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b="1" dirty="0" smtClean="0">
                <a:solidFill>
                  <a:schemeClr val="bg1"/>
                </a:solidFill>
              </a:rPr>
              <a:t>Sistema Integrato di </a:t>
            </a:r>
            <a:r>
              <a:rPr lang="it-IT" b="1" dirty="0" err="1" smtClean="0">
                <a:solidFill>
                  <a:schemeClr val="bg1"/>
                </a:solidFill>
              </a:rPr>
              <a:t>Microdati</a:t>
            </a:r>
            <a:r>
              <a:rPr lang="it-IT" b="1" dirty="0" smtClean="0">
                <a:solidFill>
                  <a:schemeClr val="bg1"/>
                </a:solidFill>
              </a:rPr>
              <a:t> (SIM)</a:t>
            </a:r>
          </a:p>
        </p:txBody>
      </p:sp>
    </p:spTree>
    <p:extLst>
      <p:ext uri="{BB962C8B-B14F-4D97-AF65-F5344CB8AC3E}">
        <p14:creationId xmlns:p14="http://schemas.microsoft.com/office/powerpoint/2010/main" val="641984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2331</Words>
  <Application>Microsoft Office PowerPoint</Application>
  <PresentationFormat>Presentazione su schermo (4:3)</PresentationFormat>
  <Paragraphs>487</Paragraphs>
  <Slides>30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4" baseType="lpstr">
      <vt:lpstr>1_copertina</vt:lpstr>
      <vt:lpstr>2_copertina</vt:lpstr>
      <vt:lpstr>7_copertina</vt:lpstr>
      <vt:lpstr>3_copertina</vt:lpstr>
      <vt:lpstr>copertina</vt:lpstr>
      <vt:lpstr>4_copertina</vt:lpstr>
      <vt:lpstr>5_copertina</vt:lpstr>
      <vt:lpstr>6_copertina</vt:lpstr>
      <vt:lpstr>8_copertina</vt:lpstr>
      <vt:lpstr>9_copertina</vt:lpstr>
      <vt:lpstr>10_copertina</vt:lpstr>
      <vt:lpstr>11_copertina</vt:lpstr>
      <vt:lpstr>Presentazione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Garofalo</dc:creator>
  <cp:lastModifiedBy>De Rocchi Domizia</cp:lastModifiedBy>
  <cp:revision>32</cp:revision>
  <dcterms:created xsi:type="dcterms:W3CDTF">2015-04-07T09:26:47Z</dcterms:created>
  <dcterms:modified xsi:type="dcterms:W3CDTF">2015-04-23T09:22:39Z</dcterms:modified>
</cp:coreProperties>
</file>