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46"/>
  </p:notesMasterIdLst>
  <p:sldIdLst>
    <p:sldId id="259" r:id="rId2"/>
    <p:sldId id="261" r:id="rId3"/>
    <p:sldId id="257" r:id="rId4"/>
    <p:sldId id="262" r:id="rId5"/>
    <p:sldId id="258" r:id="rId6"/>
    <p:sldId id="263" r:id="rId7"/>
    <p:sldId id="264" r:id="rId8"/>
    <p:sldId id="265" r:id="rId9"/>
    <p:sldId id="266" r:id="rId10"/>
    <p:sldId id="268" r:id="rId11"/>
    <p:sldId id="269" r:id="rId12"/>
    <p:sldId id="270" r:id="rId13"/>
    <p:sldId id="271" r:id="rId14"/>
    <p:sldId id="272" r:id="rId15"/>
    <p:sldId id="273" r:id="rId16"/>
    <p:sldId id="274" r:id="rId17"/>
    <p:sldId id="296" r:id="rId18"/>
    <p:sldId id="297" r:id="rId19"/>
    <p:sldId id="295" r:id="rId20"/>
    <p:sldId id="275" r:id="rId21"/>
    <p:sldId id="276" r:id="rId22"/>
    <p:sldId id="284" r:id="rId23"/>
    <p:sldId id="282" r:id="rId24"/>
    <p:sldId id="283" r:id="rId25"/>
    <p:sldId id="301" r:id="rId26"/>
    <p:sldId id="281" r:id="rId27"/>
    <p:sldId id="280" r:id="rId28"/>
    <p:sldId id="279" r:id="rId29"/>
    <p:sldId id="278" r:id="rId30"/>
    <p:sldId id="277" r:id="rId31"/>
    <p:sldId id="285" r:id="rId32"/>
    <p:sldId id="291" r:id="rId33"/>
    <p:sldId id="290" r:id="rId34"/>
    <p:sldId id="289" r:id="rId35"/>
    <p:sldId id="287" r:id="rId36"/>
    <p:sldId id="288" r:id="rId37"/>
    <p:sldId id="286" r:id="rId38"/>
    <p:sldId id="298" r:id="rId39"/>
    <p:sldId id="302" r:id="rId40"/>
    <p:sldId id="299" r:id="rId41"/>
    <p:sldId id="300" r:id="rId42"/>
    <p:sldId id="292" r:id="rId43"/>
    <p:sldId id="293" r:id="rId44"/>
    <p:sldId id="294"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2D"/>
    <a:srgbClr val="009242"/>
    <a:srgbClr val="339966"/>
    <a:srgbClr val="3A966F"/>
    <a:srgbClr val="2EA1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autoAdjust="0"/>
  </p:normalViewPr>
  <p:slideViewPr>
    <p:cSldViewPr snapToGrid="0">
      <p:cViewPr varScale="1">
        <p:scale>
          <a:sx n="162" d="100"/>
          <a:sy n="162" d="100"/>
        </p:scale>
        <p:origin x="196" y="10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3" d="100"/>
          <a:sy n="123" d="100"/>
        </p:scale>
        <p:origin x="4904"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90B98-E000-4466-8114-C8959DA351CA}" type="datetimeFigureOut">
              <a:rPr lang="it-IT" smtClean="0"/>
              <a:t>22/04/2024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531BD5-DAF0-4937-90D8-37FF0D69949B}" type="slidenum">
              <a:rPr lang="it-IT" smtClean="0"/>
              <a:t>‹N›</a:t>
            </a:fld>
            <a:endParaRPr lang="it-IT"/>
          </a:p>
        </p:txBody>
      </p:sp>
    </p:spTree>
    <p:extLst>
      <p:ext uri="{BB962C8B-B14F-4D97-AF65-F5344CB8AC3E}">
        <p14:creationId xmlns:p14="http://schemas.microsoft.com/office/powerpoint/2010/main" val="2078173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1</a:t>
            </a:fld>
            <a:endParaRPr lang="it-IT"/>
          </a:p>
        </p:txBody>
      </p:sp>
    </p:spTree>
    <p:extLst>
      <p:ext uri="{BB962C8B-B14F-4D97-AF65-F5344CB8AC3E}">
        <p14:creationId xmlns:p14="http://schemas.microsoft.com/office/powerpoint/2010/main" val="4236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10</a:t>
            </a:fld>
            <a:endParaRPr lang="it-IT"/>
          </a:p>
        </p:txBody>
      </p:sp>
    </p:spTree>
    <p:extLst>
      <p:ext uri="{BB962C8B-B14F-4D97-AF65-F5344CB8AC3E}">
        <p14:creationId xmlns:p14="http://schemas.microsoft.com/office/powerpoint/2010/main" val="1664881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11</a:t>
            </a:fld>
            <a:endParaRPr lang="it-IT"/>
          </a:p>
        </p:txBody>
      </p:sp>
    </p:spTree>
    <p:extLst>
      <p:ext uri="{BB962C8B-B14F-4D97-AF65-F5344CB8AC3E}">
        <p14:creationId xmlns:p14="http://schemas.microsoft.com/office/powerpoint/2010/main" val="211430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12</a:t>
            </a:fld>
            <a:endParaRPr lang="it-IT"/>
          </a:p>
        </p:txBody>
      </p:sp>
    </p:spTree>
    <p:extLst>
      <p:ext uri="{BB962C8B-B14F-4D97-AF65-F5344CB8AC3E}">
        <p14:creationId xmlns:p14="http://schemas.microsoft.com/office/powerpoint/2010/main" val="2399650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13</a:t>
            </a:fld>
            <a:endParaRPr lang="it-IT"/>
          </a:p>
        </p:txBody>
      </p:sp>
    </p:spTree>
    <p:extLst>
      <p:ext uri="{BB962C8B-B14F-4D97-AF65-F5344CB8AC3E}">
        <p14:creationId xmlns:p14="http://schemas.microsoft.com/office/powerpoint/2010/main" val="2082235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14</a:t>
            </a:fld>
            <a:endParaRPr lang="it-IT"/>
          </a:p>
        </p:txBody>
      </p:sp>
    </p:spTree>
    <p:extLst>
      <p:ext uri="{BB962C8B-B14F-4D97-AF65-F5344CB8AC3E}">
        <p14:creationId xmlns:p14="http://schemas.microsoft.com/office/powerpoint/2010/main" val="1455082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15</a:t>
            </a:fld>
            <a:endParaRPr lang="it-IT"/>
          </a:p>
        </p:txBody>
      </p:sp>
    </p:spTree>
    <p:extLst>
      <p:ext uri="{BB962C8B-B14F-4D97-AF65-F5344CB8AC3E}">
        <p14:creationId xmlns:p14="http://schemas.microsoft.com/office/powerpoint/2010/main" val="1203579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16</a:t>
            </a:fld>
            <a:endParaRPr lang="it-IT"/>
          </a:p>
        </p:txBody>
      </p:sp>
    </p:spTree>
    <p:extLst>
      <p:ext uri="{BB962C8B-B14F-4D97-AF65-F5344CB8AC3E}">
        <p14:creationId xmlns:p14="http://schemas.microsoft.com/office/powerpoint/2010/main" val="2273860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17</a:t>
            </a:fld>
            <a:endParaRPr lang="it-IT"/>
          </a:p>
        </p:txBody>
      </p:sp>
    </p:spTree>
    <p:extLst>
      <p:ext uri="{BB962C8B-B14F-4D97-AF65-F5344CB8AC3E}">
        <p14:creationId xmlns:p14="http://schemas.microsoft.com/office/powerpoint/2010/main" val="2019649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18</a:t>
            </a:fld>
            <a:endParaRPr lang="it-IT"/>
          </a:p>
        </p:txBody>
      </p:sp>
    </p:spTree>
    <p:extLst>
      <p:ext uri="{BB962C8B-B14F-4D97-AF65-F5344CB8AC3E}">
        <p14:creationId xmlns:p14="http://schemas.microsoft.com/office/powerpoint/2010/main" val="1960950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19</a:t>
            </a:fld>
            <a:endParaRPr lang="it-IT"/>
          </a:p>
        </p:txBody>
      </p:sp>
    </p:spTree>
    <p:extLst>
      <p:ext uri="{BB962C8B-B14F-4D97-AF65-F5344CB8AC3E}">
        <p14:creationId xmlns:p14="http://schemas.microsoft.com/office/powerpoint/2010/main" val="1772043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2</a:t>
            </a:fld>
            <a:endParaRPr lang="it-IT"/>
          </a:p>
        </p:txBody>
      </p:sp>
    </p:spTree>
    <p:extLst>
      <p:ext uri="{BB962C8B-B14F-4D97-AF65-F5344CB8AC3E}">
        <p14:creationId xmlns:p14="http://schemas.microsoft.com/office/powerpoint/2010/main" val="10673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20</a:t>
            </a:fld>
            <a:endParaRPr lang="it-IT"/>
          </a:p>
        </p:txBody>
      </p:sp>
    </p:spTree>
    <p:extLst>
      <p:ext uri="{BB962C8B-B14F-4D97-AF65-F5344CB8AC3E}">
        <p14:creationId xmlns:p14="http://schemas.microsoft.com/office/powerpoint/2010/main" val="793617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21</a:t>
            </a:fld>
            <a:endParaRPr lang="it-IT"/>
          </a:p>
        </p:txBody>
      </p:sp>
    </p:spTree>
    <p:extLst>
      <p:ext uri="{BB962C8B-B14F-4D97-AF65-F5344CB8AC3E}">
        <p14:creationId xmlns:p14="http://schemas.microsoft.com/office/powerpoint/2010/main" val="1447145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22</a:t>
            </a:fld>
            <a:endParaRPr lang="it-IT"/>
          </a:p>
        </p:txBody>
      </p:sp>
    </p:spTree>
    <p:extLst>
      <p:ext uri="{BB962C8B-B14F-4D97-AF65-F5344CB8AC3E}">
        <p14:creationId xmlns:p14="http://schemas.microsoft.com/office/powerpoint/2010/main" val="976324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23</a:t>
            </a:fld>
            <a:endParaRPr lang="it-IT"/>
          </a:p>
        </p:txBody>
      </p:sp>
    </p:spTree>
    <p:extLst>
      <p:ext uri="{BB962C8B-B14F-4D97-AF65-F5344CB8AC3E}">
        <p14:creationId xmlns:p14="http://schemas.microsoft.com/office/powerpoint/2010/main" val="1875353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24</a:t>
            </a:fld>
            <a:endParaRPr lang="it-IT"/>
          </a:p>
        </p:txBody>
      </p:sp>
    </p:spTree>
    <p:extLst>
      <p:ext uri="{BB962C8B-B14F-4D97-AF65-F5344CB8AC3E}">
        <p14:creationId xmlns:p14="http://schemas.microsoft.com/office/powerpoint/2010/main" val="4015532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25</a:t>
            </a:fld>
            <a:endParaRPr lang="it-IT"/>
          </a:p>
        </p:txBody>
      </p:sp>
    </p:spTree>
    <p:extLst>
      <p:ext uri="{BB962C8B-B14F-4D97-AF65-F5344CB8AC3E}">
        <p14:creationId xmlns:p14="http://schemas.microsoft.com/office/powerpoint/2010/main" val="1420064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26</a:t>
            </a:fld>
            <a:endParaRPr lang="it-IT"/>
          </a:p>
        </p:txBody>
      </p:sp>
    </p:spTree>
    <p:extLst>
      <p:ext uri="{BB962C8B-B14F-4D97-AF65-F5344CB8AC3E}">
        <p14:creationId xmlns:p14="http://schemas.microsoft.com/office/powerpoint/2010/main" val="2998840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27</a:t>
            </a:fld>
            <a:endParaRPr lang="it-IT"/>
          </a:p>
        </p:txBody>
      </p:sp>
    </p:spTree>
    <p:extLst>
      <p:ext uri="{BB962C8B-B14F-4D97-AF65-F5344CB8AC3E}">
        <p14:creationId xmlns:p14="http://schemas.microsoft.com/office/powerpoint/2010/main" val="2790729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28</a:t>
            </a:fld>
            <a:endParaRPr lang="it-IT"/>
          </a:p>
        </p:txBody>
      </p:sp>
    </p:spTree>
    <p:extLst>
      <p:ext uri="{BB962C8B-B14F-4D97-AF65-F5344CB8AC3E}">
        <p14:creationId xmlns:p14="http://schemas.microsoft.com/office/powerpoint/2010/main" val="263709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29</a:t>
            </a:fld>
            <a:endParaRPr lang="it-IT"/>
          </a:p>
        </p:txBody>
      </p:sp>
    </p:spTree>
    <p:extLst>
      <p:ext uri="{BB962C8B-B14F-4D97-AF65-F5344CB8AC3E}">
        <p14:creationId xmlns:p14="http://schemas.microsoft.com/office/powerpoint/2010/main" val="2286094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3</a:t>
            </a:fld>
            <a:endParaRPr lang="it-IT"/>
          </a:p>
        </p:txBody>
      </p:sp>
    </p:spTree>
    <p:extLst>
      <p:ext uri="{BB962C8B-B14F-4D97-AF65-F5344CB8AC3E}">
        <p14:creationId xmlns:p14="http://schemas.microsoft.com/office/powerpoint/2010/main" val="35647891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30</a:t>
            </a:fld>
            <a:endParaRPr lang="it-IT"/>
          </a:p>
        </p:txBody>
      </p:sp>
    </p:spTree>
    <p:extLst>
      <p:ext uri="{BB962C8B-B14F-4D97-AF65-F5344CB8AC3E}">
        <p14:creationId xmlns:p14="http://schemas.microsoft.com/office/powerpoint/2010/main" val="3901958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31</a:t>
            </a:fld>
            <a:endParaRPr lang="it-IT"/>
          </a:p>
        </p:txBody>
      </p:sp>
    </p:spTree>
    <p:extLst>
      <p:ext uri="{BB962C8B-B14F-4D97-AF65-F5344CB8AC3E}">
        <p14:creationId xmlns:p14="http://schemas.microsoft.com/office/powerpoint/2010/main" val="33516813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32</a:t>
            </a:fld>
            <a:endParaRPr lang="it-IT"/>
          </a:p>
        </p:txBody>
      </p:sp>
    </p:spTree>
    <p:extLst>
      <p:ext uri="{BB962C8B-B14F-4D97-AF65-F5344CB8AC3E}">
        <p14:creationId xmlns:p14="http://schemas.microsoft.com/office/powerpoint/2010/main" val="26746334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33</a:t>
            </a:fld>
            <a:endParaRPr lang="it-IT"/>
          </a:p>
        </p:txBody>
      </p:sp>
    </p:spTree>
    <p:extLst>
      <p:ext uri="{BB962C8B-B14F-4D97-AF65-F5344CB8AC3E}">
        <p14:creationId xmlns:p14="http://schemas.microsoft.com/office/powerpoint/2010/main" val="5937494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34</a:t>
            </a:fld>
            <a:endParaRPr lang="it-IT"/>
          </a:p>
        </p:txBody>
      </p:sp>
    </p:spTree>
    <p:extLst>
      <p:ext uri="{BB962C8B-B14F-4D97-AF65-F5344CB8AC3E}">
        <p14:creationId xmlns:p14="http://schemas.microsoft.com/office/powerpoint/2010/main" val="15270921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35</a:t>
            </a:fld>
            <a:endParaRPr lang="it-IT"/>
          </a:p>
        </p:txBody>
      </p:sp>
    </p:spTree>
    <p:extLst>
      <p:ext uri="{BB962C8B-B14F-4D97-AF65-F5344CB8AC3E}">
        <p14:creationId xmlns:p14="http://schemas.microsoft.com/office/powerpoint/2010/main" val="20246265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36</a:t>
            </a:fld>
            <a:endParaRPr lang="it-IT"/>
          </a:p>
        </p:txBody>
      </p:sp>
    </p:spTree>
    <p:extLst>
      <p:ext uri="{BB962C8B-B14F-4D97-AF65-F5344CB8AC3E}">
        <p14:creationId xmlns:p14="http://schemas.microsoft.com/office/powerpoint/2010/main" val="3942448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37</a:t>
            </a:fld>
            <a:endParaRPr lang="it-IT"/>
          </a:p>
        </p:txBody>
      </p:sp>
    </p:spTree>
    <p:extLst>
      <p:ext uri="{BB962C8B-B14F-4D97-AF65-F5344CB8AC3E}">
        <p14:creationId xmlns:p14="http://schemas.microsoft.com/office/powerpoint/2010/main" val="36021354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38</a:t>
            </a:fld>
            <a:endParaRPr lang="it-IT"/>
          </a:p>
        </p:txBody>
      </p:sp>
    </p:spTree>
    <p:extLst>
      <p:ext uri="{BB962C8B-B14F-4D97-AF65-F5344CB8AC3E}">
        <p14:creationId xmlns:p14="http://schemas.microsoft.com/office/powerpoint/2010/main" val="18657979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39</a:t>
            </a:fld>
            <a:endParaRPr lang="it-IT"/>
          </a:p>
        </p:txBody>
      </p:sp>
    </p:spTree>
    <p:extLst>
      <p:ext uri="{BB962C8B-B14F-4D97-AF65-F5344CB8AC3E}">
        <p14:creationId xmlns:p14="http://schemas.microsoft.com/office/powerpoint/2010/main" val="1734678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4</a:t>
            </a:fld>
            <a:endParaRPr lang="it-IT"/>
          </a:p>
        </p:txBody>
      </p:sp>
    </p:spTree>
    <p:extLst>
      <p:ext uri="{BB962C8B-B14F-4D97-AF65-F5344CB8AC3E}">
        <p14:creationId xmlns:p14="http://schemas.microsoft.com/office/powerpoint/2010/main" val="38800632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40</a:t>
            </a:fld>
            <a:endParaRPr lang="it-IT"/>
          </a:p>
        </p:txBody>
      </p:sp>
    </p:spTree>
    <p:extLst>
      <p:ext uri="{BB962C8B-B14F-4D97-AF65-F5344CB8AC3E}">
        <p14:creationId xmlns:p14="http://schemas.microsoft.com/office/powerpoint/2010/main" val="22111250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41</a:t>
            </a:fld>
            <a:endParaRPr lang="it-IT"/>
          </a:p>
        </p:txBody>
      </p:sp>
    </p:spTree>
    <p:extLst>
      <p:ext uri="{BB962C8B-B14F-4D97-AF65-F5344CB8AC3E}">
        <p14:creationId xmlns:p14="http://schemas.microsoft.com/office/powerpoint/2010/main" val="40899444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42</a:t>
            </a:fld>
            <a:endParaRPr lang="it-IT"/>
          </a:p>
        </p:txBody>
      </p:sp>
    </p:spTree>
    <p:extLst>
      <p:ext uri="{BB962C8B-B14F-4D97-AF65-F5344CB8AC3E}">
        <p14:creationId xmlns:p14="http://schemas.microsoft.com/office/powerpoint/2010/main" val="8263395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43</a:t>
            </a:fld>
            <a:endParaRPr lang="it-IT"/>
          </a:p>
        </p:txBody>
      </p:sp>
    </p:spTree>
    <p:extLst>
      <p:ext uri="{BB962C8B-B14F-4D97-AF65-F5344CB8AC3E}">
        <p14:creationId xmlns:p14="http://schemas.microsoft.com/office/powerpoint/2010/main" val="30926113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44</a:t>
            </a:fld>
            <a:endParaRPr lang="it-IT"/>
          </a:p>
        </p:txBody>
      </p:sp>
    </p:spTree>
    <p:extLst>
      <p:ext uri="{BB962C8B-B14F-4D97-AF65-F5344CB8AC3E}">
        <p14:creationId xmlns:p14="http://schemas.microsoft.com/office/powerpoint/2010/main" val="1454674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5</a:t>
            </a:fld>
            <a:endParaRPr lang="it-IT"/>
          </a:p>
        </p:txBody>
      </p:sp>
    </p:spTree>
    <p:extLst>
      <p:ext uri="{BB962C8B-B14F-4D97-AF65-F5344CB8AC3E}">
        <p14:creationId xmlns:p14="http://schemas.microsoft.com/office/powerpoint/2010/main" val="310125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6</a:t>
            </a:fld>
            <a:endParaRPr lang="it-IT"/>
          </a:p>
        </p:txBody>
      </p:sp>
    </p:spTree>
    <p:extLst>
      <p:ext uri="{BB962C8B-B14F-4D97-AF65-F5344CB8AC3E}">
        <p14:creationId xmlns:p14="http://schemas.microsoft.com/office/powerpoint/2010/main" val="2196685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7</a:t>
            </a:fld>
            <a:endParaRPr lang="it-IT"/>
          </a:p>
        </p:txBody>
      </p:sp>
    </p:spTree>
    <p:extLst>
      <p:ext uri="{BB962C8B-B14F-4D97-AF65-F5344CB8AC3E}">
        <p14:creationId xmlns:p14="http://schemas.microsoft.com/office/powerpoint/2010/main" val="2834937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8</a:t>
            </a:fld>
            <a:endParaRPr lang="it-IT"/>
          </a:p>
        </p:txBody>
      </p:sp>
    </p:spTree>
    <p:extLst>
      <p:ext uri="{BB962C8B-B14F-4D97-AF65-F5344CB8AC3E}">
        <p14:creationId xmlns:p14="http://schemas.microsoft.com/office/powerpoint/2010/main" val="1828906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9</a:t>
            </a:fld>
            <a:endParaRPr lang="it-IT"/>
          </a:p>
        </p:txBody>
      </p:sp>
    </p:spTree>
    <p:extLst>
      <p:ext uri="{BB962C8B-B14F-4D97-AF65-F5344CB8AC3E}">
        <p14:creationId xmlns:p14="http://schemas.microsoft.com/office/powerpoint/2010/main" val="4104574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6FA9AEE-6A9B-4701-B0AE-FAA47C4364D0}" type="datetime1">
              <a:rPr lang="it-IT" smtClean="0"/>
              <a:t>22/04/2024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D98B4D1-54DE-4516-9A2B-FFB59822C569}" type="slidenum">
              <a:rPr lang="it-IT" smtClean="0"/>
              <a:t>‹N›</a:t>
            </a:fld>
            <a:endParaRPr lang="it-IT"/>
          </a:p>
        </p:txBody>
      </p:sp>
    </p:spTree>
    <p:extLst>
      <p:ext uri="{BB962C8B-B14F-4D97-AF65-F5344CB8AC3E}">
        <p14:creationId xmlns:p14="http://schemas.microsoft.com/office/powerpoint/2010/main" val="211647720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6FA9AEE-6A9B-4701-B0AE-FAA47C4364D0}" type="datetime1">
              <a:rPr lang="it-IT" smtClean="0"/>
              <a:t>22/04/2024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D98B4D1-54DE-4516-9A2B-FFB59822C569}" type="slidenum">
              <a:rPr lang="it-IT" smtClean="0"/>
              <a:t>‹N›</a:t>
            </a:fld>
            <a:endParaRPr lang="it-IT"/>
          </a:p>
        </p:txBody>
      </p:sp>
    </p:spTree>
    <p:extLst>
      <p:ext uri="{BB962C8B-B14F-4D97-AF65-F5344CB8AC3E}">
        <p14:creationId xmlns:p14="http://schemas.microsoft.com/office/powerpoint/2010/main" val="354282457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6FA9AEE-6A9B-4701-B0AE-FAA47C4364D0}" type="datetime1">
              <a:rPr lang="it-IT" smtClean="0"/>
              <a:t>22/04/2024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D98B4D1-54DE-4516-9A2B-FFB59822C569}" type="slidenum">
              <a:rPr lang="it-IT" smtClean="0"/>
              <a:t>‹N›</a:t>
            </a:fld>
            <a:endParaRPr lang="it-IT"/>
          </a:p>
        </p:txBody>
      </p:sp>
    </p:spTree>
    <p:extLst>
      <p:ext uri="{BB962C8B-B14F-4D97-AF65-F5344CB8AC3E}">
        <p14:creationId xmlns:p14="http://schemas.microsoft.com/office/powerpoint/2010/main" val="408304156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Copertina">
    <p:spTree>
      <p:nvGrpSpPr>
        <p:cNvPr id="1" name=""/>
        <p:cNvGrpSpPr/>
        <p:nvPr/>
      </p:nvGrpSpPr>
      <p:grpSpPr>
        <a:xfrm>
          <a:off x="0" y="0"/>
          <a:ext cx="0" cy="0"/>
          <a:chOff x="0" y="0"/>
          <a:chExt cx="0" cy="0"/>
        </a:xfrm>
      </p:grpSpPr>
      <p:pic>
        <p:nvPicPr>
          <p:cNvPr id="12" name="Google Shape;41;p1">
            <a:extLst>
              <a:ext uri="{FF2B5EF4-FFF2-40B4-BE49-F238E27FC236}">
                <a16:creationId xmlns:a16="http://schemas.microsoft.com/office/drawing/2014/main" id="{4AC4AB54-66B1-454E-862C-4CD1F9DCBE2B}"/>
              </a:ext>
            </a:extLst>
          </p:cNvPr>
          <p:cNvPicPr preferRelativeResize="0">
            <a:picLocks noChangeAspect="1"/>
          </p:cNvPicPr>
          <p:nvPr userDrawn="1"/>
        </p:nvPicPr>
        <p:blipFill rotWithShape="1">
          <a:blip r:embed="rId2">
            <a:alphaModFix/>
          </a:blip>
          <a:srcRect/>
          <a:stretch/>
        </p:blipFill>
        <p:spPr>
          <a:xfrm>
            <a:off x="467640" y="877421"/>
            <a:ext cx="11256720" cy="5940000"/>
          </a:xfrm>
          <a:prstGeom prst="rect">
            <a:avLst/>
          </a:prstGeom>
          <a:noFill/>
          <a:ln>
            <a:noFill/>
          </a:ln>
        </p:spPr>
      </p:pic>
      <p:sp>
        <p:nvSpPr>
          <p:cNvPr id="7" name="Rettangolo 6">
            <a:extLst>
              <a:ext uri="{FF2B5EF4-FFF2-40B4-BE49-F238E27FC236}">
                <a16:creationId xmlns:a16="http://schemas.microsoft.com/office/drawing/2014/main" id="{950D1B70-FC64-496E-9ADE-0F3F1FC9103F}"/>
              </a:ext>
            </a:extLst>
          </p:cNvPr>
          <p:cNvSpPr/>
          <p:nvPr userDrawn="1"/>
        </p:nvSpPr>
        <p:spPr>
          <a:xfrm>
            <a:off x="0" y="760928"/>
            <a:ext cx="12192000" cy="108000"/>
          </a:xfrm>
          <a:prstGeom prst="rect">
            <a:avLst/>
          </a:prstGeom>
          <a:solidFill>
            <a:srgbClr val="E6002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13" name="Immagine 12">
            <a:extLst>
              <a:ext uri="{FF2B5EF4-FFF2-40B4-BE49-F238E27FC236}">
                <a16:creationId xmlns:a16="http://schemas.microsoft.com/office/drawing/2014/main" id="{A57E66A4-E947-4419-8247-3B5619E2EA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893" y="110464"/>
            <a:ext cx="1422439" cy="540000"/>
          </a:xfrm>
          <a:prstGeom prst="rect">
            <a:avLst/>
          </a:prstGeom>
        </p:spPr>
      </p:pic>
      <p:pic>
        <p:nvPicPr>
          <p:cNvPr id="14" name="Google Shape;42;p1" descr="Comune-di-Bologna-presentazione-box-titolo-normale.png">
            <a:extLst>
              <a:ext uri="{FF2B5EF4-FFF2-40B4-BE49-F238E27FC236}">
                <a16:creationId xmlns:a16="http://schemas.microsoft.com/office/drawing/2014/main" id="{04FB7562-FAF5-4E42-A6C8-78EFA5C002EF}"/>
              </a:ext>
            </a:extLst>
          </p:cNvPr>
          <p:cNvPicPr preferRelativeResize="0"/>
          <p:nvPr userDrawn="1"/>
        </p:nvPicPr>
        <p:blipFill rotWithShape="1">
          <a:blip r:embed="rId4">
            <a:alphaModFix/>
          </a:blip>
          <a:srcRect/>
          <a:stretch/>
        </p:blipFill>
        <p:spPr>
          <a:xfrm>
            <a:off x="1167072" y="4328444"/>
            <a:ext cx="5408841" cy="1660628"/>
          </a:xfrm>
          <a:prstGeom prst="rect">
            <a:avLst/>
          </a:prstGeom>
          <a:noFill/>
          <a:ln>
            <a:noFill/>
          </a:ln>
        </p:spPr>
      </p:pic>
      <p:sp>
        <p:nvSpPr>
          <p:cNvPr id="15" name="Google Shape;43;p1">
            <a:extLst>
              <a:ext uri="{FF2B5EF4-FFF2-40B4-BE49-F238E27FC236}">
                <a16:creationId xmlns:a16="http://schemas.microsoft.com/office/drawing/2014/main" id="{29AE143D-6E4A-4AE0-9547-7A37C9953B1C}"/>
              </a:ext>
            </a:extLst>
          </p:cNvPr>
          <p:cNvSpPr txBox="1"/>
          <p:nvPr userDrawn="1"/>
        </p:nvSpPr>
        <p:spPr>
          <a:xfrm>
            <a:off x="1336639" y="4414388"/>
            <a:ext cx="5408841" cy="438551"/>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None/>
            </a:pPr>
            <a:r>
              <a:rPr lang="it-IT" sz="2400" b="1" i="0" u="none" strike="noStrike" cap="none" dirty="0">
                <a:solidFill>
                  <a:srgbClr val="FFFFFF"/>
                </a:solidFill>
                <a:latin typeface="+mn-lt"/>
                <a:ea typeface="Inter"/>
                <a:cs typeface="Inter"/>
                <a:sym typeface="Inter"/>
              </a:rPr>
              <a:t>IL VALORE DELLA STATISTICA</a:t>
            </a:r>
            <a:endParaRPr lang="en-US" sz="2400" b="1" i="0" u="none" strike="noStrike" cap="none" dirty="0">
              <a:solidFill>
                <a:srgbClr val="FFFFFF"/>
              </a:solidFill>
              <a:latin typeface="+mn-lt"/>
              <a:ea typeface="Inter"/>
              <a:cs typeface="Inter"/>
              <a:sym typeface="Inter"/>
            </a:endParaRPr>
          </a:p>
        </p:txBody>
      </p:sp>
      <p:sp>
        <p:nvSpPr>
          <p:cNvPr id="16" name="Google Shape;44;p1">
            <a:extLst>
              <a:ext uri="{FF2B5EF4-FFF2-40B4-BE49-F238E27FC236}">
                <a16:creationId xmlns:a16="http://schemas.microsoft.com/office/drawing/2014/main" id="{9A729AB4-FBD1-4737-8060-07881FBFD6DA}"/>
              </a:ext>
            </a:extLst>
          </p:cNvPr>
          <p:cNvSpPr txBox="1"/>
          <p:nvPr userDrawn="1"/>
        </p:nvSpPr>
        <p:spPr>
          <a:xfrm>
            <a:off x="1336639" y="4871283"/>
            <a:ext cx="5123981" cy="854050"/>
          </a:xfrm>
          <a:prstGeom prst="rect">
            <a:avLst/>
          </a:prstGeom>
          <a:noFill/>
          <a:ln>
            <a:noFill/>
          </a:ln>
        </p:spPr>
        <p:txBody>
          <a:bodyPr spcFirstLastPara="1" wrap="square" lIns="34275" tIns="34275" rIns="34275" bIns="34275" anchor="t" anchorCtr="0">
            <a:spAutoFit/>
          </a:bodyPr>
          <a:lstStyle/>
          <a:p>
            <a:pPr marL="0" marR="0" lvl="0" indent="0" algn="l" defTabSz="457200" rtl="0" eaLnBrk="1" latinLnBrk="0" hangingPunct="1">
              <a:lnSpc>
                <a:spcPct val="100000"/>
              </a:lnSpc>
              <a:spcBef>
                <a:spcPts val="0"/>
              </a:spcBef>
              <a:spcAft>
                <a:spcPts val="0"/>
              </a:spcAft>
              <a:buNone/>
            </a:pPr>
            <a:r>
              <a:rPr lang="it-IT" sz="1600" b="0" i="0" u="none" strike="noStrike" kern="1200" cap="none" dirty="0">
                <a:solidFill>
                  <a:schemeClr val="bg1"/>
                </a:solidFill>
                <a:latin typeface="+mn-lt"/>
                <a:ea typeface="Inter" panose="02000503000000020004" pitchFamily="50" charset="0"/>
                <a:cs typeface="Inter" panose="02000503000000020004" pitchFamily="50" charset="0"/>
                <a:sym typeface="Arial"/>
              </a:rPr>
              <a:t>La Statistica per la misurazione del valore pubblico e per la programmazione e valutazione delle politiche locali</a:t>
            </a:r>
          </a:p>
          <a:p>
            <a:pPr marL="0" marR="0" lvl="0" indent="0" algn="l" rtl="0">
              <a:lnSpc>
                <a:spcPct val="100000"/>
              </a:lnSpc>
              <a:spcBef>
                <a:spcPts val="600"/>
              </a:spcBef>
              <a:spcAft>
                <a:spcPts val="0"/>
              </a:spcAft>
              <a:buNone/>
            </a:pPr>
            <a:r>
              <a:rPr lang="en-US" sz="1400" b="0" i="0" u="none" strike="noStrike" cap="none" dirty="0">
                <a:solidFill>
                  <a:srgbClr val="FFFFFF"/>
                </a:solidFill>
                <a:latin typeface="+mn-lt"/>
                <a:ea typeface="Inter"/>
                <a:cs typeface="Inter"/>
                <a:sym typeface="Inter"/>
              </a:rPr>
              <a:t>Bologna, 11 e 12 </a:t>
            </a:r>
            <a:r>
              <a:rPr lang="en-US" sz="1400" b="0" i="0" u="none" strike="noStrike" cap="none" dirty="0" err="1">
                <a:solidFill>
                  <a:srgbClr val="FFFFFF"/>
                </a:solidFill>
                <a:latin typeface="+mn-lt"/>
                <a:ea typeface="Inter"/>
                <a:cs typeface="Inter"/>
                <a:sym typeface="Inter"/>
              </a:rPr>
              <a:t>aprile</a:t>
            </a:r>
            <a:r>
              <a:rPr lang="en-US" sz="1400" b="0" i="0" u="none" strike="noStrike" cap="none" dirty="0">
                <a:solidFill>
                  <a:srgbClr val="FFFFFF"/>
                </a:solidFill>
                <a:latin typeface="+mn-lt"/>
                <a:ea typeface="Inter"/>
                <a:cs typeface="Inter"/>
                <a:sym typeface="Inter"/>
              </a:rPr>
              <a:t> 2024</a:t>
            </a:r>
            <a:endParaRPr sz="1400" b="0" i="0" u="none" strike="noStrike" cap="none" dirty="0">
              <a:solidFill>
                <a:srgbClr val="000000"/>
              </a:solidFill>
              <a:latin typeface="+mn-lt"/>
              <a:ea typeface="Inter"/>
              <a:cs typeface="Inter"/>
              <a:sym typeface="Inter"/>
            </a:endParaRPr>
          </a:p>
        </p:txBody>
      </p:sp>
      <p:pic>
        <p:nvPicPr>
          <p:cNvPr id="3" name="Immagin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16301" y="49073"/>
            <a:ext cx="5420703" cy="573587"/>
          </a:xfrm>
          <a:prstGeom prst="rect">
            <a:avLst/>
          </a:prstGeom>
        </p:spPr>
      </p:pic>
      <p:pic>
        <p:nvPicPr>
          <p:cNvPr id="10" name="Picture 2">
            <a:extLst>
              <a:ext uri="{FF2B5EF4-FFF2-40B4-BE49-F238E27FC236}">
                <a16:creationId xmlns:a16="http://schemas.microsoft.com/office/drawing/2014/main" id="{0194D6BF-5B45-48BA-A8EA-E4169F6FF33A}"/>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913050" y="110464"/>
            <a:ext cx="2278951"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832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diapositiva contenuti">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022C4E0-6615-43B0-984E-3BBD9D8A3F0E}"/>
              </a:ext>
            </a:extLst>
          </p:cNvPr>
          <p:cNvSpPr/>
          <p:nvPr userDrawn="1"/>
        </p:nvSpPr>
        <p:spPr>
          <a:xfrm>
            <a:off x="-1" y="6241377"/>
            <a:ext cx="12192000" cy="36000"/>
          </a:xfrm>
          <a:prstGeom prst="rect">
            <a:avLst/>
          </a:prstGeom>
          <a:solidFill>
            <a:srgbClr val="E6002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9" name="CasellaDiTesto 8">
            <a:extLst>
              <a:ext uri="{FF2B5EF4-FFF2-40B4-BE49-F238E27FC236}">
                <a16:creationId xmlns:a16="http://schemas.microsoft.com/office/drawing/2014/main" id="{998A1C4C-9A78-4AF6-A109-3C930806D39F}"/>
              </a:ext>
            </a:extLst>
          </p:cNvPr>
          <p:cNvSpPr txBox="1"/>
          <p:nvPr userDrawn="1"/>
        </p:nvSpPr>
        <p:spPr>
          <a:xfrm>
            <a:off x="2589894" y="6447067"/>
            <a:ext cx="7047345" cy="323165"/>
          </a:xfrm>
          <a:prstGeom prst="rect">
            <a:avLst/>
          </a:prstGeom>
          <a:noFill/>
        </p:spPr>
        <p:txBody>
          <a:bodyPr wrap="square">
            <a:spAutoFit/>
          </a:bodyPr>
          <a:lstStyle/>
          <a:p>
            <a:pPr algn="ctr">
              <a:spcAft>
                <a:spcPts val="0"/>
              </a:spcAft>
            </a:pPr>
            <a:r>
              <a:rPr lang="it-IT" sz="1500" b="1" dirty="0">
                <a:solidFill>
                  <a:srgbClr val="E6002D"/>
                </a:solidFill>
                <a:effectLst/>
                <a:latin typeface="+mn-lt"/>
                <a:ea typeface="Calibri" panose="020F0502020204030204" pitchFamily="34" charset="0"/>
                <a:cs typeface="Times New Roman" panose="02020603050405020304" pitchFamily="18" charset="0"/>
              </a:rPr>
              <a:t>IL VALORE DELLA STATISTICA</a:t>
            </a:r>
          </a:p>
        </p:txBody>
      </p:sp>
      <p:sp>
        <p:nvSpPr>
          <p:cNvPr id="13" name="Titolo 1">
            <a:extLst>
              <a:ext uri="{FF2B5EF4-FFF2-40B4-BE49-F238E27FC236}">
                <a16:creationId xmlns:a16="http://schemas.microsoft.com/office/drawing/2014/main" id="{1CBC98D8-BFCA-4457-BEF8-8F96EB34A491}"/>
              </a:ext>
            </a:extLst>
          </p:cNvPr>
          <p:cNvSpPr>
            <a:spLocks noGrp="1"/>
          </p:cNvSpPr>
          <p:nvPr>
            <p:ph type="title"/>
          </p:nvPr>
        </p:nvSpPr>
        <p:spPr>
          <a:xfrm>
            <a:off x="38524" y="38688"/>
            <a:ext cx="12005349" cy="796682"/>
          </a:xfrm>
        </p:spPr>
        <p:txBody>
          <a:bodyPr>
            <a:noAutofit/>
          </a:bodyPr>
          <a:lstStyle>
            <a:lvl1pPr>
              <a:lnSpc>
                <a:spcPct val="100000"/>
              </a:lnSpc>
              <a:defRPr sz="3200" b="1">
                <a:solidFill>
                  <a:srgbClr val="E6002D"/>
                </a:solidFill>
              </a:defRPr>
            </a:lvl1pPr>
          </a:lstStyle>
          <a:p>
            <a:r>
              <a:rPr lang="it-IT" dirty="0"/>
              <a:t>Fare clic per modificare lo stile del titolo dello schema</a:t>
            </a:r>
          </a:p>
        </p:txBody>
      </p:sp>
      <p:sp>
        <p:nvSpPr>
          <p:cNvPr id="14" name="Segnaposto contenuto 2">
            <a:extLst>
              <a:ext uri="{FF2B5EF4-FFF2-40B4-BE49-F238E27FC236}">
                <a16:creationId xmlns:a16="http://schemas.microsoft.com/office/drawing/2014/main" id="{27ADC76E-8EF8-4E2D-BA2F-19FC6373E3F2}"/>
              </a:ext>
            </a:extLst>
          </p:cNvPr>
          <p:cNvSpPr>
            <a:spLocks noGrp="1"/>
          </p:cNvSpPr>
          <p:nvPr>
            <p:ph idx="1"/>
          </p:nvPr>
        </p:nvSpPr>
        <p:spPr>
          <a:xfrm>
            <a:off x="513697" y="1121564"/>
            <a:ext cx="11199739" cy="4965221"/>
          </a:xfrm>
          <a:prstGeom prst="rect">
            <a:avLst/>
          </a:prstGeo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20" name="Rettangolo 19">
            <a:extLst>
              <a:ext uri="{FF2B5EF4-FFF2-40B4-BE49-F238E27FC236}">
                <a16:creationId xmlns:a16="http://schemas.microsoft.com/office/drawing/2014/main" id="{39DFD43A-1537-4F45-95E7-9AEEA5FA1D14}"/>
              </a:ext>
            </a:extLst>
          </p:cNvPr>
          <p:cNvSpPr/>
          <p:nvPr userDrawn="1"/>
        </p:nvSpPr>
        <p:spPr>
          <a:xfrm>
            <a:off x="-1" y="861257"/>
            <a:ext cx="12192000" cy="108000"/>
          </a:xfrm>
          <a:prstGeom prst="rect">
            <a:avLst/>
          </a:prstGeom>
          <a:solidFill>
            <a:srgbClr val="E6002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4" name="Immagin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161" y="6393682"/>
            <a:ext cx="3632340" cy="384352"/>
          </a:xfrm>
          <a:prstGeom prst="rect">
            <a:avLst/>
          </a:prstGeom>
        </p:spPr>
      </p:pic>
      <p:pic>
        <p:nvPicPr>
          <p:cNvPr id="10" name="Picture 2">
            <a:extLst>
              <a:ext uri="{FF2B5EF4-FFF2-40B4-BE49-F238E27FC236}">
                <a16:creationId xmlns:a16="http://schemas.microsoft.com/office/drawing/2014/main" id="{04ED3C67-247B-4164-A2EF-F6A6DA16477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13049" y="6318000"/>
            <a:ext cx="2278951"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magine 10">
            <a:extLst>
              <a:ext uri="{FF2B5EF4-FFF2-40B4-BE49-F238E27FC236}">
                <a16:creationId xmlns:a16="http://schemas.microsoft.com/office/drawing/2014/main" id="{D8A33977-754F-4BB4-9605-8F34437E2AB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08007" y="6333858"/>
            <a:ext cx="1289967" cy="504000"/>
          </a:xfrm>
          <a:prstGeom prst="rect">
            <a:avLst/>
          </a:prstGeom>
        </p:spPr>
      </p:pic>
    </p:spTree>
    <p:extLst>
      <p:ext uri="{BB962C8B-B14F-4D97-AF65-F5344CB8AC3E}">
        <p14:creationId xmlns:p14="http://schemas.microsoft.com/office/powerpoint/2010/main" val="1277379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6FA9AEE-6A9B-4701-B0AE-FAA47C4364D0}" type="datetime1">
              <a:rPr lang="it-IT" smtClean="0"/>
              <a:t>22/04/2024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D98B4D1-54DE-4516-9A2B-FFB59822C569}" type="slidenum">
              <a:rPr lang="it-IT" smtClean="0"/>
              <a:t>‹N›</a:t>
            </a:fld>
            <a:endParaRPr lang="it-IT"/>
          </a:p>
        </p:txBody>
      </p:sp>
    </p:spTree>
    <p:extLst>
      <p:ext uri="{BB962C8B-B14F-4D97-AF65-F5344CB8AC3E}">
        <p14:creationId xmlns:p14="http://schemas.microsoft.com/office/powerpoint/2010/main" val="139080802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16FA9AEE-6A9B-4701-B0AE-FAA47C4364D0}" type="datetime1">
              <a:rPr lang="it-IT" smtClean="0"/>
              <a:t>22/04/2024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D98B4D1-54DE-4516-9A2B-FFB59822C569}" type="slidenum">
              <a:rPr lang="it-IT" smtClean="0"/>
              <a:t>‹N›</a:t>
            </a:fld>
            <a:endParaRPr lang="it-IT"/>
          </a:p>
        </p:txBody>
      </p:sp>
    </p:spTree>
    <p:extLst>
      <p:ext uri="{BB962C8B-B14F-4D97-AF65-F5344CB8AC3E}">
        <p14:creationId xmlns:p14="http://schemas.microsoft.com/office/powerpoint/2010/main" val="410690360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6FA9AEE-6A9B-4701-B0AE-FAA47C4364D0}" type="datetime1">
              <a:rPr lang="it-IT" smtClean="0"/>
              <a:t>22/04/2024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D98B4D1-54DE-4516-9A2B-FFB59822C569}" type="slidenum">
              <a:rPr lang="it-IT" smtClean="0"/>
              <a:t>‹N›</a:t>
            </a:fld>
            <a:endParaRPr lang="it-IT"/>
          </a:p>
        </p:txBody>
      </p:sp>
    </p:spTree>
    <p:extLst>
      <p:ext uri="{BB962C8B-B14F-4D97-AF65-F5344CB8AC3E}">
        <p14:creationId xmlns:p14="http://schemas.microsoft.com/office/powerpoint/2010/main" val="403136291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6FA9AEE-6A9B-4701-B0AE-FAA47C4364D0}" type="datetime1">
              <a:rPr lang="it-IT" smtClean="0"/>
              <a:t>22/04/2024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D98B4D1-54DE-4516-9A2B-FFB59822C569}" type="slidenum">
              <a:rPr lang="it-IT" smtClean="0"/>
              <a:t>‹N›</a:t>
            </a:fld>
            <a:endParaRPr lang="it-IT"/>
          </a:p>
        </p:txBody>
      </p:sp>
    </p:spTree>
    <p:extLst>
      <p:ext uri="{BB962C8B-B14F-4D97-AF65-F5344CB8AC3E}">
        <p14:creationId xmlns:p14="http://schemas.microsoft.com/office/powerpoint/2010/main" val="1846715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6FA9AEE-6A9B-4701-B0AE-FAA47C4364D0}" type="datetime1">
              <a:rPr lang="it-IT" smtClean="0"/>
              <a:t>22/04/2024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D98B4D1-54DE-4516-9A2B-FFB59822C569}" type="slidenum">
              <a:rPr lang="it-IT" smtClean="0"/>
              <a:t>‹N›</a:t>
            </a:fld>
            <a:endParaRPr lang="it-IT"/>
          </a:p>
        </p:txBody>
      </p:sp>
    </p:spTree>
    <p:extLst>
      <p:ext uri="{BB962C8B-B14F-4D97-AF65-F5344CB8AC3E}">
        <p14:creationId xmlns:p14="http://schemas.microsoft.com/office/powerpoint/2010/main" val="313415270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A9AEE-6A9B-4701-B0AE-FAA47C4364D0}" type="datetime1">
              <a:rPr lang="it-IT" smtClean="0"/>
              <a:t>22/04/2024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D98B4D1-54DE-4516-9A2B-FFB59822C569}" type="slidenum">
              <a:rPr lang="it-IT" smtClean="0"/>
              <a:t>‹N›</a:t>
            </a:fld>
            <a:endParaRPr lang="it-IT"/>
          </a:p>
        </p:txBody>
      </p:sp>
    </p:spTree>
    <p:extLst>
      <p:ext uri="{BB962C8B-B14F-4D97-AF65-F5344CB8AC3E}">
        <p14:creationId xmlns:p14="http://schemas.microsoft.com/office/powerpoint/2010/main" val="82835562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16FA9AEE-6A9B-4701-B0AE-FAA47C4364D0}" type="datetime1">
              <a:rPr lang="it-IT" smtClean="0"/>
              <a:t>22/04/2024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D98B4D1-54DE-4516-9A2B-FFB59822C569}" type="slidenum">
              <a:rPr lang="it-IT" smtClean="0"/>
              <a:t>‹N›</a:t>
            </a:fld>
            <a:endParaRPr lang="it-IT"/>
          </a:p>
        </p:txBody>
      </p:sp>
    </p:spTree>
    <p:extLst>
      <p:ext uri="{BB962C8B-B14F-4D97-AF65-F5344CB8AC3E}">
        <p14:creationId xmlns:p14="http://schemas.microsoft.com/office/powerpoint/2010/main" val="178970610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16FA9AEE-6A9B-4701-B0AE-FAA47C4364D0}" type="datetime1">
              <a:rPr lang="it-IT" smtClean="0"/>
              <a:t>22/04/2024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D98B4D1-54DE-4516-9A2B-FFB59822C569}" type="slidenum">
              <a:rPr lang="it-IT" smtClean="0"/>
              <a:t>‹N›</a:t>
            </a:fld>
            <a:endParaRPr lang="it-IT"/>
          </a:p>
        </p:txBody>
      </p:sp>
    </p:spTree>
    <p:extLst>
      <p:ext uri="{BB962C8B-B14F-4D97-AF65-F5344CB8AC3E}">
        <p14:creationId xmlns:p14="http://schemas.microsoft.com/office/powerpoint/2010/main" val="33272029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A9AEE-6A9B-4701-B0AE-FAA47C4364D0}" type="datetime1">
              <a:rPr lang="it-IT" smtClean="0"/>
              <a:t>22/04/2024</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8B4D1-54DE-4516-9A2B-FFB59822C569}" type="slidenum">
              <a:rPr lang="it-IT" smtClean="0"/>
              <a:t>‹N›</a:t>
            </a:fld>
            <a:endParaRPr lang="it-IT"/>
          </a:p>
        </p:txBody>
      </p:sp>
    </p:spTree>
    <p:extLst>
      <p:ext uri="{BB962C8B-B14F-4D97-AF65-F5344CB8AC3E}">
        <p14:creationId xmlns:p14="http://schemas.microsoft.com/office/powerpoint/2010/main" val="51144089"/>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28.emf"/></Relationships>
</file>

<file path=ppt/slides/_rels/slide3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460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endParaRPr lang="it-IT" dirty="0"/>
          </a:p>
        </p:txBody>
      </p:sp>
      <p:sp>
        <p:nvSpPr>
          <p:cNvPr id="3" name="Rettangolo 1"/>
          <p:cNvSpPr>
            <a:spLocks noChangeArrowheads="1"/>
          </p:cNvSpPr>
          <p:nvPr/>
        </p:nvSpPr>
        <p:spPr bwMode="auto">
          <a:xfrm>
            <a:off x="1681164" y="984250"/>
            <a:ext cx="65754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b="1" dirty="0"/>
              <a:t> </a:t>
            </a:r>
            <a:r>
              <a:rPr lang="it-IT" altLang="zh-TW" sz="1600" b="1" dirty="0">
                <a:ea typeface="新細明體" panose="02020500000000000000" pitchFamily="18" charset="-120"/>
              </a:rPr>
              <a:t>Il programma statistico regionale recita che:</a:t>
            </a:r>
          </a:p>
          <a:p>
            <a:endParaRPr lang="it-IT" altLang="it-IT" sz="1400" b="1" dirty="0"/>
          </a:p>
        </p:txBody>
      </p:sp>
      <p:sp>
        <p:nvSpPr>
          <p:cNvPr id="4" name="Rectangle 1"/>
          <p:cNvSpPr>
            <a:spLocks noChangeArrowheads="1"/>
          </p:cNvSpPr>
          <p:nvPr/>
        </p:nvSpPr>
        <p:spPr bwMode="auto">
          <a:xfrm>
            <a:off x="1692275" y="1770063"/>
            <a:ext cx="7913688" cy="224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zh-TW" sz="1800" b="1">
                <a:ea typeface="新細明體" panose="02020500000000000000" pitchFamily="18" charset="-120"/>
              </a:rPr>
              <a:t>Attività statistiche con obbligo di risposta</a:t>
            </a:r>
          </a:p>
          <a:p>
            <a:pPr>
              <a:spcBef>
                <a:spcPct val="0"/>
              </a:spcBef>
              <a:buFontTx/>
              <a:buNone/>
            </a:pPr>
            <a:r>
              <a:rPr lang="it-IT" altLang="zh-TW" sz="1600">
                <a:ea typeface="新細明體" panose="02020500000000000000" pitchFamily="18" charset="-120"/>
              </a:rPr>
              <a:t>La L.R. 11/2004, come modificata dalla L.R. 7/2014, stabilisce (art. 15ter, comma 1) che le basi informative statistiche della popolazione, del sistema economico-sociale e del territorio sono fondamentali per il processo di programmazione e valutazione delle politiche regionali e che per tali basi informative possono essere previsti nel PSR la comunicazione e il trattamento di dati personali.</a:t>
            </a:r>
          </a:p>
          <a:p>
            <a:pPr>
              <a:spcBef>
                <a:spcPct val="0"/>
              </a:spcBef>
              <a:buFontTx/>
              <a:buNone/>
            </a:pPr>
            <a:r>
              <a:rPr lang="it-IT" altLang="zh-TW" sz="1600">
                <a:ea typeface="新細明體" panose="02020500000000000000" pitchFamily="18" charset="-120"/>
              </a:rPr>
              <a:t>Inoltre, l’art. 15bis, comma 4, della stessa legge regionale stabilisce che nel PSR sono identificate le attività statistiche per le quali è previsto l’obbligo di risposta per le amministrazioni pubbliche che fanno parte del SiStER.</a:t>
            </a:r>
          </a:p>
        </p:txBody>
      </p:sp>
    </p:spTree>
    <p:extLst>
      <p:ext uri="{BB962C8B-B14F-4D97-AF65-F5344CB8AC3E}">
        <p14:creationId xmlns:p14="http://schemas.microsoft.com/office/powerpoint/2010/main" val="271526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endParaRPr lang="it-IT" dirty="0"/>
          </a:p>
        </p:txBody>
      </p:sp>
      <p:sp>
        <p:nvSpPr>
          <p:cNvPr id="5" name="Rectangle 1"/>
          <p:cNvSpPr>
            <a:spLocks noChangeArrowheads="1"/>
          </p:cNvSpPr>
          <p:nvPr/>
        </p:nvSpPr>
        <p:spPr bwMode="auto">
          <a:xfrm>
            <a:off x="2365549" y="908785"/>
            <a:ext cx="7378700"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defRPr/>
            </a:pPr>
            <a:r>
              <a:rPr lang="it-IT" altLang="zh-TW" sz="1400" dirty="0">
                <a:ea typeface="新細明體" panose="02020500000000000000" pitchFamily="18" charset="-120"/>
              </a:rPr>
              <a:t>Per il 2022 le attività per le quali è fatto obbligo alle pubbliche amministrazioni dell’Emilia-</a:t>
            </a:r>
          </a:p>
          <a:p>
            <a:pPr>
              <a:defRPr/>
            </a:pPr>
            <a:r>
              <a:rPr lang="it-IT" altLang="zh-TW" sz="1400" dirty="0">
                <a:ea typeface="新細明體" panose="02020500000000000000" pitchFamily="18" charset="-120"/>
              </a:rPr>
              <a:t>Romagna di fornire i dati richiesti per l’attuazione del PSR sono le seguenti:</a:t>
            </a:r>
          </a:p>
          <a:p>
            <a:pPr>
              <a:defRPr/>
            </a:pPr>
            <a:endParaRPr lang="it-IT" altLang="zh-TW" sz="1400" dirty="0">
              <a:ea typeface="新細明體" panose="02020500000000000000" pitchFamily="18" charset="-120"/>
            </a:endParaRPr>
          </a:p>
          <a:p>
            <a:pPr marL="285750" indent="-285750">
              <a:buFontTx/>
              <a:buChar char="-"/>
              <a:defRPr/>
            </a:pPr>
            <a:r>
              <a:rPr lang="it-IT" altLang="zh-TW" sz="1400" dirty="0">
                <a:ea typeface="新細明體" panose="02020500000000000000" pitchFamily="18" charset="-120"/>
              </a:rPr>
              <a:t>COM 001 Rilevazione dati sulla rete distributiva </a:t>
            </a:r>
            <a:r>
              <a:rPr lang="it-IT" altLang="zh-TW" sz="1400" dirty="0" err="1">
                <a:ea typeface="新細明體" panose="02020500000000000000" pitchFamily="18" charset="-120"/>
              </a:rPr>
              <a:t>Sdi</a:t>
            </a:r>
            <a:r>
              <a:rPr lang="it-IT" altLang="zh-TW" sz="1400" dirty="0">
                <a:ea typeface="新細明體" panose="02020500000000000000" pitchFamily="18" charset="-120"/>
              </a:rPr>
              <a:t> (unità di rilevazione: comuni)</a:t>
            </a:r>
          </a:p>
          <a:p>
            <a:pPr marL="285750" indent="-285750">
              <a:buFontTx/>
              <a:buChar char="-"/>
              <a:defRPr/>
            </a:pPr>
            <a:endParaRPr lang="it-IT" altLang="zh-TW" sz="1400" dirty="0">
              <a:ea typeface="新細明體" panose="02020500000000000000" pitchFamily="18" charset="-120"/>
            </a:endParaRPr>
          </a:p>
          <a:p>
            <a:pPr>
              <a:defRPr/>
            </a:pPr>
            <a:r>
              <a:rPr lang="it-IT" altLang="zh-TW" sz="1400" dirty="0">
                <a:ea typeface="新細明體" panose="02020500000000000000" pitchFamily="18" charset="-120"/>
              </a:rPr>
              <a:t>- COM 002 Monitoraggio della rete distributiva dei carburanti per autotrazione </a:t>
            </a:r>
            <a:r>
              <a:rPr lang="it-IT" altLang="zh-TW" sz="1400" dirty="0" err="1">
                <a:ea typeface="新細明體" panose="02020500000000000000" pitchFamily="18" charset="-120"/>
              </a:rPr>
              <a:t>Sdi</a:t>
            </a:r>
            <a:r>
              <a:rPr lang="it-IT" altLang="zh-TW" sz="1400" dirty="0">
                <a:ea typeface="新細明體" panose="02020500000000000000" pitchFamily="18" charset="-120"/>
              </a:rPr>
              <a:t> (unità di</a:t>
            </a:r>
          </a:p>
          <a:p>
            <a:pPr>
              <a:defRPr/>
            </a:pPr>
            <a:r>
              <a:rPr lang="it-IT" altLang="zh-TW" sz="1400" dirty="0">
                <a:ea typeface="新細明體" panose="02020500000000000000" pitchFamily="18" charset="-120"/>
              </a:rPr>
              <a:t>rilevazione: comuni, Province e Città Metropolitane per quanto riguarda le caratteristiche</a:t>
            </a:r>
          </a:p>
          <a:p>
            <a:pPr>
              <a:defRPr/>
            </a:pPr>
            <a:r>
              <a:rPr lang="it-IT" altLang="zh-TW" sz="1400" dirty="0">
                <a:ea typeface="新細明體" panose="02020500000000000000" pitchFamily="18" charset="-120"/>
              </a:rPr>
              <a:t>strutturali della rete; Uffici territoriali dell’Agenzia delle Dogane e dei Monopoli per le</a:t>
            </a:r>
          </a:p>
          <a:p>
            <a:pPr>
              <a:defRPr/>
            </a:pPr>
            <a:r>
              <a:rPr lang="it-IT" altLang="zh-TW" sz="1400" dirty="0">
                <a:ea typeface="新細明體" panose="02020500000000000000" pitchFamily="18" charset="-120"/>
              </a:rPr>
              <a:t>informazioni riguardanti l’erogato)</a:t>
            </a:r>
          </a:p>
          <a:p>
            <a:pPr>
              <a:defRPr/>
            </a:pPr>
            <a:endParaRPr lang="it-IT" altLang="zh-TW" sz="1400" dirty="0">
              <a:ea typeface="新細明體" panose="02020500000000000000" pitchFamily="18" charset="-120"/>
            </a:endParaRPr>
          </a:p>
          <a:p>
            <a:pPr>
              <a:defRPr/>
            </a:pPr>
            <a:r>
              <a:rPr lang="it-IT" altLang="zh-TW" sz="1400" dirty="0">
                <a:ea typeface="新細明體" panose="02020500000000000000" pitchFamily="18" charset="-120"/>
              </a:rPr>
              <a:t>- </a:t>
            </a:r>
            <a:r>
              <a:rPr lang="it-IT" altLang="zh-TW" sz="1600" b="1" i="1" dirty="0">
                <a:solidFill>
                  <a:srgbClr val="0070C0"/>
                </a:solidFill>
                <a:ea typeface="新細明體" panose="02020500000000000000" pitchFamily="18" charset="-120"/>
              </a:rPr>
              <a:t>POP 006 Sistema informativo provinciale sulla popolazione [PBO-00004] </a:t>
            </a:r>
            <a:r>
              <a:rPr lang="it-IT" altLang="zh-TW" sz="1600" b="1" i="1" dirty="0" err="1">
                <a:solidFill>
                  <a:srgbClr val="0070C0"/>
                </a:solidFill>
                <a:ea typeface="新細明體" panose="02020500000000000000" pitchFamily="18" charset="-120"/>
              </a:rPr>
              <a:t>Sda</a:t>
            </a:r>
            <a:r>
              <a:rPr lang="it-IT" altLang="zh-TW" sz="1600" b="1" i="1" dirty="0">
                <a:solidFill>
                  <a:srgbClr val="0070C0"/>
                </a:solidFill>
                <a:ea typeface="新細明體" panose="02020500000000000000" pitchFamily="18" charset="-120"/>
              </a:rPr>
              <a:t> (unità di</a:t>
            </a:r>
          </a:p>
          <a:p>
            <a:pPr>
              <a:defRPr/>
            </a:pPr>
            <a:r>
              <a:rPr lang="it-IT" altLang="zh-TW" sz="1600" b="1" i="1" dirty="0">
                <a:solidFill>
                  <a:srgbClr val="0070C0"/>
                </a:solidFill>
                <a:ea typeface="新細明體" panose="02020500000000000000" pitchFamily="18" charset="-120"/>
              </a:rPr>
              <a:t>rilevazione: comuni)</a:t>
            </a:r>
          </a:p>
          <a:p>
            <a:pPr>
              <a:defRPr/>
            </a:pPr>
            <a:endParaRPr lang="it-IT" altLang="zh-TW" sz="1400" dirty="0">
              <a:ea typeface="新細明體" panose="02020500000000000000" pitchFamily="18" charset="-120"/>
            </a:endParaRPr>
          </a:p>
          <a:p>
            <a:pPr marL="285750" indent="-285750">
              <a:buFontTx/>
              <a:buChar char="-"/>
              <a:defRPr/>
            </a:pPr>
            <a:r>
              <a:rPr lang="it-IT" altLang="zh-TW" sz="1400" dirty="0">
                <a:ea typeface="新細明體" panose="02020500000000000000" pitchFamily="18" charset="-120"/>
              </a:rPr>
              <a:t>POP 007 Sistema informativo della popolazione da circolarità anagrafica - sistema ANACNER </a:t>
            </a:r>
            <a:r>
              <a:rPr lang="it-IT" altLang="zh-TW" sz="1400" dirty="0" err="1">
                <a:ea typeface="新細明體" panose="02020500000000000000" pitchFamily="18" charset="-120"/>
              </a:rPr>
              <a:t>Sis</a:t>
            </a:r>
            <a:r>
              <a:rPr lang="it-IT" altLang="zh-TW" sz="1400" dirty="0">
                <a:ea typeface="新細明體" panose="02020500000000000000" pitchFamily="18" charset="-120"/>
              </a:rPr>
              <a:t> con indagine (unità di rilevazione: comuni)</a:t>
            </a:r>
          </a:p>
          <a:p>
            <a:pPr marL="285750" indent="-285750">
              <a:buFontTx/>
              <a:buChar char="-"/>
              <a:defRPr/>
            </a:pPr>
            <a:endParaRPr lang="it-IT" altLang="zh-TW" sz="1400" dirty="0">
              <a:ea typeface="新細明體" panose="02020500000000000000" pitchFamily="18" charset="-120"/>
            </a:endParaRPr>
          </a:p>
          <a:p>
            <a:pPr>
              <a:defRPr/>
            </a:pPr>
            <a:r>
              <a:rPr lang="it-IT" altLang="zh-TW" sz="1400" dirty="0">
                <a:ea typeface="新細明體" panose="02020500000000000000" pitchFamily="18" charset="-120"/>
              </a:rPr>
              <a:t>- PA 009 Conti Pubblici Territoriali (ex MSE- 00002) [ACT-00001] </a:t>
            </a:r>
            <a:r>
              <a:rPr lang="it-IT" altLang="zh-TW" sz="1400" dirty="0" err="1">
                <a:ea typeface="新細明體" panose="02020500000000000000" pitchFamily="18" charset="-120"/>
              </a:rPr>
              <a:t>Sdi</a:t>
            </a:r>
            <a:r>
              <a:rPr lang="it-IT" altLang="zh-TW" sz="1400" dirty="0">
                <a:ea typeface="新細明體" panose="02020500000000000000" pitchFamily="18" charset="-120"/>
              </a:rPr>
              <a:t> (unità di rilevazione:</a:t>
            </a:r>
          </a:p>
          <a:p>
            <a:pPr>
              <a:defRPr/>
            </a:pPr>
            <a:r>
              <a:rPr lang="it-IT" altLang="zh-TW" sz="1400" dirty="0">
                <a:ea typeface="新細明體" panose="02020500000000000000" pitchFamily="18" charset="-120"/>
              </a:rPr>
              <a:t>Enti pubblici e società private a prevalente capitale pubblico)</a:t>
            </a:r>
          </a:p>
          <a:p>
            <a:pPr>
              <a:defRPr/>
            </a:pPr>
            <a:endParaRPr lang="it-IT" altLang="zh-TW" sz="1400" dirty="0">
              <a:ea typeface="新細明體" panose="02020500000000000000" pitchFamily="18" charset="-120"/>
            </a:endParaRPr>
          </a:p>
          <a:p>
            <a:pPr>
              <a:defRPr/>
            </a:pPr>
            <a:r>
              <a:rPr lang="it-IT" altLang="zh-TW" sz="1400" dirty="0">
                <a:ea typeface="新細明體" panose="02020500000000000000" pitchFamily="18" charset="-120"/>
              </a:rPr>
              <a:t>- SAN 016 Studio Longitudinale Emiliano: disuguaglianze di salute determinate da differenze</a:t>
            </a:r>
          </a:p>
          <a:p>
            <a:pPr>
              <a:defRPr/>
            </a:pPr>
            <a:r>
              <a:rPr lang="it-IT" altLang="zh-TW" sz="1400" dirty="0">
                <a:ea typeface="新細明體" panose="02020500000000000000" pitchFamily="18" charset="-120"/>
              </a:rPr>
              <a:t>socio-economiche [EMR-00019] </a:t>
            </a:r>
            <a:r>
              <a:rPr lang="it-IT" altLang="zh-TW" sz="1400" dirty="0" err="1">
                <a:ea typeface="新細明體" panose="02020500000000000000" pitchFamily="18" charset="-120"/>
              </a:rPr>
              <a:t>Sda</a:t>
            </a:r>
            <a:r>
              <a:rPr lang="it-IT" altLang="zh-TW" sz="1400" dirty="0">
                <a:ea typeface="新細明體" panose="02020500000000000000" pitchFamily="18" charset="-120"/>
              </a:rPr>
              <a:t> (unità di rilevazione: comuni facenti parte dello Studio)</a:t>
            </a:r>
          </a:p>
          <a:p>
            <a:pPr>
              <a:defRPr/>
            </a:pPr>
            <a:endParaRPr lang="it-IT" altLang="zh-TW" sz="1400" dirty="0">
              <a:ea typeface="新細明體" panose="02020500000000000000" pitchFamily="18" charset="-120"/>
            </a:endParaRPr>
          </a:p>
          <a:p>
            <a:pPr>
              <a:defRPr/>
            </a:pPr>
            <a:r>
              <a:rPr lang="it-IT" altLang="zh-TW" sz="1400" dirty="0">
                <a:ea typeface="新細明體" panose="02020500000000000000" pitchFamily="18" charset="-120"/>
              </a:rPr>
              <a:t>- INF 005 </a:t>
            </a:r>
            <a:r>
              <a:rPr lang="it-IT" altLang="zh-TW" sz="1400" dirty="0" err="1">
                <a:ea typeface="新細明體" panose="02020500000000000000" pitchFamily="18" charset="-120"/>
              </a:rPr>
              <a:t>Benchmarking</a:t>
            </a:r>
            <a:r>
              <a:rPr lang="it-IT" altLang="zh-TW" sz="1400" dirty="0">
                <a:ea typeface="新細明體" panose="02020500000000000000" pitchFamily="18" charset="-120"/>
              </a:rPr>
              <a:t> della Società dell'informazione in </a:t>
            </a:r>
            <a:r>
              <a:rPr lang="it-IT" altLang="zh-TW" sz="1400" dirty="0" err="1">
                <a:ea typeface="新細明體" panose="02020500000000000000" pitchFamily="18" charset="-120"/>
              </a:rPr>
              <a:t>Emilia-Romagna-P.A</a:t>
            </a:r>
            <a:r>
              <a:rPr lang="it-IT" altLang="zh-TW" sz="1400" dirty="0">
                <a:ea typeface="新細明體" panose="02020500000000000000" pitchFamily="18" charset="-120"/>
              </a:rPr>
              <a:t>.:</a:t>
            </a:r>
          </a:p>
          <a:p>
            <a:pPr>
              <a:defRPr/>
            </a:pPr>
            <a:r>
              <a:rPr lang="it-IT" altLang="zh-TW" sz="1400" dirty="0" err="1">
                <a:ea typeface="新細明體" panose="02020500000000000000" pitchFamily="18" charset="-120"/>
              </a:rPr>
              <a:t>Frontoffice</a:t>
            </a:r>
            <a:r>
              <a:rPr lang="it-IT" altLang="zh-TW" sz="1400" dirty="0">
                <a:ea typeface="新細明體" panose="02020500000000000000" pitchFamily="18" charset="-120"/>
              </a:rPr>
              <a:t>/e-</a:t>
            </a:r>
            <a:r>
              <a:rPr lang="it-IT" altLang="zh-TW" sz="1400" dirty="0" err="1">
                <a:ea typeface="新細明體" panose="02020500000000000000" pitchFamily="18" charset="-120"/>
              </a:rPr>
              <a:t>Government</a:t>
            </a:r>
            <a:r>
              <a:rPr lang="it-IT" altLang="zh-TW" sz="1400" dirty="0">
                <a:ea typeface="新細明體" panose="02020500000000000000" pitchFamily="18" charset="-120"/>
              </a:rPr>
              <a:t> </a:t>
            </a:r>
            <a:r>
              <a:rPr lang="it-IT" altLang="zh-TW" sz="1400" dirty="0" err="1">
                <a:ea typeface="新細明體" panose="02020500000000000000" pitchFamily="18" charset="-120"/>
              </a:rPr>
              <a:t>Sdi</a:t>
            </a:r>
            <a:r>
              <a:rPr lang="it-IT" altLang="zh-TW" sz="1400" dirty="0">
                <a:ea typeface="新細明體" panose="02020500000000000000" pitchFamily="18" charset="-120"/>
              </a:rPr>
              <a:t> (unità di rilevazione: comuni e province)</a:t>
            </a:r>
          </a:p>
          <a:p>
            <a:pPr>
              <a:defRPr/>
            </a:pPr>
            <a:br>
              <a:rPr lang="it-IT" sz="1600" dirty="0"/>
            </a:br>
            <a:endParaRPr lang="it-IT" altLang="it-IT" sz="1600" dirty="0"/>
          </a:p>
        </p:txBody>
      </p:sp>
    </p:spTree>
    <p:extLst>
      <p:ext uri="{BB962C8B-B14F-4D97-AF65-F5344CB8AC3E}">
        <p14:creationId xmlns:p14="http://schemas.microsoft.com/office/powerpoint/2010/main" val="636581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endParaRPr lang="it-IT" dirty="0"/>
          </a:p>
        </p:txBody>
      </p:sp>
      <p:sp>
        <p:nvSpPr>
          <p:cNvPr id="3" name="Rettangolo 1"/>
          <p:cNvSpPr>
            <a:spLocks noChangeArrowheads="1"/>
          </p:cNvSpPr>
          <p:nvPr/>
        </p:nvSpPr>
        <p:spPr bwMode="auto">
          <a:xfrm>
            <a:off x="1579564" y="1222376"/>
            <a:ext cx="90884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zh-TW" sz="1800" b="1" dirty="0">
                <a:ea typeface="新細明體" panose="02020500000000000000" pitchFamily="18" charset="-120"/>
              </a:rPr>
              <a:t>Quindi i comuni della regione:</a:t>
            </a:r>
          </a:p>
          <a:p>
            <a:pPr eaLnBrk="1" hangingPunct="1">
              <a:spcBef>
                <a:spcPct val="0"/>
              </a:spcBef>
              <a:buFontTx/>
              <a:buNone/>
            </a:pPr>
            <a:endParaRPr lang="it-IT" altLang="zh-TW" sz="1800" b="1" dirty="0">
              <a:ea typeface="新細明體" panose="02020500000000000000" pitchFamily="18" charset="-120"/>
            </a:endParaRPr>
          </a:p>
          <a:p>
            <a:pPr eaLnBrk="1" hangingPunct="1">
              <a:spcBef>
                <a:spcPct val="0"/>
              </a:spcBef>
              <a:buFontTx/>
              <a:buNone/>
            </a:pPr>
            <a:r>
              <a:rPr lang="it-IT" altLang="zh-TW" sz="1800" b="1" dirty="0">
                <a:ea typeface="新細明體" panose="02020500000000000000" pitchFamily="18" charset="-120"/>
              </a:rPr>
              <a:t>  </a:t>
            </a:r>
          </a:p>
        </p:txBody>
      </p:sp>
      <p:sp>
        <p:nvSpPr>
          <p:cNvPr id="4" name="Rettangolo 1"/>
          <p:cNvSpPr>
            <a:spLocks noChangeArrowheads="1"/>
          </p:cNvSpPr>
          <p:nvPr/>
        </p:nvSpPr>
        <p:spPr bwMode="auto">
          <a:xfrm>
            <a:off x="1579564" y="1794048"/>
            <a:ext cx="908843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zh-TW" sz="1800" b="1" dirty="0">
              <a:ea typeface="新細明體" panose="02020500000000000000" pitchFamily="18" charset="-120"/>
            </a:endParaRPr>
          </a:p>
          <a:p>
            <a:pPr eaLnBrk="1" hangingPunct="1">
              <a:spcBef>
                <a:spcPct val="0"/>
              </a:spcBef>
              <a:buFontTx/>
              <a:buNone/>
            </a:pPr>
            <a:r>
              <a:rPr lang="it-IT" altLang="zh-TW" sz="1800" b="1" dirty="0">
                <a:ea typeface="新細明體" panose="02020500000000000000" pitchFamily="18" charset="-120"/>
              </a:rPr>
              <a:t> fanno parte del </a:t>
            </a:r>
            <a:r>
              <a:rPr lang="it-IT" altLang="zh-TW" sz="1800" b="1" dirty="0" err="1">
                <a:ea typeface="新細明體" panose="02020500000000000000" pitchFamily="18" charset="-120"/>
              </a:rPr>
              <a:t>SiSt</a:t>
            </a:r>
            <a:r>
              <a:rPr lang="it-IT" altLang="zh-TW" sz="1800" b="1" dirty="0">
                <a:ea typeface="新細明體" panose="02020500000000000000" pitchFamily="18" charset="-120"/>
              </a:rPr>
              <a:t>-ER</a:t>
            </a:r>
          </a:p>
          <a:p>
            <a:pPr eaLnBrk="1" hangingPunct="1">
              <a:spcBef>
                <a:spcPct val="0"/>
              </a:spcBef>
              <a:buFontTx/>
              <a:buNone/>
            </a:pPr>
            <a:r>
              <a:rPr lang="it-IT" altLang="zh-TW" sz="1800" b="1" dirty="0">
                <a:ea typeface="新細明體" panose="02020500000000000000" pitchFamily="18" charset="-120"/>
              </a:rPr>
              <a:t>e..</a:t>
            </a:r>
          </a:p>
          <a:p>
            <a:pPr eaLnBrk="1" hangingPunct="1">
              <a:spcBef>
                <a:spcPct val="0"/>
              </a:spcBef>
              <a:buFontTx/>
              <a:buNone/>
            </a:pPr>
            <a:endParaRPr lang="it-IT" altLang="zh-TW" sz="1800" b="1" dirty="0">
              <a:ea typeface="新細明體" panose="02020500000000000000" pitchFamily="18" charset="-120"/>
            </a:endParaRPr>
          </a:p>
          <a:p>
            <a:pPr eaLnBrk="1" hangingPunct="1">
              <a:spcBef>
                <a:spcPct val="0"/>
              </a:spcBef>
              <a:buFontTx/>
              <a:buNone/>
            </a:pPr>
            <a:r>
              <a:rPr lang="it-IT" altLang="zh-TW" sz="1800" b="1" dirty="0">
                <a:ea typeface="新細明體" panose="02020500000000000000" pitchFamily="18" charset="-120"/>
              </a:rPr>
              <a:t> </a:t>
            </a:r>
          </a:p>
        </p:txBody>
      </p:sp>
      <p:sp>
        <p:nvSpPr>
          <p:cNvPr id="6" name="Rettangolo 1">
            <a:extLst>
              <a:ext uri="{FF2B5EF4-FFF2-40B4-BE49-F238E27FC236}">
                <a16:creationId xmlns:a16="http://schemas.microsoft.com/office/drawing/2014/main" id="{62AECC1D-5A78-C250-4158-08860FDA6CDA}"/>
              </a:ext>
            </a:extLst>
          </p:cNvPr>
          <p:cNvSpPr>
            <a:spLocks noChangeArrowheads="1"/>
          </p:cNvSpPr>
          <p:nvPr/>
        </p:nvSpPr>
        <p:spPr bwMode="auto">
          <a:xfrm>
            <a:off x="2109312" y="2642719"/>
            <a:ext cx="818663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zh-TW" sz="1800" b="1" dirty="0">
              <a:ea typeface="新細明體" panose="02020500000000000000" pitchFamily="18" charset="-120"/>
            </a:endParaRPr>
          </a:p>
          <a:p>
            <a:pPr eaLnBrk="1" hangingPunct="1">
              <a:spcBef>
                <a:spcPct val="0"/>
              </a:spcBef>
              <a:buFontTx/>
              <a:buNone/>
            </a:pPr>
            <a:r>
              <a:rPr lang="it-IT" altLang="zh-TW" sz="1800" b="1" dirty="0">
                <a:ea typeface="新細明體" panose="02020500000000000000" pitchFamily="18" charset="-120"/>
              </a:rPr>
              <a:t>devono fornire dei dati anche alla regione</a:t>
            </a:r>
          </a:p>
          <a:p>
            <a:pPr eaLnBrk="1" hangingPunct="1">
              <a:spcBef>
                <a:spcPct val="0"/>
              </a:spcBef>
              <a:buFontTx/>
              <a:buNone/>
            </a:pPr>
            <a:r>
              <a:rPr lang="it-IT" altLang="zh-TW" sz="1800" b="1" dirty="0">
                <a:ea typeface="新細明體" panose="02020500000000000000" pitchFamily="18" charset="-120"/>
              </a:rPr>
              <a:t> </a:t>
            </a:r>
          </a:p>
        </p:txBody>
      </p:sp>
    </p:spTree>
    <p:extLst>
      <p:ext uri="{BB962C8B-B14F-4D97-AF65-F5344CB8AC3E}">
        <p14:creationId xmlns:p14="http://schemas.microsoft.com/office/powerpoint/2010/main" val="407702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endParaRPr lang="it-IT" dirty="0"/>
          </a:p>
        </p:txBody>
      </p:sp>
      <p:sp>
        <p:nvSpPr>
          <p:cNvPr id="4" name="Rettangolo 1"/>
          <p:cNvSpPr>
            <a:spLocks noChangeArrowheads="1"/>
          </p:cNvSpPr>
          <p:nvPr/>
        </p:nvSpPr>
        <p:spPr bwMode="auto">
          <a:xfrm>
            <a:off x="3432176" y="1963738"/>
            <a:ext cx="31654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zh-TW" sz="1800" b="1" dirty="0">
                <a:ea typeface="新細明體" panose="02020500000000000000" pitchFamily="18" charset="-120"/>
              </a:rPr>
              <a:t>A volte gli stessi dati, come nel caso delle Liste Anagrafiche Comunali</a:t>
            </a:r>
          </a:p>
          <a:p>
            <a:pPr eaLnBrk="1" hangingPunct="1">
              <a:spcBef>
                <a:spcPct val="0"/>
              </a:spcBef>
              <a:buFontTx/>
              <a:buNone/>
            </a:pPr>
            <a:r>
              <a:rPr lang="it-IT" altLang="zh-TW" sz="1800" b="1" dirty="0">
                <a:ea typeface="新細明體" panose="02020500000000000000" pitchFamily="18" charset="-120"/>
              </a:rPr>
              <a:t>che vengono tuttora richieste dalla Regione</a:t>
            </a:r>
          </a:p>
        </p:txBody>
      </p:sp>
      <p:sp>
        <p:nvSpPr>
          <p:cNvPr id="5" name="Rettangolo 1"/>
          <p:cNvSpPr>
            <a:spLocks noChangeArrowheads="1"/>
          </p:cNvSpPr>
          <p:nvPr/>
        </p:nvSpPr>
        <p:spPr bwMode="auto">
          <a:xfrm>
            <a:off x="2279651" y="3986214"/>
            <a:ext cx="389116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zh-TW" sz="1800" b="1" dirty="0">
                <a:ea typeface="新細明體" panose="02020500000000000000" pitchFamily="18" charset="-120"/>
              </a:rPr>
              <a:t>Anche se , da quando c’è l’Anagrafe Nazionale della Popolazione Residente, </a:t>
            </a:r>
          </a:p>
          <a:p>
            <a:pPr eaLnBrk="1" hangingPunct="1">
              <a:spcBef>
                <a:spcPct val="0"/>
              </a:spcBef>
              <a:buFontTx/>
              <a:buNone/>
            </a:pPr>
            <a:r>
              <a:rPr lang="it-IT" altLang="zh-TW" sz="1800" b="1" dirty="0">
                <a:ea typeface="新細明體" panose="02020500000000000000" pitchFamily="18" charset="-120"/>
              </a:rPr>
              <a:t>Istat stessa non le  richiede più</a:t>
            </a:r>
          </a:p>
        </p:txBody>
      </p:sp>
      <p:sp>
        <p:nvSpPr>
          <p:cNvPr id="6" name="Rettangolo 1"/>
          <p:cNvSpPr>
            <a:spLocks noChangeArrowheads="1"/>
          </p:cNvSpPr>
          <p:nvPr/>
        </p:nvSpPr>
        <p:spPr bwMode="auto">
          <a:xfrm>
            <a:off x="1579564" y="1008063"/>
            <a:ext cx="40846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zh-TW" sz="1800" b="1" dirty="0">
                <a:ea typeface="新細明體" panose="02020500000000000000" pitchFamily="18" charset="-120"/>
              </a:rPr>
              <a:t>Così come devono fornirne </a:t>
            </a:r>
            <a:r>
              <a:rPr lang="it-IT" altLang="zh-TW" sz="1800" b="1" dirty="0" err="1">
                <a:ea typeface="新細明體" panose="02020500000000000000" pitchFamily="18" charset="-120"/>
              </a:rPr>
              <a:t>all’istat</a:t>
            </a:r>
            <a:r>
              <a:rPr lang="it-IT" altLang="zh-TW" sz="1800" b="1" dirty="0">
                <a:ea typeface="新細明體" panose="02020500000000000000" pitchFamily="18" charset="-120"/>
              </a:rPr>
              <a:t>.</a:t>
            </a:r>
          </a:p>
          <a:p>
            <a:pPr eaLnBrk="1" hangingPunct="1">
              <a:spcBef>
                <a:spcPct val="0"/>
              </a:spcBef>
              <a:buFontTx/>
              <a:buNone/>
            </a:pPr>
            <a:r>
              <a:rPr lang="it-IT" altLang="zh-TW" sz="1800" b="1" dirty="0">
                <a:ea typeface="新細明體" panose="02020500000000000000" pitchFamily="18" charset="-120"/>
              </a:rPr>
              <a:t> </a:t>
            </a:r>
          </a:p>
        </p:txBody>
      </p:sp>
    </p:spTree>
    <p:extLst>
      <p:ext uri="{BB962C8B-B14F-4D97-AF65-F5344CB8AC3E}">
        <p14:creationId xmlns:p14="http://schemas.microsoft.com/office/powerpoint/2010/main" val="413044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endParaRPr lang="it-IT" dirty="0"/>
          </a:p>
        </p:txBody>
      </p:sp>
      <p:sp>
        <p:nvSpPr>
          <p:cNvPr id="3" name="Rettangolo 1"/>
          <p:cNvSpPr>
            <a:spLocks noChangeArrowheads="1"/>
          </p:cNvSpPr>
          <p:nvPr/>
        </p:nvSpPr>
        <p:spPr bwMode="auto">
          <a:xfrm>
            <a:off x="1579564" y="1008063"/>
            <a:ext cx="9088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zh-TW" sz="1800" b="1" dirty="0">
                <a:ea typeface="新細明體" panose="02020500000000000000" pitchFamily="18" charset="-120"/>
              </a:rPr>
              <a:t>E trarne qualche beneficio</a:t>
            </a:r>
          </a:p>
          <a:p>
            <a:pPr eaLnBrk="1" hangingPunct="1">
              <a:spcBef>
                <a:spcPct val="0"/>
              </a:spcBef>
              <a:buFontTx/>
              <a:buNone/>
            </a:pPr>
            <a:r>
              <a:rPr lang="it-IT" altLang="zh-TW" sz="1800" b="1" dirty="0">
                <a:ea typeface="新細明體" panose="02020500000000000000" pitchFamily="18" charset="-120"/>
              </a:rPr>
              <a:t> </a:t>
            </a:r>
          </a:p>
        </p:txBody>
      </p:sp>
      <p:pic>
        <p:nvPicPr>
          <p:cNvPr id="4"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6475" y="1654176"/>
            <a:ext cx="5434012"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1"/>
          <p:cNvSpPr>
            <a:spLocks noChangeArrowheads="1"/>
          </p:cNvSpPr>
          <p:nvPr/>
        </p:nvSpPr>
        <p:spPr bwMode="auto">
          <a:xfrm>
            <a:off x="7996238" y="4990184"/>
            <a:ext cx="215197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zh-TW" sz="1800" b="1" dirty="0">
              <a:ea typeface="新細明體" panose="02020500000000000000" pitchFamily="18" charset="-120"/>
            </a:endParaRPr>
          </a:p>
          <a:p>
            <a:pPr eaLnBrk="1" hangingPunct="1">
              <a:spcBef>
                <a:spcPct val="0"/>
              </a:spcBef>
              <a:buFontTx/>
              <a:buNone/>
            </a:pPr>
            <a:r>
              <a:rPr lang="it-IT" altLang="zh-TW" sz="1800" b="1" dirty="0">
                <a:ea typeface="新細明體" panose="02020500000000000000" pitchFamily="18" charset="-120"/>
              </a:rPr>
              <a:t>Ma questo è molto riduttivo</a:t>
            </a:r>
          </a:p>
          <a:p>
            <a:pPr eaLnBrk="1" hangingPunct="1">
              <a:spcBef>
                <a:spcPct val="0"/>
              </a:spcBef>
              <a:buFontTx/>
              <a:buNone/>
            </a:pPr>
            <a:r>
              <a:rPr lang="it-IT" altLang="zh-TW" sz="1800" b="1" dirty="0">
                <a:ea typeface="新細明體" panose="02020500000000000000" pitchFamily="18" charset="-120"/>
              </a:rPr>
              <a:t> </a:t>
            </a:r>
          </a:p>
        </p:txBody>
      </p:sp>
    </p:spTree>
    <p:extLst>
      <p:ext uri="{BB962C8B-B14F-4D97-AF65-F5344CB8AC3E}">
        <p14:creationId xmlns:p14="http://schemas.microsoft.com/office/powerpoint/2010/main" val="207283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endParaRPr lang="it-IT" dirty="0"/>
          </a:p>
        </p:txBody>
      </p:sp>
      <p:sp>
        <p:nvSpPr>
          <p:cNvPr id="3" name="Rettangolo 1"/>
          <p:cNvSpPr>
            <a:spLocks noChangeArrowheads="1"/>
          </p:cNvSpPr>
          <p:nvPr/>
        </p:nvSpPr>
        <p:spPr bwMode="auto">
          <a:xfrm>
            <a:off x="1579564" y="1008064"/>
            <a:ext cx="9088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zh-TW" sz="1800" b="1" dirty="0">
                <a:ea typeface="新細明體" panose="02020500000000000000" pitchFamily="18" charset="-120"/>
              </a:rPr>
              <a:t>Comunque , scherzi a parte,</a:t>
            </a:r>
          </a:p>
        </p:txBody>
      </p:sp>
      <p:sp>
        <p:nvSpPr>
          <p:cNvPr id="6" name="Rettangolo 1">
            <a:extLst>
              <a:ext uri="{FF2B5EF4-FFF2-40B4-BE49-F238E27FC236}">
                <a16:creationId xmlns:a16="http://schemas.microsoft.com/office/drawing/2014/main" id="{A5B76F4F-AC0D-CFEC-6E69-73C8AE8A83BD}"/>
              </a:ext>
            </a:extLst>
          </p:cNvPr>
          <p:cNvSpPr>
            <a:spLocks noChangeArrowheads="1"/>
          </p:cNvSpPr>
          <p:nvPr/>
        </p:nvSpPr>
        <p:spPr bwMode="auto">
          <a:xfrm>
            <a:off x="1974851" y="2132088"/>
            <a:ext cx="3891165" cy="646331"/>
          </a:xfrm>
          <a:prstGeom prst="rect">
            <a:avLst/>
          </a:prstGeom>
          <a:blipFill>
            <a:blip r:embed="rId3"/>
            <a:tile tx="0" ty="0" sx="100000" sy="100000" flip="none" algn="tl"/>
          </a:blip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zh-TW" sz="1800" b="1" dirty="0">
                <a:ea typeface="新細明體" panose="02020500000000000000" pitchFamily="18" charset="-120"/>
              </a:rPr>
              <a:t>Se si fornisce un dato, un </a:t>
            </a:r>
            <a:r>
              <a:rPr lang="it-IT" altLang="zh-TW" sz="1800" b="1" dirty="0" err="1">
                <a:ea typeface="新細明體" panose="02020500000000000000" pitchFamily="18" charset="-120"/>
              </a:rPr>
              <a:t>db</a:t>
            </a:r>
            <a:r>
              <a:rPr lang="it-IT" altLang="zh-TW" sz="1800" b="1" dirty="0">
                <a:ea typeface="新細明體" panose="02020500000000000000" pitchFamily="18" charset="-120"/>
              </a:rPr>
              <a:t> ad un terzo che lo richiede</a:t>
            </a:r>
          </a:p>
        </p:txBody>
      </p:sp>
      <p:sp>
        <p:nvSpPr>
          <p:cNvPr id="5" name="Rettangolo 1">
            <a:extLst>
              <a:ext uri="{FF2B5EF4-FFF2-40B4-BE49-F238E27FC236}">
                <a16:creationId xmlns:a16="http://schemas.microsoft.com/office/drawing/2014/main" id="{296E6E39-1052-1479-5569-46D8A55B3F36}"/>
              </a:ext>
            </a:extLst>
          </p:cNvPr>
          <p:cNvSpPr>
            <a:spLocks noChangeArrowheads="1"/>
          </p:cNvSpPr>
          <p:nvPr/>
        </p:nvSpPr>
        <p:spPr bwMode="auto">
          <a:xfrm>
            <a:off x="6330720" y="3969200"/>
            <a:ext cx="3891165" cy="646331"/>
          </a:xfrm>
          <a:prstGeom prst="rect">
            <a:avLst/>
          </a:prstGeom>
          <a:blipFill>
            <a:blip r:embed="rId4"/>
            <a:tile tx="0" ty="0" sx="100000" sy="100000" flip="none" algn="tl"/>
          </a:blip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zh-TW" sz="1800" b="1" dirty="0">
                <a:ea typeface="新細明體" panose="02020500000000000000" pitchFamily="18" charset="-120"/>
              </a:rPr>
              <a:t>Si ha l’opportunità di usarlo anche in casa propria</a:t>
            </a:r>
          </a:p>
        </p:txBody>
      </p:sp>
    </p:spTree>
    <p:extLst>
      <p:ext uri="{BB962C8B-B14F-4D97-AF65-F5344CB8AC3E}">
        <p14:creationId xmlns:p14="http://schemas.microsoft.com/office/powerpoint/2010/main" val="304289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endParaRPr lang="it-IT" dirty="0"/>
          </a:p>
        </p:txBody>
      </p:sp>
      <p:sp>
        <p:nvSpPr>
          <p:cNvPr id="3" name="Rettangolo 1"/>
          <p:cNvSpPr>
            <a:spLocks noChangeArrowheads="1"/>
          </p:cNvSpPr>
          <p:nvPr/>
        </p:nvSpPr>
        <p:spPr bwMode="auto">
          <a:xfrm>
            <a:off x="1579564" y="1008064"/>
            <a:ext cx="9088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zh-TW" sz="1800" b="1" dirty="0">
                <a:ea typeface="新細明體" panose="02020500000000000000" pitchFamily="18" charset="-120"/>
              </a:rPr>
              <a:t>benefici ci sono per tutti gli attori:  </a:t>
            </a:r>
          </a:p>
        </p:txBody>
      </p:sp>
      <p:sp>
        <p:nvSpPr>
          <p:cNvPr id="7" name="Rettangolo 9"/>
          <p:cNvSpPr>
            <a:spLocks noChangeArrowheads="1"/>
          </p:cNvSpPr>
          <p:nvPr/>
        </p:nvSpPr>
        <p:spPr bwMode="auto">
          <a:xfrm>
            <a:off x="1906588" y="1598613"/>
            <a:ext cx="2894012" cy="120015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zh-TW" sz="1800" b="1" dirty="0">
                <a:ea typeface="新細明體" panose="02020500000000000000" pitchFamily="18" charset="-120"/>
              </a:rPr>
              <a:t>Corsi specifici rivolti agli operatori : ed anche corsi di elevata specializzazione</a:t>
            </a:r>
          </a:p>
        </p:txBody>
      </p:sp>
    </p:spTree>
    <p:extLst>
      <p:ext uri="{BB962C8B-B14F-4D97-AF65-F5344CB8AC3E}">
        <p14:creationId xmlns:p14="http://schemas.microsoft.com/office/powerpoint/2010/main" val="259829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endParaRPr lang="it-IT" dirty="0"/>
          </a:p>
        </p:txBody>
      </p:sp>
      <p:pic>
        <p:nvPicPr>
          <p:cNvPr id="4" name="Immagine 3"/>
          <p:cNvPicPr>
            <a:picLocks noChangeAspect="1"/>
          </p:cNvPicPr>
          <p:nvPr/>
        </p:nvPicPr>
        <p:blipFill>
          <a:blip r:embed="rId3"/>
          <a:stretch>
            <a:fillRect/>
          </a:stretch>
        </p:blipFill>
        <p:spPr>
          <a:xfrm>
            <a:off x="1895476" y="835371"/>
            <a:ext cx="7700962" cy="5308255"/>
          </a:xfrm>
          <a:prstGeom prst="rect">
            <a:avLst/>
          </a:prstGeom>
        </p:spPr>
      </p:pic>
    </p:spTree>
    <p:extLst>
      <p:ext uri="{BB962C8B-B14F-4D97-AF65-F5344CB8AC3E}">
        <p14:creationId xmlns:p14="http://schemas.microsoft.com/office/powerpoint/2010/main" val="1068724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endParaRPr lang="it-IT" dirty="0"/>
          </a:p>
        </p:txBody>
      </p:sp>
      <p:pic>
        <p:nvPicPr>
          <p:cNvPr id="3" name="Immagine 2"/>
          <p:cNvPicPr>
            <a:picLocks noChangeAspect="1"/>
          </p:cNvPicPr>
          <p:nvPr/>
        </p:nvPicPr>
        <p:blipFill>
          <a:blip r:embed="rId3"/>
          <a:stretch>
            <a:fillRect/>
          </a:stretch>
        </p:blipFill>
        <p:spPr>
          <a:xfrm>
            <a:off x="2414588" y="976312"/>
            <a:ext cx="7505700" cy="4876800"/>
          </a:xfrm>
          <a:prstGeom prst="rect">
            <a:avLst/>
          </a:prstGeom>
        </p:spPr>
      </p:pic>
    </p:spTree>
    <p:extLst>
      <p:ext uri="{BB962C8B-B14F-4D97-AF65-F5344CB8AC3E}">
        <p14:creationId xmlns:p14="http://schemas.microsoft.com/office/powerpoint/2010/main" val="3704935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endParaRPr lang="it-IT" dirty="0"/>
          </a:p>
        </p:txBody>
      </p:sp>
      <p:sp>
        <p:nvSpPr>
          <p:cNvPr id="3" name="Rettangolo 1"/>
          <p:cNvSpPr>
            <a:spLocks noChangeArrowheads="1"/>
          </p:cNvSpPr>
          <p:nvPr/>
        </p:nvSpPr>
        <p:spPr bwMode="auto">
          <a:xfrm>
            <a:off x="1579564" y="1008064"/>
            <a:ext cx="9088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zh-TW" sz="1800" b="1" dirty="0">
                <a:ea typeface="新細明體" panose="02020500000000000000" pitchFamily="18" charset="-120"/>
              </a:rPr>
              <a:t>benefici ci sono per tutti gli attori:  </a:t>
            </a:r>
          </a:p>
        </p:txBody>
      </p:sp>
      <p:sp useBgFill="1">
        <p:nvSpPr>
          <p:cNvPr id="4" name="Rettangolo 1"/>
          <p:cNvSpPr>
            <a:spLocks noChangeArrowheads="1"/>
          </p:cNvSpPr>
          <p:nvPr/>
        </p:nvSpPr>
        <p:spPr bwMode="auto">
          <a:xfrm>
            <a:off x="4972411" y="3759607"/>
            <a:ext cx="2581275" cy="3683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zh-TW" sz="1800" b="1" dirty="0">
                <a:ea typeface="新細明體" panose="02020500000000000000" pitchFamily="18" charset="-120"/>
              </a:rPr>
              <a:t>Poi trattandosi di dati.</a:t>
            </a:r>
          </a:p>
        </p:txBody>
      </p:sp>
      <p:sp>
        <p:nvSpPr>
          <p:cNvPr id="5" name="Rettangolo 1"/>
          <p:cNvSpPr>
            <a:spLocks noChangeArrowheads="1"/>
          </p:cNvSpPr>
          <p:nvPr/>
        </p:nvSpPr>
        <p:spPr bwMode="auto">
          <a:xfrm>
            <a:off x="1937543" y="5401310"/>
            <a:ext cx="4186238" cy="36988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it-IT" altLang="zh-TW" sz="1800" b="1" dirty="0">
                <a:ea typeface="新細明體" panose="02020500000000000000" pitchFamily="18" charset="-120"/>
              </a:rPr>
              <a:t>Chi ha i denti per mangiarli li elabora</a:t>
            </a:r>
          </a:p>
        </p:txBody>
      </p:sp>
      <p:sp>
        <p:nvSpPr>
          <p:cNvPr id="6" name="Rettangolo 1"/>
          <p:cNvSpPr>
            <a:spLocks noChangeArrowheads="1"/>
          </p:cNvSpPr>
          <p:nvPr/>
        </p:nvSpPr>
        <p:spPr bwMode="auto">
          <a:xfrm>
            <a:off x="2569848" y="1635443"/>
            <a:ext cx="3073400" cy="175418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zh-TW" sz="1800" b="1" dirty="0">
                <a:ea typeface="新細明體" panose="02020500000000000000" pitchFamily="18" charset="-120"/>
              </a:rPr>
              <a:t>Tramite le statistiche self service e gli open data i benefici ci sono per tutti: enti del Sister, altri enti e tutti i cittadini della regione.</a:t>
            </a:r>
          </a:p>
        </p:txBody>
      </p:sp>
    </p:spTree>
    <p:extLst>
      <p:ext uri="{BB962C8B-B14F-4D97-AF65-F5344CB8AC3E}">
        <p14:creationId xmlns:p14="http://schemas.microsoft.com/office/powerpoint/2010/main" val="333395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ttotitolo 5">
            <a:extLst>
              <a:ext uri="{FF2B5EF4-FFF2-40B4-BE49-F238E27FC236}">
                <a16:creationId xmlns:a16="http://schemas.microsoft.com/office/drawing/2014/main" id="{0299F818-B8F0-4E25-9B0D-DA3D727C5414}"/>
              </a:ext>
            </a:extLst>
          </p:cNvPr>
          <p:cNvSpPr>
            <a:spLocks noGrp="1"/>
          </p:cNvSpPr>
          <p:nvPr>
            <p:ph type="subTitle" idx="1"/>
          </p:nvPr>
        </p:nvSpPr>
        <p:spPr>
          <a:xfrm>
            <a:off x="2493414" y="2997892"/>
            <a:ext cx="7545936" cy="900000"/>
          </a:xfrm>
        </p:spPr>
        <p:txBody>
          <a:bodyPr>
            <a:noAutofit/>
          </a:bodyPr>
          <a:lstStyle/>
          <a:p>
            <a:pPr>
              <a:spcBef>
                <a:spcPct val="0"/>
              </a:spcBef>
            </a:pPr>
            <a:r>
              <a:rPr lang="it-IT" altLang="zh-CN" i="1" dirty="0">
                <a:solidFill>
                  <a:schemeClr val="tx2"/>
                </a:solidFill>
                <a:latin typeface="Georgia" panose="02040502050405020303" pitchFamily="18" charset="0"/>
                <a:ea typeface="宋体" panose="02010600030101010101" pitchFamily="2" charset="-122"/>
              </a:rPr>
              <a:t>L’esperienza del Comune di Modena</a:t>
            </a:r>
            <a:br>
              <a:rPr lang="it-IT" altLang="zh-CN" i="1" dirty="0">
                <a:solidFill>
                  <a:schemeClr val="tx2"/>
                </a:solidFill>
                <a:latin typeface="Georgia" panose="02040502050405020303" pitchFamily="18" charset="0"/>
                <a:ea typeface="宋体" panose="02010600030101010101" pitchFamily="2" charset="-122"/>
              </a:rPr>
            </a:br>
            <a:br>
              <a:rPr lang="it-IT" altLang="zh-CN" b="1" i="1" dirty="0">
                <a:solidFill>
                  <a:schemeClr val="tx2"/>
                </a:solidFill>
                <a:latin typeface="Georgia" panose="02040502050405020303" pitchFamily="18" charset="0"/>
                <a:ea typeface="宋体" panose="02010600030101010101" pitchFamily="2" charset="-122"/>
              </a:rPr>
            </a:br>
            <a:br>
              <a:rPr lang="it-IT" altLang="zh-CN" b="1" i="1" dirty="0">
                <a:solidFill>
                  <a:schemeClr val="tx2"/>
                </a:solidFill>
                <a:ea typeface="宋体" panose="02010600030101010101" pitchFamily="2" charset="-122"/>
              </a:rPr>
            </a:br>
            <a:br>
              <a:rPr lang="it-IT" altLang="zh-CN" b="1" i="1" dirty="0">
                <a:solidFill>
                  <a:schemeClr val="tx2"/>
                </a:solidFill>
                <a:ea typeface="宋体" panose="02010600030101010101" pitchFamily="2" charset="-122"/>
              </a:rPr>
            </a:br>
            <a:br>
              <a:rPr lang="it-IT" altLang="zh-CN" b="1" i="1" dirty="0">
                <a:solidFill>
                  <a:schemeClr val="tx2"/>
                </a:solidFill>
                <a:ea typeface="宋体" panose="02010600030101010101" pitchFamily="2" charset="-122"/>
              </a:rPr>
            </a:br>
            <a:br>
              <a:rPr lang="it-IT" altLang="zh-CN" b="1" i="1" dirty="0">
                <a:solidFill>
                  <a:schemeClr val="tx2"/>
                </a:solidFill>
                <a:ea typeface="宋体" panose="02010600030101010101" pitchFamily="2" charset="-122"/>
              </a:rPr>
            </a:br>
            <a:br>
              <a:rPr lang="it-IT" altLang="zh-CN" b="1" i="1" dirty="0">
                <a:solidFill>
                  <a:schemeClr val="tx2"/>
                </a:solidFill>
                <a:ea typeface="宋体" panose="02010600030101010101" pitchFamily="2" charset="-122"/>
              </a:rPr>
            </a:br>
            <a:r>
              <a:rPr lang="it-IT" altLang="zh-CN" sz="1800" b="1" i="1" dirty="0">
                <a:solidFill>
                  <a:schemeClr val="tx2"/>
                </a:solidFill>
                <a:ea typeface="宋体" panose="02010600030101010101" pitchFamily="2" charset="-122"/>
              </a:rPr>
              <a:t>Giovanni Bigi – Comune di Modena – Ufficio Statistica</a:t>
            </a:r>
            <a:endParaRPr lang="it-IT" altLang="it-IT" sz="1800" dirty="0"/>
          </a:p>
        </p:txBody>
      </p:sp>
      <p:sp>
        <p:nvSpPr>
          <p:cNvPr id="4" name="Segnaposto numero diapositiva 3">
            <a:extLst>
              <a:ext uri="{FF2B5EF4-FFF2-40B4-BE49-F238E27FC236}">
                <a16:creationId xmlns:a16="http://schemas.microsoft.com/office/drawing/2014/main" id="{AFD27ECD-0911-4CB5-893A-947A23030624}"/>
              </a:ext>
            </a:extLst>
          </p:cNvPr>
          <p:cNvSpPr>
            <a:spLocks noGrp="1"/>
          </p:cNvSpPr>
          <p:nvPr>
            <p:ph type="sldNum" sz="quarter" idx="12"/>
          </p:nvPr>
        </p:nvSpPr>
        <p:spPr/>
        <p:txBody>
          <a:bodyPr/>
          <a:lstStyle/>
          <a:p>
            <a:fld id="{AD98B4D1-54DE-4516-9A2B-FFB59822C569}" type="slidenum">
              <a:rPr lang="it-IT" smtClean="0"/>
              <a:t>2</a:t>
            </a:fld>
            <a:endParaRPr lang="it-IT"/>
          </a:p>
        </p:txBody>
      </p:sp>
      <p:sp>
        <p:nvSpPr>
          <p:cNvPr id="2" name="Rettangolo 1"/>
          <p:cNvSpPr/>
          <p:nvPr/>
        </p:nvSpPr>
        <p:spPr>
          <a:xfrm>
            <a:off x="2926419" y="1947466"/>
            <a:ext cx="5855514" cy="769441"/>
          </a:xfrm>
          <a:prstGeom prst="rect">
            <a:avLst/>
          </a:prstGeom>
        </p:spPr>
        <p:txBody>
          <a:bodyPr wrap="none">
            <a:spAutoFit/>
          </a:bodyPr>
          <a:lstStyle/>
          <a:p>
            <a:pPr algn="ctr">
              <a:spcBef>
                <a:spcPct val="0"/>
              </a:spcBef>
            </a:pPr>
            <a:r>
              <a:rPr lang="it-IT" altLang="it-IT" sz="4400" b="1" dirty="0"/>
              <a:t>Il </a:t>
            </a:r>
            <a:r>
              <a:rPr lang="it-IT" altLang="it-IT" sz="4400" b="1" dirty="0" err="1"/>
              <a:t>Sister</a:t>
            </a:r>
            <a:r>
              <a:rPr lang="it-IT" altLang="it-IT" sz="4400" b="1" dirty="0"/>
              <a:t> visto dai comuni</a:t>
            </a:r>
            <a:endParaRPr lang="it-IT" altLang="zh-CN" sz="4400" b="1" dirty="0">
              <a:solidFill>
                <a:schemeClr val="tx2"/>
              </a:solidFill>
              <a:ea typeface="宋体" panose="02010600030101010101" pitchFamily="2" charset="-122"/>
            </a:endParaRPr>
          </a:p>
        </p:txBody>
      </p:sp>
    </p:spTree>
    <p:extLst>
      <p:ext uri="{BB962C8B-B14F-4D97-AF65-F5344CB8AC3E}">
        <p14:creationId xmlns:p14="http://schemas.microsoft.com/office/powerpoint/2010/main" val="2947781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endParaRPr lang="it-IT" dirty="0"/>
          </a:p>
        </p:txBody>
      </p:sp>
      <p:sp>
        <p:nvSpPr>
          <p:cNvPr id="3" name="Rettangolo 2"/>
          <p:cNvSpPr>
            <a:spLocks noChangeArrowheads="1"/>
          </p:cNvSpPr>
          <p:nvPr/>
        </p:nvSpPr>
        <p:spPr bwMode="auto">
          <a:xfrm>
            <a:off x="1847850" y="1052513"/>
            <a:ext cx="67691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800" dirty="0"/>
              <a:t>PROTOCOLLO D’INTESA</a:t>
            </a:r>
          </a:p>
          <a:p>
            <a:pPr>
              <a:spcBef>
                <a:spcPct val="0"/>
              </a:spcBef>
              <a:buFontTx/>
              <a:buNone/>
            </a:pPr>
            <a:r>
              <a:rPr lang="it-IT" altLang="it-IT" sz="1800" dirty="0"/>
              <a:t>tra</a:t>
            </a:r>
          </a:p>
          <a:p>
            <a:pPr>
              <a:spcBef>
                <a:spcPct val="0"/>
              </a:spcBef>
              <a:buFontTx/>
              <a:buNone/>
            </a:pPr>
            <a:r>
              <a:rPr lang="it-IT" altLang="it-IT" sz="1800" dirty="0"/>
              <a:t>ISTITUTO NAZIONALE DI STATISTICA</a:t>
            </a:r>
          </a:p>
          <a:p>
            <a:pPr>
              <a:spcBef>
                <a:spcPct val="0"/>
              </a:spcBef>
              <a:buFontTx/>
              <a:buNone/>
            </a:pPr>
            <a:r>
              <a:rPr lang="it-IT" altLang="it-IT" sz="1800" dirty="0"/>
              <a:t>(di seguito denominato Istat)</a:t>
            </a:r>
          </a:p>
          <a:p>
            <a:pPr>
              <a:spcBef>
                <a:spcPct val="0"/>
              </a:spcBef>
              <a:buFontTx/>
              <a:buNone/>
            </a:pPr>
            <a:r>
              <a:rPr lang="it-IT" altLang="it-IT" sz="1800" dirty="0"/>
              <a:t>REGIONI E PROVINCE AUTONOME DI TRENTO E BOLZANO</a:t>
            </a:r>
          </a:p>
          <a:p>
            <a:pPr>
              <a:spcBef>
                <a:spcPct val="0"/>
              </a:spcBef>
              <a:buFontTx/>
              <a:buNone/>
            </a:pPr>
            <a:r>
              <a:rPr lang="it-IT" altLang="it-IT" sz="1800" dirty="0"/>
              <a:t>(di seguito denominate Regioni e Province autonome)</a:t>
            </a:r>
          </a:p>
          <a:p>
            <a:pPr>
              <a:spcBef>
                <a:spcPct val="0"/>
              </a:spcBef>
              <a:buFontTx/>
              <a:buNone/>
            </a:pPr>
            <a:r>
              <a:rPr lang="it-IT" altLang="it-IT" sz="1800" dirty="0"/>
              <a:t>ASSOCIAZIONE NAZIONALE DEI COMUNI ITALIANI</a:t>
            </a:r>
          </a:p>
          <a:p>
            <a:pPr>
              <a:spcBef>
                <a:spcPct val="0"/>
              </a:spcBef>
              <a:buFontTx/>
              <a:buNone/>
            </a:pPr>
            <a:r>
              <a:rPr lang="it-IT" altLang="it-IT" sz="1800" dirty="0"/>
              <a:t>(di seguito denominata Anci)</a:t>
            </a:r>
          </a:p>
          <a:p>
            <a:pPr>
              <a:spcBef>
                <a:spcPct val="0"/>
              </a:spcBef>
              <a:buFontTx/>
              <a:buNone/>
            </a:pPr>
            <a:r>
              <a:rPr lang="it-IT" altLang="it-IT" sz="1800" dirty="0"/>
              <a:t>UNIONE DELLE PROVINCE D’ITALIA</a:t>
            </a:r>
          </a:p>
          <a:p>
            <a:pPr>
              <a:spcBef>
                <a:spcPct val="0"/>
              </a:spcBef>
              <a:buFontTx/>
              <a:buNone/>
            </a:pPr>
            <a:r>
              <a:rPr lang="it-IT" altLang="it-IT" sz="1800" dirty="0"/>
              <a:t>(di seguito denominato </a:t>
            </a:r>
            <a:r>
              <a:rPr lang="it-IT" altLang="it-IT" sz="1800" dirty="0" err="1"/>
              <a:t>Upi</a:t>
            </a:r>
            <a:r>
              <a:rPr lang="it-IT" altLang="it-IT" sz="1800" dirty="0"/>
              <a:t>)</a:t>
            </a:r>
          </a:p>
        </p:txBody>
      </p:sp>
      <p:sp>
        <p:nvSpPr>
          <p:cNvPr id="4" name="Rettangolo 3"/>
          <p:cNvSpPr>
            <a:spLocks noChangeArrowheads="1"/>
          </p:cNvSpPr>
          <p:nvPr/>
        </p:nvSpPr>
        <p:spPr bwMode="auto">
          <a:xfrm>
            <a:off x="1847850" y="4076700"/>
            <a:ext cx="6985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800" dirty="0"/>
              <a:t>Con il presente protocollo le Parti intendono sviluppare la qualità dell’informazione statistica ufficiale secondo principi di sussidiarietà e di rafforzamento delle potenzialità esistenti, in modo da rispondere alle specifiche esigenze territoriali con l’azione degli stessi enti del territorio nel rispetto della funzione di coordinamento nazionale, nonché condividendo e diffondendo le buone pratiche attuate sul territorio nazionale.</a:t>
            </a:r>
          </a:p>
        </p:txBody>
      </p:sp>
    </p:spTree>
    <p:extLst>
      <p:ext uri="{BB962C8B-B14F-4D97-AF65-F5344CB8AC3E}">
        <p14:creationId xmlns:p14="http://schemas.microsoft.com/office/powerpoint/2010/main" val="4235288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a:xfrm>
            <a:off x="1552893" y="38688"/>
            <a:ext cx="9004012" cy="418512"/>
          </a:xfrm>
        </p:spPr>
        <p:txBody>
          <a:bodyPr/>
          <a:lstStyle/>
          <a:p>
            <a:endParaRPr lang="it-IT" dirty="0"/>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49662" y="851623"/>
            <a:ext cx="7332489" cy="520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2935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endParaRPr lang="it-IT" dirty="0"/>
          </a:p>
        </p:txBody>
      </p:sp>
      <p:sp>
        <p:nvSpPr>
          <p:cNvPr id="3" name="Rectangle 7"/>
          <p:cNvSpPr>
            <a:spLocks noChangeArrowheads="1"/>
          </p:cNvSpPr>
          <p:nvPr/>
        </p:nvSpPr>
        <p:spPr bwMode="auto">
          <a:xfrm>
            <a:off x="2081214" y="1449389"/>
            <a:ext cx="8135937" cy="1538287"/>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marL="0" indent="0">
              <a:defRPr/>
            </a:pPr>
            <a:r>
              <a:rPr lang="it-IT" altLang="zh-TW" sz="2000" dirty="0">
                <a:ea typeface="新細明體" panose="02020500000000000000" pitchFamily="18" charset="-120"/>
              </a:rPr>
              <a:t>La più longeva rilevazione, perfezionatasi negli anni, organizzata dalla regione ed alla quale partecipano gli oltre 330 comuni dell’Emilia Romagna è quella sulla popolazione. La serie storica per comune, singolo anno di età e sesso parte dal 1987</a:t>
            </a:r>
          </a:p>
          <a:p>
            <a:pPr>
              <a:defRPr/>
            </a:pPr>
            <a:endParaRPr lang="it-IT" altLang="zh-TW" sz="1400" dirty="0">
              <a:ea typeface="新細明體" panose="02020500000000000000" pitchFamily="18" charset="-120"/>
            </a:endParaRPr>
          </a:p>
        </p:txBody>
      </p:sp>
      <p:sp>
        <p:nvSpPr>
          <p:cNvPr id="4" name="Rectangle 7"/>
          <p:cNvSpPr>
            <a:spLocks noChangeArrowheads="1"/>
          </p:cNvSpPr>
          <p:nvPr/>
        </p:nvSpPr>
        <p:spPr bwMode="auto">
          <a:xfrm>
            <a:off x="2043114" y="4548189"/>
            <a:ext cx="8135937" cy="706437"/>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zh-TW" sz="2000" dirty="0">
                <a:ea typeface="新細明體" panose="02020500000000000000" pitchFamily="18" charset="-120"/>
              </a:rPr>
              <a:t>I comuni hanno a disposizione un’area riservata dalla quale ottenere statistiche dettagliate sulla popolazione del proprio territorio</a:t>
            </a:r>
            <a:endParaRPr lang="it-IT" altLang="zh-TW" sz="1400" dirty="0">
              <a:ea typeface="新細明體" panose="02020500000000000000" pitchFamily="18" charset="-120"/>
            </a:endParaRPr>
          </a:p>
        </p:txBody>
      </p:sp>
    </p:spTree>
    <p:extLst>
      <p:ext uri="{BB962C8B-B14F-4D97-AF65-F5344CB8AC3E}">
        <p14:creationId xmlns:p14="http://schemas.microsoft.com/office/powerpoint/2010/main" val="2174706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endParaRPr lang="it-IT" dirty="0"/>
          </a:p>
        </p:txBody>
      </p:sp>
      <p:graphicFrame>
        <p:nvGraphicFramePr>
          <p:cNvPr id="3" name="Group 17"/>
          <p:cNvGraphicFramePr>
            <a:graphicFrameLocks noGrp="1"/>
          </p:cNvGraphicFramePr>
          <p:nvPr>
            <p:extLst>
              <p:ext uri="{D42A27DB-BD31-4B8C-83A1-F6EECF244321}">
                <p14:modId xmlns:p14="http://schemas.microsoft.com/office/powerpoint/2010/main" val="3396631998"/>
              </p:ext>
            </p:extLst>
          </p:nvPr>
        </p:nvGraphicFramePr>
        <p:xfrm>
          <a:off x="5248103" y="1185054"/>
          <a:ext cx="4789401" cy="2810272"/>
        </p:xfrm>
        <a:graphic>
          <a:graphicData uri="http://schemas.openxmlformats.org/drawingml/2006/table">
            <a:tbl>
              <a:tblPr/>
              <a:tblGrid>
                <a:gridCol w="4789401">
                  <a:extLst>
                    <a:ext uri="{9D8B030D-6E8A-4147-A177-3AD203B41FA5}">
                      <a16:colId xmlns:a16="http://schemas.microsoft.com/office/drawing/2014/main" val="20000"/>
                    </a:ext>
                  </a:extLst>
                </a:gridCol>
              </a:tblGrid>
              <a:tr h="221485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eaLnBrk="1" hangingPunct="1">
                        <a:spcBef>
                          <a:spcPct val="50000"/>
                        </a:spcBef>
                        <a:buFontTx/>
                        <a:buNone/>
                      </a:pPr>
                      <a:r>
                        <a:rPr lang="it-IT" altLang="it-IT" sz="2000" dirty="0"/>
                        <a:t>La regione Emilia Romagna con le statistiche self service,  </a:t>
                      </a:r>
                      <a:r>
                        <a:rPr lang="it-IT" altLang="it-IT" sz="2000" baseline="0" dirty="0"/>
                        <a:t>mette a disposizione banche dati con dati esaurenti a livello dell’intero territorio comunale, utilissimo per un confronto temporale o per un confronto con altri territori</a:t>
                      </a:r>
                      <a:endParaRPr lang="it-IT" altLang="it-IT" sz="2000" dirty="0"/>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3200" b="0" i="0" u="none" strike="noStrike" cap="none" normalizeH="0" baseline="0" dirty="0">
                        <a:ln>
                          <a:noFill/>
                        </a:ln>
                        <a:solidFill>
                          <a:schemeClr val="tx1"/>
                        </a:solidFill>
                        <a:effectLst/>
                        <a:latin typeface="Arial" panose="020B0604020202020204" pitchFamily="34" charset="0"/>
                      </a:endParaRPr>
                    </a:p>
                  </a:txBody>
                  <a:tcPr marL="91438" marR="91438"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38480">
                          <a:srgbClr val="D3C077"/>
                        </a:gs>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0"/>
                  </a:ext>
                </a:extLst>
              </a:tr>
            </a:tbl>
          </a:graphicData>
        </a:graphic>
      </p:graphicFrame>
      <p:sp>
        <p:nvSpPr>
          <p:cNvPr id="4" name="Text Box 9"/>
          <p:cNvSpPr txBox="1">
            <a:spLocks noChangeArrowheads="1"/>
          </p:cNvSpPr>
          <p:nvPr/>
        </p:nvSpPr>
        <p:spPr bwMode="auto">
          <a:xfrm>
            <a:off x="2071688" y="2428875"/>
            <a:ext cx="2159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400" b="1" dirty="0">
                <a:latin typeface="Verdana" panose="020B0604030504040204" pitchFamily="34" charset="0"/>
              </a:rPr>
              <a:t>Dati a livello dell’intero comune.</a:t>
            </a:r>
          </a:p>
          <a:p>
            <a:pPr eaLnBrk="1" hangingPunct="1">
              <a:spcBef>
                <a:spcPct val="50000"/>
              </a:spcBef>
              <a:buFontTx/>
              <a:buNone/>
            </a:pPr>
            <a:endParaRPr lang="it-IT" altLang="it-IT" sz="1200" dirty="0"/>
          </a:p>
        </p:txBody>
      </p:sp>
      <p:graphicFrame>
        <p:nvGraphicFramePr>
          <p:cNvPr id="5" name="Group 17">
            <a:extLst>
              <a:ext uri="{FF2B5EF4-FFF2-40B4-BE49-F238E27FC236}">
                <a16:creationId xmlns:a16="http://schemas.microsoft.com/office/drawing/2014/main" id="{BE2E7C2E-C51E-27A2-DC86-1E41CA69F69E}"/>
              </a:ext>
            </a:extLst>
          </p:cNvPr>
          <p:cNvGraphicFramePr>
            <a:graphicFrameLocks noGrp="1"/>
          </p:cNvGraphicFramePr>
          <p:nvPr>
            <p:extLst>
              <p:ext uri="{D42A27DB-BD31-4B8C-83A1-F6EECF244321}">
                <p14:modId xmlns:p14="http://schemas.microsoft.com/office/powerpoint/2010/main" val="2265974502"/>
              </p:ext>
            </p:extLst>
          </p:nvPr>
        </p:nvGraphicFramePr>
        <p:xfrm>
          <a:off x="2071689" y="4220540"/>
          <a:ext cx="3911023" cy="1822720"/>
        </p:xfrm>
        <a:graphic>
          <a:graphicData uri="http://schemas.openxmlformats.org/drawingml/2006/table">
            <a:tbl>
              <a:tblPr/>
              <a:tblGrid>
                <a:gridCol w="3911023">
                  <a:extLst>
                    <a:ext uri="{9D8B030D-6E8A-4147-A177-3AD203B41FA5}">
                      <a16:colId xmlns:a16="http://schemas.microsoft.com/office/drawing/2014/main" val="20000"/>
                    </a:ext>
                  </a:extLst>
                </a:gridCol>
              </a:tblGrid>
              <a:tr h="139055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eaLnBrk="1" hangingPunct="1">
                        <a:spcBef>
                          <a:spcPct val="50000"/>
                        </a:spcBef>
                        <a:buFontTx/>
                        <a:buNone/>
                      </a:pPr>
                      <a:r>
                        <a:rPr lang="it-IT" altLang="it-IT" sz="2000" dirty="0"/>
                        <a:t>Per i soli enti facenti parte del sister sono disponibili elaborazioni sui dati anagrafici del territorio di pertinenza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dirty="0">
                        <a:ln>
                          <a:noFill/>
                        </a:ln>
                        <a:solidFill>
                          <a:schemeClr val="tx1"/>
                        </a:solidFill>
                        <a:effectLst/>
                        <a:latin typeface="Arial" panose="020B0604020202020204" pitchFamily="34" charset="0"/>
                      </a:endParaRPr>
                    </a:p>
                  </a:txBody>
                  <a:tcPr marL="91438" marR="91438"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7356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endParaRPr lang="it-IT" dirty="0"/>
          </a:p>
        </p:txBody>
      </p:sp>
      <p:pic>
        <p:nvPicPr>
          <p:cNvPr id="3"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6738" y="1417638"/>
            <a:ext cx="8374062" cy="474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340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endParaRPr lang="it-IT" dirty="0"/>
          </a:p>
        </p:txBody>
      </p:sp>
      <p:sp>
        <p:nvSpPr>
          <p:cNvPr id="5" name="CasellaDiTesto 4">
            <a:extLst>
              <a:ext uri="{FF2B5EF4-FFF2-40B4-BE49-F238E27FC236}">
                <a16:creationId xmlns:a16="http://schemas.microsoft.com/office/drawing/2014/main" id="{7F3BE046-B068-1C13-F399-2D42AA74DFA3}"/>
              </a:ext>
            </a:extLst>
          </p:cNvPr>
          <p:cNvSpPr txBox="1"/>
          <p:nvPr/>
        </p:nvSpPr>
        <p:spPr>
          <a:xfrm>
            <a:off x="3710247" y="2357938"/>
            <a:ext cx="5253644" cy="2973122"/>
          </a:xfrm>
          <a:prstGeom prst="rect">
            <a:avLst/>
          </a:prstGeom>
          <a:blipFill>
            <a:blip r:embed="rId3"/>
            <a:tile tx="0" ty="0" sx="100000" sy="100000" flip="none" algn="tl"/>
          </a:blipFill>
        </p:spPr>
        <p:txBody>
          <a:bodyPr wrap="square">
            <a:spAutoFit/>
          </a:bodyPr>
          <a:lstStyle/>
          <a:p>
            <a:pPr eaLnBrk="1" hangingPunct="1">
              <a:spcBef>
                <a:spcPct val="50000"/>
              </a:spcBef>
              <a:buFontTx/>
              <a:buNone/>
            </a:pPr>
            <a:r>
              <a:rPr lang="it-IT" altLang="it-IT" sz="2400" b="1" dirty="0"/>
              <a:t>Per chi si elabora abitualmente i dati in casa propria sembra nulla di nuovo ma , pochissimi comuni nella nostra regione hanno un ufficio di statistica e per molti queste tavole già predisposte sono fondamentali.</a:t>
            </a:r>
          </a:p>
          <a:p>
            <a:pPr defTabSz="914400" fontAlgn="base">
              <a:spcBef>
                <a:spcPct val="20000"/>
              </a:spcBef>
              <a:spcAft>
                <a:spcPct val="0"/>
              </a:spcAft>
            </a:pPr>
            <a:endParaRPr lang="it-IT" sz="3600" dirty="0">
              <a:latin typeface="Arial" panose="020B0604020202020204" pitchFamily="34" charset="0"/>
            </a:endParaRPr>
          </a:p>
        </p:txBody>
      </p:sp>
    </p:spTree>
    <p:extLst>
      <p:ext uri="{BB962C8B-B14F-4D97-AF65-F5344CB8AC3E}">
        <p14:creationId xmlns:p14="http://schemas.microsoft.com/office/powerpoint/2010/main" val="3344943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endParaRPr lang="it-IT" dirty="0"/>
          </a:p>
        </p:txBody>
      </p:sp>
      <p:sp>
        <p:nvSpPr>
          <p:cNvPr id="3" name="Text Box 4"/>
          <p:cNvSpPr txBox="1">
            <a:spLocks noChangeArrowheads="1"/>
          </p:cNvSpPr>
          <p:nvPr/>
        </p:nvSpPr>
        <p:spPr bwMode="auto">
          <a:xfrm>
            <a:off x="2063750" y="1196975"/>
            <a:ext cx="8604250" cy="369888"/>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800" b="1" dirty="0"/>
              <a:t>Dati di fonte regionale sulla rilevazione dei flussi turistici a livello comunale</a:t>
            </a:r>
            <a:endParaRPr lang="it-IT" altLang="it-IT" sz="1600" b="1" i="1" dirty="0"/>
          </a:p>
        </p:txBody>
      </p:sp>
      <p:pic>
        <p:nvPicPr>
          <p:cNvPr id="4"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1364" y="1962150"/>
            <a:ext cx="56292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58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endParaRPr lang="it-IT" dirty="0"/>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8214" y="2708276"/>
            <a:ext cx="5743575"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1739900" y="1136651"/>
            <a:ext cx="8604250" cy="1338263"/>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800" b="1" dirty="0"/>
              <a:t>Dati di fonte regionale sulla rilevazione degli </a:t>
            </a:r>
            <a:r>
              <a:rPr lang="it-IT" altLang="zh-TW" sz="1800" b="1" dirty="0">
                <a:ea typeface="新細明體" panose="02020500000000000000" pitchFamily="18" charset="-120"/>
              </a:rPr>
              <a:t>Incidenti stradali avvenuti sul territorio comunale: dati rilevati dalla Polizia Locale integrati con i sinistri rilevati da carabinieri e Polizia stradale</a:t>
            </a:r>
            <a:endParaRPr lang="it-IT" altLang="zh-TW" sz="1800" dirty="0">
              <a:ea typeface="新細明體" panose="02020500000000000000" pitchFamily="18" charset="-120"/>
            </a:endParaRPr>
          </a:p>
          <a:p>
            <a:pPr eaLnBrk="1" hangingPunct="1">
              <a:spcBef>
                <a:spcPct val="50000"/>
              </a:spcBef>
              <a:buFontTx/>
              <a:buNone/>
            </a:pPr>
            <a:r>
              <a:rPr lang="it-IT" altLang="it-IT" sz="1800" b="1" dirty="0"/>
              <a:t> </a:t>
            </a:r>
            <a:endParaRPr lang="it-IT" altLang="it-IT" sz="1600" b="1" i="1" dirty="0"/>
          </a:p>
        </p:txBody>
      </p:sp>
    </p:spTree>
    <p:extLst>
      <p:ext uri="{BB962C8B-B14F-4D97-AF65-F5344CB8AC3E}">
        <p14:creationId xmlns:p14="http://schemas.microsoft.com/office/powerpoint/2010/main" val="388294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endParaRPr lang="it-IT" dirty="0"/>
          </a:p>
        </p:txBody>
      </p:sp>
      <p:sp>
        <p:nvSpPr>
          <p:cNvPr id="3" name="Titolo 1"/>
          <p:cNvSpPr txBox="1">
            <a:spLocks/>
          </p:cNvSpPr>
          <p:nvPr/>
        </p:nvSpPr>
        <p:spPr bwMode="auto">
          <a:xfrm>
            <a:off x="6572250" y="2997201"/>
            <a:ext cx="3436938"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400" b="1">
                <a:solidFill>
                  <a:schemeClr val="tx2"/>
                </a:solidFill>
              </a:rPr>
              <a:t>Nella regione Emilia Romagna il 22,1% degli studenti della scuola primaria ha cittadinanza non italiana.</a:t>
            </a:r>
          </a:p>
          <a:p>
            <a:pPr algn="ctr">
              <a:spcBef>
                <a:spcPct val="0"/>
              </a:spcBef>
              <a:buFontTx/>
              <a:buNone/>
            </a:pPr>
            <a:r>
              <a:rPr lang="it-IT" altLang="it-IT" sz="1400" b="1">
                <a:solidFill>
                  <a:schemeClr val="tx2"/>
                </a:solidFill>
              </a:rPr>
              <a:t>In 51 dei 325 comuni di questa regione tale percentuale supera il 30%.</a:t>
            </a:r>
          </a:p>
        </p:txBody>
      </p:sp>
      <p:graphicFrame>
        <p:nvGraphicFramePr>
          <p:cNvPr id="4" name="Group 17"/>
          <p:cNvGraphicFramePr>
            <a:graphicFrameLocks noGrp="1"/>
          </p:cNvGraphicFramePr>
          <p:nvPr/>
        </p:nvGraphicFramePr>
        <p:xfrm>
          <a:off x="6089651" y="1268414"/>
          <a:ext cx="4105275" cy="1457325"/>
        </p:xfrm>
        <a:graphic>
          <a:graphicData uri="http://schemas.openxmlformats.org/drawingml/2006/table">
            <a:tbl>
              <a:tblPr/>
              <a:tblGrid>
                <a:gridCol w="4105275">
                  <a:extLst>
                    <a:ext uri="{9D8B030D-6E8A-4147-A177-3AD203B41FA5}">
                      <a16:colId xmlns:a16="http://schemas.microsoft.com/office/drawing/2014/main" val="20000"/>
                    </a:ext>
                  </a:extLst>
                </a:gridCol>
              </a:tblGrid>
              <a:tr h="14573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eaLnBrk="1" hangingPunct="1">
                        <a:spcBef>
                          <a:spcPct val="50000"/>
                        </a:spcBef>
                        <a:buFontTx/>
                        <a:buNone/>
                      </a:pPr>
                      <a:r>
                        <a:rPr lang="it-IT" altLang="it-IT" sz="1400" dirty="0"/>
                        <a:t>Tramite le statistiche self service, è possibile disporre di dati per porsi interrogativi sull’attuazione di certe proposte senza dispendio di tempo e denaro</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dirty="0">
                        <a:ln>
                          <a:noFill/>
                        </a:ln>
                        <a:solidFill>
                          <a:schemeClr val="tx1"/>
                        </a:solidFill>
                        <a:effectLst/>
                        <a:latin typeface="Arial" panose="020B0604020202020204" pitchFamily="34" charset="0"/>
                      </a:endParaRPr>
                    </a:p>
                  </a:txBody>
                  <a:tcPr marL="91438" marR="91438" marT="45754" marB="457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5">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0"/>
                  </a:ext>
                </a:extLst>
              </a:tr>
            </a:tbl>
          </a:graphicData>
        </a:graphic>
      </p:graphicFrame>
      <p:pic>
        <p:nvPicPr>
          <p:cNvPr id="5"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9100" y="692151"/>
            <a:ext cx="4224338" cy="604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99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endParaRPr lang="it-IT" dirty="0"/>
          </a:p>
        </p:txBody>
      </p:sp>
      <p:sp>
        <p:nvSpPr>
          <p:cNvPr id="3" name="Text Box 4"/>
          <p:cNvSpPr txBox="1">
            <a:spLocks noChangeArrowheads="1"/>
          </p:cNvSpPr>
          <p:nvPr/>
        </p:nvSpPr>
        <p:spPr bwMode="auto">
          <a:xfrm>
            <a:off x="1739900" y="1136650"/>
            <a:ext cx="8604250" cy="1062038"/>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800" b="1" dirty="0"/>
              <a:t>Dati di fonte regionale sulle caratteristiche delle popolazione, sui redditi dichiarati ai fini </a:t>
            </a:r>
            <a:r>
              <a:rPr lang="it-IT" altLang="it-IT" sz="1800" b="1" dirty="0" err="1"/>
              <a:t>irpef</a:t>
            </a:r>
            <a:r>
              <a:rPr lang="it-IT" altLang="it-IT" sz="1800" b="1" dirty="0"/>
              <a:t>….dati di </a:t>
            </a:r>
            <a:r>
              <a:rPr lang="it-IT" altLang="it-IT" sz="1800" b="1" dirty="0" err="1"/>
              <a:t>passaggio..integrati</a:t>
            </a:r>
            <a:r>
              <a:rPr lang="it-IT" altLang="it-IT" sz="1800" b="1" dirty="0"/>
              <a:t> fra loro</a:t>
            </a:r>
            <a:endParaRPr lang="it-IT" altLang="zh-TW" sz="1800" dirty="0">
              <a:ea typeface="新細明體" panose="02020500000000000000" pitchFamily="18" charset="-120"/>
            </a:endParaRPr>
          </a:p>
          <a:p>
            <a:pPr eaLnBrk="1" hangingPunct="1">
              <a:spcBef>
                <a:spcPct val="50000"/>
              </a:spcBef>
              <a:buFontTx/>
              <a:buNone/>
            </a:pPr>
            <a:r>
              <a:rPr lang="it-IT" altLang="it-IT" sz="1800" b="1" dirty="0"/>
              <a:t> </a:t>
            </a:r>
            <a:endParaRPr lang="it-IT" altLang="it-IT" sz="1600" b="1" i="1" dirty="0"/>
          </a:p>
        </p:txBody>
      </p:sp>
      <p:pic>
        <p:nvPicPr>
          <p:cNvPr id="4"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9900" y="2343150"/>
            <a:ext cx="84709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957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20C046-75DA-4452-87C1-8F7A122516B5}"/>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286089A3-94A7-4AC8-85C0-F233888BADA5}"/>
              </a:ext>
            </a:extLst>
          </p:cNvPr>
          <p:cNvSpPr>
            <a:spLocks noGrp="1"/>
          </p:cNvSpPr>
          <p:nvPr>
            <p:ph idx="1"/>
          </p:nvPr>
        </p:nvSpPr>
        <p:spPr/>
        <p:txBody>
          <a:bodyPr/>
          <a:lstStyle/>
          <a:p>
            <a:r>
              <a:rPr lang="it-IT" dirty="0"/>
              <a:t>Che cos’è il </a:t>
            </a:r>
            <a:r>
              <a:rPr lang="it-IT" dirty="0" err="1"/>
              <a:t>sister</a:t>
            </a:r>
            <a:r>
              <a:rPr lang="it-IT" dirty="0"/>
              <a:t>?</a:t>
            </a:r>
          </a:p>
          <a:p>
            <a:endParaRPr lang="it-IT" dirty="0"/>
          </a:p>
          <a:p>
            <a:endParaRPr lang="it-IT" dirty="0"/>
          </a:p>
          <a:p>
            <a:endParaRPr lang="it-IT" dirty="0"/>
          </a:p>
          <a:p>
            <a:r>
              <a:rPr lang="it-IT" dirty="0"/>
              <a:t>Chiediamolo a Google</a:t>
            </a:r>
          </a:p>
        </p:txBody>
      </p:sp>
    </p:spTree>
    <p:extLst>
      <p:ext uri="{BB962C8B-B14F-4D97-AF65-F5344CB8AC3E}">
        <p14:creationId xmlns:p14="http://schemas.microsoft.com/office/powerpoint/2010/main" val="17146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endParaRPr lang="it-IT" dirty="0"/>
          </a:p>
        </p:txBody>
      </p:sp>
      <p:sp>
        <p:nvSpPr>
          <p:cNvPr id="3" name="Text Box 4"/>
          <p:cNvSpPr txBox="1">
            <a:spLocks noChangeArrowheads="1"/>
          </p:cNvSpPr>
          <p:nvPr/>
        </p:nvSpPr>
        <p:spPr bwMode="auto">
          <a:xfrm>
            <a:off x="1739900" y="1136650"/>
            <a:ext cx="8604250" cy="1062038"/>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800" b="1" dirty="0"/>
              <a:t>Dati di fonte regionale sulle caratteristiche delle popolazione, sui redditi dichiarati ai fini </a:t>
            </a:r>
            <a:r>
              <a:rPr lang="it-IT" altLang="it-IT" sz="1800" b="1" dirty="0" err="1"/>
              <a:t>irpef</a:t>
            </a:r>
            <a:r>
              <a:rPr lang="it-IT" altLang="it-IT" sz="1800" b="1" dirty="0"/>
              <a:t>….dati di </a:t>
            </a:r>
            <a:r>
              <a:rPr lang="it-IT" altLang="it-IT" sz="1800" b="1" dirty="0" err="1"/>
              <a:t>passaggio..integrati</a:t>
            </a:r>
            <a:r>
              <a:rPr lang="it-IT" altLang="it-IT" sz="1800" b="1" dirty="0"/>
              <a:t> fra loro</a:t>
            </a:r>
            <a:endParaRPr lang="it-IT" altLang="zh-TW" sz="1800" dirty="0">
              <a:ea typeface="新細明體" panose="02020500000000000000" pitchFamily="18" charset="-120"/>
            </a:endParaRPr>
          </a:p>
          <a:p>
            <a:pPr eaLnBrk="1" hangingPunct="1">
              <a:spcBef>
                <a:spcPct val="50000"/>
              </a:spcBef>
              <a:buFontTx/>
              <a:buNone/>
            </a:pPr>
            <a:r>
              <a:rPr lang="it-IT" altLang="it-IT" sz="1800" b="1" dirty="0"/>
              <a:t> </a:t>
            </a:r>
            <a:endParaRPr lang="it-IT" altLang="it-IT" sz="1600" b="1" i="1" dirty="0"/>
          </a:p>
        </p:txBody>
      </p:sp>
      <p:pic>
        <p:nvPicPr>
          <p:cNvPr id="4"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667001"/>
            <a:ext cx="859155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128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endParaRPr lang="it-IT" dirty="0"/>
          </a:p>
        </p:txBody>
      </p:sp>
      <p:sp>
        <p:nvSpPr>
          <p:cNvPr id="5" name="Text Box 4"/>
          <p:cNvSpPr txBox="1">
            <a:spLocks noChangeArrowheads="1"/>
          </p:cNvSpPr>
          <p:nvPr/>
        </p:nvSpPr>
        <p:spPr bwMode="auto">
          <a:xfrm>
            <a:off x="1739900" y="1136650"/>
            <a:ext cx="8604250" cy="1062038"/>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800" b="1" dirty="0"/>
              <a:t>Dati di fonte regionale sulle caratteristiche delle popolazione, sui redditi dichiarati ai fini </a:t>
            </a:r>
            <a:r>
              <a:rPr lang="it-IT" altLang="it-IT" sz="1800" b="1" dirty="0" err="1"/>
              <a:t>irpef</a:t>
            </a:r>
            <a:r>
              <a:rPr lang="it-IT" altLang="it-IT" sz="1800" b="1" dirty="0"/>
              <a:t>….dati di </a:t>
            </a:r>
            <a:r>
              <a:rPr lang="it-IT" altLang="it-IT" sz="1800" b="1" dirty="0" err="1"/>
              <a:t>passaggio..integrati</a:t>
            </a:r>
            <a:r>
              <a:rPr lang="it-IT" altLang="it-IT" sz="1800" b="1" dirty="0"/>
              <a:t> fra loro</a:t>
            </a:r>
            <a:endParaRPr lang="it-IT" altLang="zh-TW" sz="1800" dirty="0">
              <a:ea typeface="新細明體" panose="02020500000000000000" pitchFamily="18" charset="-120"/>
            </a:endParaRPr>
          </a:p>
          <a:p>
            <a:pPr eaLnBrk="1" hangingPunct="1">
              <a:spcBef>
                <a:spcPct val="50000"/>
              </a:spcBef>
              <a:buFontTx/>
              <a:buNone/>
            </a:pPr>
            <a:r>
              <a:rPr lang="it-IT" altLang="it-IT" sz="1800" b="1" dirty="0"/>
              <a:t> </a:t>
            </a:r>
            <a:endParaRPr lang="it-IT" altLang="it-IT" sz="1600" b="1" i="1" dirty="0"/>
          </a:p>
        </p:txBody>
      </p:sp>
      <p:pic>
        <p:nvPicPr>
          <p:cNvPr id="6"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9764" y="2466976"/>
            <a:ext cx="8175625"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364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endParaRPr lang="it-IT" dirty="0"/>
          </a:p>
        </p:txBody>
      </p:sp>
      <p:sp>
        <p:nvSpPr>
          <p:cNvPr id="3" name="Text Box 4"/>
          <p:cNvSpPr txBox="1">
            <a:spLocks noChangeArrowheads="1"/>
          </p:cNvSpPr>
          <p:nvPr/>
        </p:nvSpPr>
        <p:spPr bwMode="auto">
          <a:xfrm>
            <a:off x="1752774" y="1101739"/>
            <a:ext cx="8604250" cy="1062038"/>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800" b="1" dirty="0"/>
              <a:t>Dati di fonte regionale sulle caratteristiche delle popolazione, sui redditi dichiarati ai fini </a:t>
            </a:r>
            <a:r>
              <a:rPr lang="it-IT" altLang="it-IT" sz="1800" b="1" dirty="0" err="1"/>
              <a:t>irpef</a:t>
            </a:r>
            <a:r>
              <a:rPr lang="it-IT" altLang="it-IT" sz="1800" b="1" dirty="0"/>
              <a:t>….dati di </a:t>
            </a:r>
            <a:r>
              <a:rPr lang="it-IT" altLang="it-IT" sz="1800" b="1" dirty="0" err="1"/>
              <a:t>passaggio..integrati</a:t>
            </a:r>
            <a:r>
              <a:rPr lang="it-IT" altLang="it-IT" sz="1800" b="1" dirty="0"/>
              <a:t> fra loro</a:t>
            </a:r>
            <a:endParaRPr lang="it-IT" altLang="zh-TW" sz="1800" dirty="0">
              <a:ea typeface="新細明體" panose="02020500000000000000" pitchFamily="18" charset="-120"/>
            </a:endParaRPr>
          </a:p>
          <a:p>
            <a:pPr eaLnBrk="1" hangingPunct="1">
              <a:spcBef>
                <a:spcPct val="50000"/>
              </a:spcBef>
              <a:buFontTx/>
              <a:buNone/>
            </a:pPr>
            <a:r>
              <a:rPr lang="it-IT" altLang="it-IT" sz="1800" b="1" dirty="0"/>
              <a:t> </a:t>
            </a:r>
            <a:endParaRPr lang="it-IT" altLang="it-IT" sz="1600" b="1" i="1" dirty="0"/>
          </a:p>
        </p:txBody>
      </p:sp>
      <p:pic>
        <p:nvPicPr>
          <p:cNvPr id="4"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3163" y="2272983"/>
            <a:ext cx="645795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6453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endParaRPr lang="it-IT" dirty="0"/>
          </a:p>
        </p:txBody>
      </p:sp>
      <p:sp>
        <p:nvSpPr>
          <p:cNvPr id="7" name="Rettangolo 1"/>
          <p:cNvSpPr>
            <a:spLocks noChangeArrowheads="1"/>
          </p:cNvSpPr>
          <p:nvPr/>
        </p:nvSpPr>
        <p:spPr bwMode="auto">
          <a:xfrm>
            <a:off x="4800601" y="2133600"/>
            <a:ext cx="2779713" cy="203200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zh-TW" sz="1800" dirty="0">
                <a:ea typeface="新細明體" panose="02020500000000000000" pitchFamily="18" charset="-120"/>
              </a:rPr>
              <a:t>I comuni utilizzano, in casa propria, quel poco di cui sono titolari e non contiene dati sensibili:</a:t>
            </a:r>
          </a:p>
          <a:p>
            <a:pPr eaLnBrk="1" hangingPunct="1">
              <a:spcBef>
                <a:spcPct val="0"/>
              </a:spcBef>
              <a:buFontTx/>
              <a:buNone/>
            </a:pPr>
            <a:r>
              <a:rPr lang="it-IT" altLang="it-IT" sz="1800" dirty="0">
                <a:ea typeface="新細明體" panose="02020500000000000000" pitchFamily="18" charset="-120"/>
              </a:rPr>
              <a:t>Anagrafe</a:t>
            </a:r>
          </a:p>
          <a:p>
            <a:pPr eaLnBrk="1" hangingPunct="1">
              <a:spcBef>
                <a:spcPct val="0"/>
              </a:spcBef>
              <a:buFontTx/>
              <a:buNone/>
            </a:pPr>
            <a:r>
              <a:rPr lang="it-IT" altLang="it-IT" sz="1800" dirty="0">
                <a:ea typeface="新細明體" panose="02020500000000000000" pitchFamily="18" charset="-120"/>
              </a:rPr>
              <a:t>Stato civile</a:t>
            </a:r>
          </a:p>
          <a:p>
            <a:pPr eaLnBrk="1" hangingPunct="1">
              <a:spcBef>
                <a:spcPct val="0"/>
              </a:spcBef>
              <a:buFontTx/>
              <a:buNone/>
            </a:pPr>
            <a:r>
              <a:rPr lang="it-IT" altLang="it-IT" sz="1800" dirty="0">
                <a:ea typeface="新細明體" panose="02020500000000000000" pitchFamily="18" charset="-120"/>
              </a:rPr>
              <a:t>toponomastica</a:t>
            </a:r>
            <a:endParaRPr lang="it-IT" altLang="it-IT" sz="1800" dirty="0"/>
          </a:p>
        </p:txBody>
      </p:sp>
    </p:spTree>
    <p:extLst>
      <p:ext uri="{BB962C8B-B14F-4D97-AF65-F5344CB8AC3E}">
        <p14:creationId xmlns:p14="http://schemas.microsoft.com/office/powerpoint/2010/main" val="2351174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3986213" cy="394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3"/>
          <p:cNvSpPr>
            <a:spLocks noChangeArrowheads="1"/>
          </p:cNvSpPr>
          <p:nvPr/>
        </p:nvSpPr>
        <p:spPr bwMode="auto">
          <a:xfrm>
            <a:off x="4174331" y="3416302"/>
            <a:ext cx="6134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349250" algn="l"/>
              </a:tabLst>
              <a:defRPr sz="3200">
                <a:solidFill>
                  <a:schemeClr val="tx1"/>
                </a:solidFill>
                <a:latin typeface="Arial" panose="020B0604020202020204" pitchFamily="34" charset="0"/>
              </a:defRPr>
            </a:lvl1pPr>
            <a:lvl2pPr marL="742950" indent="-285750">
              <a:spcBef>
                <a:spcPct val="20000"/>
              </a:spcBef>
              <a:buChar char="–"/>
              <a:tabLst>
                <a:tab pos="349250" algn="l"/>
              </a:tabLst>
              <a:defRPr sz="2800">
                <a:solidFill>
                  <a:schemeClr val="tx1"/>
                </a:solidFill>
                <a:latin typeface="Arial" panose="020B0604020202020204" pitchFamily="34" charset="0"/>
              </a:defRPr>
            </a:lvl2pPr>
            <a:lvl3pPr marL="1143000" indent="-228600">
              <a:spcBef>
                <a:spcPct val="20000"/>
              </a:spcBef>
              <a:buChar char="•"/>
              <a:tabLst>
                <a:tab pos="349250" algn="l"/>
              </a:tabLst>
              <a:defRPr sz="2400">
                <a:solidFill>
                  <a:schemeClr val="tx1"/>
                </a:solidFill>
                <a:latin typeface="Arial" panose="020B0604020202020204" pitchFamily="34" charset="0"/>
              </a:defRPr>
            </a:lvl3pPr>
            <a:lvl4pPr marL="1600200" indent="-228600">
              <a:spcBef>
                <a:spcPct val="20000"/>
              </a:spcBef>
              <a:buChar char="–"/>
              <a:tabLst>
                <a:tab pos="349250" algn="l"/>
              </a:tabLst>
              <a:defRPr sz="2000">
                <a:solidFill>
                  <a:schemeClr val="tx1"/>
                </a:solidFill>
                <a:latin typeface="Arial" panose="020B0604020202020204" pitchFamily="34" charset="0"/>
              </a:defRPr>
            </a:lvl4pPr>
            <a:lvl5pPr marL="2057400" indent="-228600">
              <a:spcBef>
                <a:spcPct val="20000"/>
              </a:spcBef>
              <a:buChar char="»"/>
              <a:tabLst>
                <a:tab pos="34925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34925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34925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34925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349250" algn="l"/>
              </a:tabLst>
              <a:defRPr sz="2000">
                <a:solidFill>
                  <a:schemeClr val="tx1"/>
                </a:solidFill>
                <a:latin typeface="Arial" panose="020B0604020202020204" pitchFamily="34" charset="0"/>
              </a:defRPr>
            </a:lvl9pPr>
          </a:lstStyle>
          <a:p>
            <a:pPr algn="just">
              <a:spcBef>
                <a:spcPct val="0"/>
              </a:spcBef>
              <a:buFontTx/>
              <a:buNone/>
            </a:pPr>
            <a:r>
              <a:rPr lang="it-IT" altLang="it-IT" sz="1400" dirty="0">
                <a:solidFill>
                  <a:srgbClr val="000000"/>
                </a:solidFill>
                <a:latin typeface="Franklin Gothic Medium" panose="020B0603020102020204" pitchFamily="34" charset="0"/>
                <a:ea typeface="Times New Roman" panose="02020603050405020304" pitchFamily="18" charset="0"/>
                <a:cs typeface="Franklin Gothic Medium" panose="020B0603020102020204" pitchFamily="34" charset="0"/>
              </a:rPr>
              <a:t>CARATTERISTICHE DELLE FAMIGLIE ISCRITTE IN ANAGRAFE – DATI PER ZONE CONCENTRICHE AL 31.12.2023</a:t>
            </a:r>
          </a:p>
        </p:txBody>
      </p:sp>
      <p:pic>
        <p:nvPicPr>
          <p:cNvPr id="2" name="Immagine 1"/>
          <p:cNvPicPr>
            <a:picLocks noChangeAspect="1"/>
          </p:cNvPicPr>
          <p:nvPr/>
        </p:nvPicPr>
        <p:blipFill>
          <a:blip r:embed="rId4"/>
          <a:stretch>
            <a:fillRect/>
          </a:stretch>
        </p:blipFill>
        <p:spPr>
          <a:xfrm>
            <a:off x="3677752" y="4009319"/>
            <a:ext cx="6630679" cy="2016832"/>
          </a:xfrm>
          <a:prstGeom prst="rect">
            <a:avLst/>
          </a:prstGeom>
        </p:spPr>
      </p:pic>
    </p:spTree>
    <p:extLst>
      <p:ext uri="{BB962C8B-B14F-4D97-AF65-F5344CB8AC3E}">
        <p14:creationId xmlns:p14="http://schemas.microsoft.com/office/powerpoint/2010/main" val="517297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endParaRPr lang="it-IT" dirty="0"/>
          </a:p>
        </p:txBody>
      </p:sp>
      <p:graphicFrame>
        <p:nvGraphicFramePr>
          <p:cNvPr id="3" name="Group 17"/>
          <p:cNvGraphicFramePr>
            <a:graphicFrameLocks noGrp="1"/>
          </p:cNvGraphicFramePr>
          <p:nvPr/>
        </p:nvGraphicFramePr>
        <p:xfrm>
          <a:off x="5303838" y="1138238"/>
          <a:ext cx="3960812" cy="2089150"/>
        </p:xfrm>
        <a:graphic>
          <a:graphicData uri="http://schemas.openxmlformats.org/drawingml/2006/table">
            <a:tbl>
              <a:tblPr/>
              <a:tblGrid>
                <a:gridCol w="3960812">
                  <a:extLst>
                    <a:ext uri="{9D8B030D-6E8A-4147-A177-3AD203B41FA5}">
                      <a16:colId xmlns:a16="http://schemas.microsoft.com/office/drawing/2014/main" val="20000"/>
                    </a:ext>
                  </a:extLst>
                </a:gridCol>
              </a:tblGrid>
              <a:tr h="20891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eaLnBrk="1" hangingPunct="1">
                        <a:spcBef>
                          <a:spcPct val="50000"/>
                        </a:spcBef>
                        <a:buFontTx/>
                        <a:buNone/>
                      </a:pPr>
                      <a:r>
                        <a:rPr lang="it-IT" altLang="it-IT" sz="1400" dirty="0"/>
                        <a:t>Istat, ma non solo , anche l’</a:t>
                      </a:r>
                      <a:r>
                        <a:rPr lang="it-IT" altLang="it-IT" sz="1400" baseline="0" dirty="0"/>
                        <a:t>agenzia delle entrate ed altre istituzioni mettono a disposizione banche date con dati esaurenti a livello dell’intero territorio comunale, utilissimo per un confronto temporale o per un confronto con altri territori</a:t>
                      </a:r>
                      <a:endParaRPr lang="it-IT" altLang="it-IT" sz="1400" dirty="0"/>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dirty="0">
                        <a:ln>
                          <a:noFill/>
                        </a:ln>
                        <a:solidFill>
                          <a:schemeClr val="tx1"/>
                        </a:solidFill>
                        <a:effectLst/>
                        <a:latin typeface="Arial" panose="020B0604020202020204" pitchFamily="34" charset="0"/>
                      </a:endParaRPr>
                    </a:p>
                  </a:txBody>
                  <a:tcPr marL="91434" marR="91434" marT="45749" marB="457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5">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0"/>
                  </a:ext>
                </a:extLst>
              </a:tr>
            </a:tbl>
          </a:graphicData>
        </a:graphic>
      </p:graphicFrame>
      <p:sp>
        <p:nvSpPr>
          <p:cNvPr id="4" name="Text Box 9"/>
          <p:cNvSpPr txBox="1">
            <a:spLocks noChangeArrowheads="1"/>
          </p:cNvSpPr>
          <p:nvPr/>
        </p:nvSpPr>
        <p:spPr bwMode="auto">
          <a:xfrm>
            <a:off x="2071688" y="2428875"/>
            <a:ext cx="2159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400" b="1">
                <a:latin typeface="Verdana" panose="020B0604030504040204" pitchFamily="34" charset="0"/>
              </a:rPr>
              <a:t>Dati a livello dell’intero comune.</a:t>
            </a:r>
          </a:p>
          <a:p>
            <a:pPr eaLnBrk="1" hangingPunct="1">
              <a:spcBef>
                <a:spcPct val="50000"/>
              </a:spcBef>
              <a:buFontTx/>
              <a:buNone/>
            </a:pPr>
            <a:endParaRPr lang="it-IT" altLang="it-IT" sz="1200"/>
          </a:p>
        </p:txBody>
      </p:sp>
      <p:pic>
        <p:nvPicPr>
          <p:cNvPr id="5" name="Immagine 7"/>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135188" y="3284538"/>
            <a:ext cx="6119812"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636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endParaRPr lang="it-IT" dirty="0"/>
          </a:p>
        </p:txBody>
      </p:sp>
      <p:graphicFrame>
        <p:nvGraphicFramePr>
          <p:cNvPr id="3" name="Group 34"/>
          <p:cNvGraphicFramePr>
            <a:graphicFrameLocks noGrp="1"/>
          </p:cNvGraphicFramePr>
          <p:nvPr>
            <p:extLst>
              <p:ext uri="{D42A27DB-BD31-4B8C-83A1-F6EECF244321}">
                <p14:modId xmlns:p14="http://schemas.microsoft.com/office/powerpoint/2010/main" val="2069054981"/>
              </p:ext>
            </p:extLst>
          </p:nvPr>
        </p:nvGraphicFramePr>
        <p:xfrm>
          <a:off x="5280026" y="1012826"/>
          <a:ext cx="3738797" cy="1603375"/>
        </p:xfrm>
        <a:graphic>
          <a:graphicData uri="http://schemas.openxmlformats.org/drawingml/2006/table">
            <a:tbl>
              <a:tblPr/>
              <a:tblGrid>
                <a:gridCol w="3738797">
                  <a:extLst>
                    <a:ext uri="{9D8B030D-6E8A-4147-A177-3AD203B41FA5}">
                      <a16:colId xmlns:a16="http://schemas.microsoft.com/office/drawing/2014/main" val="20000"/>
                    </a:ext>
                  </a:extLst>
                </a:gridCol>
              </a:tblGrid>
              <a:tr h="16033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it-IT" altLang="it-IT" sz="1600" dirty="0"/>
                        <a:t>E’ il caso dei dati </a:t>
                      </a:r>
                      <a:r>
                        <a:rPr lang="it-IT" altLang="it-IT" sz="1600" dirty="0" err="1"/>
                        <a:t>raggrupati</a:t>
                      </a:r>
                      <a:r>
                        <a:rPr lang="it-IT" altLang="it-IT" sz="1600" dirty="0"/>
                        <a:t> a  livello di singola sezione di censimento che </a:t>
                      </a:r>
                      <a:r>
                        <a:rPr lang="it-IT" altLang="it-IT" sz="1600" dirty="0" err="1"/>
                        <a:t>istat</a:t>
                      </a:r>
                      <a:r>
                        <a:rPr lang="it-IT" altLang="it-IT" sz="1600" dirty="0"/>
                        <a:t> fornisce da quest’anno con dati socio economici di</a:t>
                      </a:r>
                      <a:r>
                        <a:rPr lang="it-IT" altLang="it-IT" sz="1600" baseline="0" dirty="0"/>
                        <a:t> fonte censuaria, e degli open data del MEF a livello di CAP</a:t>
                      </a:r>
                      <a:endParaRPr lang="it-IT" altLang="it-IT" sz="1600" dirty="0"/>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600" b="0" i="0" u="none" strike="noStrike" cap="none" normalizeH="0" baseline="0" dirty="0">
                        <a:ln>
                          <a:noFill/>
                        </a:ln>
                        <a:solidFill>
                          <a:schemeClr val="tx1"/>
                        </a:solidFill>
                        <a:effectLst/>
                        <a:latin typeface="Arial" panose="020B0604020202020204" pitchFamily="34" charset="0"/>
                      </a:endParaRPr>
                    </a:p>
                  </a:txBody>
                  <a:tcPr marL="91457" marR="9145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0"/>
                  </a:ext>
                </a:extLst>
              </a:tr>
            </a:tbl>
          </a:graphicData>
        </a:graphic>
      </p:graphicFrame>
      <p:sp>
        <p:nvSpPr>
          <p:cNvPr id="4" name="Text Box 9"/>
          <p:cNvSpPr txBox="1">
            <a:spLocks noChangeArrowheads="1"/>
          </p:cNvSpPr>
          <p:nvPr/>
        </p:nvSpPr>
        <p:spPr bwMode="auto">
          <a:xfrm>
            <a:off x="1973264" y="954089"/>
            <a:ext cx="2455021" cy="237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it-IT" altLang="it-IT" sz="1400" b="1" dirty="0">
              <a:latin typeface="Verdana" panose="020B0604030504040204" pitchFamily="34" charset="0"/>
            </a:endParaRPr>
          </a:p>
          <a:p>
            <a:pPr eaLnBrk="1" hangingPunct="1">
              <a:spcBef>
                <a:spcPct val="50000"/>
              </a:spcBef>
              <a:buFontTx/>
              <a:buNone/>
            </a:pPr>
            <a:r>
              <a:rPr lang="it-IT" altLang="it-IT" sz="1400" b="1" dirty="0">
                <a:latin typeface="Verdana" panose="020B0604030504040204" pitchFamily="34" charset="0"/>
              </a:rPr>
              <a:t>Non solo la regione, ma, soprattutto Istat , fornice Dati a livello  </a:t>
            </a:r>
            <a:r>
              <a:rPr lang="it-IT" altLang="it-IT" sz="1400" b="1" dirty="0" err="1">
                <a:latin typeface="Verdana" panose="020B0604030504040204" pitchFamily="34" charset="0"/>
              </a:rPr>
              <a:t>s</a:t>
            </a:r>
            <a:r>
              <a:rPr lang="it-IT" altLang="it-IT" sz="1400" b="1" i="1" dirty="0" err="1">
                <a:latin typeface="Verdana" panose="020B0604030504040204" pitchFamily="34" charset="0"/>
              </a:rPr>
              <a:t>u</a:t>
            </a:r>
            <a:r>
              <a:rPr lang="it-IT" altLang="it-IT" sz="1400" b="1" dirty="0" err="1">
                <a:latin typeface="Verdana" panose="020B0604030504040204" pitchFamily="34" charset="0"/>
              </a:rPr>
              <a:t>bcomunale</a:t>
            </a:r>
            <a:r>
              <a:rPr lang="it-IT" altLang="it-IT" sz="1400" b="1" dirty="0">
                <a:latin typeface="Verdana" panose="020B0604030504040204" pitchFamily="34" charset="0"/>
              </a:rPr>
              <a:t> già organizzati</a:t>
            </a:r>
          </a:p>
          <a:p>
            <a:pPr eaLnBrk="1" hangingPunct="1">
              <a:spcBef>
                <a:spcPct val="50000"/>
              </a:spcBef>
              <a:buFontTx/>
              <a:buNone/>
            </a:pPr>
            <a:endParaRPr lang="it-IT" altLang="it-IT" sz="1400" b="1" dirty="0">
              <a:latin typeface="Verdana" panose="020B0604030504040204" pitchFamily="34" charset="0"/>
            </a:endParaRPr>
          </a:p>
          <a:p>
            <a:pPr eaLnBrk="1" hangingPunct="1">
              <a:spcBef>
                <a:spcPct val="50000"/>
              </a:spcBef>
              <a:buFontTx/>
              <a:buNone/>
            </a:pPr>
            <a:endParaRPr lang="it-IT" altLang="it-IT" sz="1200" dirty="0"/>
          </a:p>
          <a:p>
            <a:pPr eaLnBrk="1" hangingPunct="1">
              <a:spcBef>
                <a:spcPct val="50000"/>
              </a:spcBef>
              <a:buFontTx/>
              <a:buNone/>
            </a:pPr>
            <a:endParaRPr lang="it-IT" altLang="it-IT" sz="1200" dirty="0"/>
          </a:p>
        </p:txBody>
      </p:sp>
      <p:pic>
        <p:nvPicPr>
          <p:cNvPr id="5"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9651" y="3354388"/>
            <a:ext cx="761706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2"/>
          <p:cNvSpPr txBox="1">
            <a:spLocks noChangeArrowheads="1"/>
          </p:cNvSpPr>
          <p:nvPr/>
        </p:nvSpPr>
        <p:spPr bwMode="auto">
          <a:xfrm>
            <a:off x="2279651" y="4845051"/>
            <a:ext cx="77454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800" dirty="0"/>
              <a:t>Le zone 41121 e 41124 sono quelle che presentano il maggior reddito medio pro capite e la maggior frequenza di individui con un reddito imponibile superiore a 75.000 euro e nel contempo hanno un indice di concentrazione più elevato rispetto al resto della città</a:t>
            </a:r>
          </a:p>
        </p:txBody>
      </p:sp>
    </p:spTree>
    <p:extLst>
      <p:ext uri="{BB962C8B-B14F-4D97-AF65-F5344CB8AC3E}">
        <p14:creationId xmlns:p14="http://schemas.microsoft.com/office/powerpoint/2010/main" val="319026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endParaRPr lang="it-IT" dirty="0"/>
          </a:p>
        </p:txBody>
      </p:sp>
      <p:sp>
        <p:nvSpPr>
          <p:cNvPr id="3" name="Text Box 9"/>
          <p:cNvSpPr txBox="1">
            <a:spLocks noChangeArrowheads="1"/>
          </p:cNvSpPr>
          <p:nvPr/>
        </p:nvSpPr>
        <p:spPr bwMode="auto">
          <a:xfrm>
            <a:off x="2063750" y="1417638"/>
            <a:ext cx="2159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400" b="1" dirty="0">
                <a:latin typeface="Verdana" panose="020B0604030504040204" pitchFamily="34" charset="0"/>
              </a:rPr>
              <a:t>Dati a livello dell’intero comune.</a:t>
            </a:r>
          </a:p>
          <a:p>
            <a:pPr eaLnBrk="1" hangingPunct="1">
              <a:spcBef>
                <a:spcPct val="50000"/>
              </a:spcBef>
              <a:buFontTx/>
              <a:buNone/>
            </a:pPr>
            <a:endParaRPr lang="it-IT" altLang="it-IT" sz="1200" dirty="0"/>
          </a:p>
        </p:txBody>
      </p:sp>
      <p:pic>
        <p:nvPicPr>
          <p:cNvPr id="4" name="Immagine 1"/>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279650" y="2565400"/>
            <a:ext cx="7397750"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3277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endParaRPr lang="it-IT" dirty="0"/>
          </a:p>
        </p:txBody>
      </p:sp>
      <p:sp>
        <p:nvSpPr>
          <p:cNvPr id="6" name="Rettangolo 1">
            <a:extLst>
              <a:ext uri="{FF2B5EF4-FFF2-40B4-BE49-F238E27FC236}">
                <a16:creationId xmlns:a16="http://schemas.microsoft.com/office/drawing/2014/main" id="{A5B76F4F-AC0D-CFEC-6E69-73C8AE8A83BD}"/>
              </a:ext>
            </a:extLst>
          </p:cNvPr>
          <p:cNvSpPr>
            <a:spLocks noChangeArrowheads="1"/>
          </p:cNvSpPr>
          <p:nvPr/>
        </p:nvSpPr>
        <p:spPr bwMode="auto">
          <a:xfrm>
            <a:off x="1974851" y="2132088"/>
            <a:ext cx="3891165" cy="646331"/>
          </a:xfrm>
          <a:prstGeom prst="rect">
            <a:avLst/>
          </a:prstGeom>
          <a:blipFill>
            <a:blip r:embed="rId3"/>
            <a:tile tx="0" ty="0" sx="100000" sy="100000" flip="none" algn="tl"/>
          </a:blip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zh-TW" sz="1800" b="1" dirty="0">
                <a:ea typeface="新細明體" panose="02020500000000000000" pitchFamily="18" charset="-120"/>
              </a:rPr>
              <a:t>Se si fornisce un dato, un </a:t>
            </a:r>
            <a:r>
              <a:rPr lang="it-IT" altLang="zh-TW" sz="1800" b="1" dirty="0" err="1">
                <a:ea typeface="新細明體" panose="02020500000000000000" pitchFamily="18" charset="-120"/>
              </a:rPr>
              <a:t>db</a:t>
            </a:r>
            <a:r>
              <a:rPr lang="it-IT" altLang="zh-TW" sz="1800" b="1" dirty="0">
                <a:ea typeface="新細明體" panose="02020500000000000000" pitchFamily="18" charset="-120"/>
              </a:rPr>
              <a:t> ad un terzo che lo richiede</a:t>
            </a:r>
          </a:p>
        </p:txBody>
      </p:sp>
      <p:sp>
        <p:nvSpPr>
          <p:cNvPr id="5" name="Rettangolo 1">
            <a:extLst>
              <a:ext uri="{FF2B5EF4-FFF2-40B4-BE49-F238E27FC236}">
                <a16:creationId xmlns:a16="http://schemas.microsoft.com/office/drawing/2014/main" id="{296E6E39-1052-1479-5569-46D8A55B3F36}"/>
              </a:ext>
            </a:extLst>
          </p:cNvPr>
          <p:cNvSpPr>
            <a:spLocks noChangeArrowheads="1"/>
          </p:cNvSpPr>
          <p:nvPr/>
        </p:nvSpPr>
        <p:spPr bwMode="auto">
          <a:xfrm>
            <a:off x="5423877" y="3092585"/>
            <a:ext cx="3891165" cy="646331"/>
          </a:xfrm>
          <a:prstGeom prst="rect">
            <a:avLst/>
          </a:prstGeom>
          <a:blipFill>
            <a:blip r:embed="rId4"/>
            <a:tile tx="0" ty="0" sx="100000" sy="100000" flip="none" algn="tl"/>
          </a:blip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zh-TW" sz="1800" b="1" dirty="0">
                <a:ea typeface="新細明體" panose="02020500000000000000" pitchFamily="18" charset="-120"/>
              </a:rPr>
              <a:t>Si ha l’opportunità di usarlo anche in casa propria</a:t>
            </a:r>
          </a:p>
        </p:txBody>
      </p:sp>
      <p:sp>
        <p:nvSpPr>
          <p:cNvPr id="7" name="Rettangolo 1">
            <a:extLst>
              <a:ext uri="{FF2B5EF4-FFF2-40B4-BE49-F238E27FC236}">
                <a16:creationId xmlns:a16="http://schemas.microsoft.com/office/drawing/2014/main" id="{296E6E39-1052-1479-5569-46D8A55B3F36}"/>
              </a:ext>
            </a:extLst>
          </p:cNvPr>
          <p:cNvSpPr>
            <a:spLocks noChangeArrowheads="1"/>
          </p:cNvSpPr>
          <p:nvPr/>
        </p:nvSpPr>
        <p:spPr bwMode="auto">
          <a:xfrm>
            <a:off x="2568581" y="4643033"/>
            <a:ext cx="3891165" cy="923330"/>
          </a:xfrm>
          <a:prstGeom prst="rect">
            <a:avLst/>
          </a:prstGeom>
          <a:blipFill>
            <a:blip r:embed="rId4"/>
            <a:tile tx="0" ty="0" sx="100000" sy="100000" flip="none" algn="tl"/>
          </a:blip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zh-TW" sz="1800" b="1" dirty="0">
                <a:ea typeface="新細明體" panose="02020500000000000000" pitchFamily="18" charset="-120"/>
              </a:rPr>
              <a:t>E magari vedersi ritornare dei dati che non possediamo ma abbiamo contribuito a realizzare</a:t>
            </a:r>
          </a:p>
        </p:txBody>
      </p:sp>
    </p:spTree>
    <p:extLst>
      <p:ext uri="{BB962C8B-B14F-4D97-AF65-F5344CB8AC3E}">
        <p14:creationId xmlns:p14="http://schemas.microsoft.com/office/powerpoint/2010/main" val="200535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054900" y="1041297"/>
            <a:ext cx="3095625" cy="646331"/>
          </a:xfrm>
          <a:prstGeom prst="rect">
            <a:avLst/>
          </a:prstGeom>
          <a:gradFill>
            <a:gsLst>
              <a:gs pos="41588">
                <a:srgbClr val="EE8788"/>
              </a:gs>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a:defRPr/>
            </a:pPr>
            <a:r>
              <a:rPr lang="it-IT" dirty="0">
                <a:latin typeface="Verdana" panose="020B0604030504040204" pitchFamily="34" charset="0"/>
                <a:ea typeface="Verdana" panose="020B0604030504040204" pitchFamily="34" charset="0"/>
                <a:cs typeface="Verdana" panose="020B0604030504040204" pitchFamily="34" charset="0"/>
              </a:rPr>
              <a:t>Fare sistema conviene assolutamente. </a:t>
            </a:r>
          </a:p>
        </p:txBody>
      </p:sp>
      <p:sp>
        <p:nvSpPr>
          <p:cNvPr id="4" name="CasellaDiTesto 3"/>
          <p:cNvSpPr txBox="1"/>
          <p:nvPr/>
        </p:nvSpPr>
        <p:spPr>
          <a:xfrm>
            <a:off x="7218363" y="3248371"/>
            <a:ext cx="3041650" cy="2031325"/>
          </a:xfrm>
          <a:prstGeom prst="rect">
            <a:avLst/>
          </a:prstGeom>
          <a:gradFill>
            <a:gsLst>
              <a:gs pos="41588">
                <a:srgbClr val="EE8788"/>
              </a:gs>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a:defRPr/>
            </a:pPr>
            <a:r>
              <a:rPr lang="it-IT" dirty="0">
                <a:latin typeface="Verdana" panose="020B0604030504040204" pitchFamily="34" charset="0"/>
                <a:ea typeface="Verdana" panose="020B0604030504040204" pitchFamily="34" charset="0"/>
                <a:cs typeface="Verdana" panose="020B0604030504040204" pitchFamily="34" charset="0"/>
              </a:rPr>
              <a:t>In queste reti ci si relazione con chi sa produrre ed utilizzare dati. Si gioca in casa e , quando i dati ritornano sono vere e proprie miniere.</a:t>
            </a:r>
          </a:p>
        </p:txBody>
      </p:sp>
      <p:sp>
        <p:nvSpPr>
          <p:cNvPr id="5" name="CasellaDiTesto 4"/>
          <p:cNvSpPr txBox="1"/>
          <p:nvPr/>
        </p:nvSpPr>
        <p:spPr>
          <a:xfrm>
            <a:off x="1889125" y="2988020"/>
            <a:ext cx="3786188" cy="923330"/>
          </a:xfrm>
          <a:prstGeom prst="rect">
            <a:avLst/>
          </a:prstGeom>
          <a:gradFill>
            <a:gsLst>
              <a:gs pos="41588">
                <a:srgbClr val="EE8788"/>
              </a:gs>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a:defRPr/>
            </a:pPr>
            <a:r>
              <a:rPr lang="it-IT" dirty="0">
                <a:latin typeface="Verdana" panose="020B0604030504040204" pitchFamily="34" charset="0"/>
                <a:ea typeface="Verdana" panose="020B0604030504040204" pitchFamily="34" charset="0"/>
                <a:cs typeface="Verdana" panose="020B0604030504040204" pitchFamily="34" charset="0"/>
              </a:rPr>
              <a:t>I comuni nel </a:t>
            </a:r>
            <a:r>
              <a:rPr lang="it-IT" dirty="0" err="1">
                <a:latin typeface="Verdana" panose="020B0604030504040204" pitchFamily="34" charset="0"/>
                <a:ea typeface="Verdana" panose="020B0604030504040204" pitchFamily="34" charset="0"/>
                <a:cs typeface="Verdana" panose="020B0604030504040204" pitchFamily="34" charset="0"/>
              </a:rPr>
              <a:t>SiSTan</a:t>
            </a:r>
            <a:r>
              <a:rPr lang="it-IT" dirty="0">
                <a:latin typeface="Verdana" panose="020B0604030504040204" pitchFamily="34" charset="0"/>
                <a:ea typeface="Verdana" panose="020B0604030504040204" pitchFamily="34" charset="0"/>
                <a:cs typeface="Verdana" panose="020B0604030504040204" pitchFamily="34" charset="0"/>
              </a:rPr>
              <a:t>  e nel </a:t>
            </a:r>
            <a:r>
              <a:rPr lang="it-IT" dirty="0" err="1">
                <a:latin typeface="Verdana" panose="020B0604030504040204" pitchFamily="34" charset="0"/>
                <a:ea typeface="Verdana" panose="020B0604030504040204" pitchFamily="34" charset="0"/>
                <a:cs typeface="Verdana" panose="020B0604030504040204" pitchFamily="34" charset="0"/>
              </a:rPr>
              <a:t>SiSt-Er</a:t>
            </a:r>
            <a:r>
              <a:rPr lang="it-IT" dirty="0">
                <a:latin typeface="Verdana" panose="020B0604030504040204" pitchFamily="34" charset="0"/>
                <a:ea typeface="Verdana" panose="020B0604030504040204" pitchFamily="34" charset="0"/>
                <a:cs typeface="Verdana" panose="020B0604030504040204" pitchFamily="34" charset="0"/>
              </a:rPr>
              <a:t> forniscono e ricevono dati</a:t>
            </a:r>
          </a:p>
        </p:txBody>
      </p:sp>
    </p:spTree>
    <p:extLst>
      <p:ext uri="{BB962C8B-B14F-4D97-AF65-F5344CB8AC3E}">
        <p14:creationId xmlns:p14="http://schemas.microsoft.com/office/powerpoint/2010/main" val="303529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2893" y="1146134"/>
            <a:ext cx="5010150" cy="187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86276" y="3335993"/>
            <a:ext cx="3378200" cy="28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280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r>
              <a:rPr lang="it-IT" altLang="zh-TW" dirty="0"/>
              <a:t>Dati censuari a livello di singolo individuo</a:t>
            </a:r>
            <a:br>
              <a:rPr lang="it-IT" altLang="zh-TW" dirty="0"/>
            </a:br>
            <a:endParaRPr lang="it-IT" dirty="0"/>
          </a:p>
        </p:txBody>
      </p:sp>
      <p:pic>
        <p:nvPicPr>
          <p:cNvPr id="4" name="Immagine 3"/>
          <p:cNvPicPr>
            <a:picLocks noChangeAspect="1"/>
          </p:cNvPicPr>
          <p:nvPr/>
        </p:nvPicPr>
        <p:blipFill>
          <a:blip r:embed="rId3"/>
          <a:stretch>
            <a:fillRect/>
          </a:stretch>
        </p:blipFill>
        <p:spPr>
          <a:xfrm>
            <a:off x="3080747" y="957926"/>
            <a:ext cx="5443931" cy="5300471"/>
          </a:xfrm>
          <a:prstGeom prst="rect">
            <a:avLst/>
          </a:prstGeom>
        </p:spPr>
      </p:pic>
    </p:spTree>
    <p:extLst>
      <p:ext uri="{BB962C8B-B14F-4D97-AF65-F5344CB8AC3E}">
        <p14:creationId xmlns:p14="http://schemas.microsoft.com/office/powerpoint/2010/main" val="28356480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a:xfrm>
            <a:off x="1552893" y="38688"/>
            <a:ext cx="9004012" cy="807699"/>
          </a:xfrm>
        </p:spPr>
        <p:txBody>
          <a:bodyPr/>
          <a:lstStyle/>
          <a:p>
            <a:r>
              <a:rPr lang="it-IT" altLang="zh-TW" dirty="0"/>
              <a:t>Dati censuari a livello di singolo individuo</a:t>
            </a:r>
            <a:br>
              <a:rPr lang="it-IT" altLang="zh-TW" dirty="0"/>
            </a:br>
            <a:endParaRPr lang="it-IT" dirty="0"/>
          </a:p>
        </p:txBody>
      </p:sp>
      <p:pic>
        <p:nvPicPr>
          <p:cNvPr id="3" name="Immagine 2"/>
          <p:cNvPicPr>
            <a:picLocks noChangeAspect="1"/>
          </p:cNvPicPr>
          <p:nvPr/>
        </p:nvPicPr>
        <p:blipFill>
          <a:blip r:embed="rId3"/>
          <a:stretch>
            <a:fillRect/>
          </a:stretch>
        </p:blipFill>
        <p:spPr>
          <a:xfrm>
            <a:off x="2854037" y="967292"/>
            <a:ext cx="5592198" cy="5232860"/>
          </a:xfrm>
          <a:prstGeom prst="rect">
            <a:avLst/>
          </a:prstGeom>
        </p:spPr>
      </p:pic>
    </p:spTree>
    <p:extLst>
      <p:ext uri="{BB962C8B-B14F-4D97-AF65-F5344CB8AC3E}">
        <p14:creationId xmlns:p14="http://schemas.microsoft.com/office/powerpoint/2010/main" val="3105381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054900" y="1041297"/>
            <a:ext cx="3095625" cy="1754187"/>
          </a:xfrm>
          <a:prstGeom prst="rect">
            <a:avLst/>
          </a:prstGeom>
          <a:gradFill>
            <a:gsLst>
              <a:gs pos="41588">
                <a:srgbClr val="EE8788"/>
              </a:gs>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a:defRPr/>
            </a:pPr>
            <a:r>
              <a:rPr lang="it-IT" dirty="0">
                <a:latin typeface="Verdana" panose="020B0604030504040204" pitchFamily="34" charset="0"/>
                <a:ea typeface="Verdana" panose="020B0604030504040204" pitchFamily="34" charset="0"/>
                <a:cs typeface="Verdana" panose="020B0604030504040204" pitchFamily="34" charset="0"/>
              </a:rPr>
              <a:t>Concludendo, tutti gli enti locali hanno fame di dati, a livello almeno comunale e, soprattutto i comuni, anche  a livello </a:t>
            </a:r>
            <a:r>
              <a:rPr lang="it-IT" dirty="0" err="1">
                <a:latin typeface="Verdana" panose="020B0604030504040204" pitchFamily="34" charset="0"/>
                <a:ea typeface="Verdana" panose="020B0604030504040204" pitchFamily="34" charset="0"/>
                <a:cs typeface="Verdana" panose="020B0604030504040204" pitchFamily="34" charset="0"/>
              </a:rPr>
              <a:t>subcomunale</a:t>
            </a:r>
            <a:r>
              <a:rPr lang="it-IT" dirty="0">
                <a:latin typeface="Verdana" panose="020B0604030504040204" pitchFamily="34" charset="0"/>
                <a:ea typeface="Verdana" panose="020B0604030504040204" pitchFamily="34" charset="0"/>
                <a:cs typeface="Verdana" panose="020B0604030504040204" pitchFamily="34" charset="0"/>
              </a:rPr>
              <a:t>. </a:t>
            </a:r>
          </a:p>
        </p:txBody>
      </p:sp>
      <p:sp>
        <p:nvSpPr>
          <p:cNvPr id="4" name="CasellaDiTesto 3"/>
          <p:cNvSpPr txBox="1"/>
          <p:nvPr/>
        </p:nvSpPr>
        <p:spPr>
          <a:xfrm>
            <a:off x="7218363" y="3248370"/>
            <a:ext cx="3041650" cy="2862262"/>
          </a:xfrm>
          <a:prstGeom prst="rect">
            <a:avLst/>
          </a:prstGeom>
          <a:gradFill>
            <a:gsLst>
              <a:gs pos="41588">
                <a:srgbClr val="EE8788"/>
              </a:gs>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a:defRPr/>
            </a:pPr>
            <a:r>
              <a:rPr lang="it-IT" dirty="0">
                <a:latin typeface="Verdana" panose="020B0604030504040204" pitchFamily="34" charset="0"/>
                <a:ea typeface="Verdana" panose="020B0604030504040204" pitchFamily="34" charset="0"/>
                <a:cs typeface="Verdana" panose="020B0604030504040204" pitchFamily="34" charset="0"/>
              </a:rPr>
              <a:t>L’optimum sarebbe poterne disporre in forma aggregata al minimo livello territoriale possibile:</a:t>
            </a:r>
          </a:p>
          <a:p>
            <a:pPr>
              <a:defRPr/>
            </a:pPr>
            <a:r>
              <a:rPr lang="it-IT" dirty="0">
                <a:latin typeface="Verdana" panose="020B0604030504040204" pitchFamily="34" charset="0"/>
                <a:ea typeface="Verdana" panose="020B0604030504040204" pitchFamily="34" charset="0"/>
                <a:cs typeface="Verdana" panose="020B0604030504040204" pitchFamily="34" charset="0"/>
              </a:rPr>
              <a:t>sezione di censimento, </a:t>
            </a:r>
          </a:p>
          <a:p>
            <a:pPr>
              <a:defRPr/>
            </a:pPr>
            <a:r>
              <a:rPr lang="it-IT" dirty="0">
                <a:latin typeface="Verdana" panose="020B0604030504040204" pitchFamily="34" charset="0"/>
                <a:ea typeface="Verdana" panose="020B0604030504040204" pitchFamily="34" charset="0"/>
                <a:cs typeface="Verdana" panose="020B0604030504040204" pitchFamily="34" charset="0"/>
              </a:rPr>
              <a:t>o almeno</a:t>
            </a:r>
          </a:p>
          <a:p>
            <a:pPr>
              <a:defRPr/>
            </a:pPr>
            <a:r>
              <a:rPr lang="it-IT" dirty="0">
                <a:latin typeface="Verdana" panose="020B0604030504040204" pitchFamily="34" charset="0"/>
                <a:ea typeface="Verdana" panose="020B0604030504040204" pitchFamily="34" charset="0"/>
                <a:cs typeface="Verdana" panose="020B0604030504040204" pitchFamily="34" charset="0"/>
              </a:rPr>
              <a:t>Rione…., </a:t>
            </a:r>
          </a:p>
          <a:p>
            <a:pPr>
              <a:defRPr/>
            </a:pPr>
            <a:r>
              <a:rPr lang="it-IT" dirty="0">
                <a:latin typeface="Verdana" panose="020B0604030504040204" pitchFamily="34" charset="0"/>
                <a:ea typeface="Verdana" panose="020B0604030504040204" pitchFamily="34" charset="0"/>
                <a:cs typeface="Verdana" panose="020B0604030504040204" pitchFamily="34" charset="0"/>
              </a:rPr>
              <a:t>Quartiere,</a:t>
            </a:r>
          </a:p>
          <a:p>
            <a:pPr>
              <a:defRPr/>
            </a:pPr>
            <a:r>
              <a:rPr lang="it-IT" dirty="0">
                <a:latin typeface="Verdana" panose="020B0604030504040204" pitchFamily="34" charset="0"/>
                <a:ea typeface="Verdana" panose="020B0604030504040204" pitchFamily="34" charset="0"/>
                <a:cs typeface="Verdana" panose="020B0604030504040204" pitchFamily="34" charset="0"/>
              </a:rPr>
              <a:t>…….</a:t>
            </a:r>
          </a:p>
        </p:txBody>
      </p:sp>
      <p:sp>
        <p:nvSpPr>
          <p:cNvPr id="5" name="CasellaDiTesto 4"/>
          <p:cNvSpPr txBox="1"/>
          <p:nvPr/>
        </p:nvSpPr>
        <p:spPr>
          <a:xfrm>
            <a:off x="1889125" y="2988020"/>
            <a:ext cx="3786188" cy="1200150"/>
          </a:xfrm>
          <a:prstGeom prst="rect">
            <a:avLst/>
          </a:prstGeom>
          <a:gradFill>
            <a:gsLst>
              <a:gs pos="41588">
                <a:srgbClr val="EE8788"/>
              </a:gs>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a:defRPr/>
            </a:pPr>
            <a:r>
              <a:rPr lang="it-IT" dirty="0">
                <a:latin typeface="Verdana" panose="020B0604030504040204" pitchFamily="34" charset="0"/>
                <a:ea typeface="Verdana" panose="020B0604030504040204" pitchFamily="34" charset="0"/>
                <a:cs typeface="Verdana" panose="020B0604030504040204" pitchFamily="34" charset="0"/>
              </a:rPr>
              <a:t>Chi non li ha, deve chiederli a chi ne ha la  titolarità e, deve anche essere disponibile a cederne a sua volta. </a:t>
            </a:r>
          </a:p>
        </p:txBody>
      </p:sp>
    </p:spTree>
    <p:extLst>
      <p:ext uri="{BB962C8B-B14F-4D97-AF65-F5344CB8AC3E}">
        <p14:creationId xmlns:p14="http://schemas.microsoft.com/office/powerpoint/2010/main" val="323050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endParaRPr lang="it-IT" dirty="0"/>
          </a:p>
        </p:txBody>
      </p:sp>
      <p:sp>
        <p:nvSpPr>
          <p:cNvPr id="3" name="CasellaDiTesto 2"/>
          <p:cNvSpPr txBox="1"/>
          <p:nvPr/>
        </p:nvSpPr>
        <p:spPr>
          <a:xfrm>
            <a:off x="2640013" y="1255714"/>
            <a:ext cx="4159250" cy="922337"/>
          </a:xfrm>
          <a:prstGeom prst="rect">
            <a:avLst/>
          </a:prstGeom>
          <a:gradFill>
            <a:gsLst>
              <a:gs pos="41588">
                <a:srgbClr val="EE8788"/>
              </a:gs>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a:defRPr/>
            </a:pPr>
            <a:r>
              <a:rPr lang="it-IT" dirty="0">
                <a:latin typeface="Verdana" panose="020B0604030504040204" pitchFamily="34" charset="0"/>
                <a:ea typeface="Verdana" panose="020B0604030504040204" pitchFamily="34" charset="0"/>
                <a:cs typeface="Verdana" panose="020B0604030504040204" pitchFamily="34" charset="0"/>
              </a:rPr>
              <a:t>I comuni, inoltre, sono disponibili a fornire dati a terzi, nei limiti delle normative</a:t>
            </a:r>
          </a:p>
        </p:txBody>
      </p:sp>
      <p:sp>
        <p:nvSpPr>
          <p:cNvPr id="4" name="CasellaDiTesto 3"/>
          <p:cNvSpPr txBox="1"/>
          <p:nvPr/>
        </p:nvSpPr>
        <p:spPr>
          <a:xfrm>
            <a:off x="6240463" y="4941889"/>
            <a:ext cx="4159250" cy="1292225"/>
          </a:xfrm>
          <a:prstGeom prst="rect">
            <a:avLst/>
          </a:prstGeom>
          <a:gradFill>
            <a:gsLst>
              <a:gs pos="41588">
                <a:srgbClr val="EE8788"/>
              </a:gs>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a:defRPr/>
            </a:pPr>
            <a:r>
              <a:rPr lang="it-IT" dirty="0">
                <a:latin typeface="Verdana" panose="020B0604030504040204" pitchFamily="34" charset="0"/>
                <a:ea typeface="Verdana" panose="020B0604030504040204" pitchFamily="34" charset="0"/>
                <a:cs typeface="Verdana" panose="020B0604030504040204" pitchFamily="34" charset="0"/>
              </a:rPr>
              <a:t>e questo vale soprattutto per quei comuni che hanno al loro interno un </a:t>
            </a:r>
            <a:r>
              <a:rPr lang="it-IT" sz="2400" b="1" dirty="0">
                <a:latin typeface="Verdana" panose="020B0604030504040204" pitchFamily="34" charset="0"/>
                <a:ea typeface="Verdana" panose="020B0604030504040204" pitchFamily="34" charset="0"/>
                <a:cs typeface="Verdana" panose="020B0604030504040204" pitchFamily="34" charset="0"/>
              </a:rPr>
              <a:t>Ufficio di Statistica</a:t>
            </a:r>
          </a:p>
          <a:p>
            <a:pPr>
              <a:defRPr/>
            </a:pPr>
            <a:r>
              <a:rPr lang="it-IT" dirty="0">
                <a:latin typeface="Verdana" panose="020B0604030504040204" pitchFamily="34" charset="0"/>
                <a:ea typeface="Verdana" panose="020B0604030504040204" pitchFamily="34" charset="0"/>
                <a:cs typeface="Verdana" panose="020B0604030504040204" pitchFamily="34" charset="0"/>
              </a:rPr>
              <a:t>…….</a:t>
            </a:r>
          </a:p>
        </p:txBody>
      </p:sp>
      <p:sp>
        <p:nvSpPr>
          <p:cNvPr id="5" name="CasellaDiTesto 4"/>
          <p:cNvSpPr txBox="1"/>
          <p:nvPr/>
        </p:nvSpPr>
        <p:spPr>
          <a:xfrm>
            <a:off x="5159375" y="2565401"/>
            <a:ext cx="4159250" cy="2030413"/>
          </a:xfrm>
          <a:prstGeom prst="rect">
            <a:avLst/>
          </a:prstGeom>
          <a:gradFill>
            <a:gsLst>
              <a:gs pos="41588">
                <a:srgbClr val="EE8788"/>
              </a:gs>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a:defRPr/>
            </a:pPr>
            <a:r>
              <a:rPr lang="it-IT" dirty="0">
                <a:latin typeface="Verdana" panose="020B0604030504040204" pitchFamily="34" charset="0"/>
                <a:ea typeface="Verdana" panose="020B0604030504040204" pitchFamily="34" charset="0"/>
                <a:cs typeface="Verdana" panose="020B0604030504040204" pitchFamily="34" charset="0"/>
              </a:rPr>
              <a:t>e sono assolutamente capaci di ben digerire  e trasformare qualunque banca dati venga loro fornita trasformandosi così da meri fornitori di dati per i livelli territoriali superiori ad utilizzatori ed </a:t>
            </a:r>
            <a:r>
              <a:rPr lang="it-IT" dirty="0" err="1">
                <a:latin typeface="Verdana" panose="020B0604030504040204" pitchFamily="34" charset="0"/>
                <a:ea typeface="Verdana" panose="020B0604030504040204" pitchFamily="34" charset="0"/>
                <a:cs typeface="Verdana" panose="020B0604030504040204" pitchFamily="34" charset="0"/>
              </a:rPr>
              <a:t>implementatori</a:t>
            </a:r>
            <a:r>
              <a:rPr lang="it-IT" dirty="0">
                <a:latin typeface="Verdana" panose="020B0604030504040204" pitchFamily="34" charset="0"/>
                <a:ea typeface="Verdana" panose="020B0604030504040204" pitchFamily="34" charset="0"/>
                <a:cs typeface="Verdana" panose="020B0604030504040204" pitchFamily="34" charset="0"/>
              </a:rPr>
              <a:t> di informazioni</a:t>
            </a:r>
          </a:p>
        </p:txBody>
      </p:sp>
    </p:spTree>
    <p:extLst>
      <p:ext uri="{BB962C8B-B14F-4D97-AF65-F5344CB8AC3E}">
        <p14:creationId xmlns:p14="http://schemas.microsoft.com/office/powerpoint/2010/main" val="424116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a:xfrm>
            <a:off x="1909273" y="685801"/>
            <a:ext cx="8399804" cy="5400984"/>
          </a:xfrm>
        </p:spPr>
        <p:txBody>
          <a:bodyPr/>
          <a:lstStyle/>
          <a:p>
            <a:endParaRPr lang="it-IT" dirty="0"/>
          </a:p>
        </p:txBody>
      </p:sp>
      <p:sp>
        <p:nvSpPr>
          <p:cNvPr id="6" name="Rettangolo 5"/>
          <p:cNvSpPr/>
          <p:nvPr/>
        </p:nvSpPr>
        <p:spPr>
          <a:xfrm>
            <a:off x="3823175" y="1222743"/>
            <a:ext cx="4572000" cy="4339650"/>
          </a:xfrm>
          <a:prstGeom prst="rect">
            <a:avLst/>
          </a:prstGeom>
        </p:spPr>
        <p:txBody>
          <a:bodyPr>
            <a:spAutoFit/>
          </a:bodyPr>
          <a:lstStyle/>
          <a:p>
            <a:pPr algn="ctr">
              <a:spcBef>
                <a:spcPct val="0"/>
              </a:spcBef>
            </a:pPr>
            <a:r>
              <a:rPr lang="it-IT" altLang="it-IT" sz="2800" b="1" dirty="0"/>
              <a:t>Il </a:t>
            </a:r>
            <a:r>
              <a:rPr lang="it-IT" altLang="it-IT" sz="2800" b="1" dirty="0" err="1"/>
              <a:t>Sister</a:t>
            </a:r>
            <a:r>
              <a:rPr lang="it-IT" altLang="it-IT" sz="2800" b="1" dirty="0"/>
              <a:t> visto dai comuni</a:t>
            </a:r>
            <a:endParaRPr lang="it-IT" altLang="zh-CN" sz="2400" b="1" dirty="0">
              <a:solidFill>
                <a:schemeClr val="tx2"/>
              </a:solidFill>
              <a:ea typeface="宋体" panose="02010600030101010101" pitchFamily="2" charset="-122"/>
            </a:endParaRPr>
          </a:p>
          <a:p>
            <a:pPr algn="ctr">
              <a:spcBef>
                <a:spcPct val="0"/>
              </a:spcBef>
            </a:pPr>
            <a:endParaRPr lang="it-IT" altLang="zh-CN" sz="2400" b="1" i="1" dirty="0">
              <a:solidFill>
                <a:schemeClr val="tx2"/>
              </a:solidFill>
              <a:latin typeface="Georgia" panose="02040502050405020303" pitchFamily="18" charset="0"/>
              <a:ea typeface="宋体" panose="02010600030101010101" pitchFamily="2" charset="-122"/>
            </a:endParaRPr>
          </a:p>
          <a:p>
            <a:pPr algn="ctr">
              <a:spcBef>
                <a:spcPct val="0"/>
              </a:spcBef>
            </a:pPr>
            <a:endParaRPr lang="it-IT" altLang="zh-CN" sz="2400" b="1" i="1" dirty="0">
              <a:solidFill>
                <a:schemeClr val="tx2"/>
              </a:solidFill>
              <a:latin typeface="Georgia" panose="02040502050405020303" pitchFamily="18" charset="0"/>
              <a:ea typeface="宋体" panose="02010600030101010101" pitchFamily="2" charset="-122"/>
            </a:endParaRPr>
          </a:p>
          <a:p>
            <a:pPr algn="ctr">
              <a:spcBef>
                <a:spcPct val="0"/>
              </a:spcBef>
            </a:pPr>
            <a:r>
              <a:rPr lang="it-IT" altLang="zh-CN" sz="2000" i="1" dirty="0">
                <a:solidFill>
                  <a:schemeClr val="tx2"/>
                </a:solidFill>
                <a:latin typeface="Georgia" panose="02040502050405020303" pitchFamily="18" charset="0"/>
                <a:ea typeface="宋体" panose="02010600030101010101" pitchFamily="2" charset="-122"/>
              </a:rPr>
              <a:t>L’esperienza del Comune di Modena</a:t>
            </a:r>
            <a:br>
              <a:rPr lang="it-IT" altLang="zh-CN" sz="2000" i="1" dirty="0">
                <a:solidFill>
                  <a:schemeClr val="tx2"/>
                </a:solidFill>
                <a:latin typeface="Georgia" panose="02040502050405020303" pitchFamily="18" charset="0"/>
                <a:ea typeface="宋体" panose="02010600030101010101" pitchFamily="2" charset="-122"/>
              </a:rPr>
            </a:br>
            <a:br>
              <a:rPr lang="it-IT" altLang="zh-CN" sz="2400" b="1" i="1" dirty="0">
                <a:solidFill>
                  <a:schemeClr val="tx2"/>
                </a:solidFill>
                <a:latin typeface="Georgia" panose="02040502050405020303" pitchFamily="18" charset="0"/>
                <a:ea typeface="宋体" panose="02010600030101010101" pitchFamily="2" charset="-122"/>
              </a:rPr>
            </a:br>
            <a:br>
              <a:rPr lang="it-IT" altLang="zh-CN" sz="2400" b="1" i="1" dirty="0">
                <a:solidFill>
                  <a:schemeClr val="tx2"/>
                </a:solidFill>
                <a:ea typeface="宋体" panose="02010600030101010101" pitchFamily="2" charset="-122"/>
              </a:rPr>
            </a:br>
            <a:r>
              <a:rPr lang="it-IT" altLang="zh-CN" sz="2400" b="1" i="1" dirty="0">
                <a:solidFill>
                  <a:schemeClr val="tx2"/>
                </a:solidFill>
                <a:ea typeface="宋体" panose="02010600030101010101" pitchFamily="2" charset="-122"/>
              </a:rPr>
              <a:t>GRAZIE PER L’ATTENZIONE</a:t>
            </a:r>
            <a:br>
              <a:rPr lang="it-IT" altLang="zh-CN" sz="2400" b="1" i="1" dirty="0">
                <a:solidFill>
                  <a:schemeClr val="tx2"/>
                </a:solidFill>
                <a:ea typeface="宋体" panose="02010600030101010101" pitchFamily="2" charset="-122"/>
              </a:rPr>
            </a:br>
            <a:br>
              <a:rPr lang="it-IT" altLang="zh-CN" sz="2400" b="1" i="1" dirty="0">
                <a:solidFill>
                  <a:schemeClr val="tx2"/>
                </a:solidFill>
                <a:ea typeface="宋体" panose="02010600030101010101" pitchFamily="2" charset="-122"/>
              </a:rPr>
            </a:br>
            <a:br>
              <a:rPr lang="it-IT" altLang="zh-CN" sz="2400" b="1" i="1" dirty="0">
                <a:solidFill>
                  <a:schemeClr val="tx2"/>
                </a:solidFill>
                <a:ea typeface="宋体" panose="02010600030101010101" pitchFamily="2" charset="-122"/>
              </a:rPr>
            </a:br>
            <a:br>
              <a:rPr lang="it-IT" altLang="zh-CN" sz="2400" b="1" i="1" dirty="0">
                <a:solidFill>
                  <a:schemeClr val="tx2"/>
                </a:solidFill>
                <a:ea typeface="宋体" panose="02010600030101010101" pitchFamily="2" charset="-122"/>
              </a:rPr>
            </a:br>
            <a:r>
              <a:rPr lang="it-IT" altLang="zh-CN" b="1" i="1" dirty="0">
                <a:solidFill>
                  <a:schemeClr val="tx2"/>
                </a:solidFill>
                <a:ea typeface="宋体" panose="02010600030101010101" pitchFamily="2" charset="-122"/>
              </a:rPr>
              <a:t>Giovanni Bigi – Comune di Modena – Ufficio Statistica</a:t>
            </a:r>
            <a:endParaRPr lang="it-IT" altLang="it-IT" sz="2800" dirty="0"/>
          </a:p>
        </p:txBody>
      </p:sp>
    </p:spTree>
    <p:extLst>
      <p:ext uri="{BB962C8B-B14F-4D97-AF65-F5344CB8AC3E}">
        <p14:creationId xmlns:p14="http://schemas.microsoft.com/office/powerpoint/2010/main" val="3181771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endParaRPr lang="it-IT" dirty="0"/>
          </a:p>
        </p:txBody>
      </p:sp>
      <p:sp>
        <p:nvSpPr>
          <p:cNvPr id="5" name="Segnaposto contenuto 4"/>
          <p:cNvSpPr>
            <a:spLocks noGrp="1"/>
          </p:cNvSpPr>
          <p:nvPr>
            <p:ph idx="1"/>
          </p:nvPr>
        </p:nvSpPr>
        <p:spPr>
          <a:xfrm>
            <a:off x="1909273" y="1121564"/>
            <a:ext cx="8399804" cy="550075"/>
          </a:xfrm>
        </p:spPr>
        <p:txBody>
          <a:bodyPr/>
          <a:lstStyle/>
          <a:p>
            <a:pPr>
              <a:spcBef>
                <a:spcPct val="0"/>
              </a:spcBef>
              <a:buNone/>
            </a:pPr>
            <a:r>
              <a:rPr lang="it-IT" altLang="zh-TW" b="1" dirty="0"/>
              <a:t>Perfezioniamo e digitiamo</a:t>
            </a:r>
          </a:p>
        </p:txBody>
      </p:sp>
      <p:sp>
        <p:nvSpPr>
          <p:cNvPr id="6" name="Rettangolo 1"/>
          <p:cNvSpPr>
            <a:spLocks noChangeArrowheads="1"/>
          </p:cNvSpPr>
          <p:nvPr/>
        </p:nvSpPr>
        <p:spPr bwMode="auto">
          <a:xfrm>
            <a:off x="2135188" y="2708276"/>
            <a:ext cx="4481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b="1" dirty="0"/>
              <a:t>SISTER  </a:t>
            </a:r>
            <a:r>
              <a:rPr lang="it-IT" altLang="it-IT" sz="2400" b="1" dirty="0" err="1"/>
              <a:t>emilia</a:t>
            </a:r>
            <a:r>
              <a:rPr lang="it-IT" altLang="it-IT" sz="2400" b="1" dirty="0"/>
              <a:t> </a:t>
            </a:r>
            <a:r>
              <a:rPr lang="it-IT" altLang="it-IT" sz="2400" b="1" dirty="0" err="1"/>
              <a:t>romagna</a:t>
            </a:r>
            <a:endParaRPr lang="it-IT" altLang="it-IT" sz="2400" b="1" dirty="0"/>
          </a:p>
        </p:txBody>
      </p:sp>
    </p:spTree>
    <p:extLst>
      <p:ext uri="{BB962C8B-B14F-4D97-AF65-F5344CB8AC3E}">
        <p14:creationId xmlns:p14="http://schemas.microsoft.com/office/powerpoint/2010/main" val="544546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endParaRPr lang="it-IT" dirty="0"/>
          </a:p>
        </p:txBody>
      </p:sp>
      <p:sp>
        <p:nvSpPr>
          <p:cNvPr id="7" name="Rettangolo 1"/>
          <p:cNvSpPr>
            <a:spLocks noChangeArrowheads="1"/>
          </p:cNvSpPr>
          <p:nvPr/>
        </p:nvSpPr>
        <p:spPr bwMode="auto">
          <a:xfrm>
            <a:off x="2360614" y="3263901"/>
            <a:ext cx="77946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b="1" dirty="0" err="1"/>
              <a:t>Sister-Hub</a:t>
            </a:r>
            <a:r>
              <a:rPr lang="it-IT" altLang="it-IT" sz="2400" dirty="0"/>
              <a:t> è uno strumento di supporto specialistico sui temi di interesse per i migranti, rivolto soprattutto agli operatori della pubblica amministrazione e del terzo settore. Il portale nasce nell’ambito del Piano regionale multi-azione FAMI </a:t>
            </a:r>
            <a:r>
              <a:rPr lang="it-IT" altLang="it-IT" sz="2400" dirty="0" err="1"/>
              <a:t>Casp</a:t>
            </a:r>
            <a:r>
              <a:rPr lang="it-IT" altLang="it-IT" sz="2400" dirty="0"/>
              <a:t>-ER, dedicato all’integrazione dei cittadini stranieri in Emilia-Romagna.</a:t>
            </a:r>
            <a:endParaRPr lang="it-IT" altLang="zh-TW" sz="2400" b="1" dirty="0">
              <a:ea typeface="新細明體" panose="02020500000000000000" pitchFamily="18" charset="-120"/>
            </a:endParaRPr>
          </a:p>
        </p:txBody>
      </p:sp>
      <p:pic>
        <p:nvPicPr>
          <p:cNvPr id="8"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3863" y="835370"/>
            <a:ext cx="36957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177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endParaRPr lang="it-IT" dirty="0"/>
          </a:p>
        </p:txBody>
      </p:sp>
      <p:sp>
        <p:nvSpPr>
          <p:cNvPr id="7" name="Rettangolo 1"/>
          <p:cNvSpPr>
            <a:spLocks noChangeArrowheads="1"/>
          </p:cNvSpPr>
          <p:nvPr/>
        </p:nvSpPr>
        <p:spPr bwMode="auto">
          <a:xfrm>
            <a:off x="1681164" y="984251"/>
            <a:ext cx="592772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it-IT" altLang="it-IT" sz="2400" b="1" dirty="0"/>
              <a:t> </a:t>
            </a:r>
            <a:r>
              <a:rPr lang="it-IT" altLang="it-IT" sz="1600" b="1" dirty="0"/>
              <a:t>LEGGE REGIONALE 24 maggio 2004, n. 11</a:t>
            </a:r>
          </a:p>
          <a:p>
            <a:r>
              <a:rPr lang="it-IT" altLang="it-IT" sz="1400" b="1" i="1" dirty="0"/>
              <a:t>Art. 15 ter </a:t>
            </a:r>
            <a:r>
              <a:rPr lang="it-IT" altLang="it-IT" sz="1800" b="1" i="1" dirty="0"/>
              <a:t>Istituzione del Sistema statistico regionale</a:t>
            </a:r>
          </a:p>
          <a:p>
            <a:endParaRPr lang="it-IT" altLang="it-IT" sz="1400" b="1" dirty="0"/>
          </a:p>
        </p:txBody>
      </p:sp>
      <p:sp>
        <p:nvSpPr>
          <p:cNvPr id="8" name="Rectangle 1"/>
          <p:cNvSpPr>
            <a:spLocks noChangeArrowheads="1"/>
          </p:cNvSpPr>
          <p:nvPr/>
        </p:nvSpPr>
        <p:spPr bwMode="auto">
          <a:xfrm>
            <a:off x="1752601" y="2439988"/>
            <a:ext cx="466566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400" b="1" dirty="0"/>
              <a:t>1.</a:t>
            </a:r>
            <a:r>
              <a:rPr lang="it-IT" altLang="it-IT" sz="1400" dirty="0"/>
              <a:t> </a:t>
            </a:r>
            <a:r>
              <a:rPr lang="it-IT" altLang="it-IT" sz="1600" i="1" dirty="0"/>
              <a:t>Al fine di favorire l'omogeneità organizzativa e la </a:t>
            </a:r>
            <a:r>
              <a:rPr lang="it-IT" altLang="it-IT" sz="1600" b="1" i="1" dirty="0"/>
              <a:t>razionalizzazione dei flussi informativi </a:t>
            </a:r>
            <a:r>
              <a:rPr lang="it-IT" altLang="it-IT" sz="1600" i="1" dirty="0"/>
              <a:t>nell'ambito del Sistema statistico nazionale, è istituito il </a:t>
            </a:r>
            <a:r>
              <a:rPr lang="it-IT" altLang="it-IT" sz="1600" b="1" i="1" dirty="0"/>
              <a:t>Sistema statistico regionale dell'Emilia-Romagna</a:t>
            </a:r>
            <a:r>
              <a:rPr lang="it-IT" altLang="it-IT" sz="1600" i="1" dirty="0"/>
              <a:t> (</a:t>
            </a:r>
            <a:r>
              <a:rPr lang="it-IT" altLang="it-IT" sz="1600" b="1" i="1" dirty="0" err="1">
                <a:solidFill>
                  <a:srgbClr val="FF0000"/>
                </a:solidFill>
              </a:rPr>
              <a:t>SiSt</a:t>
            </a:r>
            <a:r>
              <a:rPr lang="it-IT" altLang="it-IT" sz="1600" b="1" i="1" dirty="0">
                <a:solidFill>
                  <a:srgbClr val="FF0000"/>
                </a:solidFill>
              </a:rPr>
              <a:t>-ER</a:t>
            </a:r>
            <a:r>
              <a:rPr lang="it-IT" altLang="it-IT" sz="1600" i="1" dirty="0"/>
              <a:t>). Il </a:t>
            </a:r>
            <a:r>
              <a:rPr lang="it-IT" altLang="it-IT" sz="1600" i="1" dirty="0" err="1"/>
              <a:t>SiSt</a:t>
            </a:r>
            <a:r>
              <a:rPr lang="it-IT" altLang="it-IT" sz="1600" i="1" dirty="0"/>
              <a:t>-ER assicura la disponibilità delle informazioni statistiche necessarie al processo di programmazione e valutazione delle politiche regionali, con particolare attenzione alle basi informative statistiche fondamentali della popolazione, del sistema economico-sociale e del territorio, per le quali potranno essere previsti, nell'ambito del PSR, la comunicazione e il trattamento di dati personali</a:t>
            </a:r>
            <a:r>
              <a:rPr lang="it-IT" altLang="it-IT" sz="1400" i="1" dirty="0"/>
              <a:t>. </a:t>
            </a:r>
          </a:p>
        </p:txBody>
      </p:sp>
      <p:sp>
        <p:nvSpPr>
          <p:cNvPr id="9" name="Rectangle 1"/>
          <p:cNvSpPr>
            <a:spLocks noChangeArrowheads="1"/>
          </p:cNvSpPr>
          <p:nvPr/>
        </p:nvSpPr>
        <p:spPr bwMode="auto">
          <a:xfrm>
            <a:off x="6808788" y="2254250"/>
            <a:ext cx="3581400"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200" i="1" dirty="0"/>
          </a:p>
          <a:p>
            <a:pPr>
              <a:spcBef>
                <a:spcPct val="0"/>
              </a:spcBef>
              <a:buFontTx/>
              <a:buNone/>
            </a:pPr>
            <a:r>
              <a:rPr lang="it-IT" altLang="it-IT" sz="1600" i="1" dirty="0"/>
              <a:t>Fanno parte del Sistema statistico regionale:</a:t>
            </a:r>
            <a:endParaRPr lang="it-IT" altLang="it-IT" sz="1600" dirty="0"/>
          </a:p>
          <a:p>
            <a:pPr>
              <a:spcBef>
                <a:spcPct val="0"/>
              </a:spcBef>
              <a:buFontTx/>
              <a:buNone/>
            </a:pPr>
            <a:r>
              <a:rPr lang="it-IT" altLang="it-IT" sz="1600" dirty="0"/>
              <a:t>a) </a:t>
            </a:r>
            <a:r>
              <a:rPr lang="it-IT" altLang="it-IT" sz="1600" i="1" dirty="0"/>
              <a:t>l'Ufficio di statistica della Regione di cui all'articolo 15 bis;</a:t>
            </a:r>
            <a:endParaRPr lang="it-IT" altLang="it-IT" sz="1600" dirty="0"/>
          </a:p>
          <a:p>
            <a:pPr>
              <a:spcBef>
                <a:spcPct val="0"/>
              </a:spcBef>
              <a:buFontTx/>
              <a:buNone/>
            </a:pPr>
            <a:r>
              <a:rPr lang="it-IT" altLang="it-IT" sz="1600" dirty="0"/>
              <a:t>b) </a:t>
            </a:r>
            <a:r>
              <a:rPr lang="it-IT" altLang="it-IT" sz="1600" i="1" dirty="0"/>
              <a:t>gli uffici preposti all'attività statistica degli enti strumentali e dipendenti della Regione e delle aziende e degli enti </a:t>
            </a:r>
            <a:r>
              <a:rPr lang="it-IT" altLang="it-IT" sz="1600" i="1" dirty="0" err="1"/>
              <a:t>subregionali</a:t>
            </a:r>
            <a:r>
              <a:rPr lang="it-IT" altLang="it-IT" sz="1600" i="1" dirty="0"/>
              <a:t>;</a:t>
            </a:r>
            <a:endParaRPr lang="it-IT" altLang="it-IT" sz="1600" dirty="0"/>
          </a:p>
          <a:p>
            <a:pPr>
              <a:spcBef>
                <a:spcPct val="0"/>
              </a:spcBef>
              <a:buFontTx/>
              <a:buNone/>
            </a:pPr>
            <a:r>
              <a:rPr lang="it-IT" altLang="it-IT" sz="1600" dirty="0"/>
              <a:t>c) </a:t>
            </a:r>
            <a:r>
              <a:rPr lang="it-IT" altLang="it-IT" sz="1600" i="1" dirty="0"/>
              <a:t>gli uffici di statistica della Città metropolitana di Bologna, delle Province, dei Comuni, singoli o associati, nonché degli enti e delle aziende del Servizio sanitario regionale</a:t>
            </a:r>
          </a:p>
        </p:txBody>
      </p:sp>
    </p:spTree>
    <p:extLst>
      <p:ext uri="{BB962C8B-B14F-4D97-AF65-F5344CB8AC3E}">
        <p14:creationId xmlns:p14="http://schemas.microsoft.com/office/powerpoint/2010/main" val="501971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endParaRPr lang="it-IT" dirty="0"/>
          </a:p>
        </p:txBody>
      </p:sp>
      <p:sp>
        <p:nvSpPr>
          <p:cNvPr id="3" name="Rettangolo 1"/>
          <p:cNvSpPr>
            <a:spLocks noChangeArrowheads="1"/>
          </p:cNvSpPr>
          <p:nvPr/>
        </p:nvSpPr>
        <p:spPr bwMode="auto">
          <a:xfrm>
            <a:off x="1681164" y="984251"/>
            <a:ext cx="679132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it-IT" altLang="it-IT" sz="2400" b="1" dirty="0"/>
              <a:t> </a:t>
            </a:r>
            <a:r>
              <a:rPr lang="it-IT" altLang="it-IT" sz="1600" b="1" dirty="0"/>
              <a:t>LEGGE REGIONALE 24 maggio 2004, n. 11</a:t>
            </a:r>
          </a:p>
          <a:p>
            <a:r>
              <a:rPr lang="it-IT" altLang="it-IT" sz="1400" b="1" i="1" dirty="0"/>
              <a:t>Art. 15 ter  </a:t>
            </a:r>
            <a:r>
              <a:rPr lang="it-IT" altLang="it-IT" sz="1800" b="1" i="1" dirty="0"/>
              <a:t>Istituzione del Sistema statistico regionale</a:t>
            </a:r>
          </a:p>
          <a:p>
            <a:endParaRPr lang="it-IT" altLang="it-IT" sz="1400" b="1" dirty="0"/>
          </a:p>
        </p:txBody>
      </p:sp>
      <p:sp>
        <p:nvSpPr>
          <p:cNvPr id="4" name="Rectangle 1"/>
          <p:cNvSpPr>
            <a:spLocks noChangeArrowheads="1"/>
          </p:cNvSpPr>
          <p:nvPr/>
        </p:nvSpPr>
        <p:spPr bwMode="auto">
          <a:xfrm>
            <a:off x="1847850" y="1962151"/>
            <a:ext cx="7416800"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1200" i="1" dirty="0"/>
          </a:p>
          <a:p>
            <a:pPr>
              <a:spcBef>
                <a:spcPct val="0"/>
              </a:spcBef>
              <a:buFontTx/>
              <a:buNone/>
            </a:pPr>
            <a:r>
              <a:rPr lang="it-IT" altLang="it-IT" sz="1200" i="1" dirty="0"/>
              <a:t>.</a:t>
            </a:r>
            <a:endParaRPr lang="it-IT" altLang="it-IT" sz="1200" dirty="0"/>
          </a:p>
          <a:p>
            <a:pPr>
              <a:spcBef>
                <a:spcPct val="0"/>
              </a:spcBef>
              <a:buFontTx/>
              <a:buNone/>
            </a:pPr>
            <a:r>
              <a:rPr lang="it-IT" altLang="it-IT" sz="1200" b="1" dirty="0"/>
              <a:t>2.</a:t>
            </a:r>
            <a:r>
              <a:rPr lang="it-IT" altLang="it-IT" sz="1600" dirty="0"/>
              <a:t> </a:t>
            </a:r>
            <a:r>
              <a:rPr lang="it-IT" altLang="it-IT" sz="1600" i="1" dirty="0"/>
              <a:t>Possono far parte del </a:t>
            </a:r>
            <a:r>
              <a:rPr lang="it-IT" altLang="it-IT" sz="1600" i="1" dirty="0" err="1"/>
              <a:t>SiSt</a:t>
            </a:r>
            <a:r>
              <a:rPr lang="it-IT" altLang="it-IT" sz="1600" i="1" dirty="0"/>
              <a:t>-ER mediante apposite convenzioni gli Uffici di statistica oppure le strutture competenti in materia di statistica di:</a:t>
            </a:r>
            <a:endParaRPr lang="it-IT" altLang="it-IT" sz="1600" dirty="0"/>
          </a:p>
          <a:p>
            <a:pPr>
              <a:spcBef>
                <a:spcPct val="0"/>
              </a:spcBef>
              <a:buFontTx/>
              <a:buNone/>
            </a:pPr>
            <a:r>
              <a:rPr lang="it-IT" altLang="it-IT" sz="1600" dirty="0"/>
              <a:t>a) </a:t>
            </a:r>
            <a:r>
              <a:rPr lang="it-IT" altLang="it-IT" sz="1600" i="1" dirty="0"/>
              <a:t>Prefetture - Uffici Territoriali del Governo;</a:t>
            </a:r>
            <a:endParaRPr lang="it-IT" altLang="it-IT" sz="1600" dirty="0"/>
          </a:p>
          <a:p>
            <a:pPr>
              <a:spcBef>
                <a:spcPct val="0"/>
              </a:spcBef>
              <a:buFontTx/>
              <a:buNone/>
            </a:pPr>
            <a:r>
              <a:rPr lang="it-IT" altLang="it-IT" sz="1600" dirty="0"/>
              <a:t>b) </a:t>
            </a:r>
            <a:r>
              <a:rPr lang="it-IT" altLang="it-IT" sz="1600" i="1" dirty="0"/>
              <a:t>Camere di Commercio, Industria, Artigianato e Agricoltura ed </a:t>
            </a:r>
            <a:r>
              <a:rPr lang="it-IT" altLang="it-IT" sz="1600" i="1" dirty="0" err="1"/>
              <a:t>Unioncamere</a:t>
            </a:r>
            <a:r>
              <a:rPr lang="it-IT" altLang="it-IT" sz="1600" i="1" dirty="0"/>
              <a:t>;</a:t>
            </a:r>
            <a:endParaRPr lang="it-IT" altLang="it-IT" sz="1600" dirty="0"/>
          </a:p>
          <a:p>
            <a:pPr>
              <a:spcBef>
                <a:spcPct val="0"/>
              </a:spcBef>
              <a:buFontTx/>
              <a:buNone/>
            </a:pPr>
            <a:r>
              <a:rPr lang="it-IT" altLang="it-IT" sz="1600" dirty="0"/>
              <a:t>c) </a:t>
            </a:r>
            <a:r>
              <a:rPr lang="it-IT" altLang="it-IT" sz="1600" i="1" dirty="0"/>
              <a:t>centri di ricerca ed Università operanti nel territorio della regione;</a:t>
            </a:r>
            <a:endParaRPr lang="it-IT" altLang="it-IT" sz="1600" dirty="0"/>
          </a:p>
          <a:p>
            <a:pPr>
              <a:spcBef>
                <a:spcPct val="0"/>
              </a:spcBef>
              <a:buFontTx/>
              <a:buNone/>
            </a:pPr>
            <a:r>
              <a:rPr lang="it-IT" altLang="it-IT" sz="1600" dirty="0"/>
              <a:t>d) </a:t>
            </a:r>
            <a:r>
              <a:rPr lang="it-IT" altLang="it-IT" sz="1600" i="1" dirty="0"/>
              <a:t>Enti pubblici e privati.</a:t>
            </a:r>
            <a:endParaRPr lang="it-IT" altLang="it-IT" sz="1600" dirty="0"/>
          </a:p>
          <a:p>
            <a:pPr>
              <a:spcBef>
                <a:spcPct val="0"/>
              </a:spcBef>
              <a:buFontTx/>
              <a:buNone/>
            </a:pPr>
            <a:r>
              <a:rPr lang="it-IT" altLang="it-IT" sz="1600" b="1" dirty="0"/>
              <a:t>3.</a:t>
            </a:r>
            <a:r>
              <a:rPr lang="it-IT" altLang="it-IT" sz="1600" dirty="0"/>
              <a:t> </a:t>
            </a:r>
            <a:r>
              <a:rPr lang="it-IT" altLang="it-IT" sz="1600" i="1" dirty="0"/>
              <a:t>L'attività di coordinamento del </a:t>
            </a:r>
            <a:r>
              <a:rPr lang="it-IT" altLang="it-IT" sz="1600" i="1" dirty="0" err="1"/>
              <a:t>SiSt</a:t>
            </a:r>
            <a:r>
              <a:rPr lang="it-IT" altLang="it-IT" sz="1600" i="1" dirty="0"/>
              <a:t>-ER è esercitata dall'Ufficio di statistica della Regione di cui all'articolo 15 bis, tramite il Comitato regionale di statistica. Il Comitato Regionale di Statistica pianifica, in accordo con le amministrazioni interessate, le attività statistiche comuni agli enti del </a:t>
            </a:r>
            <a:r>
              <a:rPr lang="it-IT" altLang="it-IT" sz="1600" i="1" dirty="0" err="1"/>
              <a:t>SiSt</a:t>
            </a:r>
            <a:r>
              <a:rPr lang="it-IT" altLang="it-IT" sz="1600" i="1" dirty="0"/>
              <a:t>-ER e redige annualmente un programma di lavoro, che viene ricompreso nel Programma Statistico Regionale.</a:t>
            </a:r>
            <a:endParaRPr lang="it-IT" altLang="it-IT" sz="1600" dirty="0"/>
          </a:p>
        </p:txBody>
      </p:sp>
    </p:spTree>
    <p:extLst>
      <p:ext uri="{BB962C8B-B14F-4D97-AF65-F5344CB8AC3E}">
        <p14:creationId xmlns:p14="http://schemas.microsoft.com/office/powerpoint/2010/main" val="1363148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endParaRPr lang="it-IT" dirty="0"/>
          </a:p>
        </p:txBody>
      </p:sp>
      <p:sp>
        <p:nvSpPr>
          <p:cNvPr id="3" name="Rettangolo 1"/>
          <p:cNvSpPr>
            <a:spLocks noChangeArrowheads="1"/>
          </p:cNvSpPr>
          <p:nvPr/>
        </p:nvSpPr>
        <p:spPr bwMode="auto">
          <a:xfrm>
            <a:off x="1681164" y="984251"/>
            <a:ext cx="657542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it-IT" altLang="it-IT" sz="2400" b="1" dirty="0"/>
              <a:t> </a:t>
            </a:r>
            <a:r>
              <a:rPr lang="it-IT" altLang="it-IT" sz="1600" b="1" dirty="0"/>
              <a:t>LEGGE REGIONALE 24 maggio 2004, n. 11</a:t>
            </a:r>
          </a:p>
          <a:p>
            <a:r>
              <a:rPr lang="it-IT" altLang="it-IT" sz="1400" b="1" i="1" dirty="0"/>
              <a:t>Art. 15 ter   </a:t>
            </a:r>
            <a:r>
              <a:rPr lang="it-IT" altLang="it-IT" sz="1800" b="1" i="1" dirty="0"/>
              <a:t>Istituzione del Sistema statistico regionale</a:t>
            </a:r>
          </a:p>
          <a:p>
            <a:endParaRPr lang="it-IT" altLang="it-IT" sz="1400" b="1" dirty="0"/>
          </a:p>
        </p:txBody>
      </p:sp>
      <p:sp>
        <p:nvSpPr>
          <p:cNvPr id="4" name="Rectangle 1"/>
          <p:cNvSpPr>
            <a:spLocks noChangeArrowheads="1"/>
          </p:cNvSpPr>
          <p:nvPr/>
        </p:nvSpPr>
        <p:spPr bwMode="auto">
          <a:xfrm>
            <a:off x="1847850" y="2065338"/>
            <a:ext cx="7416800"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600" b="1"/>
              <a:t>3 bis.</a:t>
            </a:r>
            <a:r>
              <a:rPr lang="it-IT" altLang="it-IT" sz="1600"/>
              <a:t> </a:t>
            </a:r>
            <a:r>
              <a:rPr lang="it-IT" altLang="it-IT" sz="1600" i="1"/>
              <a:t>Il Comitato regionale di statistica è nominato con atto del direttore generale della Regione Emilia-Romagna competente in materia di statistica ed è costituito da:</a:t>
            </a:r>
            <a:endParaRPr lang="it-IT" altLang="it-IT" sz="1600"/>
          </a:p>
          <a:p>
            <a:pPr>
              <a:spcBef>
                <a:spcPct val="0"/>
              </a:spcBef>
              <a:buFontTx/>
              <a:buNone/>
            </a:pPr>
            <a:r>
              <a:rPr lang="it-IT" altLang="it-IT" sz="1600"/>
              <a:t>a) </a:t>
            </a:r>
            <a:r>
              <a:rPr lang="it-IT" altLang="it-IT" sz="1600" i="1"/>
              <a:t>il responsabile dell'ufficio regionale di statistica ai sensi del decreto legislativo n. 322 del 1989, che lo coordina;</a:t>
            </a:r>
            <a:endParaRPr lang="it-IT" altLang="it-IT" sz="1600"/>
          </a:p>
          <a:p>
            <a:pPr>
              <a:spcBef>
                <a:spcPct val="0"/>
              </a:spcBef>
              <a:buFontTx/>
              <a:buNone/>
            </a:pPr>
            <a:r>
              <a:rPr lang="it-IT" altLang="it-IT" sz="1600"/>
              <a:t>b) </a:t>
            </a:r>
            <a:r>
              <a:rPr lang="it-IT" altLang="it-IT" sz="1600" i="1"/>
              <a:t>un rappresentante dell'ufficio di statistica della Città metropolitana di Bologna;</a:t>
            </a:r>
            <a:endParaRPr lang="it-IT" altLang="it-IT" sz="1600"/>
          </a:p>
          <a:p>
            <a:pPr>
              <a:spcBef>
                <a:spcPct val="0"/>
              </a:spcBef>
              <a:buFontTx/>
              <a:buNone/>
            </a:pPr>
            <a:r>
              <a:rPr lang="it-IT" altLang="it-IT" sz="1600"/>
              <a:t>c) </a:t>
            </a:r>
            <a:r>
              <a:rPr lang="it-IT" altLang="it-IT" sz="1600" i="1"/>
              <a:t>due rappresentanti degli uffici di statistica delle Province, designati dal Consiglio delle autonomie locali;</a:t>
            </a:r>
            <a:endParaRPr lang="it-IT" altLang="it-IT" sz="1600"/>
          </a:p>
          <a:p>
            <a:pPr>
              <a:spcBef>
                <a:spcPct val="0"/>
              </a:spcBef>
              <a:buFontTx/>
              <a:buNone/>
            </a:pPr>
            <a:r>
              <a:rPr lang="it-IT" altLang="it-IT" sz="1600"/>
              <a:t>d) </a:t>
            </a:r>
            <a:r>
              <a:rPr lang="it-IT" altLang="it-IT" sz="1600" i="1"/>
              <a:t>tre rappresentanti dei Comuni, di cui almeno uno per i Comuni associati, designati dal Consiglio delle autonomie locali;</a:t>
            </a:r>
            <a:endParaRPr lang="it-IT" altLang="it-IT" sz="1600"/>
          </a:p>
          <a:p>
            <a:pPr>
              <a:spcBef>
                <a:spcPct val="0"/>
              </a:spcBef>
              <a:buFontTx/>
              <a:buNone/>
            </a:pPr>
            <a:r>
              <a:rPr lang="it-IT" altLang="it-IT" sz="1600" b="1"/>
              <a:t>3 ter.</a:t>
            </a:r>
            <a:r>
              <a:rPr lang="it-IT" altLang="it-IT" sz="1600"/>
              <a:t> </a:t>
            </a:r>
            <a:r>
              <a:rPr lang="it-IT" altLang="it-IT" sz="1600" i="1"/>
              <a:t>Al Comitato è invitato permanentemente il responsabile dell'ufficio regionale dell'ISTAT; potranno inoltre essere invitati ai lavori del Comitato i rappresentanti di università, enti, associazioni e soggetti pubblici e privati del territorio regionale.</a:t>
            </a:r>
            <a:endParaRPr lang="it-IT" altLang="it-IT" sz="1600"/>
          </a:p>
          <a:p>
            <a:pPr>
              <a:spcBef>
                <a:spcPct val="0"/>
              </a:spcBef>
              <a:buFontTx/>
              <a:buNone/>
            </a:pPr>
            <a:r>
              <a:rPr lang="it-IT" altLang="it-IT" sz="1600" b="1"/>
              <a:t>3 quater.</a:t>
            </a:r>
            <a:r>
              <a:rPr lang="it-IT" altLang="it-IT" sz="1600"/>
              <a:t> </a:t>
            </a:r>
            <a:r>
              <a:rPr lang="it-IT" altLang="it-IT" sz="1600" i="1"/>
              <a:t>Il Comitato favorisce l'utilizzo degli strumenti di lavoro a distanza; la partecipazione al Comitato non comporta la corresponsione di rimborsi spese o compensi a carico dell'amministrazione regionale.</a:t>
            </a:r>
            <a:endParaRPr lang="it-IT" altLang="it-IT" sz="1600"/>
          </a:p>
          <a:p>
            <a:pPr>
              <a:spcBef>
                <a:spcPct val="0"/>
              </a:spcBef>
              <a:buFontTx/>
              <a:buNone/>
            </a:pPr>
            <a:br>
              <a:rPr lang="it-IT" altLang="it-IT" sz="1600"/>
            </a:br>
            <a:endParaRPr lang="it-IT" altLang="it-IT" sz="1600"/>
          </a:p>
        </p:txBody>
      </p:sp>
    </p:spTree>
    <p:extLst>
      <p:ext uri="{BB962C8B-B14F-4D97-AF65-F5344CB8AC3E}">
        <p14:creationId xmlns:p14="http://schemas.microsoft.com/office/powerpoint/2010/main" val="2383038215"/>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468</TotalTime>
  <Words>2109</Words>
  <Application>Microsoft Office PowerPoint</Application>
  <PresentationFormat>Widescreen</PresentationFormat>
  <Paragraphs>210</Paragraphs>
  <Slides>44</Slides>
  <Notes>44</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44</vt:i4>
      </vt:variant>
    </vt:vector>
  </HeadingPairs>
  <TitlesOfParts>
    <vt:vector size="55" baseType="lpstr">
      <vt:lpstr>新細明體</vt:lpstr>
      <vt:lpstr>宋体</vt:lpstr>
      <vt:lpstr>Arial</vt:lpstr>
      <vt:lpstr>Calibri</vt:lpstr>
      <vt:lpstr>Calibri Light</vt:lpstr>
      <vt:lpstr>Franklin Gothic Medium</vt:lpstr>
      <vt:lpstr>Georgia</vt:lpstr>
      <vt:lpstr>Inter</vt:lpstr>
      <vt:lpstr>Times New Roman</vt:lpstr>
      <vt:lpstr>Verdana</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Dati censuari a livello di singolo individuo </vt:lpstr>
      <vt:lpstr>Dati censuari a livello di singolo individuo </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Girolamo D'Anneo</dc:creator>
  <cp:lastModifiedBy>Girolamo D'Anneo</cp:lastModifiedBy>
  <cp:revision>53</cp:revision>
  <dcterms:created xsi:type="dcterms:W3CDTF">2022-04-03T16:23:48Z</dcterms:created>
  <dcterms:modified xsi:type="dcterms:W3CDTF">2024-04-22T08:05:14Z</dcterms:modified>
</cp:coreProperties>
</file>