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Lst>
  <p:notesMasterIdLst>
    <p:notesMasterId r:id="rId12"/>
  </p:notesMasterIdLst>
  <p:handoutMasterIdLst>
    <p:handoutMasterId r:id="rId13"/>
  </p:handoutMasterIdLst>
  <p:sldIdLst>
    <p:sldId id="261" r:id="rId6"/>
    <p:sldId id="355" r:id="rId7"/>
    <p:sldId id="359" r:id="rId8"/>
    <p:sldId id="360" r:id="rId9"/>
    <p:sldId id="361" r:id="rId10"/>
    <p:sldId id="362" r:id="rId11"/>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5pPr>
    <a:lvl6pPr marL="2286000" algn="l" defTabSz="914400" rtl="0" eaLnBrk="1" latinLnBrk="0" hangingPunct="1">
      <a:defRPr kern="1200">
        <a:solidFill>
          <a:schemeClr val="tx1"/>
        </a:solidFill>
        <a:latin typeface="Gill Sans MT" panose="020B0502020104020203" pitchFamily="34" charset="0"/>
        <a:ea typeface="+mn-ea"/>
        <a:cs typeface="+mn-cs"/>
      </a:defRPr>
    </a:lvl6pPr>
    <a:lvl7pPr marL="2743200" algn="l" defTabSz="914400" rtl="0" eaLnBrk="1" latinLnBrk="0" hangingPunct="1">
      <a:defRPr kern="1200">
        <a:solidFill>
          <a:schemeClr val="tx1"/>
        </a:solidFill>
        <a:latin typeface="Gill Sans MT" panose="020B0502020104020203" pitchFamily="34" charset="0"/>
        <a:ea typeface="+mn-ea"/>
        <a:cs typeface="+mn-cs"/>
      </a:defRPr>
    </a:lvl7pPr>
    <a:lvl8pPr marL="3200400" algn="l" defTabSz="914400" rtl="0" eaLnBrk="1" latinLnBrk="0" hangingPunct="1">
      <a:defRPr kern="1200">
        <a:solidFill>
          <a:schemeClr val="tx1"/>
        </a:solidFill>
        <a:latin typeface="Gill Sans MT" panose="020B0502020104020203" pitchFamily="34" charset="0"/>
        <a:ea typeface="+mn-ea"/>
        <a:cs typeface="+mn-cs"/>
      </a:defRPr>
    </a:lvl8pPr>
    <a:lvl9pPr marL="3657600" algn="l" defTabSz="914400" rtl="0" eaLnBrk="1" latinLnBrk="0" hangingPunct="1">
      <a:defRPr kern="1200">
        <a:solidFill>
          <a:schemeClr val="tx1"/>
        </a:solidFill>
        <a:latin typeface="Gill Sans MT" panose="020B0502020104020203" pitchFamily="34" charset="0"/>
        <a:ea typeface="+mn-ea"/>
        <a:cs typeface="+mn-cs"/>
      </a:defRPr>
    </a:lvl9pPr>
  </p:defaultTextStyle>
  <p:extLst>
    <p:ext uri="{EFAFB233-063F-42B5-8137-9DF3F51BA10A}">
      <p15:sldGuideLst xmlns:p15="http://schemas.microsoft.com/office/powerpoint/2012/main">
        <p15:guide id="1" pos="7401">
          <p15:clr>
            <a:srgbClr val="A4A3A4"/>
          </p15:clr>
        </p15:guide>
        <p15:guide id="2" orient="horz" pos="417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932338"/>
    <a:srgbClr val="7B7C7E"/>
    <a:srgbClr val="7F7F7F"/>
    <a:srgbClr val="C7C7C7"/>
    <a:srgbClr val="636462"/>
    <a:srgbClr val="CC2A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Stile chiaro 2 - Color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0A1B5D5-9B99-4C35-A422-299274C87663}" styleName="Stile medio 1 - Color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034E78-7F5D-4C2E-B375-FC64B27BC917}" styleName="Stile scuro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Stile medio 4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Stile medio 4 - Color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Stile medio 4 - Colore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Stile medio 4 - Color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Stile medio 4 - Color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660B408-B3CF-4A94-85FC-2B1E0A45F4A2}" styleName="Stile scuro 2 - Colore 1/Color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486" autoAdjust="0"/>
    <p:restoredTop sz="87219" autoAdjust="0"/>
  </p:normalViewPr>
  <p:slideViewPr>
    <p:cSldViewPr snapToGrid="0" showGuides="1">
      <p:cViewPr varScale="1">
        <p:scale>
          <a:sx n="141" d="100"/>
          <a:sy n="141" d="100"/>
        </p:scale>
        <p:origin x="472" y="96"/>
      </p:cViewPr>
      <p:guideLst>
        <p:guide pos="7401"/>
        <p:guide orient="horz" pos="4178"/>
      </p:guideLst>
    </p:cSldViewPr>
  </p:slideViewPr>
  <p:outlineViewPr>
    <p:cViewPr>
      <p:scale>
        <a:sx n="33" d="100"/>
        <a:sy n="33" d="100"/>
      </p:scale>
      <p:origin x="0" y="-1400"/>
    </p:cViewPr>
  </p:outlineViewPr>
  <p:notesTextViewPr>
    <p:cViewPr>
      <p:scale>
        <a:sx n="1" d="1"/>
        <a:sy n="1" d="1"/>
      </p:scale>
      <p:origin x="0" y="0"/>
    </p:cViewPr>
  </p:notesTextViewPr>
  <p:sorterViewPr>
    <p:cViewPr>
      <p:scale>
        <a:sx n="69" d="100"/>
        <a:sy n="69" d="100"/>
      </p:scale>
      <p:origin x="0" y="-6776"/>
    </p:cViewPr>
  </p:sorterViewPr>
  <p:notesViewPr>
    <p:cSldViewPr snapToGrid="0">
      <p:cViewPr varScale="1">
        <p:scale>
          <a:sx n="123" d="100"/>
          <a:sy n="123" d="100"/>
        </p:scale>
        <p:origin x="4904" y="60"/>
      </p:cViewPr>
      <p:guideLst/>
    </p:cSldViewPr>
  </p:notesViewPr>
  <p:gridSpacing cx="54000" cy="540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1A599637-607B-3B4F-9638-6A08AFFF486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A0D65041-8C12-9344-897B-E0AD73ED34E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72D2EC-587B-5F42-97FD-6F3E7AB36E0E}" type="datetimeFigureOut">
              <a:rPr lang="it-IT" smtClean="0"/>
              <a:t>22/04/2024</a:t>
            </a:fld>
            <a:endParaRPr lang="it-IT"/>
          </a:p>
        </p:txBody>
      </p:sp>
      <p:sp>
        <p:nvSpPr>
          <p:cNvPr id="4" name="Segnaposto piè di pagina 3">
            <a:extLst>
              <a:ext uri="{FF2B5EF4-FFF2-40B4-BE49-F238E27FC236}">
                <a16:creationId xmlns:a16="http://schemas.microsoft.com/office/drawing/2014/main" id="{15541763-2C51-3B46-9D89-C5668AEF256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0F69C7DA-DF53-074C-A41A-81F31588647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CC7CA1C-C803-E748-AF1C-18DF93982FE6}" type="slidenum">
              <a:rPr lang="it-IT" smtClean="0"/>
              <a:t>‹N›</a:t>
            </a:fld>
            <a:endParaRPr lang="it-IT"/>
          </a:p>
        </p:txBody>
      </p:sp>
    </p:spTree>
    <p:extLst>
      <p:ext uri="{BB962C8B-B14F-4D97-AF65-F5344CB8AC3E}">
        <p14:creationId xmlns:p14="http://schemas.microsoft.com/office/powerpoint/2010/main" val="15030465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C5F835E2-227D-43BA-B3A5-E9E433264387}" type="datetimeFigureOut">
              <a:rPr lang="en-US"/>
              <a:pPr>
                <a:defRPr/>
              </a:pPr>
              <a:t>4/22/2024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F5F5882C-B867-4FE7-97C9-87FBF93DC802}" type="slidenum">
              <a:rPr lang="en-US"/>
              <a:pPr>
                <a:defRPr/>
              </a:pPr>
              <a:t>‹N›</a:t>
            </a:fld>
            <a:endParaRPr lang="en-US"/>
          </a:p>
        </p:txBody>
      </p:sp>
    </p:spTree>
    <p:extLst>
      <p:ext uri="{BB962C8B-B14F-4D97-AF65-F5344CB8AC3E}">
        <p14:creationId xmlns:p14="http://schemas.microsoft.com/office/powerpoint/2010/main" val="303953212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a:defRPr/>
            </a:pPr>
            <a:fld id="{F5F5882C-B867-4FE7-97C9-87FBF93DC802}" type="slidenum">
              <a:rPr lang="en-US" smtClean="0"/>
              <a:pPr>
                <a:defRPr/>
              </a:pPr>
              <a:t>1</a:t>
            </a:fld>
            <a:endParaRPr lang="en-US"/>
          </a:p>
        </p:txBody>
      </p:sp>
    </p:spTree>
    <p:extLst>
      <p:ext uri="{BB962C8B-B14F-4D97-AF65-F5344CB8AC3E}">
        <p14:creationId xmlns:p14="http://schemas.microsoft.com/office/powerpoint/2010/main" val="1105523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a:defRPr/>
            </a:pPr>
            <a:fld id="{F5F5882C-B867-4FE7-97C9-87FBF93DC802}" type="slidenum">
              <a:rPr lang="en-US" smtClean="0"/>
              <a:pPr>
                <a:defRPr/>
              </a:pPr>
              <a:t>2</a:t>
            </a:fld>
            <a:endParaRPr lang="en-US"/>
          </a:p>
        </p:txBody>
      </p:sp>
    </p:spTree>
    <p:extLst>
      <p:ext uri="{BB962C8B-B14F-4D97-AF65-F5344CB8AC3E}">
        <p14:creationId xmlns:p14="http://schemas.microsoft.com/office/powerpoint/2010/main" val="1772749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a:defRPr/>
            </a:pPr>
            <a:fld id="{F5F5882C-B867-4FE7-97C9-87FBF93DC802}" type="slidenum">
              <a:rPr lang="en-US" smtClean="0"/>
              <a:pPr>
                <a:defRPr/>
              </a:pPr>
              <a:t>3</a:t>
            </a:fld>
            <a:endParaRPr lang="en-US"/>
          </a:p>
        </p:txBody>
      </p:sp>
    </p:spTree>
    <p:extLst>
      <p:ext uri="{BB962C8B-B14F-4D97-AF65-F5344CB8AC3E}">
        <p14:creationId xmlns:p14="http://schemas.microsoft.com/office/powerpoint/2010/main" val="881519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a:defRPr/>
            </a:pPr>
            <a:fld id="{F5F5882C-B867-4FE7-97C9-87FBF93DC802}" type="slidenum">
              <a:rPr lang="en-US" smtClean="0"/>
              <a:pPr>
                <a:defRPr/>
              </a:pPr>
              <a:t>4</a:t>
            </a:fld>
            <a:endParaRPr lang="en-US"/>
          </a:p>
        </p:txBody>
      </p:sp>
    </p:spTree>
    <p:extLst>
      <p:ext uri="{BB962C8B-B14F-4D97-AF65-F5344CB8AC3E}">
        <p14:creationId xmlns:p14="http://schemas.microsoft.com/office/powerpoint/2010/main" val="1208763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a:defRPr/>
            </a:pPr>
            <a:fld id="{F5F5882C-B867-4FE7-97C9-87FBF93DC802}" type="slidenum">
              <a:rPr lang="en-US" smtClean="0"/>
              <a:pPr>
                <a:defRPr/>
              </a:pPr>
              <a:t>5</a:t>
            </a:fld>
            <a:endParaRPr lang="en-US"/>
          </a:p>
        </p:txBody>
      </p:sp>
    </p:spTree>
    <p:extLst>
      <p:ext uri="{BB962C8B-B14F-4D97-AF65-F5344CB8AC3E}">
        <p14:creationId xmlns:p14="http://schemas.microsoft.com/office/powerpoint/2010/main" val="3787912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a:defRPr/>
            </a:pPr>
            <a:fld id="{F5F5882C-B867-4FE7-97C9-87FBF93DC802}" type="slidenum">
              <a:rPr lang="en-US" smtClean="0"/>
              <a:pPr>
                <a:defRPr/>
              </a:pPr>
              <a:t>6</a:t>
            </a:fld>
            <a:endParaRPr lang="en-US"/>
          </a:p>
        </p:txBody>
      </p:sp>
    </p:spTree>
    <p:extLst>
      <p:ext uri="{BB962C8B-B14F-4D97-AF65-F5344CB8AC3E}">
        <p14:creationId xmlns:p14="http://schemas.microsoft.com/office/powerpoint/2010/main" val="27518751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dice o elenco puntato">
    <p:bg>
      <p:bgPr>
        <a:solidFill>
          <a:schemeClr val="bg1"/>
        </a:solidFill>
        <a:effectLst/>
      </p:bgPr>
    </p:bg>
    <p:spTree>
      <p:nvGrpSpPr>
        <p:cNvPr id="1" name=""/>
        <p:cNvGrpSpPr/>
        <p:nvPr/>
      </p:nvGrpSpPr>
      <p:grpSpPr>
        <a:xfrm>
          <a:off x="0" y="0"/>
          <a:ext cx="0" cy="0"/>
          <a:chOff x="0" y="0"/>
          <a:chExt cx="0" cy="0"/>
        </a:xfrm>
      </p:grpSpPr>
      <p:pic>
        <p:nvPicPr>
          <p:cNvPr id="7" name="Immagin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Text Placeholder 2"/>
          <p:cNvSpPr>
            <a:spLocks noGrp="1"/>
          </p:cNvSpPr>
          <p:nvPr>
            <p:ph type="body" idx="1"/>
          </p:nvPr>
        </p:nvSpPr>
        <p:spPr>
          <a:xfrm>
            <a:off x="474201" y="1557338"/>
            <a:ext cx="11264002" cy="4481153"/>
          </a:xfrm>
        </p:spPr>
        <p:txBody>
          <a:bodyPr lIns="0" tIns="0" rIns="0" bIns="0">
            <a:noAutofit/>
          </a:bodyPr>
          <a:lstStyle>
            <a:lvl1pPr marL="285750" indent="-285750">
              <a:spcAft>
                <a:spcPts val="1800"/>
              </a:spcAft>
              <a:buSzPct val="120000"/>
              <a:buFont typeface="Courier New" panose="02070309020205020404" pitchFamily="49" charset="0"/>
              <a:buChar char="o"/>
              <a:defRPr sz="18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9" name="Title Placeholder 1">
            <a:extLst>
              <a:ext uri="{FF2B5EF4-FFF2-40B4-BE49-F238E27FC236}">
                <a16:creationId xmlns:a16="http://schemas.microsoft.com/office/drawing/2014/main" id="{385672B4-73ED-0645-AF4D-5916A1BEEC00}"/>
              </a:ext>
            </a:extLst>
          </p:cNvPr>
          <p:cNvSpPr>
            <a:spLocks noGrp="1"/>
          </p:cNvSpPr>
          <p:nvPr>
            <p:ph type="title" hasCustomPrompt="1"/>
          </p:nvPr>
        </p:nvSpPr>
        <p:spPr>
          <a:xfrm>
            <a:off x="468895" y="503475"/>
            <a:ext cx="11269308" cy="384721"/>
          </a:xfrm>
          <a:prstGeom prst="rect">
            <a:avLst/>
          </a:prstGeom>
        </p:spPr>
        <p:txBody>
          <a:bodyPr lIns="0" tIns="0" rIns="0" bIns="0" rtlCol="0">
            <a:spAutoFit/>
          </a:bodyPr>
          <a:lstStyle>
            <a:lvl1pPr>
              <a:lnSpc>
                <a:spcPts val="3000"/>
              </a:lnSpc>
              <a:defRPr sz="2800" cap="none" baseline="0"/>
            </a:lvl1pPr>
          </a:lstStyle>
          <a:p>
            <a:r>
              <a:rPr lang="it-IT" dirty="0"/>
              <a:t>Fare clic per modificare lo stile del titolo dello schema</a:t>
            </a:r>
            <a:endParaRPr lang="en-US" dirty="0"/>
          </a:p>
        </p:txBody>
      </p:sp>
      <p:sp>
        <p:nvSpPr>
          <p:cNvPr id="10" name="Slide Number Placeholder 5">
            <a:extLst>
              <a:ext uri="{FF2B5EF4-FFF2-40B4-BE49-F238E27FC236}">
                <a16:creationId xmlns:a16="http://schemas.microsoft.com/office/drawing/2014/main" id="{FF4E3F12-6C4D-C642-90EC-9F9AE3161A4F}"/>
              </a:ext>
            </a:extLst>
          </p:cNvPr>
          <p:cNvSpPr>
            <a:spLocks noGrp="1"/>
          </p:cNvSpPr>
          <p:nvPr>
            <p:ph type="sldNum" sz="quarter" idx="11"/>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‹N›</a:t>
            </a:fld>
            <a:endParaRPr lang="en-US" dirty="0"/>
          </a:p>
        </p:txBody>
      </p:sp>
      <p:sp>
        <p:nvSpPr>
          <p:cNvPr id="11" name="Rectangle 8">
            <a:extLst>
              <a:ext uri="{FF2B5EF4-FFF2-40B4-BE49-F238E27FC236}">
                <a16:creationId xmlns:a16="http://schemas.microsoft.com/office/drawing/2014/main" id="{6BE73488-10D2-46C5-8886-B5262B4036E9}"/>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0">
            <a:extLst>
              <a:ext uri="{FF2B5EF4-FFF2-40B4-BE49-F238E27FC236}">
                <a16:creationId xmlns:a16="http://schemas.microsoft.com/office/drawing/2014/main" id="{9DFCC48B-BCC3-4AAB-8EE4-592BE912D5A8}"/>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9">
            <a:extLst>
              <a:ext uri="{FF2B5EF4-FFF2-40B4-BE49-F238E27FC236}">
                <a16:creationId xmlns:a16="http://schemas.microsoft.com/office/drawing/2014/main" id="{02EE5703-F2FA-4A41-8927-030A564B0F80}"/>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sp>
        <p:nvSpPr>
          <p:cNvPr id="14" name="CasellaDiTesto 13">
            <a:extLst>
              <a:ext uri="{FF2B5EF4-FFF2-40B4-BE49-F238E27FC236}">
                <a16:creationId xmlns:a16="http://schemas.microsoft.com/office/drawing/2014/main" id="{D24D4434-D867-0149-B3EA-F4CE79850333}"/>
              </a:ext>
            </a:extLst>
          </p:cNvPr>
          <p:cNvSpPr txBox="1"/>
          <p:nvPr userDrawn="1"/>
        </p:nvSpPr>
        <p:spPr>
          <a:xfrm>
            <a:off x="4631072" y="6441287"/>
            <a:ext cx="6237170" cy="307777"/>
          </a:xfrm>
          <a:prstGeom prst="rect">
            <a:avLst/>
          </a:prstGeom>
          <a:noFill/>
        </p:spPr>
        <p:txBody>
          <a:bodyPr wrap="square" rtlCol="0">
            <a:spAutoFit/>
          </a:bodyPr>
          <a:lstStyle/>
          <a:p>
            <a:pPr algn="r">
              <a:defRPr/>
            </a:pPr>
            <a:r>
              <a:rPr lang="en-US" sz="1400" dirty="0"/>
              <a:t>Bologna, 12 aprile 2024</a:t>
            </a:r>
          </a:p>
        </p:txBody>
      </p:sp>
    </p:spTree>
    <p:extLst>
      <p:ext uri="{BB962C8B-B14F-4D97-AF65-F5344CB8AC3E}">
        <p14:creationId xmlns:p14="http://schemas.microsoft.com/office/powerpoint/2010/main" val="1639054892"/>
      </p:ext>
    </p:extLst>
  </p:cSld>
  <p:clrMapOvr>
    <a:masterClrMapping/>
  </p:clrMapOvr>
  <p:extLst mod="1">
    <p:ext uri="{DCECCB84-F9BA-43D5-87BE-67443E8EF086}">
      <p15:sldGuideLst xmlns:p15="http://schemas.microsoft.com/office/powerpoint/2012/main">
        <p15:guide id="1" orient="horz" pos="4178"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esto 1 colonn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74201" y="1557338"/>
            <a:ext cx="11264002" cy="4472526"/>
          </a:xfrm>
        </p:spPr>
        <p:txBody>
          <a:bodyPr lIns="0" tIns="0" rIns="0" bIns="0">
            <a:noAutofit/>
          </a:bodyPr>
          <a:lstStyle>
            <a:lvl1pPr marL="0" indent="0">
              <a:buNone/>
              <a:defRPr sz="1800" b="0">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12" name="Title Placeholder 1">
            <a:extLst>
              <a:ext uri="{FF2B5EF4-FFF2-40B4-BE49-F238E27FC236}">
                <a16:creationId xmlns:a16="http://schemas.microsoft.com/office/drawing/2014/main" id="{86F2967F-3AC1-482F-9FA1-FB5058EEC437}"/>
              </a:ext>
            </a:extLst>
          </p:cNvPr>
          <p:cNvSpPr>
            <a:spLocks noGrp="1"/>
          </p:cNvSpPr>
          <p:nvPr>
            <p:ph type="title"/>
          </p:nvPr>
        </p:nvSpPr>
        <p:spPr>
          <a:xfrm>
            <a:off x="468895" y="503475"/>
            <a:ext cx="11269308" cy="384721"/>
          </a:xfrm>
          <a:prstGeom prst="rect">
            <a:avLst/>
          </a:prstGeom>
        </p:spPr>
        <p:txBody>
          <a:bodyPr lIns="0" tIns="0" rIns="0" bIns="0" rtlCol="0">
            <a:spAutoFit/>
          </a:bodyPr>
          <a:lstStyle>
            <a:lvl1pPr>
              <a:lnSpc>
                <a:spcPts val="3000"/>
              </a:lnSpc>
              <a:defRPr sz="2800" cap="none"/>
            </a:lvl1pPr>
          </a:lstStyle>
          <a:p>
            <a:r>
              <a:rPr lang="it-IT" dirty="0"/>
              <a:t>Fare clic per modificare lo stile del titolo dello schema</a:t>
            </a:r>
            <a:endParaRPr lang="en-US" dirty="0"/>
          </a:p>
        </p:txBody>
      </p:sp>
      <p:sp>
        <p:nvSpPr>
          <p:cNvPr id="13" name="Rectangle 8">
            <a:extLst>
              <a:ext uri="{FF2B5EF4-FFF2-40B4-BE49-F238E27FC236}">
                <a16:creationId xmlns:a16="http://schemas.microsoft.com/office/drawing/2014/main" id="{BB147208-B303-4867-B415-427BFDB712AA}"/>
              </a:ext>
            </a:extLst>
          </p:cNvPr>
          <p:cNvSpPr/>
          <p:nvPr userDrawn="1"/>
        </p:nvSpPr>
        <p:spPr>
          <a:xfrm>
            <a:off x="463550" y="1017025"/>
            <a:ext cx="3708400" cy="72000"/>
          </a:xfrm>
          <a:prstGeom prst="rect">
            <a:avLst/>
          </a:prstGeom>
          <a:solidFill>
            <a:srgbClr val="942639"/>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0">
            <a:extLst>
              <a:ext uri="{FF2B5EF4-FFF2-40B4-BE49-F238E27FC236}">
                <a16:creationId xmlns:a16="http://schemas.microsoft.com/office/drawing/2014/main" id="{3AC1916D-DE81-4DEB-837D-9B1EBBEBAB9E}"/>
              </a:ext>
            </a:extLst>
          </p:cNvPr>
          <p:cNvSpPr/>
          <p:nvPr userDrawn="1"/>
        </p:nvSpPr>
        <p:spPr>
          <a:xfrm>
            <a:off x="4251325" y="1017025"/>
            <a:ext cx="3706813" cy="72000"/>
          </a:xfrm>
          <a:prstGeom prst="rect">
            <a:avLst/>
          </a:prstGeom>
          <a:solidFill>
            <a:srgbClr val="CC2A2A">
              <a:alpha val="98824"/>
            </a:srgb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9">
            <a:extLst>
              <a:ext uri="{FF2B5EF4-FFF2-40B4-BE49-F238E27FC236}">
                <a16:creationId xmlns:a16="http://schemas.microsoft.com/office/drawing/2014/main" id="{EA5C2815-3F5D-4F03-A9B8-AD61D140AB8F}"/>
              </a:ext>
            </a:extLst>
          </p:cNvPr>
          <p:cNvSpPr/>
          <p:nvPr userDrawn="1"/>
        </p:nvSpPr>
        <p:spPr>
          <a:xfrm>
            <a:off x="8037513" y="1017025"/>
            <a:ext cx="3708400" cy="72000"/>
          </a:xfrm>
          <a:prstGeom prst="rect">
            <a:avLst/>
          </a:prstGeom>
          <a:solidFill>
            <a:srgbClr val="7B7C7E"/>
          </a:solidFill>
          <a:ln>
            <a:noFill/>
          </a:ln>
          <a:effectLst/>
        </p:spPr>
        <p:style>
          <a:lnRef idx="1">
            <a:schemeClr val="accent1"/>
          </a:lnRef>
          <a:fillRef idx="3">
            <a:schemeClr val="accent1"/>
          </a:fillRef>
          <a:effectRef idx="2">
            <a:schemeClr val="accent1"/>
          </a:effectRef>
          <a:fontRef idx="minor">
            <a:schemeClr val="lt1"/>
          </a:fontRef>
        </p:style>
      </p:sp>
      <p:pic>
        <p:nvPicPr>
          <p:cNvPr id="16" name="Immagine 15">
            <a:extLst>
              <a:ext uri="{FF2B5EF4-FFF2-40B4-BE49-F238E27FC236}">
                <a16:creationId xmlns:a16="http://schemas.microsoft.com/office/drawing/2014/main" id="{211B9727-26D5-42C6-AA8E-16F0A955108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68242" y="6402657"/>
            <a:ext cx="840882" cy="245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9" name="Slide Number Placeholder 5">
            <a:extLst>
              <a:ext uri="{FF2B5EF4-FFF2-40B4-BE49-F238E27FC236}">
                <a16:creationId xmlns:a16="http://schemas.microsoft.com/office/drawing/2014/main" id="{C98E623A-5D96-4DDD-91E6-E567C5082EFA}"/>
              </a:ext>
            </a:extLst>
          </p:cNvPr>
          <p:cNvSpPr>
            <a:spLocks noGrp="1"/>
          </p:cNvSpPr>
          <p:nvPr>
            <p:ph type="sldNum" sz="quarter" idx="11"/>
          </p:nvPr>
        </p:nvSpPr>
        <p:spPr>
          <a:xfrm>
            <a:off x="323469" y="6397225"/>
            <a:ext cx="501650" cy="365125"/>
          </a:xfrm>
          <a:prstGeom prst="rect">
            <a:avLst/>
          </a:prstGeom>
        </p:spPr>
        <p:txBody>
          <a:bodyPr vert="horz" lIns="91440" tIns="45720" rIns="91440" bIns="45720" rtlCol="0" anchor="ctr"/>
          <a:lstStyle>
            <a:lvl1pPr algn="ctr" eaLnBrk="1" fontAlgn="auto" hangingPunct="1">
              <a:spcBef>
                <a:spcPts val="0"/>
              </a:spcBef>
              <a:spcAft>
                <a:spcPts val="0"/>
              </a:spcAft>
              <a:defRPr sz="1200" b="1" smtClean="0">
                <a:solidFill>
                  <a:srgbClr val="C00000"/>
                </a:solidFill>
                <a:latin typeface="Arial" panose="020B0604020202020204" pitchFamily="34" charset="0"/>
                <a:cs typeface="Arial" panose="020B0604020202020204" pitchFamily="34" charset="0"/>
              </a:defRPr>
            </a:lvl1pPr>
          </a:lstStyle>
          <a:p>
            <a:pPr>
              <a:defRPr/>
            </a:pPr>
            <a:fld id="{48B4153A-D4C5-4CEF-8992-0D8815C829E3}" type="slidenum">
              <a:rPr lang="en-US" smtClean="0"/>
              <a:pPr>
                <a:defRPr/>
              </a:pPr>
              <a:t>‹N›</a:t>
            </a:fld>
            <a:endParaRPr lang="en-US" dirty="0"/>
          </a:p>
        </p:txBody>
      </p:sp>
      <p:sp>
        <p:nvSpPr>
          <p:cNvPr id="10" name="CasellaDiTesto 9">
            <a:extLst>
              <a:ext uri="{FF2B5EF4-FFF2-40B4-BE49-F238E27FC236}">
                <a16:creationId xmlns:a16="http://schemas.microsoft.com/office/drawing/2014/main" id="{40A21927-A19C-5E48-94AC-7731EFA8EFEA}"/>
              </a:ext>
            </a:extLst>
          </p:cNvPr>
          <p:cNvSpPr txBox="1"/>
          <p:nvPr userDrawn="1"/>
        </p:nvSpPr>
        <p:spPr>
          <a:xfrm>
            <a:off x="4631072" y="6441287"/>
            <a:ext cx="6237170" cy="307777"/>
          </a:xfrm>
          <a:prstGeom prst="rect">
            <a:avLst/>
          </a:prstGeom>
          <a:noFill/>
        </p:spPr>
        <p:txBody>
          <a:bodyPr wrap="square" rtlCol="0">
            <a:spAutoFit/>
          </a:bodyPr>
          <a:lstStyle/>
          <a:p>
            <a:pPr algn="r">
              <a:defRPr/>
            </a:pPr>
            <a:r>
              <a:rPr lang="en-US" sz="1400" dirty="0"/>
              <a:t>Bologna, 12 aprile 2024</a:t>
            </a:r>
          </a:p>
        </p:txBody>
      </p:sp>
    </p:spTree>
    <p:extLst>
      <p:ext uri="{BB962C8B-B14F-4D97-AF65-F5344CB8AC3E}">
        <p14:creationId xmlns:p14="http://schemas.microsoft.com/office/powerpoint/2010/main" val="2990510716"/>
      </p:ext>
    </p:extLst>
  </p:cSld>
  <p:clrMapOvr>
    <a:masterClrMapping/>
  </p:clrMapOvr>
  <p:extLst mod="1">
    <p:ext uri="{DCECCB84-F9BA-43D5-87BE-67443E8EF086}">
      <p15:sldGuideLst xmlns:p15="http://schemas.microsoft.com/office/powerpoint/2012/main">
        <p15:guide id="1" orient="horz" pos="981">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2_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16651" y="1680460"/>
            <a:ext cx="10061248" cy="3047261"/>
          </a:xfrm>
        </p:spPr>
        <p:txBody>
          <a:bodyPr anchor="b">
            <a:noAutofit/>
          </a:bodyPr>
          <a:lstStyle>
            <a:lvl1pPr algn="ctr">
              <a:defRPr sz="4800" b="1">
                <a:solidFill>
                  <a:srgbClr val="E6002D"/>
                </a:solidFill>
              </a:defRPr>
            </a:lvl1pPr>
          </a:lstStyle>
          <a:p>
            <a:r>
              <a:rPr lang="it-IT" dirty="0"/>
              <a:t>Fare clic per modificare lo stile del titolo dello schema</a:t>
            </a:r>
            <a:endParaRPr lang="en-US" dirty="0"/>
          </a:p>
        </p:txBody>
      </p:sp>
      <p:sp>
        <p:nvSpPr>
          <p:cNvPr id="3" name="Subtitle 2"/>
          <p:cNvSpPr>
            <a:spLocks noGrp="1"/>
          </p:cNvSpPr>
          <p:nvPr>
            <p:ph type="subTitle" idx="1"/>
          </p:nvPr>
        </p:nvSpPr>
        <p:spPr>
          <a:xfrm>
            <a:off x="1094220" y="4864714"/>
            <a:ext cx="10061248" cy="900000"/>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9A804CF-86E6-4083-8887-C629AC4CEAD1}" type="datetime1">
              <a:rPr lang="it-IT" smtClean="0"/>
              <a:t>22/04/2024</a:t>
            </a:fld>
            <a:endParaRPr lang="it-IT"/>
          </a:p>
        </p:txBody>
      </p:sp>
      <p:sp>
        <p:nvSpPr>
          <p:cNvPr id="6" name="Slide Number Placeholder 5"/>
          <p:cNvSpPr>
            <a:spLocks noGrp="1"/>
          </p:cNvSpPr>
          <p:nvPr>
            <p:ph type="sldNum" sz="quarter" idx="12"/>
          </p:nvPr>
        </p:nvSpPr>
        <p:spPr/>
        <p:txBody>
          <a:bodyPr/>
          <a:lstStyle/>
          <a:p>
            <a:fld id="{AD98B4D1-54DE-4516-9A2B-FFB59822C569}" type="slidenum">
              <a:rPr lang="it-IT" smtClean="0"/>
              <a:t>‹N›</a:t>
            </a:fld>
            <a:endParaRPr lang="it-IT"/>
          </a:p>
        </p:txBody>
      </p:sp>
      <p:sp>
        <p:nvSpPr>
          <p:cNvPr id="7" name="Rettangolo 6">
            <a:extLst>
              <a:ext uri="{FF2B5EF4-FFF2-40B4-BE49-F238E27FC236}">
                <a16:creationId xmlns:a16="http://schemas.microsoft.com/office/drawing/2014/main" id="{950D1B70-FC64-496E-9ADE-0F3F1FC9103F}"/>
              </a:ext>
            </a:extLst>
          </p:cNvPr>
          <p:cNvSpPr/>
          <p:nvPr userDrawn="1"/>
        </p:nvSpPr>
        <p:spPr>
          <a:xfrm>
            <a:off x="0" y="1530454"/>
            <a:ext cx="12192000" cy="108000"/>
          </a:xfrm>
          <a:prstGeom prst="rect">
            <a:avLst/>
          </a:prstGeom>
          <a:solidFill>
            <a:srgbClr val="E6002D"/>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350"/>
          </a:p>
        </p:txBody>
      </p:sp>
      <p:sp>
        <p:nvSpPr>
          <p:cNvPr id="8" name="CasellaDiTesto 7">
            <a:extLst>
              <a:ext uri="{FF2B5EF4-FFF2-40B4-BE49-F238E27FC236}">
                <a16:creationId xmlns:a16="http://schemas.microsoft.com/office/drawing/2014/main" id="{3616CBD2-9C79-4604-AEAA-093708957778}"/>
              </a:ext>
            </a:extLst>
          </p:cNvPr>
          <p:cNvSpPr txBox="1"/>
          <p:nvPr userDrawn="1"/>
        </p:nvSpPr>
        <p:spPr>
          <a:xfrm>
            <a:off x="0" y="653923"/>
            <a:ext cx="12192000" cy="861774"/>
          </a:xfrm>
          <a:prstGeom prst="rect">
            <a:avLst/>
          </a:prstGeom>
          <a:noFill/>
        </p:spPr>
        <p:txBody>
          <a:bodyPr wrap="square">
            <a:spAutoFit/>
          </a:bodyPr>
          <a:lstStyle/>
          <a:p>
            <a:pPr algn="ctr">
              <a:spcAft>
                <a:spcPts val="0"/>
              </a:spcAft>
            </a:pPr>
            <a:r>
              <a:rPr lang="it-IT" sz="2400" b="1" dirty="0">
                <a:solidFill>
                  <a:srgbClr val="E6002D"/>
                </a:solidFill>
                <a:effectLst/>
                <a:latin typeface="+mn-lt"/>
                <a:ea typeface="Calibri" panose="020F0502020204030204" pitchFamily="34" charset="0"/>
                <a:cs typeface="Times New Roman" panose="02020603050405020304" pitchFamily="18" charset="0"/>
              </a:rPr>
              <a:t>IL VALORE DELLA STATISTICA</a:t>
            </a:r>
          </a:p>
          <a:p>
            <a:pPr algn="ctr">
              <a:spcAft>
                <a:spcPts val="0"/>
              </a:spcAft>
            </a:pPr>
            <a:r>
              <a:rPr lang="it-IT" sz="1400" b="1" dirty="0">
                <a:solidFill>
                  <a:srgbClr val="E6002D"/>
                </a:solidFill>
                <a:effectLst/>
                <a:latin typeface="+mn-lt"/>
                <a:ea typeface="Calibri" panose="020F0502020204030204" pitchFamily="34" charset="0"/>
                <a:cs typeface="Times New Roman" panose="02020603050405020304" pitchFamily="18" charset="0"/>
              </a:rPr>
              <a:t>La Statistica per la misurazione del valore pubblico e per la programmazione e valutazione delle politiche locali</a:t>
            </a:r>
          </a:p>
          <a:p>
            <a:pPr algn="ctr">
              <a:spcAft>
                <a:spcPts val="0"/>
              </a:spcAft>
            </a:pPr>
            <a:r>
              <a:rPr lang="it-IT" sz="1200" b="0" i="0" u="none" strike="noStrike" baseline="0" dirty="0">
                <a:solidFill>
                  <a:srgbClr val="E6002D"/>
                </a:solidFill>
                <a:effectLst/>
                <a:latin typeface="+mn-lt"/>
                <a:ea typeface="Tahoma" panose="020B0604030504040204" pitchFamily="34" charset="0"/>
                <a:cs typeface="Times New Roman" panose="02020603050405020304" pitchFamily="18" charset="0"/>
              </a:rPr>
              <a:t>11</a:t>
            </a:r>
            <a:r>
              <a:rPr lang="it-IT" sz="1200" b="0" i="0" u="none" strike="noStrike" baseline="0" dirty="0">
                <a:solidFill>
                  <a:srgbClr val="E6002D"/>
                </a:solidFill>
                <a:latin typeface="+mn-lt"/>
                <a:ea typeface="Tahoma" panose="020B0604030504040204" pitchFamily="34" charset="0"/>
                <a:cs typeface="Tahoma" panose="020B0604030504040204" pitchFamily="34" charset="0"/>
              </a:rPr>
              <a:t> e 12 aprile 2024 – Cappella Farnese – Palazzo d’Accursio, Bologna</a:t>
            </a:r>
            <a:endParaRPr lang="it-IT" sz="1200" b="0" dirty="0">
              <a:solidFill>
                <a:srgbClr val="E6002D"/>
              </a:solidFill>
              <a:latin typeface="+mn-lt"/>
              <a:ea typeface="Tahoma" panose="020B0604030504040204" pitchFamily="34" charset="0"/>
              <a:cs typeface="Tahoma" panose="020B0604030504040204" pitchFamily="34" charset="0"/>
            </a:endParaRPr>
          </a:p>
        </p:txBody>
      </p:sp>
      <p:pic>
        <p:nvPicPr>
          <p:cNvPr id="12" name="Immagin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85649" y="38332"/>
            <a:ext cx="5420703" cy="573587"/>
          </a:xfrm>
          <a:prstGeom prst="rect">
            <a:avLst/>
          </a:prstGeom>
        </p:spPr>
      </p:pic>
      <p:pic>
        <p:nvPicPr>
          <p:cNvPr id="11" name="Picture 2">
            <a:extLst>
              <a:ext uri="{FF2B5EF4-FFF2-40B4-BE49-F238E27FC236}">
                <a16:creationId xmlns:a16="http://schemas.microsoft.com/office/drawing/2014/main" id="{B969343B-50D3-4362-B760-96E08945FBD0}"/>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085588" y="6030527"/>
            <a:ext cx="3371784" cy="798947"/>
          </a:xfrm>
          <a:prstGeom prst="rect">
            <a:avLst/>
          </a:prstGeom>
          <a:noFill/>
          <a:extLst>
            <a:ext uri="{909E8E84-426E-40dd-AFC4-6F175D3DCCD1}">
              <a14:hiddenFill xmlns="" xmlns:a14="http://schemas.microsoft.com/office/drawing/2010/main">
                <a:solidFill>
                  <a:srgbClr val="FFFFFF"/>
                </a:solidFill>
              </a14:hiddenFill>
            </a:ext>
          </a:extLst>
        </p:spPr>
      </p:pic>
      <p:pic>
        <p:nvPicPr>
          <p:cNvPr id="14" name="Immagine 13">
            <a:extLst>
              <a:ext uri="{FF2B5EF4-FFF2-40B4-BE49-F238E27FC236}">
                <a16:creationId xmlns:a16="http://schemas.microsoft.com/office/drawing/2014/main" id="{30DB2F49-9C7E-47BC-83F4-2A7206E5A94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696991" y="6025513"/>
            <a:ext cx="2086244" cy="792000"/>
          </a:xfrm>
          <a:prstGeom prst="rect">
            <a:avLst/>
          </a:prstGeom>
        </p:spPr>
      </p:pic>
    </p:spTree>
    <p:extLst>
      <p:ext uri="{BB962C8B-B14F-4D97-AF65-F5344CB8AC3E}">
        <p14:creationId xmlns:p14="http://schemas.microsoft.com/office/powerpoint/2010/main" val="5930043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08000" y="939800"/>
            <a:ext cx="11204575" cy="536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it-IT" altLang="it-IT"/>
              <a:t>Fare clic per modificare lo stile del titolo dello schema</a:t>
            </a:r>
            <a:endParaRPr lang="en-US" altLang="it-IT"/>
          </a:p>
        </p:txBody>
      </p:sp>
      <p:sp>
        <p:nvSpPr>
          <p:cNvPr id="1027" name="Text Placeholder 2"/>
          <p:cNvSpPr>
            <a:spLocks noGrp="1"/>
          </p:cNvSpPr>
          <p:nvPr>
            <p:ph type="body" idx="1"/>
          </p:nvPr>
        </p:nvSpPr>
        <p:spPr bwMode="auto">
          <a:xfrm>
            <a:off x="508000" y="2103438"/>
            <a:ext cx="11204575" cy="3568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p:txBody>
      </p:sp>
    </p:spTree>
  </p:cSld>
  <p:clrMap bg1="lt1" tx1="dk1" bg2="lt2" tx2="dk2" accent1="accent1" accent2="accent2" accent3="accent3" accent4="accent4" accent5="accent5" accent6="accent6" hlink="hlink" folHlink="folHlink"/>
  <p:sldLayoutIdLst>
    <p:sldLayoutId id="2147483708" r:id="rId1"/>
    <p:sldLayoutId id="2147483721" r:id="rId2"/>
    <p:sldLayoutId id="2147483723" r:id="rId3"/>
  </p:sldLayoutIdLst>
  <p:hf hdr="0" dt="0"/>
  <p:txStyles>
    <p:titleStyle>
      <a:lvl1pPr algn="l" defTabSz="457200" rtl="0" fontAlgn="base">
        <a:spcBef>
          <a:spcPct val="0"/>
        </a:spcBef>
        <a:spcAft>
          <a:spcPct val="0"/>
        </a:spcAft>
        <a:defRPr sz="2400" b="1" kern="1200">
          <a:solidFill>
            <a:srgbClr val="595959"/>
          </a:solidFill>
          <a:latin typeface="Arial" panose="020B0604020202020204" pitchFamily="34" charset="0"/>
          <a:ea typeface="+mj-ea"/>
          <a:cs typeface="Arial" panose="020B0604020202020204" pitchFamily="34" charset="0"/>
        </a:defRPr>
      </a:lvl1pPr>
      <a:lvl2pPr algn="l" defTabSz="457200" rtl="0" fontAlgn="base">
        <a:spcBef>
          <a:spcPct val="0"/>
        </a:spcBef>
        <a:spcAft>
          <a:spcPct val="0"/>
        </a:spcAft>
        <a:defRPr sz="2400" b="1">
          <a:solidFill>
            <a:srgbClr val="595959"/>
          </a:solidFill>
          <a:latin typeface="Arial" panose="020B0604020202020204" pitchFamily="34" charset="0"/>
          <a:cs typeface="Arial" panose="020B0604020202020204" pitchFamily="34" charset="0"/>
        </a:defRPr>
      </a:lvl2pPr>
      <a:lvl3pPr algn="l" defTabSz="457200" rtl="0" fontAlgn="base">
        <a:spcBef>
          <a:spcPct val="0"/>
        </a:spcBef>
        <a:spcAft>
          <a:spcPct val="0"/>
        </a:spcAft>
        <a:defRPr sz="2400" b="1">
          <a:solidFill>
            <a:srgbClr val="595959"/>
          </a:solidFill>
          <a:latin typeface="Arial" panose="020B0604020202020204" pitchFamily="34" charset="0"/>
          <a:cs typeface="Arial" panose="020B0604020202020204" pitchFamily="34" charset="0"/>
        </a:defRPr>
      </a:lvl3pPr>
      <a:lvl4pPr algn="l" defTabSz="457200" rtl="0" fontAlgn="base">
        <a:spcBef>
          <a:spcPct val="0"/>
        </a:spcBef>
        <a:spcAft>
          <a:spcPct val="0"/>
        </a:spcAft>
        <a:defRPr sz="2400" b="1">
          <a:solidFill>
            <a:srgbClr val="595959"/>
          </a:solidFill>
          <a:latin typeface="Arial" panose="020B0604020202020204" pitchFamily="34" charset="0"/>
          <a:cs typeface="Arial" panose="020B0604020202020204" pitchFamily="34" charset="0"/>
        </a:defRPr>
      </a:lvl4pPr>
      <a:lvl5pPr algn="l" defTabSz="457200" rtl="0" fontAlgn="base">
        <a:spcBef>
          <a:spcPct val="0"/>
        </a:spcBef>
        <a:spcAft>
          <a:spcPct val="0"/>
        </a:spcAft>
        <a:defRPr sz="2400" b="1">
          <a:solidFill>
            <a:srgbClr val="595959"/>
          </a:solidFill>
          <a:latin typeface="Arial" panose="020B0604020202020204" pitchFamily="34" charset="0"/>
          <a:cs typeface="Arial" panose="020B0604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algn="l" defTabSz="457200" rtl="0" fontAlgn="t">
        <a:spcBef>
          <a:spcPct val="0"/>
        </a:spcBef>
        <a:spcAft>
          <a:spcPts val="1200"/>
        </a:spcAft>
        <a:buClr>
          <a:srgbClr val="CC2A2A"/>
        </a:buClr>
        <a:buSzPct val="100000"/>
        <a:defRPr kern="1200">
          <a:solidFill>
            <a:schemeClr val="tx2"/>
          </a:solidFill>
          <a:latin typeface="Arial" panose="020B0604020202020204" pitchFamily="34" charset="0"/>
          <a:ea typeface="+mn-ea"/>
          <a:cs typeface="Arial" panose="020B0604020202020204" pitchFamily="34" charset="0"/>
        </a:defRPr>
      </a:lvl1pPr>
      <a:lvl2pPr marL="323850" algn="l" defTabSz="457200" rtl="0" fontAlgn="base">
        <a:spcBef>
          <a:spcPct val="20000"/>
        </a:spcBef>
        <a:spcAft>
          <a:spcPts val="600"/>
        </a:spcAft>
        <a:buClr>
          <a:srgbClr val="CC2A2A"/>
        </a:buClr>
        <a:buSzPct val="100000"/>
        <a:defRPr sz="1600" kern="1200">
          <a:solidFill>
            <a:schemeClr val="tx2"/>
          </a:solidFill>
          <a:latin typeface="Arial" panose="020B0604020202020204" pitchFamily="34" charset="0"/>
          <a:ea typeface="+mn-ea"/>
          <a:cs typeface="Arial" panose="020B0604020202020204" pitchFamily="34" charset="0"/>
        </a:defRPr>
      </a:lvl2pPr>
      <a:lvl3pPr marL="628650" algn="l" defTabSz="457200" rtl="0" fontAlgn="base">
        <a:spcBef>
          <a:spcPct val="20000"/>
        </a:spcBef>
        <a:spcAft>
          <a:spcPts val="600"/>
        </a:spcAft>
        <a:buClr>
          <a:srgbClr val="CC2A2A"/>
        </a:buClr>
        <a:buSzPct val="100000"/>
        <a:defRPr sz="1400" kern="1200">
          <a:solidFill>
            <a:schemeClr val="tx2"/>
          </a:solidFill>
          <a:latin typeface="Arial" panose="020B0604020202020204" pitchFamily="34" charset="0"/>
          <a:ea typeface="+mn-ea"/>
          <a:cs typeface="Arial" panose="020B0604020202020204" pitchFamily="34" charset="0"/>
        </a:defRPr>
      </a:lvl3pPr>
      <a:lvl4pPr marL="1006475" algn="l" defTabSz="457200" rtl="0" fontAlgn="base">
        <a:spcBef>
          <a:spcPct val="20000"/>
        </a:spcBef>
        <a:spcAft>
          <a:spcPts val="600"/>
        </a:spcAft>
        <a:buClr>
          <a:srgbClr val="CC2A2A"/>
        </a:buClr>
        <a:buSzPct val="100000"/>
        <a:defRPr sz="1200" kern="1200">
          <a:solidFill>
            <a:schemeClr val="tx2"/>
          </a:solidFill>
          <a:latin typeface="Arial" panose="020B0604020202020204" pitchFamily="34" charset="0"/>
          <a:ea typeface="+mn-ea"/>
          <a:cs typeface="Arial" panose="020B0604020202020204" pitchFamily="34" charset="0"/>
        </a:defRPr>
      </a:lvl4pPr>
      <a:lvl5pPr marL="1366838" algn="l" defTabSz="457200" rtl="0" fontAlgn="base">
        <a:spcBef>
          <a:spcPct val="20000"/>
        </a:spcBef>
        <a:spcAft>
          <a:spcPts val="600"/>
        </a:spcAft>
        <a:buClr>
          <a:srgbClr val="CC2A2A"/>
        </a:buClr>
        <a:buSzPct val="100000"/>
        <a:defRPr sz="1200" kern="1200">
          <a:solidFill>
            <a:schemeClr val="tx2"/>
          </a:solidFill>
          <a:latin typeface="Arial" panose="020B0604020202020204" pitchFamily="34" charset="0"/>
          <a:ea typeface="+mn-ea"/>
          <a:cs typeface="Arial" panose="020B060402020202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77EC0B87-AC0F-4995-8370-658A224A9959}"/>
              </a:ext>
            </a:extLst>
          </p:cNvPr>
          <p:cNvSpPr>
            <a:spLocks noGrp="1"/>
          </p:cNvSpPr>
          <p:nvPr>
            <p:ph type="ctrTitle"/>
          </p:nvPr>
        </p:nvSpPr>
        <p:spPr>
          <a:xfrm>
            <a:off x="1116651" y="1854198"/>
            <a:ext cx="10061248" cy="2289321"/>
          </a:xfrm>
        </p:spPr>
        <p:txBody>
          <a:bodyPr/>
          <a:lstStyle/>
          <a:p>
            <a:r>
              <a:rPr lang="it-IT" dirty="0"/>
              <a:t>Censimento e revisione anagrafica: la Legge n.38/2024</a:t>
            </a:r>
          </a:p>
        </p:txBody>
      </p:sp>
      <p:sp>
        <p:nvSpPr>
          <p:cNvPr id="6" name="Sottotitolo 5">
            <a:extLst>
              <a:ext uri="{FF2B5EF4-FFF2-40B4-BE49-F238E27FC236}">
                <a16:creationId xmlns:a16="http://schemas.microsoft.com/office/drawing/2014/main" id="{0299F818-B8F0-4E25-9B0D-DA3D727C5414}"/>
              </a:ext>
            </a:extLst>
          </p:cNvPr>
          <p:cNvSpPr>
            <a:spLocks noGrp="1"/>
          </p:cNvSpPr>
          <p:nvPr>
            <p:ph type="subTitle" idx="1"/>
          </p:nvPr>
        </p:nvSpPr>
        <p:spPr/>
        <p:txBody>
          <a:bodyPr/>
          <a:lstStyle/>
          <a:p>
            <a:r>
              <a:rPr lang="it-IT" dirty="0"/>
              <a:t>Impatto sulle statistiche di popolazione: prime proposte operative</a:t>
            </a:r>
          </a:p>
          <a:p>
            <a:pPr algn="r"/>
            <a:r>
              <a:rPr lang="it-IT" dirty="0"/>
              <a:t>Saverio Gazzelloni - ISTAT</a:t>
            </a:r>
          </a:p>
        </p:txBody>
      </p:sp>
      <p:sp>
        <p:nvSpPr>
          <p:cNvPr id="4" name="Segnaposto numero diapositiva 3">
            <a:extLst>
              <a:ext uri="{FF2B5EF4-FFF2-40B4-BE49-F238E27FC236}">
                <a16:creationId xmlns:a16="http://schemas.microsoft.com/office/drawing/2014/main" id="{AFD27ECD-0911-4CB5-893A-947A23030624}"/>
              </a:ext>
            </a:extLst>
          </p:cNvPr>
          <p:cNvSpPr>
            <a:spLocks noGrp="1"/>
          </p:cNvSpPr>
          <p:nvPr>
            <p:ph type="sldNum" sz="quarter" idx="12"/>
          </p:nvPr>
        </p:nvSpPr>
        <p:spPr/>
        <p:txBody>
          <a:bodyPr/>
          <a:lstStyle/>
          <a:p>
            <a:fld id="{AD98B4D1-54DE-4516-9A2B-FFB59822C569}" type="slidenum">
              <a:rPr lang="it-IT" smtClean="0"/>
              <a:t>1</a:t>
            </a:fld>
            <a:endParaRPr lang="it-IT"/>
          </a:p>
        </p:txBody>
      </p:sp>
    </p:spTree>
    <p:extLst>
      <p:ext uri="{BB962C8B-B14F-4D97-AF65-F5344CB8AC3E}">
        <p14:creationId xmlns:p14="http://schemas.microsoft.com/office/powerpoint/2010/main" val="3812827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5E204609-4201-E24B-B662-71C44E786B4F}"/>
              </a:ext>
            </a:extLst>
          </p:cNvPr>
          <p:cNvSpPr>
            <a:spLocks noGrp="1"/>
          </p:cNvSpPr>
          <p:nvPr>
            <p:ph type="title"/>
          </p:nvPr>
        </p:nvSpPr>
        <p:spPr>
          <a:xfrm>
            <a:off x="468895" y="118755"/>
            <a:ext cx="11269308" cy="769441"/>
          </a:xfrm>
        </p:spPr>
        <p:txBody>
          <a:bodyPr/>
          <a:lstStyle/>
          <a:p>
            <a:r>
              <a:rPr lang="it-IT" dirty="0"/>
              <a:t>Il Decreto legge n.7/2024 (G.U. 29 gennaio 2024) convertito nella Legge n. 38/2024 (G.U. 28 marzo 2024) </a:t>
            </a:r>
          </a:p>
        </p:txBody>
      </p:sp>
      <p:sp>
        <p:nvSpPr>
          <p:cNvPr id="4" name="Segnaposto numero diapositiva 3">
            <a:extLst>
              <a:ext uri="{FF2B5EF4-FFF2-40B4-BE49-F238E27FC236}">
                <a16:creationId xmlns:a16="http://schemas.microsoft.com/office/drawing/2014/main" id="{D940CDA7-7084-4C4A-824A-EBD96AC933BA}"/>
              </a:ext>
            </a:extLst>
          </p:cNvPr>
          <p:cNvSpPr>
            <a:spLocks noGrp="1"/>
          </p:cNvSpPr>
          <p:nvPr>
            <p:ph type="sldNum" sz="quarter" idx="11"/>
          </p:nvPr>
        </p:nvSpPr>
        <p:spPr/>
        <p:txBody>
          <a:bodyPr/>
          <a:lstStyle/>
          <a:p>
            <a:pPr>
              <a:defRPr/>
            </a:pPr>
            <a:fld id="{48B4153A-D4C5-4CEF-8992-0D8815C829E3}" type="slidenum">
              <a:rPr lang="en-US" smtClean="0"/>
              <a:pPr>
                <a:defRPr/>
              </a:pPr>
              <a:t>2</a:t>
            </a:fld>
            <a:endParaRPr lang="en-US" dirty="0"/>
          </a:p>
        </p:txBody>
      </p:sp>
      <p:sp>
        <p:nvSpPr>
          <p:cNvPr id="5" name="Rettangolo 4">
            <a:extLst>
              <a:ext uri="{FF2B5EF4-FFF2-40B4-BE49-F238E27FC236}">
                <a16:creationId xmlns:a16="http://schemas.microsoft.com/office/drawing/2014/main" id="{5C1C7C62-C846-0A40-AFAC-A4100BCB29AD}"/>
              </a:ext>
            </a:extLst>
          </p:cNvPr>
          <p:cNvSpPr/>
          <p:nvPr/>
        </p:nvSpPr>
        <p:spPr>
          <a:xfrm>
            <a:off x="468895" y="998267"/>
            <a:ext cx="11367505" cy="5908862"/>
          </a:xfrm>
          <a:prstGeom prst="rect">
            <a:avLst/>
          </a:prstGeom>
        </p:spPr>
        <p:txBody>
          <a:bodyPr wrap="square">
            <a:spAutoFit/>
          </a:bodyPr>
          <a:lstStyle/>
          <a:p>
            <a:r>
              <a:rPr lang="it-IT" sz="1400" b="1" dirty="0">
                <a:latin typeface="Times New Roman" panose="02020603050405020304" pitchFamily="18" charset="0"/>
                <a:cs typeface="Times New Roman" panose="02020603050405020304" pitchFamily="18" charset="0"/>
              </a:rPr>
              <a:t>Art. 2 </a:t>
            </a:r>
          </a:p>
          <a:p>
            <a:r>
              <a:rPr lang="it-IT" sz="1400" b="1" dirty="0">
                <a:latin typeface="Times New Roman" panose="02020603050405020304" pitchFamily="18" charset="0"/>
                <a:cs typeface="Times New Roman" panose="02020603050405020304" pitchFamily="18" charset="0"/>
              </a:rPr>
              <a:t>Disposizioni urgenti in materia di revisione delle anagrafi della popolazione residente e di determinazione della popolazione legale </a:t>
            </a:r>
          </a:p>
          <a:p>
            <a:r>
              <a:rPr lang="it-IT" sz="1400" dirty="0">
                <a:latin typeface="Times New Roman" panose="02020603050405020304" pitchFamily="18" charset="0"/>
                <a:cs typeface="Times New Roman" panose="02020603050405020304" pitchFamily="18" charset="0"/>
              </a:rPr>
              <a:t> 1. All'articolo 1 della legge 27 dicembre 2017, n. 205, sono apportate le seguenti modificazioni: </a:t>
            </a:r>
          </a:p>
          <a:p>
            <a:r>
              <a:rPr lang="it-IT" sz="1400" dirty="0">
                <a:latin typeface="Times New Roman" panose="02020603050405020304" pitchFamily="18" charset="0"/>
                <a:cs typeface="Times New Roman" panose="02020603050405020304" pitchFamily="18" charset="0"/>
              </a:rPr>
              <a:t>a) al comma 233, dopo le parole: «in forma aggregata» sono inserite le seguenti: «</a:t>
            </a:r>
            <a:r>
              <a:rPr lang="it-IT" sz="1400" dirty="0">
                <a:solidFill>
                  <a:srgbClr val="FF0000"/>
                </a:solidFill>
                <a:latin typeface="Times New Roman" panose="02020603050405020304" pitchFamily="18" charset="0"/>
                <a:cs typeface="Times New Roman" panose="02020603050405020304" pitchFamily="18" charset="0"/>
              </a:rPr>
              <a:t>e in forma individuale</a:t>
            </a:r>
            <a:r>
              <a:rPr lang="it-IT" sz="1400" dirty="0">
                <a:latin typeface="Times New Roman" panose="02020603050405020304" pitchFamily="18" charset="0"/>
                <a:cs typeface="Times New Roman" panose="02020603050405020304" pitchFamily="18" charset="0"/>
              </a:rPr>
              <a:t>»; </a:t>
            </a:r>
          </a:p>
          <a:p>
            <a:r>
              <a:rPr lang="it-IT" sz="1400" dirty="0">
                <a:latin typeface="Times New Roman" panose="02020603050405020304" pitchFamily="18" charset="0"/>
                <a:cs typeface="Times New Roman" panose="02020603050405020304" pitchFamily="18" charset="0"/>
              </a:rPr>
              <a:t>b) il comma 236 è sostituito dal seguente: </a:t>
            </a:r>
          </a:p>
          <a:p>
            <a:r>
              <a:rPr lang="it-IT" sz="1400" dirty="0">
                <a:latin typeface="Times New Roman" panose="02020603050405020304" pitchFamily="18" charset="0"/>
                <a:cs typeface="Times New Roman" panose="02020603050405020304" pitchFamily="18" charset="0"/>
              </a:rPr>
              <a:t>«236. L'ISTAT pubblica con </a:t>
            </a:r>
            <a:r>
              <a:rPr lang="it-IT" sz="1400" dirty="0">
                <a:solidFill>
                  <a:srgbClr val="FF0000"/>
                </a:solidFill>
                <a:latin typeface="Times New Roman" panose="02020603050405020304" pitchFamily="18" charset="0"/>
                <a:cs typeface="Times New Roman" panose="02020603050405020304" pitchFamily="18" charset="0"/>
              </a:rPr>
              <a:t>cadenza annuale </a:t>
            </a:r>
            <a:r>
              <a:rPr lang="it-IT" sz="1400" dirty="0">
                <a:latin typeface="Times New Roman" panose="02020603050405020304" pitchFamily="18" charset="0"/>
                <a:cs typeface="Times New Roman" panose="02020603050405020304" pitchFamily="18" charset="0"/>
              </a:rPr>
              <a:t>nel proprio </a:t>
            </a:r>
            <a:r>
              <a:rPr lang="it-IT" sz="1400" dirty="0">
                <a:solidFill>
                  <a:srgbClr val="FF0000"/>
                </a:solidFill>
                <a:latin typeface="Times New Roman" panose="02020603050405020304" pitchFamily="18" charset="0"/>
                <a:cs typeface="Times New Roman" panose="02020603050405020304" pitchFamily="18" charset="0"/>
              </a:rPr>
              <a:t>sito internet istituzionale </a:t>
            </a:r>
            <a:r>
              <a:rPr lang="it-IT" sz="1400" dirty="0">
                <a:latin typeface="Times New Roman" panose="02020603050405020304" pitchFamily="18" charset="0"/>
                <a:cs typeface="Times New Roman" panose="02020603050405020304" pitchFamily="18" charset="0"/>
              </a:rPr>
              <a:t>i dati relativi al </a:t>
            </a:r>
            <a:r>
              <a:rPr lang="it-IT" sz="1400" dirty="0">
                <a:solidFill>
                  <a:srgbClr val="FF0000"/>
                </a:solidFill>
                <a:latin typeface="Times New Roman" panose="02020603050405020304" pitchFamily="18" charset="0"/>
                <a:cs typeface="Times New Roman" panose="02020603050405020304" pitchFamily="18" charset="0"/>
              </a:rPr>
              <a:t>conteggio</a:t>
            </a:r>
            <a:r>
              <a:rPr lang="it-IT" sz="1400" dirty="0">
                <a:latin typeface="Times New Roman" panose="02020603050405020304" pitchFamily="18" charset="0"/>
                <a:cs typeface="Times New Roman" panose="02020603050405020304" pitchFamily="18" charset="0"/>
              </a:rPr>
              <a:t> della popolazione a livello regionale, provinciale e comunale e i </a:t>
            </a:r>
            <a:r>
              <a:rPr lang="it-IT" sz="1400" dirty="0">
                <a:solidFill>
                  <a:srgbClr val="FF0000"/>
                </a:solidFill>
                <a:latin typeface="Times New Roman" panose="02020603050405020304" pitchFamily="18" charset="0"/>
                <a:cs typeface="Times New Roman" panose="02020603050405020304" pitchFamily="18" charset="0"/>
              </a:rPr>
              <a:t>risultati</a:t>
            </a:r>
            <a:r>
              <a:rPr lang="it-IT" sz="1400" dirty="0">
                <a:latin typeface="Times New Roman" panose="02020603050405020304" pitchFamily="18" charset="0"/>
                <a:cs typeface="Times New Roman" panose="02020603050405020304" pitchFamily="18" charset="0"/>
              </a:rPr>
              <a:t> del censimento permanente della popolazione riferiti all'anno precedente, accompagnati dalla relativa metodologia di calcolo. I dati pubblicati nel sito internet istituzionale dell'ISTAT sono </a:t>
            </a:r>
            <a:r>
              <a:rPr lang="it-IT" sz="1400" dirty="0">
                <a:solidFill>
                  <a:srgbClr val="FF0000"/>
                </a:solidFill>
                <a:latin typeface="Times New Roman" panose="02020603050405020304" pitchFamily="18" charset="0"/>
                <a:cs typeface="Times New Roman" panose="02020603050405020304" pitchFamily="18" charset="0"/>
              </a:rPr>
              <a:t>presi a riferimento </a:t>
            </a:r>
            <a:r>
              <a:rPr lang="it-IT" sz="1400" dirty="0">
                <a:latin typeface="Times New Roman" panose="02020603050405020304" pitchFamily="18" charset="0"/>
                <a:cs typeface="Times New Roman" panose="02020603050405020304" pitchFamily="18" charset="0"/>
              </a:rPr>
              <a:t>ai fini dell'applicazione delle disposizioni di </a:t>
            </a:r>
            <a:r>
              <a:rPr lang="it-IT" sz="1400" dirty="0">
                <a:solidFill>
                  <a:srgbClr val="FF0000"/>
                </a:solidFill>
                <a:latin typeface="Times New Roman" panose="02020603050405020304" pitchFamily="18" charset="0"/>
                <a:cs typeface="Times New Roman" panose="02020603050405020304" pitchFamily="18" charset="0"/>
              </a:rPr>
              <a:t>legge e di regolamento che rinviano all'ammontare della popolazione</a:t>
            </a:r>
            <a:r>
              <a:rPr lang="it-IT" sz="1400" dirty="0">
                <a:latin typeface="Times New Roman" panose="02020603050405020304" pitchFamily="18" charset="0"/>
                <a:cs typeface="Times New Roman" panose="02020603050405020304" pitchFamily="18" charset="0"/>
              </a:rPr>
              <a:t>. L'ISTAT provvede all'attuazione delle disposizioni del presente comma con le risorse umane, finanziarie e strumentali disponibili a legislazione vigente, senza nuovi o maggiori oneri per la finanza pubblica.»; </a:t>
            </a:r>
          </a:p>
          <a:p>
            <a:r>
              <a:rPr lang="it-IT" sz="1400" dirty="0">
                <a:latin typeface="Times New Roman" panose="02020603050405020304" pitchFamily="18" charset="0"/>
                <a:cs typeface="Times New Roman" panose="02020603050405020304" pitchFamily="18" charset="0"/>
              </a:rPr>
              <a:t>c) dopo il comma 236, sono inseriti i seguenti: </a:t>
            </a:r>
          </a:p>
          <a:p>
            <a:r>
              <a:rPr lang="it-IT" sz="1400" dirty="0">
                <a:latin typeface="Times New Roman" panose="02020603050405020304" pitchFamily="18" charset="0"/>
                <a:cs typeface="Times New Roman" panose="02020603050405020304" pitchFamily="18" charset="0"/>
              </a:rPr>
              <a:t>«236-bis. </a:t>
            </a:r>
            <a:r>
              <a:rPr lang="it-IT" sz="1400" dirty="0">
                <a:solidFill>
                  <a:srgbClr val="FF0000"/>
                </a:solidFill>
                <a:latin typeface="Times New Roman" panose="02020603050405020304" pitchFamily="18" charset="0"/>
                <a:cs typeface="Times New Roman" panose="02020603050405020304" pitchFamily="18" charset="0"/>
              </a:rPr>
              <a:t>Ai soli fini dell'applicazione delle disposizioni in materia di procedimenti elettorali e referendari</a:t>
            </a:r>
            <a:r>
              <a:rPr lang="it-IT" sz="1400" dirty="0">
                <a:latin typeface="Times New Roman" panose="02020603050405020304" pitchFamily="18" charset="0"/>
                <a:cs typeface="Times New Roman" panose="02020603050405020304" pitchFamily="18" charset="0"/>
              </a:rPr>
              <a:t>, con </a:t>
            </a:r>
            <a:r>
              <a:rPr lang="it-IT" sz="1400" dirty="0">
                <a:solidFill>
                  <a:srgbClr val="FF0000"/>
                </a:solidFill>
                <a:latin typeface="Times New Roman" panose="02020603050405020304" pitchFamily="18" charset="0"/>
                <a:cs typeface="Times New Roman" panose="02020603050405020304" pitchFamily="18" charset="0"/>
              </a:rPr>
              <a:t>decreto del Presidente della Repubblica</a:t>
            </a:r>
            <a:r>
              <a:rPr lang="it-IT" sz="1400" dirty="0">
                <a:latin typeface="Times New Roman" panose="02020603050405020304" pitchFamily="18" charset="0"/>
                <a:cs typeface="Times New Roman" panose="02020603050405020304" pitchFamily="18" charset="0"/>
              </a:rPr>
              <a:t>, emanato con </a:t>
            </a:r>
            <a:r>
              <a:rPr lang="it-IT" sz="1400" dirty="0">
                <a:solidFill>
                  <a:srgbClr val="FF0000"/>
                </a:solidFill>
                <a:latin typeface="Times New Roman" panose="02020603050405020304" pitchFamily="18" charset="0"/>
                <a:cs typeface="Times New Roman" panose="02020603050405020304" pitchFamily="18" charset="0"/>
              </a:rPr>
              <a:t>cadenza quinquennale </a:t>
            </a:r>
            <a:r>
              <a:rPr lang="it-IT" sz="1400" dirty="0">
                <a:latin typeface="Times New Roman" panose="02020603050405020304" pitchFamily="18" charset="0"/>
                <a:cs typeface="Times New Roman" panose="02020603050405020304" pitchFamily="18" charset="0"/>
              </a:rPr>
              <a:t>su proposta del Presidente del Consiglio dei ministri, di concerto con il Ministro dell'interno, e pubblicato nella Gazzetta Ufficiale, sono riportati i risultati del censimento permanente della popolazione a livello comunale riferiti all'anno precedente. </a:t>
            </a:r>
          </a:p>
          <a:p>
            <a:r>
              <a:rPr lang="it-IT" sz="1400" dirty="0">
                <a:latin typeface="Times New Roman" panose="02020603050405020304" pitchFamily="18" charset="0"/>
                <a:cs typeface="Times New Roman" panose="02020603050405020304" pitchFamily="18" charset="0"/>
              </a:rPr>
              <a:t>236-ter. Il dato della popolazione ai fini di cui al comma 236-bis resta determinato, </a:t>
            </a:r>
            <a:r>
              <a:rPr lang="it-IT" sz="1400" dirty="0">
                <a:solidFill>
                  <a:srgbClr val="FF0000"/>
                </a:solidFill>
                <a:latin typeface="Times New Roman" panose="02020603050405020304" pitchFamily="18" charset="0"/>
                <a:cs typeface="Times New Roman" panose="02020603050405020304" pitchFamily="18" charset="0"/>
              </a:rPr>
              <a:t>in fase di prima applicazione</a:t>
            </a:r>
            <a:r>
              <a:rPr lang="it-IT" sz="1400" dirty="0">
                <a:latin typeface="Times New Roman" panose="02020603050405020304" pitchFamily="18" charset="0"/>
                <a:cs typeface="Times New Roman" panose="02020603050405020304" pitchFamily="18" charset="0"/>
              </a:rPr>
              <a:t>, secondo quanto riportato nel decreto del Presidente della Repubblica 20 gennaio 2023, pubblicato nel supplemento ordinario alla Gazzetta Ufficiale n. 53 del 3 marzo 2023, recante il </a:t>
            </a:r>
            <a:r>
              <a:rPr lang="it-IT" sz="1400" dirty="0">
                <a:solidFill>
                  <a:srgbClr val="FF0000"/>
                </a:solidFill>
                <a:latin typeface="Times New Roman" panose="02020603050405020304" pitchFamily="18" charset="0"/>
                <a:cs typeface="Times New Roman" panose="02020603050405020304" pitchFamily="18" charset="0"/>
              </a:rPr>
              <a:t>dato della popolazione censita al 31 dicembre 2021</a:t>
            </a:r>
            <a:r>
              <a:rPr lang="it-IT" sz="1400" dirty="0">
                <a:latin typeface="Times New Roman" panose="02020603050405020304" pitchFamily="18" charset="0"/>
                <a:cs typeface="Times New Roman" panose="02020603050405020304" pitchFamily="18" charset="0"/>
              </a:rPr>
              <a:t>. Il </a:t>
            </a:r>
            <a:r>
              <a:rPr lang="it-IT" sz="1400" dirty="0">
                <a:solidFill>
                  <a:srgbClr val="FF0000"/>
                </a:solidFill>
                <a:latin typeface="Times New Roman" panose="02020603050405020304" pitchFamily="18" charset="0"/>
                <a:cs typeface="Times New Roman" panose="02020603050405020304" pitchFamily="18" charset="0"/>
              </a:rPr>
              <a:t>successivo dato di riferimento </a:t>
            </a:r>
            <a:r>
              <a:rPr lang="it-IT" sz="1400" dirty="0">
                <a:latin typeface="Times New Roman" panose="02020603050405020304" pitchFamily="18" charset="0"/>
                <a:cs typeface="Times New Roman" panose="02020603050405020304" pitchFamily="18" charset="0"/>
              </a:rPr>
              <a:t>della popolazione a fini elettorali è determinato, con le modalità di cui al comma 236-bis, sulla base dei risultati del censimento al </a:t>
            </a:r>
            <a:r>
              <a:rPr lang="it-IT" sz="1400" dirty="0">
                <a:solidFill>
                  <a:srgbClr val="FF0000"/>
                </a:solidFill>
                <a:latin typeface="Times New Roman" panose="02020603050405020304" pitchFamily="18" charset="0"/>
                <a:cs typeface="Times New Roman" panose="02020603050405020304" pitchFamily="18" charset="0"/>
              </a:rPr>
              <a:t>31 dicembre 2026</a:t>
            </a:r>
            <a:r>
              <a:rPr lang="it-IT" sz="1400" dirty="0">
                <a:latin typeface="Times New Roman" panose="02020603050405020304" pitchFamily="18" charset="0"/>
                <a:cs typeface="Times New Roman" panose="02020603050405020304" pitchFamily="18" charset="0"/>
              </a:rPr>
              <a:t>.». </a:t>
            </a:r>
          </a:p>
          <a:p>
            <a:r>
              <a:rPr lang="it-IT" sz="1400" dirty="0">
                <a:latin typeface="Times New Roman" panose="02020603050405020304" pitchFamily="18" charset="0"/>
                <a:cs typeface="Times New Roman" panose="02020603050405020304" pitchFamily="18" charset="0"/>
              </a:rPr>
              <a:t>2. </a:t>
            </a:r>
            <a:r>
              <a:rPr lang="it-IT" sz="1400" dirty="0">
                <a:solidFill>
                  <a:srgbClr val="FF0000"/>
                </a:solidFill>
                <a:latin typeface="Times New Roman" panose="02020603050405020304" pitchFamily="18" charset="0"/>
                <a:cs typeface="Times New Roman" panose="02020603050405020304" pitchFamily="18" charset="0"/>
              </a:rPr>
              <a:t>Entro sei mesi </a:t>
            </a:r>
            <a:r>
              <a:rPr lang="it-IT" sz="1400" dirty="0">
                <a:latin typeface="Times New Roman" panose="02020603050405020304" pitchFamily="18" charset="0"/>
                <a:cs typeface="Times New Roman" panose="02020603050405020304" pitchFamily="18" charset="0"/>
              </a:rPr>
              <a:t>dalla data di entrata in vigore del presente decreto, con regolamento adottato ai sensi dell'articolo 17, comma 1, lettera a), della legge 23 agosto 1988, n. 400, emanato su proposta del Presidente del Consiglio dei ministri, di concerto con i Ministri dell'interno, della giustizia e dell'economia e delle finanze, sentito l'ISTAT, si provvede alla </a:t>
            </a:r>
            <a:r>
              <a:rPr lang="it-IT" sz="1400" dirty="0">
                <a:solidFill>
                  <a:srgbClr val="FF0000"/>
                </a:solidFill>
                <a:latin typeface="Times New Roman" panose="02020603050405020304" pitchFamily="18" charset="0"/>
                <a:cs typeface="Times New Roman" panose="02020603050405020304" pitchFamily="18" charset="0"/>
              </a:rPr>
              <a:t>modifica delle disposizioni del regolamento di cui al decreto del Presidente della Repubblica 30 maggio 1989, n. 223</a:t>
            </a:r>
            <a:r>
              <a:rPr lang="it-IT" sz="1400" dirty="0">
                <a:latin typeface="Times New Roman" panose="02020603050405020304" pitchFamily="18" charset="0"/>
                <a:cs typeface="Times New Roman" panose="02020603050405020304" pitchFamily="18" charset="0"/>
              </a:rPr>
              <a:t>, che disciplinano gli istituti connessi allo svolgimento del censimento della popolazione e all'esercizio delle funzioni affidate all'ISTAT dalla legge 24 dicembre 1954, n. 1228, al fine di adeguarle alle </a:t>
            </a:r>
            <a:r>
              <a:rPr lang="it-IT" sz="1400" dirty="0">
                <a:solidFill>
                  <a:srgbClr val="FF0000"/>
                </a:solidFill>
                <a:latin typeface="Times New Roman" panose="02020603050405020304" pitchFamily="18" charset="0"/>
                <a:cs typeface="Times New Roman" panose="02020603050405020304" pitchFamily="18" charset="0"/>
              </a:rPr>
              <a:t>innovazioni conseguenti all'introduzione del censimento permanente </a:t>
            </a:r>
            <a:r>
              <a:rPr lang="it-IT" sz="1400" dirty="0">
                <a:latin typeface="Times New Roman" panose="02020603050405020304" pitchFamily="18" charset="0"/>
                <a:cs typeface="Times New Roman" panose="02020603050405020304" pitchFamily="18" charset="0"/>
              </a:rPr>
              <a:t>della popolazione e delle abitazioni e all'</a:t>
            </a:r>
            <a:r>
              <a:rPr lang="it-IT" sz="1400" dirty="0">
                <a:solidFill>
                  <a:srgbClr val="FF0000"/>
                </a:solidFill>
                <a:latin typeface="Times New Roman" panose="02020603050405020304" pitchFamily="18" charset="0"/>
                <a:cs typeface="Times New Roman" panose="02020603050405020304" pitchFamily="18" charset="0"/>
              </a:rPr>
              <a:t>evoluzione delle tecniche e delle fonti informative disponibili</a:t>
            </a:r>
            <a:r>
              <a:rPr lang="it-IT" sz="1400" dirty="0">
                <a:latin typeface="Times New Roman" panose="02020603050405020304" pitchFamily="18" charset="0"/>
                <a:cs typeface="Times New Roman" panose="02020603050405020304" pitchFamily="18" charset="0"/>
              </a:rPr>
              <a:t>, tenuto conto delle funzionalità e delle caratteristiche tecniche dell'</a:t>
            </a:r>
            <a:r>
              <a:rPr lang="it-IT" sz="1400" dirty="0">
                <a:solidFill>
                  <a:srgbClr val="FF0000"/>
                </a:solidFill>
                <a:latin typeface="Times New Roman" panose="02020603050405020304" pitchFamily="18" charset="0"/>
                <a:cs typeface="Times New Roman" panose="02020603050405020304" pitchFamily="18" charset="0"/>
              </a:rPr>
              <a:t>Anagrafe nazionale della popolazione residente</a:t>
            </a:r>
            <a:r>
              <a:rPr lang="it-IT" sz="1400" dirty="0">
                <a:latin typeface="Times New Roman" panose="02020603050405020304" pitchFamily="18" charset="0"/>
                <a:cs typeface="Times New Roman" panose="02020603050405020304" pitchFamily="18" charset="0"/>
              </a:rPr>
              <a:t> e della </a:t>
            </a:r>
            <a:r>
              <a:rPr lang="it-IT" sz="1400" dirty="0">
                <a:solidFill>
                  <a:srgbClr val="FF0000"/>
                </a:solidFill>
                <a:latin typeface="Times New Roman" panose="02020603050405020304" pitchFamily="18" charset="0"/>
                <a:cs typeface="Times New Roman" panose="02020603050405020304" pitchFamily="18" charset="0"/>
              </a:rPr>
              <a:t>digitalizzazione dei servizi anagrafici</a:t>
            </a:r>
            <a:r>
              <a:rPr lang="it-IT" sz="1400" dirty="0">
                <a:latin typeface="Times New Roman" panose="02020603050405020304" pitchFamily="18" charset="0"/>
                <a:cs typeface="Times New Roman" panose="02020603050405020304" pitchFamily="18" charset="0"/>
              </a:rPr>
              <a:t>.</a:t>
            </a:r>
          </a:p>
          <a:p>
            <a:pPr marL="1359535">
              <a:lnSpc>
                <a:spcPct val="107000"/>
              </a:lnSpc>
              <a:spcAft>
                <a:spcPts val="0"/>
              </a:spcAft>
            </a:pPr>
            <a:endParaRPr lang="it-IT"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6044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9F84324F-8815-5C42-AE51-BBD6FF647604}"/>
              </a:ext>
            </a:extLst>
          </p:cNvPr>
          <p:cNvSpPr>
            <a:spLocks noGrp="1"/>
          </p:cNvSpPr>
          <p:nvPr>
            <p:ph type="body" idx="1"/>
          </p:nvPr>
        </p:nvSpPr>
        <p:spPr>
          <a:xfrm>
            <a:off x="468895" y="1380265"/>
            <a:ext cx="3696706" cy="4250068"/>
          </a:xfrm>
        </p:spPr>
        <p:txBody>
          <a:bodyPr/>
          <a:lstStyle/>
          <a:p>
            <a:pPr marL="285750" indent="-285750">
              <a:buFont typeface="Arial" panose="020B0604020202020204" pitchFamily="34" charset="0"/>
              <a:buChar char="•"/>
            </a:pPr>
            <a:r>
              <a:rPr lang="it-IT" dirty="0"/>
              <a:t>il Censimento Permanente produce </a:t>
            </a:r>
            <a:r>
              <a:rPr lang="it-IT" dirty="0">
                <a:solidFill>
                  <a:srgbClr val="FF0000"/>
                </a:solidFill>
              </a:rPr>
              <a:t>annualmente</a:t>
            </a:r>
            <a:r>
              <a:rPr lang="it-IT" dirty="0"/>
              <a:t> dati ufficiali </a:t>
            </a:r>
          </a:p>
          <a:p>
            <a:pPr marL="285750" indent="-285750">
              <a:buFont typeface="Arial" panose="020B0604020202020204" pitchFamily="34" charset="0"/>
              <a:buChar char="•"/>
            </a:pPr>
            <a:r>
              <a:rPr lang="it-IT" dirty="0"/>
              <a:t>comma 236: pubblicati sul sito ISTAT e riferimento per ogni normativa o regolamento che rinviano a dati di popolazione</a:t>
            </a:r>
          </a:p>
          <a:p>
            <a:pPr marL="285750" indent="-285750">
              <a:buFont typeface="Arial" panose="020B0604020202020204" pitchFamily="34" charset="0"/>
              <a:buChar char="•"/>
            </a:pPr>
            <a:r>
              <a:rPr lang="it-IT" dirty="0"/>
              <a:t>impatto giuridico annuale</a:t>
            </a:r>
          </a:p>
          <a:p>
            <a:pPr marL="285750" indent="-285750">
              <a:buFont typeface="Arial" panose="020B0604020202020204" pitchFamily="34" charset="0"/>
              <a:buChar char="•"/>
            </a:pPr>
            <a:r>
              <a:rPr lang="it-IT" dirty="0"/>
              <a:t>la revisione non può modificare il dato ufficiale diffuso (che ha, contestualmente alla sua data di pubblicazione, immediato effetto giuridico)</a:t>
            </a:r>
          </a:p>
          <a:p>
            <a:pPr marL="285750" indent="-285750">
              <a:buFont typeface="Arial" panose="020B0604020202020204" pitchFamily="34" charset="0"/>
              <a:buChar char="•"/>
            </a:pPr>
            <a:endParaRPr lang="it-IT" dirty="0"/>
          </a:p>
        </p:txBody>
      </p:sp>
      <p:sp>
        <p:nvSpPr>
          <p:cNvPr id="3" name="Titolo 2">
            <a:extLst>
              <a:ext uri="{FF2B5EF4-FFF2-40B4-BE49-F238E27FC236}">
                <a16:creationId xmlns:a16="http://schemas.microsoft.com/office/drawing/2014/main" id="{8EA5E70C-9071-CC41-9312-BE98E6BAB703}"/>
              </a:ext>
            </a:extLst>
          </p:cNvPr>
          <p:cNvSpPr>
            <a:spLocks noGrp="1"/>
          </p:cNvSpPr>
          <p:nvPr>
            <p:ph type="title"/>
          </p:nvPr>
        </p:nvSpPr>
        <p:spPr>
          <a:xfrm>
            <a:off x="468895" y="118755"/>
            <a:ext cx="11269308" cy="769441"/>
          </a:xfrm>
        </p:spPr>
        <p:txBody>
          <a:bodyPr/>
          <a:lstStyle/>
          <a:p>
            <a:r>
              <a:rPr lang="it-IT" dirty="0"/>
              <a:t>Periodicità della revisione anagrafica e i suoi effetti sul conteggio della popolazione</a:t>
            </a:r>
          </a:p>
        </p:txBody>
      </p:sp>
      <p:sp>
        <p:nvSpPr>
          <p:cNvPr id="4" name="Segnaposto numero diapositiva 3">
            <a:extLst>
              <a:ext uri="{FF2B5EF4-FFF2-40B4-BE49-F238E27FC236}">
                <a16:creationId xmlns:a16="http://schemas.microsoft.com/office/drawing/2014/main" id="{197B6764-2C79-BA48-8B3A-7E07CF08CA19}"/>
              </a:ext>
            </a:extLst>
          </p:cNvPr>
          <p:cNvSpPr>
            <a:spLocks noGrp="1"/>
          </p:cNvSpPr>
          <p:nvPr>
            <p:ph type="sldNum" sz="quarter" idx="11"/>
          </p:nvPr>
        </p:nvSpPr>
        <p:spPr/>
        <p:txBody>
          <a:bodyPr/>
          <a:lstStyle/>
          <a:p>
            <a:pPr>
              <a:defRPr/>
            </a:pPr>
            <a:fld id="{48B4153A-D4C5-4CEF-8992-0D8815C829E3}" type="slidenum">
              <a:rPr lang="en-US" smtClean="0"/>
              <a:pPr>
                <a:defRPr/>
              </a:pPr>
              <a:t>3</a:t>
            </a:fld>
            <a:endParaRPr lang="en-US" dirty="0"/>
          </a:p>
        </p:txBody>
      </p:sp>
      <p:sp>
        <p:nvSpPr>
          <p:cNvPr id="5" name="CasellaDiTesto 4">
            <a:extLst>
              <a:ext uri="{FF2B5EF4-FFF2-40B4-BE49-F238E27FC236}">
                <a16:creationId xmlns:a16="http://schemas.microsoft.com/office/drawing/2014/main" id="{373B503C-8652-9C46-AB6F-5B0CEEB5A0AC}"/>
              </a:ext>
            </a:extLst>
          </p:cNvPr>
          <p:cNvSpPr txBox="1"/>
          <p:nvPr/>
        </p:nvSpPr>
        <p:spPr>
          <a:xfrm>
            <a:off x="5935132" y="1380265"/>
            <a:ext cx="5634654" cy="646331"/>
          </a:xfrm>
          <a:prstGeom prst="rect">
            <a:avLst/>
          </a:prstGeom>
          <a:noFill/>
        </p:spPr>
        <p:txBody>
          <a:bodyPr wrap="square" rtlCol="0">
            <a:spAutoFit/>
          </a:bodyPr>
          <a:lstStyle/>
          <a:p>
            <a:r>
              <a:rPr lang="it-IT" b="1" dirty="0"/>
              <a:t>Le operazioni di revisione devono avere una frequenza annuale</a:t>
            </a:r>
            <a:r>
              <a:rPr lang="it-IT" dirty="0"/>
              <a:t>.</a:t>
            </a:r>
          </a:p>
        </p:txBody>
      </p:sp>
      <p:sp>
        <p:nvSpPr>
          <p:cNvPr id="6" name="CasellaDiTesto 5">
            <a:extLst>
              <a:ext uri="{FF2B5EF4-FFF2-40B4-BE49-F238E27FC236}">
                <a16:creationId xmlns:a16="http://schemas.microsoft.com/office/drawing/2014/main" id="{F8922EE7-4E82-324D-B99C-B79185F43D59}"/>
              </a:ext>
            </a:extLst>
          </p:cNvPr>
          <p:cNvSpPr txBox="1"/>
          <p:nvPr/>
        </p:nvSpPr>
        <p:spPr>
          <a:xfrm>
            <a:off x="5935132" y="2216364"/>
            <a:ext cx="5634654" cy="646331"/>
          </a:xfrm>
          <a:prstGeom prst="rect">
            <a:avLst/>
          </a:prstGeom>
          <a:noFill/>
        </p:spPr>
        <p:txBody>
          <a:bodyPr wrap="square" rtlCol="0">
            <a:spAutoFit/>
          </a:bodyPr>
          <a:lstStyle/>
          <a:p>
            <a:r>
              <a:rPr lang="it-IT" b="1" dirty="0"/>
              <a:t>La revisione va integrata nel conteggio di popolazione relativo ad anni successivi</a:t>
            </a:r>
            <a:r>
              <a:rPr lang="it-IT" dirty="0"/>
              <a:t>.</a:t>
            </a:r>
          </a:p>
        </p:txBody>
      </p:sp>
      <p:sp>
        <p:nvSpPr>
          <p:cNvPr id="7" name="Freccia destra 6">
            <a:extLst>
              <a:ext uri="{FF2B5EF4-FFF2-40B4-BE49-F238E27FC236}">
                <a16:creationId xmlns:a16="http://schemas.microsoft.com/office/drawing/2014/main" id="{A654C36D-9459-304C-97B0-D82E9659FB12}"/>
              </a:ext>
            </a:extLst>
          </p:cNvPr>
          <p:cNvSpPr/>
          <p:nvPr/>
        </p:nvSpPr>
        <p:spPr>
          <a:xfrm>
            <a:off x="4292600" y="3052464"/>
            <a:ext cx="1261533" cy="6265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aphicFrame>
        <p:nvGraphicFramePr>
          <p:cNvPr id="10" name="Tabella 9">
            <a:extLst>
              <a:ext uri="{FF2B5EF4-FFF2-40B4-BE49-F238E27FC236}">
                <a16:creationId xmlns:a16="http://schemas.microsoft.com/office/drawing/2014/main" id="{8409C824-3F8B-2042-8350-C3727B1B35A3}"/>
              </a:ext>
            </a:extLst>
          </p:cNvPr>
          <p:cNvGraphicFramePr>
            <a:graphicFrameLocks noGrp="1"/>
          </p:cNvGraphicFramePr>
          <p:nvPr>
            <p:extLst>
              <p:ext uri="{D42A27DB-BD31-4B8C-83A1-F6EECF244321}">
                <p14:modId xmlns:p14="http://schemas.microsoft.com/office/powerpoint/2010/main" val="1729971087"/>
              </p:ext>
            </p:extLst>
          </p:nvPr>
        </p:nvGraphicFramePr>
        <p:xfrm>
          <a:off x="5935132" y="3052464"/>
          <a:ext cx="5803079" cy="3114471"/>
        </p:xfrm>
        <a:graphic>
          <a:graphicData uri="http://schemas.openxmlformats.org/drawingml/2006/table">
            <a:tbl>
              <a:tblPr/>
              <a:tblGrid>
                <a:gridCol w="2784134">
                  <a:extLst>
                    <a:ext uri="{9D8B030D-6E8A-4147-A177-3AD203B41FA5}">
                      <a16:colId xmlns:a16="http://schemas.microsoft.com/office/drawing/2014/main" val="2195603081"/>
                    </a:ext>
                  </a:extLst>
                </a:gridCol>
                <a:gridCol w="201263">
                  <a:extLst>
                    <a:ext uri="{9D8B030D-6E8A-4147-A177-3AD203B41FA5}">
                      <a16:colId xmlns:a16="http://schemas.microsoft.com/office/drawing/2014/main" val="1149373191"/>
                    </a:ext>
                  </a:extLst>
                </a:gridCol>
                <a:gridCol w="201263">
                  <a:extLst>
                    <a:ext uri="{9D8B030D-6E8A-4147-A177-3AD203B41FA5}">
                      <a16:colId xmlns:a16="http://schemas.microsoft.com/office/drawing/2014/main" val="3462784207"/>
                    </a:ext>
                  </a:extLst>
                </a:gridCol>
                <a:gridCol w="201263">
                  <a:extLst>
                    <a:ext uri="{9D8B030D-6E8A-4147-A177-3AD203B41FA5}">
                      <a16:colId xmlns:a16="http://schemas.microsoft.com/office/drawing/2014/main" val="328915040"/>
                    </a:ext>
                  </a:extLst>
                </a:gridCol>
                <a:gridCol w="201263">
                  <a:extLst>
                    <a:ext uri="{9D8B030D-6E8A-4147-A177-3AD203B41FA5}">
                      <a16:colId xmlns:a16="http://schemas.microsoft.com/office/drawing/2014/main" val="849485895"/>
                    </a:ext>
                  </a:extLst>
                </a:gridCol>
                <a:gridCol w="201263">
                  <a:extLst>
                    <a:ext uri="{9D8B030D-6E8A-4147-A177-3AD203B41FA5}">
                      <a16:colId xmlns:a16="http://schemas.microsoft.com/office/drawing/2014/main" val="828425751"/>
                    </a:ext>
                  </a:extLst>
                </a:gridCol>
                <a:gridCol w="201263">
                  <a:extLst>
                    <a:ext uri="{9D8B030D-6E8A-4147-A177-3AD203B41FA5}">
                      <a16:colId xmlns:a16="http://schemas.microsoft.com/office/drawing/2014/main" val="4123049114"/>
                    </a:ext>
                  </a:extLst>
                </a:gridCol>
                <a:gridCol w="201263">
                  <a:extLst>
                    <a:ext uri="{9D8B030D-6E8A-4147-A177-3AD203B41FA5}">
                      <a16:colId xmlns:a16="http://schemas.microsoft.com/office/drawing/2014/main" val="2409337659"/>
                    </a:ext>
                  </a:extLst>
                </a:gridCol>
                <a:gridCol w="201263">
                  <a:extLst>
                    <a:ext uri="{9D8B030D-6E8A-4147-A177-3AD203B41FA5}">
                      <a16:colId xmlns:a16="http://schemas.microsoft.com/office/drawing/2014/main" val="4271255060"/>
                    </a:ext>
                  </a:extLst>
                </a:gridCol>
                <a:gridCol w="201263">
                  <a:extLst>
                    <a:ext uri="{9D8B030D-6E8A-4147-A177-3AD203B41FA5}">
                      <a16:colId xmlns:a16="http://schemas.microsoft.com/office/drawing/2014/main" val="4289730364"/>
                    </a:ext>
                  </a:extLst>
                </a:gridCol>
                <a:gridCol w="201263">
                  <a:extLst>
                    <a:ext uri="{9D8B030D-6E8A-4147-A177-3AD203B41FA5}">
                      <a16:colId xmlns:a16="http://schemas.microsoft.com/office/drawing/2014/main" val="435177495"/>
                    </a:ext>
                  </a:extLst>
                </a:gridCol>
                <a:gridCol w="201263">
                  <a:extLst>
                    <a:ext uri="{9D8B030D-6E8A-4147-A177-3AD203B41FA5}">
                      <a16:colId xmlns:a16="http://schemas.microsoft.com/office/drawing/2014/main" val="2383118549"/>
                    </a:ext>
                  </a:extLst>
                </a:gridCol>
                <a:gridCol w="201263">
                  <a:extLst>
                    <a:ext uri="{9D8B030D-6E8A-4147-A177-3AD203B41FA5}">
                      <a16:colId xmlns:a16="http://schemas.microsoft.com/office/drawing/2014/main" val="2058940893"/>
                    </a:ext>
                  </a:extLst>
                </a:gridCol>
                <a:gridCol w="201263">
                  <a:extLst>
                    <a:ext uri="{9D8B030D-6E8A-4147-A177-3AD203B41FA5}">
                      <a16:colId xmlns:a16="http://schemas.microsoft.com/office/drawing/2014/main" val="796943575"/>
                    </a:ext>
                  </a:extLst>
                </a:gridCol>
                <a:gridCol w="201263">
                  <a:extLst>
                    <a:ext uri="{9D8B030D-6E8A-4147-A177-3AD203B41FA5}">
                      <a16:colId xmlns:a16="http://schemas.microsoft.com/office/drawing/2014/main" val="1017006513"/>
                    </a:ext>
                  </a:extLst>
                </a:gridCol>
                <a:gridCol w="201263">
                  <a:extLst>
                    <a:ext uri="{9D8B030D-6E8A-4147-A177-3AD203B41FA5}">
                      <a16:colId xmlns:a16="http://schemas.microsoft.com/office/drawing/2014/main" val="1660203227"/>
                    </a:ext>
                  </a:extLst>
                </a:gridCol>
              </a:tblGrid>
              <a:tr h="304354">
                <a:tc>
                  <a:txBody>
                    <a:bodyPr/>
                    <a:lstStyle/>
                    <a:p>
                      <a:pPr algn="l" fontAlgn="b"/>
                      <a:r>
                        <a:rPr lang="it-IT" sz="1200" b="1" i="0" u="none" strike="noStrike">
                          <a:solidFill>
                            <a:srgbClr val="FF0000"/>
                          </a:solidFill>
                          <a:effectLst/>
                          <a:latin typeface="Calibri" panose="020F0502020204030204" pitchFamily="34" charset="0"/>
                        </a:rPr>
                        <a:t>IPOTESI A REGIME</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b"/>
                      <a:r>
                        <a:rPr lang="it-IT" sz="1200" b="1" i="0" u="none" strike="noStrike" dirty="0">
                          <a:solidFill>
                            <a:srgbClr val="000000"/>
                          </a:solidFill>
                          <a:effectLst/>
                          <a:latin typeface="Calibri" panose="020F0502020204030204" pitchFamily="34" charset="0"/>
                        </a:rPr>
                        <a:t>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gridSpan="12">
                  <a:txBody>
                    <a:bodyPr/>
                    <a:lstStyle/>
                    <a:p>
                      <a:pPr algn="ctr" fontAlgn="b"/>
                      <a:r>
                        <a:rPr lang="it-IT" sz="1200" b="1" i="0" u="none" strike="noStrike" dirty="0">
                          <a:solidFill>
                            <a:srgbClr val="000000"/>
                          </a:solidFill>
                          <a:effectLst/>
                          <a:latin typeface="Calibri" panose="020F0502020204030204" pitchFamily="34" charset="0"/>
                        </a:rPr>
                        <a:t>ANNO t</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762870617"/>
                  </a:ext>
                </a:extLst>
              </a:tr>
              <a:tr h="304354">
                <a:tc>
                  <a:txBody>
                    <a:bodyPr/>
                    <a:lstStyle/>
                    <a:p>
                      <a:pPr algn="l"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01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1200" b="0" i="0" u="none" strike="noStrike" dirty="0">
                          <a:solidFill>
                            <a:srgbClr val="000000"/>
                          </a:solidFill>
                          <a:effectLst/>
                          <a:latin typeface="Calibri" panose="020F0502020204030204" pitchFamily="34" charset="0"/>
                        </a:rPr>
                        <a:t>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1200" b="0" i="0" u="none" strike="noStrike" dirty="0">
                          <a:solidFill>
                            <a:srgbClr val="000000"/>
                          </a:solidFill>
                          <a:effectLst/>
                          <a:latin typeface="Calibri" panose="020F0502020204030204" pitchFamily="34" charset="0"/>
                        </a:rPr>
                        <a:t>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1200" b="0" i="0" u="none" strike="noStrike" dirty="0">
                          <a:solidFill>
                            <a:srgbClr val="000000"/>
                          </a:solidFill>
                          <a:effectLst/>
                          <a:latin typeface="Calibri" panose="020F0502020204030204" pitchFamily="34" charset="0"/>
                        </a:rPr>
                        <a:t>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5339745"/>
                  </a:ext>
                </a:extLst>
              </a:tr>
              <a:tr h="304354">
                <a:tc>
                  <a:txBody>
                    <a:bodyPr/>
                    <a:lstStyle/>
                    <a:p>
                      <a:pPr algn="l" fontAlgn="ctr"/>
                      <a:r>
                        <a:rPr lang="it-IT" sz="1200" b="0" i="0" u="none" strike="noStrike" dirty="0">
                          <a:solidFill>
                            <a:srgbClr val="000000"/>
                          </a:solidFill>
                          <a:effectLst/>
                          <a:latin typeface="Calibri" panose="020F0502020204030204" pitchFamily="34" charset="0"/>
                        </a:rPr>
                        <a:t>estrazione dati</a:t>
                      </a:r>
                      <a:r>
                        <a:rPr lang="it-IT" sz="1200" b="0" i="0" u="none" strike="noStrike" dirty="0">
                          <a:solidFill>
                            <a:srgbClr val="FF0000"/>
                          </a:solidFill>
                          <a:effectLst/>
                          <a:latin typeface="Calibri (Corpo)"/>
                        </a:rPr>
                        <a:t> Conteggio 31.12.t-2</a:t>
                      </a:r>
                      <a:endParaRPr lang="it-IT" sz="12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8008595"/>
                  </a:ext>
                </a:extLst>
              </a:tr>
              <a:tr h="304354">
                <a:tc>
                  <a:txBody>
                    <a:bodyPr/>
                    <a:lstStyle/>
                    <a:p>
                      <a:pPr algn="l" fontAlgn="ctr"/>
                      <a:r>
                        <a:rPr lang="it-IT" sz="1200" b="0" i="0" u="none" strike="noStrike">
                          <a:solidFill>
                            <a:srgbClr val="000000"/>
                          </a:solidFill>
                          <a:effectLst/>
                          <a:latin typeface="Calibri" panose="020F0502020204030204" pitchFamily="34" charset="0"/>
                        </a:rPr>
                        <a:t>predisposizione circolare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6135748"/>
                  </a:ext>
                </a:extLst>
              </a:tr>
              <a:tr h="304354">
                <a:tc>
                  <a:txBody>
                    <a:bodyPr/>
                    <a:lstStyle/>
                    <a:p>
                      <a:pPr algn="l" fontAlgn="ctr"/>
                      <a:r>
                        <a:rPr lang="it-IT" sz="1200" b="0" i="0" u="none" strike="noStrike">
                          <a:solidFill>
                            <a:srgbClr val="000000"/>
                          </a:solidFill>
                          <a:effectLst/>
                          <a:latin typeface="Calibri" panose="020F0502020204030204" pitchFamily="34" charset="0"/>
                        </a:rPr>
                        <a:t>invio circolare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0273023"/>
                  </a:ext>
                </a:extLst>
              </a:tr>
              <a:tr h="304354">
                <a:tc>
                  <a:txBody>
                    <a:bodyPr/>
                    <a:lstStyle/>
                    <a:p>
                      <a:pPr algn="l" fontAlgn="ctr"/>
                      <a:r>
                        <a:rPr lang="it-IT" sz="1200" b="0" i="0" u="none" strike="noStrike">
                          <a:solidFill>
                            <a:srgbClr val="000000"/>
                          </a:solidFill>
                          <a:effectLst/>
                          <a:latin typeface="Calibri" panose="020F0502020204030204" pitchFamily="34" charset="0"/>
                        </a:rPr>
                        <a:t>Comuni ricevono informazioni </a:t>
                      </a:r>
                      <a:r>
                        <a:rPr lang="it-IT" sz="1200" b="0" i="0" u="none" strike="noStrike">
                          <a:solidFill>
                            <a:srgbClr val="FF0000"/>
                          </a:solidFill>
                          <a:effectLst/>
                          <a:latin typeface="Calibri (Corpo)"/>
                        </a:rPr>
                        <a:t>ANNO t-2</a:t>
                      </a:r>
                      <a:endParaRPr lang="it-IT" sz="12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0175662"/>
                  </a:ext>
                </a:extLst>
              </a:tr>
              <a:tr h="304354">
                <a:tc>
                  <a:txBody>
                    <a:bodyPr/>
                    <a:lstStyle/>
                    <a:p>
                      <a:pPr algn="l" fontAlgn="ctr"/>
                      <a:r>
                        <a:rPr lang="it-IT" sz="1200" b="0" i="0" u="none" strike="noStrike">
                          <a:solidFill>
                            <a:srgbClr val="000000"/>
                          </a:solidFill>
                          <a:effectLst/>
                          <a:latin typeface="Calibri" panose="020F0502020204030204" pitchFamily="34" charset="0"/>
                        </a:rPr>
                        <a:t>revisione </a:t>
                      </a:r>
                      <a:r>
                        <a:rPr lang="it-IT" sz="1200" b="1" i="0" u="none" strike="noStrike">
                          <a:solidFill>
                            <a:srgbClr val="FF0000"/>
                          </a:solidFill>
                          <a:effectLst/>
                          <a:latin typeface="Calibri (Corpo)"/>
                        </a:rPr>
                        <a:t>ANNO t-2</a:t>
                      </a:r>
                      <a:r>
                        <a:rPr lang="it-IT" sz="1200" b="1" i="0" u="none" strike="noStrike">
                          <a:solidFill>
                            <a:srgbClr val="000000"/>
                          </a:solidFill>
                          <a:effectLst/>
                          <a:latin typeface="Calibri" panose="020F0502020204030204" pitchFamily="34" charset="0"/>
                        </a:rPr>
                        <a:t> </a:t>
                      </a:r>
                      <a:r>
                        <a:rPr lang="it-IT" sz="1200" b="0" i="0" u="none" strike="noStrike">
                          <a:solidFill>
                            <a:srgbClr val="000000"/>
                          </a:solidFill>
                          <a:effectLst/>
                          <a:latin typeface="Calibri" panose="020F0502020204030204" pitchFamily="34" charset="0"/>
                        </a:rPr>
                        <a:t>da parte dei Comuni</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7542066"/>
                  </a:ext>
                </a:extLst>
              </a:tr>
              <a:tr h="304354">
                <a:tc>
                  <a:txBody>
                    <a:bodyPr/>
                    <a:lstStyle/>
                    <a:p>
                      <a:pPr algn="l" fontAlgn="ctr"/>
                      <a:r>
                        <a:rPr lang="it-IT" sz="1200" b="0" i="0" u="none" strike="noStrike">
                          <a:solidFill>
                            <a:srgbClr val="000000"/>
                          </a:solidFill>
                          <a:effectLst/>
                          <a:latin typeface="Calibri" panose="020F0502020204030204" pitchFamily="34" charset="0"/>
                        </a:rPr>
                        <a:t>ISTAT acquisisce revisione </a:t>
                      </a:r>
                      <a:r>
                        <a:rPr lang="it-IT" sz="1200" b="0" i="0" u="none" strike="noStrike">
                          <a:solidFill>
                            <a:srgbClr val="FF0000"/>
                          </a:solidFill>
                          <a:effectLst/>
                          <a:latin typeface="Calibri (Corpo)"/>
                        </a:rPr>
                        <a:t>ANNO t-1</a:t>
                      </a:r>
                      <a:endParaRPr lang="it-IT" sz="12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7302781"/>
                  </a:ext>
                </a:extLst>
              </a:tr>
              <a:tr h="304354">
                <a:tc>
                  <a:txBody>
                    <a:bodyPr/>
                    <a:lstStyle/>
                    <a:p>
                      <a:pPr algn="l" fontAlgn="ctr"/>
                      <a:r>
                        <a:rPr lang="it-IT" sz="1200" b="0" i="0" u="none" strike="noStrike">
                          <a:solidFill>
                            <a:srgbClr val="000000"/>
                          </a:solidFill>
                          <a:effectLst/>
                          <a:latin typeface="Calibri" panose="020F0502020204030204" pitchFamily="34" charset="0"/>
                        </a:rPr>
                        <a:t>aggiornamento RBI </a:t>
                      </a:r>
                      <a:r>
                        <a:rPr lang="it-IT" sz="1200" b="0" i="0" u="none" strike="noStrike">
                          <a:solidFill>
                            <a:srgbClr val="FF0000"/>
                          </a:solidFill>
                          <a:effectLst/>
                          <a:latin typeface="Calibri (Corpo)"/>
                        </a:rPr>
                        <a:t>ANNO t-1</a:t>
                      </a:r>
                      <a:endParaRPr lang="it-IT" sz="12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8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7439021"/>
                  </a:ext>
                </a:extLst>
              </a:tr>
              <a:tr h="304354">
                <a:tc>
                  <a:txBody>
                    <a:bodyPr/>
                    <a:lstStyle/>
                    <a:p>
                      <a:pPr algn="l" fontAlgn="ctr"/>
                      <a:r>
                        <a:rPr lang="it-IT" sz="1200" b="0" i="0" u="none" strike="noStrike" dirty="0">
                          <a:solidFill>
                            <a:srgbClr val="000000"/>
                          </a:solidFill>
                          <a:effectLst/>
                          <a:latin typeface="Calibri" panose="020F0502020204030204" pitchFamily="34" charset="0"/>
                        </a:rPr>
                        <a:t>conteggio </a:t>
                      </a:r>
                      <a:r>
                        <a:rPr lang="it-IT" sz="1200" b="0" i="0" u="none" strike="noStrike" dirty="0">
                          <a:solidFill>
                            <a:srgbClr val="FF0000"/>
                          </a:solidFill>
                          <a:effectLst/>
                          <a:latin typeface="Calibri (Corpo)"/>
                        </a:rPr>
                        <a:t>31.12.t-1</a:t>
                      </a:r>
                      <a:r>
                        <a:rPr lang="it-IT" sz="1200" b="0" i="0" u="none" strike="noStrike" dirty="0">
                          <a:solidFill>
                            <a:srgbClr val="000000"/>
                          </a:solidFill>
                          <a:effectLst/>
                          <a:latin typeface="Calibri" panose="020F0502020204030204" pitchFamily="34" charset="0"/>
                        </a:rPr>
                        <a:t> </a:t>
                      </a:r>
                      <a:r>
                        <a:rPr lang="it-IT" sz="1200" b="1" i="0" u="none" strike="noStrike" dirty="0">
                          <a:solidFill>
                            <a:srgbClr val="FF0000"/>
                          </a:solidFill>
                          <a:effectLst/>
                          <a:latin typeface="Calibri (Corpo)"/>
                        </a:rPr>
                        <a:t>(incorpora revisione t-2)</a:t>
                      </a:r>
                      <a:endParaRPr lang="it-IT" sz="12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1256530787"/>
                  </a:ext>
                </a:extLst>
              </a:tr>
            </a:tbl>
          </a:graphicData>
        </a:graphic>
      </p:graphicFrame>
    </p:spTree>
    <p:extLst>
      <p:ext uri="{BB962C8B-B14F-4D97-AF65-F5344CB8AC3E}">
        <p14:creationId xmlns:p14="http://schemas.microsoft.com/office/powerpoint/2010/main" val="3438312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dissolve">
                                      <p:cBhvr>
                                        <p:cTn id="4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5" grpId="0"/>
      <p:bldP spid="6" grpId="0"/>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CCD472E0-C927-E549-BEED-BFBF9A5BDA09}"/>
              </a:ext>
            </a:extLst>
          </p:cNvPr>
          <p:cNvSpPr>
            <a:spLocks noGrp="1"/>
          </p:cNvSpPr>
          <p:nvPr>
            <p:ph type="body" idx="1"/>
          </p:nvPr>
        </p:nvSpPr>
        <p:spPr>
          <a:xfrm>
            <a:off x="474201" y="1557338"/>
            <a:ext cx="3665999" cy="4472526"/>
          </a:xfrm>
        </p:spPr>
        <p:txBody>
          <a:bodyPr/>
          <a:lstStyle/>
          <a:p>
            <a:pPr marL="285750" indent="-285750">
              <a:buFont typeface="Arial" panose="020B0604020202020204" pitchFamily="34" charset="0"/>
              <a:buChar char="•"/>
            </a:pPr>
            <a:r>
              <a:rPr lang="it-IT" dirty="0"/>
              <a:t>necessità di definire d’intesa con il Ministero dell’Interno le modalità tecniche della revisione anagrafica </a:t>
            </a:r>
          </a:p>
          <a:p>
            <a:pPr marL="285750" indent="-285750">
              <a:buFont typeface="Arial" panose="020B0604020202020204" pitchFamily="34" charset="0"/>
              <a:buChar char="•"/>
            </a:pPr>
            <a:r>
              <a:rPr lang="it-IT" dirty="0"/>
              <a:t>rivedere il PGC  in coerenza con le decisioni che saranno definite nell’intesa medesima, iter procedurale complesso e non di approvazione immediata </a:t>
            </a:r>
            <a:r>
              <a:rPr lang="it-IT" sz="1400" i="1" dirty="0"/>
              <a:t>(Direzioni ISTAT, Consiglio d’Istituto, MEF, Conferenza Unificata, Consiglio d’Istituto)</a:t>
            </a:r>
          </a:p>
          <a:p>
            <a:pPr marL="285750" indent="-285750">
              <a:buFont typeface="Arial" panose="020B0604020202020204" pitchFamily="34" charset="0"/>
              <a:buChar char="•"/>
            </a:pPr>
            <a:r>
              <a:rPr lang="it-IT" dirty="0"/>
              <a:t>revisione del Regolamento anagrafico entro luglio 2024 (art.2. punto 2)</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endParaRPr lang="it-IT" dirty="0"/>
          </a:p>
        </p:txBody>
      </p:sp>
      <p:sp>
        <p:nvSpPr>
          <p:cNvPr id="3" name="Titolo 2">
            <a:extLst>
              <a:ext uri="{FF2B5EF4-FFF2-40B4-BE49-F238E27FC236}">
                <a16:creationId xmlns:a16="http://schemas.microsoft.com/office/drawing/2014/main" id="{23EC0B0E-E751-424B-8E2B-3ADD3006A421}"/>
              </a:ext>
            </a:extLst>
          </p:cNvPr>
          <p:cNvSpPr>
            <a:spLocks noGrp="1"/>
          </p:cNvSpPr>
          <p:nvPr>
            <p:ph type="title"/>
          </p:nvPr>
        </p:nvSpPr>
        <p:spPr>
          <a:xfrm>
            <a:off x="468895" y="503475"/>
            <a:ext cx="11269308" cy="384721"/>
          </a:xfrm>
        </p:spPr>
        <p:txBody>
          <a:bodyPr/>
          <a:lstStyle/>
          <a:p>
            <a:r>
              <a:rPr lang="it-IT" dirty="0"/>
              <a:t>Prima attivazione e successiva messa a regime</a:t>
            </a:r>
          </a:p>
        </p:txBody>
      </p:sp>
      <p:sp>
        <p:nvSpPr>
          <p:cNvPr id="4" name="Segnaposto numero diapositiva 3">
            <a:extLst>
              <a:ext uri="{FF2B5EF4-FFF2-40B4-BE49-F238E27FC236}">
                <a16:creationId xmlns:a16="http://schemas.microsoft.com/office/drawing/2014/main" id="{31E5CA54-E1BF-A448-A0A3-45C1C46B8EC6}"/>
              </a:ext>
            </a:extLst>
          </p:cNvPr>
          <p:cNvSpPr>
            <a:spLocks noGrp="1"/>
          </p:cNvSpPr>
          <p:nvPr>
            <p:ph type="sldNum" sz="quarter" idx="11"/>
          </p:nvPr>
        </p:nvSpPr>
        <p:spPr/>
        <p:txBody>
          <a:bodyPr/>
          <a:lstStyle/>
          <a:p>
            <a:pPr>
              <a:defRPr/>
            </a:pPr>
            <a:fld id="{48B4153A-D4C5-4CEF-8992-0D8815C829E3}" type="slidenum">
              <a:rPr lang="en-US" smtClean="0"/>
              <a:pPr>
                <a:defRPr/>
              </a:pPr>
              <a:t>4</a:t>
            </a:fld>
            <a:endParaRPr lang="en-US" dirty="0"/>
          </a:p>
        </p:txBody>
      </p:sp>
      <p:sp>
        <p:nvSpPr>
          <p:cNvPr id="5" name="CasellaDiTesto 4">
            <a:extLst>
              <a:ext uri="{FF2B5EF4-FFF2-40B4-BE49-F238E27FC236}">
                <a16:creationId xmlns:a16="http://schemas.microsoft.com/office/drawing/2014/main" id="{FA42908B-0215-F049-9012-F66C0C181105}"/>
              </a:ext>
            </a:extLst>
          </p:cNvPr>
          <p:cNvSpPr txBox="1"/>
          <p:nvPr/>
        </p:nvSpPr>
        <p:spPr>
          <a:xfrm>
            <a:off x="4969933" y="1557338"/>
            <a:ext cx="6359561" cy="369332"/>
          </a:xfrm>
          <a:prstGeom prst="rect">
            <a:avLst/>
          </a:prstGeom>
          <a:noFill/>
        </p:spPr>
        <p:txBody>
          <a:bodyPr wrap="none" rtlCol="0">
            <a:spAutoFit/>
          </a:bodyPr>
          <a:lstStyle/>
          <a:p>
            <a:r>
              <a:rPr lang="it-IT" dirty="0"/>
              <a:t>Prima revisione anagrafica nel </a:t>
            </a:r>
            <a:r>
              <a:rPr lang="it-IT" b="1" dirty="0">
                <a:solidFill>
                  <a:srgbClr val="FF0000"/>
                </a:solidFill>
              </a:rPr>
              <a:t>primo trimestre dell’anno 2025</a:t>
            </a:r>
            <a:endParaRPr lang="it-IT" dirty="0">
              <a:solidFill>
                <a:srgbClr val="FF0000"/>
              </a:solidFill>
            </a:endParaRPr>
          </a:p>
        </p:txBody>
      </p:sp>
      <p:graphicFrame>
        <p:nvGraphicFramePr>
          <p:cNvPr id="6" name="Tabella 5">
            <a:extLst>
              <a:ext uri="{FF2B5EF4-FFF2-40B4-BE49-F238E27FC236}">
                <a16:creationId xmlns:a16="http://schemas.microsoft.com/office/drawing/2014/main" id="{9F480DDB-900E-FE44-85FA-8EE52C2A7B54}"/>
              </a:ext>
            </a:extLst>
          </p:cNvPr>
          <p:cNvGraphicFramePr>
            <a:graphicFrameLocks noGrp="1"/>
          </p:cNvGraphicFramePr>
          <p:nvPr>
            <p:extLst>
              <p:ext uri="{D42A27DB-BD31-4B8C-83A1-F6EECF244321}">
                <p14:modId xmlns:p14="http://schemas.microsoft.com/office/powerpoint/2010/main" val="2192804874"/>
              </p:ext>
            </p:extLst>
          </p:nvPr>
        </p:nvGraphicFramePr>
        <p:xfrm>
          <a:off x="4969933" y="2120940"/>
          <a:ext cx="6768272" cy="3644860"/>
        </p:xfrm>
        <a:graphic>
          <a:graphicData uri="http://schemas.openxmlformats.org/drawingml/2006/table">
            <a:tbl>
              <a:tblPr/>
              <a:tblGrid>
                <a:gridCol w="3247202">
                  <a:extLst>
                    <a:ext uri="{9D8B030D-6E8A-4147-A177-3AD203B41FA5}">
                      <a16:colId xmlns:a16="http://schemas.microsoft.com/office/drawing/2014/main" val="2195603081"/>
                    </a:ext>
                  </a:extLst>
                </a:gridCol>
                <a:gridCol w="234738">
                  <a:extLst>
                    <a:ext uri="{9D8B030D-6E8A-4147-A177-3AD203B41FA5}">
                      <a16:colId xmlns:a16="http://schemas.microsoft.com/office/drawing/2014/main" val="1149373191"/>
                    </a:ext>
                  </a:extLst>
                </a:gridCol>
                <a:gridCol w="234738">
                  <a:extLst>
                    <a:ext uri="{9D8B030D-6E8A-4147-A177-3AD203B41FA5}">
                      <a16:colId xmlns:a16="http://schemas.microsoft.com/office/drawing/2014/main" val="3462784207"/>
                    </a:ext>
                  </a:extLst>
                </a:gridCol>
                <a:gridCol w="234738">
                  <a:extLst>
                    <a:ext uri="{9D8B030D-6E8A-4147-A177-3AD203B41FA5}">
                      <a16:colId xmlns:a16="http://schemas.microsoft.com/office/drawing/2014/main" val="328915040"/>
                    </a:ext>
                  </a:extLst>
                </a:gridCol>
                <a:gridCol w="234738">
                  <a:extLst>
                    <a:ext uri="{9D8B030D-6E8A-4147-A177-3AD203B41FA5}">
                      <a16:colId xmlns:a16="http://schemas.microsoft.com/office/drawing/2014/main" val="849485895"/>
                    </a:ext>
                  </a:extLst>
                </a:gridCol>
                <a:gridCol w="234738">
                  <a:extLst>
                    <a:ext uri="{9D8B030D-6E8A-4147-A177-3AD203B41FA5}">
                      <a16:colId xmlns:a16="http://schemas.microsoft.com/office/drawing/2014/main" val="828425751"/>
                    </a:ext>
                  </a:extLst>
                </a:gridCol>
                <a:gridCol w="234738">
                  <a:extLst>
                    <a:ext uri="{9D8B030D-6E8A-4147-A177-3AD203B41FA5}">
                      <a16:colId xmlns:a16="http://schemas.microsoft.com/office/drawing/2014/main" val="4123049114"/>
                    </a:ext>
                  </a:extLst>
                </a:gridCol>
                <a:gridCol w="234738">
                  <a:extLst>
                    <a:ext uri="{9D8B030D-6E8A-4147-A177-3AD203B41FA5}">
                      <a16:colId xmlns:a16="http://schemas.microsoft.com/office/drawing/2014/main" val="2409337659"/>
                    </a:ext>
                  </a:extLst>
                </a:gridCol>
                <a:gridCol w="234738">
                  <a:extLst>
                    <a:ext uri="{9D8B030D-6E8A-4147-A177-3AD203B41FA5}">
                      <a16:colId xmlns:a16="http://schemas.microsoft.com/office/drawing/2014/main" val="4271255060"/>
                    </a:ext>
                  </a:extLst>
                </a:gridCol>
                <a:gridCol w="234738">
                  <a:extLst>
                    <a:ext uri="{9D8B030D-6E8A-4147-A177-3AD203B41FA5}">
                      <a16:colId xmlns:a16="http://schemas.microsoft.com/office/drawing/2014/main" val="4289730364"/>
                    </a:ext>
                  </a:extLst>
                </a:gridCol>
                <a:gridCol w="234738">
                  <a:extLst>
                    <a:ext uri="{9D8B030D-6E8A-4147-A177-3AD203B41FA5}">
                      <a16:colId xmlns:a16="http://schemas.microsoft.com/office/drawing/2014/main" val="435177495"/>
                    </a:ext>
                  </a:extLst>
                </a:gridCol>
                <a:gridCol w="234738">
                  <a:extLst>
                    <a:ext uri="{9D8B030D-6E8A-4147-A177-3AD203B41FA5}">
                      <a16:colId xmlns:a16="http://schemas.microsoft.com/office/drawing/2014/main" val="2383118549"/>
                    </a:ext>
                  </a:extLst>
                </a:gridCol>
                <a:gridCol w="234738">
                  <a:extLst>
                    <a:ext uri="{9D8B030D-6E8A-4147-A177-3AD203B41FA5}">
                      <a16:colId xmlns:a16="http://schemas.microsoft.com/office/drawing/2014/main" val="2058940893"/>
                    </a:ext>
                  </a:extLst>
                </a:gridCol>
                <a:gridCol w="234738">
                  <a:extLst>
                    <a:ext uri="{9D8B030D-6E8A-4147-A177-3AD203B41FA5}">
                      <a16:colId xmlns:a16="http://schemas.microsoft.com/office/drawing/2014/main" val="796943575"/>
                    </a:ext>
                  </a:extLst>
                </a:gridCol>
                <a:gridCol w="234738">
                  <a:extLst>
                    <a:ext uri="{9D8B030D-6E8A-4147-A177-3AD203B41FA5}">
                      <a16:colId xmlns:a16="http://schemas.microsoft.com/office/drawing/2014/main" val="1017006513"/>
                    </a:ext>
                  </a:extLst>
                </a:gridCol>
                <a:gridCol w="234738">
                  <a:extLst>
                    <a:ext uri="{9D8B030D-6E8A-4147-A177-3AD203B41FA5}">
                      <a16:colId xmlns:a16="http://schemas.microsoft.com/office/drawing/2014/main" val="1660203227"/>
                    </a:ext>
                  </a:extLst>
                </a:gridCol>
              </a:tblGrid>
              <a:tr h="364486">
                <a:tc>
                  <a:txBody>
                    <a:bodyPr/>
                    <a:lstStyle/>
                    <a:p>
                      <a:pPr algn="l" fontAlgn="b"/>
                      <a:r>
                        <a:rPr lang="it-IT" sz="1200" b="1" i="0" u="none" strike="noStrike">
                          <a:solidFill>
                            <a:srgbClr val="FF0000"/>
                          </a:solidFill>
                          <a:effectLst/>
                          <a:latin typeface="Calibri" panose="020F0502020204030204" pitchFamily="34" charset="0"/>
                        </a:rPr>
                        <a:t>IPOTESI A REGIME</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tcPr>
                </a:tc>
                <a:tc gridSpan="3">
                  <a:txBody>
                    <a:bodyPr/>
                    <a:lstStyle/>
                    <a:p>
                      <a:pPr algn="ctr" fontAlgn="b"/>
                      <a:r>
                        <a:rPr lang="it-IT" sz="1200" b="1" i="0" u="none" strike="noStrike" dirty="0">
                          <a:solidFill>
                            <a:srgbClr val="000000"/>
                          </a:solidFill>
                          <a:effectLst/>
                          <a:latin typeface="Calibri" panose="020F0502020204030204" pitchFamily="34" charset="0"/>
                        </a:rPr>
                        <a:t>2024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gridSpan="12">
                  <a:txBody>
                    <a:bodyPr/>
                    <a:lstStyle/>
                    <a:p>
                      <a:pPr algn="ctr" fontAlgn="b"/>
                      <a:r>
                        <a:rPr lang="it-IT" sz="1200" b="1" i="0" u="none" strike="noStrike" dirty="0">
                          <a:solidFill>
                            <a:srgbClr val="000000"/>
                          </a:solidFill>
                          <a:effectLst/>
                          <a:latin typeface="Calibri" panose="020F0502020204030204" pitchFamily="34" charset="0"/>
                        </a:rPr>
                        <a:t>2025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762870617"/>
                  </a:ext>
                </a:extLst>
              </a:tr>
              <a:tr h="364486">
                <a:tc>
                  <a:txBody>
                    <a:bodyPr/>
                    <a:lstStyle/>
                    <a:p>
                      <a:pPr algn="l"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01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1200" b="0" i="0" u="none" strike="noStrike" dirty="0">
                          <a:solidFill>
                            <a:srgbClr val="000000"/>
                          </a:solidFill>
                          <a:effectLst/>
                          <a:latin typeface="Calibri" panose="020F0502020204030204" pitchFamily="34" charset="0"/>
                        </a:rPr>
                        <a:t>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1200" b="0" i="0" u="none" strike="noStrike" dirty="0">
                          <a:solidFill>
                            <a:srgbClr val="000000"/>
                          </a:solidFill>
                          <a:effectLst/>
                          <a:latin typeface="Calibri" panose="020F0502020204030204" pitchFamily="34" charset="0"/>
                        </a:rPr>
                        <a:t>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1200" b="0" i="0" u="none" strike="noStrike" dirty="0">
                          <a:solidFill>
                            <a:srgbClr val="000000"/>
                          </a:solidFill>
                          <a:effectLst/>
                          <a:latin typeface="Calibri" panose="020F0502020204030204" pitchFamily="34" charset="0"/>
                        </a:rPr>
                        <a:t>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dirty="0">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5339745"/>
                  </a:ext>
                </a:extLst>
              </a:tr>
              <a:tr h="364486">
                <a:tc>
                  <a:txBody>
                    <a:bodyPr/>
                    <a:lstStyle/>
                    <a:p>
                      <a:pPr algn="l" fontAlgn="ctr"/>
                      <a:r>
                        <a:rPr lang="it-IT" sz="1200" b="0" i="0" u="none" strike="noStrike" dirty="0">
                          <a:solidFill>
                            <a:srgbClr val="000000"/>
                          </a:solidFill>
                          <a:effectLst/>
                          <a:latin typeface="Calibri" panose="020F0502020204030204" pitchFamily="34" charset="0"/>
                        </a:rPr>
                        <a:t>estrazione dati</a:t>
                      </a:r>
                      <a:r>
                        <a:rPr lang="it-IT" sz="1200" b="0" i="0" u="none" strike="noStrike" dirty="0">
                          <a:solidFill>
                            <a:srgbClr val="FF0000"/>
                          </a:solidFill>
                          <a:effectLst/>
                          <a:latin typeface="Calibri (Corpo)"/>
                        </a:rPr>
                        <a:t> Conteggio 2023</a:t>
                      </a:r>
                      <a:endParaRPr lang="it-IT" sz="12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8008595"/>
                  </a:ext>
                </a:extLst>
              </a:tr>
              <a:tr h="364486">
                <a:tc>
                  <a:txBody>
                    <a:bodyPr/>
                    <a:lstStyle/>
                    <a:p>
                      <a:pPr algn="l" fontAlgn="ctr"/>
                      <a:r>
                        <a:rPr lang="it-IT" sz="1200" b="0" i="0" u="none" strike="noStrike">
                          <a:solidFill>
                            <a:srgbClr val="000000"/>
                          </a:solidFill>
                          <a:effectLst/>
                          <a:latin typeface="Calibri" panose="020F0502020204030204" pitchFamily="34" charset="0"/>
                        </a:rPr>
                        <a:t>predisposizione circolare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6135748"/>
                  </a:ext>
                </a:extLst>
              </a:tr>
              <a:tr h="364486">
                <a:tc>
                  <a:txBody>
                    <a:bodyPr/>
                    <a:lstStyle/>
                    <a:p>
                      <a:pPr algn="l" fontAlgn="ctr"/>
                      <a:r>
                        <a:rPr lang="it-IT" sz="1200" b="0" i="0" u="none" strike="noStrike" dirty="0">
                          <a:solidFill>
                            <a:srgbClr val="000000"/>
                          </a:solidFill>
                          <a:effectLst/>
                          <a:latin typeface="Calibri" panose="020F0502020204030204" pitchFamily="34" charset="0"/>
                        </a:rPr>
                        <a:t>invio circolare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0273023"/>
                  </a:ext>
                </a:extLst>
              </a:tr>
              <a:tr h="364486">
                <a:tc>
                  <a:txBody>
                    <a:bodyPr/>
                    <a:lstStyle/>
                    <a:p>
                      <a:pPr algn="l" fontAlgn="ctr"/>
                      <a:r>
                        <a:rPr lang="it-IT" sz="1200" b="0" i="0" u="none" strike="noStrike" dirty="0">
                          <a:solidFill>
                            <a:srgbClr val="000000"/>
                          </a:solidFill>
                          <a:effectLst/>
                          <a:latin typeface="Calibri" panose="020F0502020204030204" pitchFamily="34" charset="0"/>
                        </a:rPr>
                        <a:t>Comuni ricevono informazioni </a:t>
                      </a:r>
                      <a:r>
                        <a:rPr lang="it-IT" sz="1200" b="0" i="0" u="none" strike="noStrike" dirty="0">
                          <a:solidFill>
                            <a:srgbClr val="FF0000"/>
                          </a:solidFill>
                          <a:effectLst/>
                          <a:latin typeface="Calibri (Corpo)"/>
                        </a:rPr>
                        <a:t>2023</a:t>
                      </a:r>
                      <a:endParaRPr lang="it-IT" sz="12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0175662"/>
                  </a:ext>
                </a:extLst>
              </a:tr>
              <a:tr h="364486">
                <a:tc>
                  <a:txBody>
                    <a:bodyPr/>
                    <a:lstStyle/>
                    <a:p>
                      <a:pPr algn="l" fontAlgn="ctr"/>
                      <a:r>
                        <a:rPr lang="it-IT" sz="1200" b="0" i="0" u="none" strike="noStrike" dirty="0">
                          <a:solidFill>
                            <a:srgbClr val="000000"/>
                          </a:solidFill>
                          <a:effectLst/>
                          <a:latin typeface="Calibri" panose="020F0502020204030204" pitchFamily="34" charset="0"/>
                        </a:rPr>
                        <a:t>revisione </a:t>
                      </a:r>
                      <a:r>
                        <a:rPr lang="it-IT" sz="1200" b="1" i="0" u="none" strike="noStrike" dirty="0">
                          <a:solidFill>
                            <a:srgbClr val="FF0000"/>
                          </a:solidFill>
                          <a:effectLst/>
                          <a:latin typeface="Calibri (Corpo)"/>
                        </a:rPr>
                        <a:t>2023</a:t>
                      </a:r>
                      <a:r>
                        <a:rPr lang="it-IT" sz="1200" b="1" i="0" u="none" strike="noStrike" dirty="0">
                          <a:solidFill>
                            <a:srgbClr val="000000"/>
                          </a:solidFill>
                          <a:effectLst/>
                          <a:latin typeface="Calibri" panose="020F0502020204030204" pitchFamily="34" charset="0"/>
                        </a:rPr>
                        <a:t> </a:t>
                      </a:r>
                      <a:r>
                        <a:rPr lang="it-IT" sz="1200" b="0" i="0" u="none" strike="noStrike" dirty="0">
                          <a:solidFill>
                            <a:srgbClr val="000000"/>
                          </a:solidFill>
                          <a:effectLst/>
                          <a:latin typeface="Calibri" panose="020F0502020204030204" pitchFamily="34" charset="0"/>
                        </a:rPr>
                        <a:t>da parte dei Comuni</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7542066"/>
                  </a:ext>
                </a:extLst>
              </a:tr>
              <a:tr h="364486">
                <a:tc>
                  <a:txBody>
                    <a:bodyPr/>
                    <a:lstStyle/>
                    <a:p>
                      <a:pPr algn="l" fontAlgn="ctr"/>
                      <a:r>
                        <a:rPr lang="it-IT" sz="1200" b="0" i="0" u="none" strike="noStrike" dirty="0">
                          <a:solidFill>
                            <a:srgbClr val="000000"/>
                          </a:solidFill>
                          <a:effectLst/>
                          <a:latin typeface="Calibri" panose="020F0502020204030204" pitchFamily="34" charset="0"/>
                        </a:rPr>
                        <a:t>ISTAT acquisisce revisione </a:t>
                      </a:r>
                      <a:r>
                        <a:rPr lang="it-IT" sz="1200" b="0" i="0" u="none" strike="noStrike" dirty="0">
                          <a:solidFill>
                            <a:srgbClr val="FF0000"/>
                          </a:solidFill>
                          <a:effectLst/>
                          <a:latin typeface="Calibri (Corpo)"/>
                        </a:rPr>
                        <a:t>2023</a:t>
                      </a:r>
                      <a:endParaRPr lang="it-IT" sz="12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7302781"/>
                  </a:ext>
                </a:extLst>
              </a:tr>
              <a:tr h="364486">
                <a:tc>
                  <a:txBody>
                    <a:bodyPr/>
                    <a:lstStyle/>
                    <a:p>
                      <a:pPr algn="l" fontAlgn="ctr"/>
                      <a:r>
                        <a:rPr lang="it-IT" sz="1200" b="0" i="0" u="none" strike="noStrike" dirty="0">
                          <a:solidFill>
                            <a:srgbClr val="000000"/>
                          </a:solidFill>
                          <a:effectLst/>
                          <a:latin typeface="Calibri" panose="020F0502020204030204" pitchFamily="34" charset="0"/>
                        </a:rPr>
                        <a:t>aggiornamento RBI </a:t>
                      </a:r>
                      <a:r>
                        <a:rPr lang="it-IT" sz="1200" b="0" i="0" u="none" strike="noStrike" dirty="0">
                          <a:solidFill>
                            <a:srgbClr val="FF0000"/>
                          </a:solidFill>
                          <a:effectLst/>
                          <a:latin typeface="Calibri (Corpo)"/>
                        </a:rPr>
                        <a:t>2024</a:t>
                      </a:r>
                      <a:endParaRPr lang="it-IT" sz="12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8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7439021"/>
                  </a:ext>
                </a:extLst>
              </a:tr>
              <a:tr h="364486">
                <a:tc>
                  <a:txBody>
                    <a:bodyPr/>
                    <a:lstStyle/>
                    <a:p>
                      <a:pPr algn="l" fontAlgn="ctr"/>
                      <a:r>
                        <a:rPr lang="it-IT" sz="1200" b="0" i="0" u="none" strike="noStrike" dirty="0">
                          <a:solidFill>
                            <a:srgbClr val="000000"/>
                          </a:solidFill>
                          <a:effectLst/>
                          <a:latin typeface="Calibri" panose="020F0502020204030204" pitchFamily="34" charset="0"/>
                        </a:rPr>
                        <a:t>conteggio </a:t>
                      </a:r>
                      <a:r>
                        <a:rPr lang="it-IT" sz="1200" b="0" i="0" u="none" strike="noStrike" dirty="0">
                          <a:solidFill>
                            <a:srgbClr val="FF0000"/>
                          </a:solidFill>
                          <a:effectLst/>
                          <a:latin typeface="Calibri (Corpo)"/>
                        </a:rPr>
                        <a:t>2024 </a:t>
                      </a:r>
                      <a:r>
                        <a:rPr lang="it-IT" sz="1200" b="1" i="0" u="none" strike="noStrike" dirty="0">
                          <a:solidFill>
                            <a:srgbClr val="FF0000"/>
                          </a:solidFill>
                          <a:effectLst/>
                          <a:latin typeface="Calibri (Corpo)"/>
                        </a:rPr>
                        <a:t>(incorpora revisione 2023)</a:t>
                      </a:r>
                      <a:endParaRPr lang="it-IT" sz="12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b"/>
                      <a:r>
                        <a:rPr lang="it-IT" sz="8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1256530787"/>
                  </a:ext>
                </a:extLst>
              </a:tr>
            </a:tbl>
          </a:graphicData>
        </a:graphic>
      </p:graphicFrame>
    </p:spTree>
    <p:extLst>
      <p:ext uri="{BB962C8B-B14F-4D97-AF65-F5344CB8AC3E}">
        <p14:creationId xmlns:p14="http://schemas.microsoft.com/office/powerpoint/2010/main" val="1944111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dissolve">
                                      <p:cBhvr>
                                        <p:cTn id="25" dur="500"/>
                                        <p:tgtEl>
                                          <p:spTgt spid="6"/>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dissolve">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3CF10FFE-8A2F-304D-B590-023D6165E977}"/>
              </a:ext>
            </a:extLst>
          </p:cNvPr>
          <p:cNvSpPr>
            <a:spLocks noGrp="1"/>
          </p:cNvSpPr>
          <p:nvPr>
            <p:ph type="title"/>
          </p:nvPr>
        </p:nvSpPr>
        <p:spPr>
          <a:xfrm>
            <a:off x="468895" y="503475"/>
            <a:ext cx="11269308" cy="384721"/>
          </a:xfrm>
        </p:spPr>
        <p:txBody>
          <a:bodyPr/>
          <a:lstStyle/>
          <a:p>
            <a:r>
              <a:rPr lang="it-IT" dirty="0"/>
              <a:t>Contenuti delle informazioni da restituire ai Comuni</a:t>
            </a:r>
          </a:p>
        </p:txBody>
      </p:sp>
      <p:sp>
        <p:nvSpPr>
          <p:cNvPr id="4" name="Segnaposto numero diapositiva 3">
            <a:extLst>
              <a:ext uri="{FF2B5EF4-FFF2-40B4-BE49-F238E27FC236}">
                <a16:creationId xmlns:a16="http://schemas.microsoft.com/office/drawing/2014/main" id="{CF0E05F0-84BA-E14C-9BEE-442B4760E01F}"/>
              </a:ext>
            </a:extLst>
          </p:cNvPr>
          <p:cNvSpPr>
            <a:spLocks noGrp="1"/>
          </p:cNvSpPr>
          <p:nvPr>
            <p:ph type="sldNum" sz="quarter" idx="11"/>
          </p:nvPr>
        </p:nvSpPr>
        <p:spPr/>
        <p:txBody>
          <a:bodyPr/>
          <a:lstStyle/>
          <a:p>
            <a:pPr>
              <a:defRPr/>
            </a:pPr>
            <a:fld id="{48B4153A-D4C5-4CEF-8992-0D8815C829E3}" type="slidenum">
              <a:rPr lang="en-US" smtClean="0"/>
              <a:pPr>
                <a:defRPr/>
              </a:pPr>
              <a:t>5</a:t>
            </a:fld>
            <a:endParaRPr lang="en-US" dirty="0"/>
          </a:p>
        </p:txBody>
      </p:sp>
      <p:graphicFrame>
        <p:nvGraphicFramePr>
          <p:cNvPr id="7" name="Tabella 6">
            <a:extLst>
              <a:ext uri="{FF2B5EF4-FFF2-40B4-BE49-F238E27FC236}">
                <a16:creationId xmlns:a16="http://schemas.microsoft.com/office/drawing/2014/main" id="{C56B4C83-A03B-4240-884E-104E68A02891}"/>
              </a:ext>
            </a:extLst>
          </p:cNvPr>
          <p:cNvGraphicFramePr>
            <a:graphicFrameLocks noGrp="1"/>
          </p:cNvGraphicFramePr>
          <p:nvPr>
            <p:extLst>
              <p:ext uri="{D42A27DB-BD31-4B8C-83A1-F6EECF244321}">
                <p14:modId xmlns:p14="http://schemas.microsoft.com/office/powerpoint/2010/main" val="1422399346"/>
              </p:ext>
            </p:extLst>
          </p:nvPr>
        </p:nvGraphicFramePr>
        <p:xfrm>
          <a:off x="468895" y="1466321"/>
          <a:ext cx="11269310" cy="1930400"/>
        </p:xfrm>
        <a:graphic>
          <a:graphicData uri="http://schemas.openxmlformats.org/drawingml/2006/table">
            <a:tbl>
              <a:tblPr/>
              <a:tblGrid>
                <a:gridCol w="1126931">
                  <a:extLst>
                    <a:ext uri="{9D8B030D-6E8A-4147-A177-3AD203B41FA5}">
                      <a16:colId xmlns:a16="http://schemas.microsoft.com/office/drawing/2014/main" val="57219"/>
                    </a:ext>
                  </a:extLst>
                </a:gridCol>
                <a:gridCol w="1126931">
                  <a:extLst>
                    <a:ext uri="{9D8B030D-6E8A-4147-A177-3AD203B41FA5}">
                      <a16:colId xmlns:a16="http://schemas.microsoft.com/office/drawing/2014/main" val="799915922"/>
                    </a:ext>
                  </a:extLst>
                </a:gridCol>
                <a:gridCol w="1126931">
                  <a:extLst>
                    <a:ext uri="{9D8B030D-6E8A-4147-A177-3AD203B41FA5}">
                      <a16:colId xmlns:a16="http://schemas.microsoft.com/office/drawing/2014/main" val="2799121716"/>
                    </a:ext>
                  </a:extLst>
                </a:gridCol>
                <a:gridCol w="1126931">
                  <a:extLst>
                    <a:ext uri="{9D8B030D-6E8A-4147-A177-3AD203B41FA5}">
                      <a16:colId xmlns:a16="http://schemas.microsoft.com/office/drawing/2014/main" val="2376023530"/>
                    </a:ext>
                  </a:extLst>
                </a:gridCol>
                <a:gridCol w="1126931">
                  <a:extLst>
                    <a:ext uri="{9D8B030D-6E8A-4147-A177-3AD203B41FA5}">
                      <a16:colId xmlns:a16="http://schemas.microsoft.com/office/drawing/2014/main" val="3861345931"/>
                    </a:ext>
                  </a:extLst>
                </a:gridCol>
                <a:gridCol w="1126931">
                  <a:extLst>
                    <a:ext uri="{9D8B030D-6E8A-4147-A177-3AD203B41FA5}">
                      <a16:colId xmlns:a16="http://schemas.microsoft.com/office/drawing/2014/main" val="3149289446"/>
                    </a:ext>
                  </a:extLst>
                </a:gridCol>
                <a:gridCol w="1126931">
                  <a:extLst>
                    <a:ext uri="{9D8B030D-6E8A-4147-A177-3AD203B41FA5}">
                      <a16:colId xmlns:a16="http://schemas.microsoft.com/office/drawing/2014/main" val="245010012"/>
                    </a:ext>
                  </a:extLst>
                </a:gridCol>
                <a:gridCol w="1126931">
                  <a:extLst>
                    <a:ext uri="{9D8B030D-6E8A-4147-A177-3AD203B41FA5}">
                      <a16:colId xmlns:a16="http://schemas.microsoft.com/office/drawing/2014/main" val="4249502707"/>
                    </a:ext>
                  </a:extLst>
                </a:gridCol>
                <a:gridCol w="1126931">
                  <a:extLst>
                    <a:ext uri="{9D8B030D-6E8A-4147-A177-3AD203B41FA5}">
                      <a16:colId xmlns:a16="http://schemas.microsoft.com/office/drawing/2014/main" val="3088569671"/>
                    </a:ext>
                  </a:extLst>
                </a:gridCol>
                <a:gridCol w="1126931">
                  <a:extLst>
                    <a:ext uri="{9D8B030D-6E8A-4147-A177-3AD203B41FA5}">
                      <a16:colId xmlns:a16="http://schemas.microsoft.com/office/drawing/2014/main" val="1953357019"/>
                    </a:ext>
                  </a:extLst>
                </a:gridCol>
              </a:tblGrid>
              <a:tr h="215900">
                <a:tc>
                  <a:txBody>
                    <a:bodyPr/>
                    <a:lstStyle/>
                    <a:p>
                      <a:pPr algn="ctr" fontAlgn="b"/>
                      <a:r>
                        <a:rPr lang="it-IT" sz="1200" b="0" i="0" u="none" strike="noStrike">
                          <a:solidFill>
                            <a:srgbClr val="000000"/>
                          </a:solidFill>
                          <a:effectLst/>
                          <a:latin typeface="Calibri" panose="020F0502020204030204" pitchFamily="34" charset="0"/>
                        </a:rPr>
                        <a:t>6-2014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2016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2018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2019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2020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2021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2022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000000"/>
                          </a:solidFill>
                          <a:effectLst/>
                          <a:latin typeface="Calibri" panose="020F0502020204030204" pitchFamily="34" charset="0"/>
                        </a:rPr>
                        <a:t>2023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1608246"/>
                  </a:ext>
                </a:extLst>
              </a:tr>
              <a:tr h="215900">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8942143"/>
                  </a:ext>
                </a:extLst>
              </a:tr>
              <a:tr h="215900">
                <a:tc gridSpan="10">
                  <a:txBody>
                    <a:bodyPr/>
                    <a:lstStyle/>
                    <a:p>
                      <a:pPr algn="ctr" fontAlgn="b"/>
                      <a:r>
                        <a:rPr lang="it-IT" sz="1200" b="0" i="0" u="none" strike="noStrike">
                          <a:solidFill>
                            <a:srgbClr val="000000"/>
                          </a:solidFill>
                          <a:effectLst/>
                          <a:latin typeface="Calibri" panose="020F0502020204030204" pitchFamily="34" charset="0"/>
                        </a:rPr>
                        <a:t>ASSENZA DI REVISIONE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000730088"/>
                  </a:ext>
                </a:extLst>
              </a:tr>
              <a:tr h="215900">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970027240"/>
                  </a:ext>
                </a:extLst>
              </a:tr>
              <a:tr h="215900">
                <a:tc gridSpan="4">
                  <a:txBody>
                    <a:bodyPr/>
                    <a:lstStyle/>
                    <a:p>
                      <a:pPr algn="ctr" fontAlgn="b"/>
                      <a:r>
                        <a:rPr lang="it-IT" sz="1200" b="0" i="0" u="none" strike="noStrike">
                          <a:solidFill>
                            <a:srgbClr val="FFFFFF"/>
                          </a:solidFill>
                          <a:effectLst/>
                          <a:latin typeface="Calibri" panose="020F0502020204030204" pitchFamily="34" charset="0"/>
                        </a:rPr>
                        <a:t>POPOLAZIONE CALCOLATA</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hMerge="1">
                  <a:txBody>
                    <a:bodyPr/>
                    <a:lstStyle/>
                    <a:p>
                      <a:endParaRPr lang="it-IT"/>
                    </a:p>
                  </a:txBody>
                  <a:tcPr/>
                </a:tc>
                <a:tc hMerge="1">
                  <a:txBody>
                    <a:bodyPr/>
                    <a:lstStyle/>
                    <a:p>
                      <a:endParaRPr lang="it-IT"/>
                    </a:p>
                  </a:txBody>
                  <a:tcPr/>
                </a:tc>
                <a:tc hMerge="1">
                  <a:txBody>
                    <a:bodyPr/>
                    <a:lstStyle/>
                    <a:p>
                      <a:endParaRPr lang="it-IT"/>
                    </a:p>
                  </a:txBody>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8467225"/>
                  </a:ext>
                </a:extLst>
              </a:tr>
              <a:tr h="215900">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6">
                  <a:txBody>
                    <a:bodyPr/>
                    <a:lstStyle/>
                    <a:p>
                      <a:pPr algn="ctr" fontAlgn="b"/>
                      <a:r>
                        <a:rPr lang="it-IT" sz="1200" b="0" i="0" u="none" strike="noStrike">
                          <a:solidFill>
                            <a:srgbClr val="FFFFFF"/>
                          </a:solidFill>
                          <a:effectLst/>
                          <a:latin typeface="Calibri" panose="020F0502020204030204" pitchFamily="34" charset="0"/>
                        </a:rPr>
                        <a:t>POPOLAZIONI CENSUARIE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309809914"/>
                  </a:ext>
                </a:extLst>
              </a:tr>
              <a:tr h="203200">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5538521"/>
                  </a:ext>
                </a:extLst>
              </a:tr>
              <a:tr h="215900">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it-IT" sz="12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3954674"/>
                  </a:ext>
                </a:extLst>
              </a:tr>
              <a:tr h="215900">
                <a:tc gridSpan="4">
                  <a:txBody>
                    <a:bodyPr/>
                    <a:lstStyle/>
                    <a:p>
                      <a:pPr algn="ctr" fontAlgn="b"/>
                      <a:r>
                        <a:rPr lang="it-IT" sz="1200" b="0" i="0" u="none" strike="noStrike">
                          <a:solidFill>
                            <a:srgbClr val="FFFFFF"/>
                          </a:solidFill>
                          <a:effectLst/>
                          <a:latin typeface="Calibri" panose="020F0502020204030204" pitchFamily="34" charset="0"/>
                        </a:rPr>
                        <a:t>periodo revisionabile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hMerge="1">
                  <a:txBody>
                    <a:bodyPr/>
                    <a:lstStyle/>
                    <a:p>
                      <a:endParaRPr lang="it-IT"/>
                    </a:p>
                  </a:txBody>
                  <a:tcPr/>
                </a:tc>
                <a:tc hMerge="1">
                  <a:txBody>
                    <a:bodyPr/>
                    <a:lstStyle/>
                    <a:p>
                      <a:endParaRPr lang="it-IT"/>
                    </a:p>
                  </a:txBody>
                  <a:tcPr/>
                </a:tc>
                <a:tc hMerge="1">
                  <a:txBody>
                    <a:bodyPr/>
                    <a:lstStyle/>
                    <a:p>
                      <a:endParaRPr lang="it-IT"/>
                    </a:p>
                  </a:txBody>
                  <a:tcPr/>
                </a:tc>
                <a:tc gridSpan="5">
                  <a:txBody>
                    <a:bodyPr/>
                    <a:lstStyle/>
                    <a:p>
                      <a:pPr algn="ctr" fontAlgn="b"/>
                      <a:r>
                        <a:rPr lang="it-IT" sz="1200" b="0" i="0" u="none" strike="noStrike">
                          <a:solidFill>
                            <a:srgbClr val="FFFFFF"/>
                          </a:solidFill>
                          <a:effectLst/>
                          <a:latin typeface="Calibri" panose="020F0502020204030204" pitchFamily="34" charset="0"/>
                        </a:rPr>
                        <a:t>popolazioni censuarie non revisionabili</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a:txBody>
                    <a:bodyPr/>
                    <a:lstStyle/>
                    <a:p>
                      <a:pPr algn="ctr" fontAlgn="b"/>
                      <a:r>
                        <a:rPr lang="it-IT" sz="1200" b="0" i="0" u="none" strike="noStrike" dirty="0">
                          <a:solidFill>
                            <a:srgbClr val="FFFFFF"/>
                          </a:solidFill>
                          <a:effectLst/>
                          <a:latin typeface="Calibri" panose="020F0502020204030204" pitchFamily="34" charset="0"/>
                        </a:rPr>
                        <a:t>revisione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2998959502"/>
                  </a:ext>
                </a:extLst>
              </a:tr>
            </a:tbl>
          </a:graphicData>
        </a:graphic>
      </p:graphicFrame>
      <p:sp>
        <p:nvSpPr>
          <p:cNvPr id="8" name="CasellaDiTesto 7">
            <a:extLst>
              <a:ext uri="{FF2B5EF4-FFF2-40B4-BE49-F238E27FC236}">
                <a16:creationId xmlns:a16="http://schemas.microsoft.com/office/drawing/2014/main" id="{A55A6FDD-0C0C-5B4D-B7AC-0CDEC8FCB1F0}"/>
              </a:ext>
            </a:extLst>
          </p:cNvPr>
          <p:cNvSpPr txBox="1"/>
          <p:nvPr/>
        </p:nvSpPr>
        <p:spPr>
          <a:xfrm>
            <a:off x="468895" y="3812775"/>
            <a:ext cx="9528545" cy="923330"/>
          </a:xfrm>
          <a:prstGeom prst="rect">
            <a:avLst/>
          </a:prstGeom>
          <a:noFill/>
        </p:spPr>
        <p:txBody>
          <a:bodyPr wrap="square" rtlCol="0">
            <a:spAutoFit/>
          </a:bodyPr>
          <a:lstStyle/>
          <a:p>
            <a:r>
              <a:rPr lang="it-IT" dirty="0"/>
              <a:t>Fornitura ai Comuni dell’</a:t>
            </a:r>
            <a:r>
              <a:rPr lang="it-IT" b="1" dirty="0"/>
              <a:t>ultima annualità disponibile di popolazione censita, sovracopertura e sottocopertura</a:t>
            </a:r>
            <a:r>
              <a:rPr lang="it-IT" dirty="0"/>
              <a:t> (nello specifico, avendo definito il 2025 come primo momento di restituzione, la sovra e sottocopertura riferita al 2023)</a:t>
            </a:r>
          </a:p>
        </p:txBody>
      </p:sp>
      <p:cxnSp>
        <p:nvCxnSpPr>
          <p:cNvPr id="10" name="Connettore 4 9">
            <a:extLst>
              <a:ext uri="{FF2B5EF4-FFF2-40B4-BE49-F238E27FC236}">
                <a16:creationId xmlns:a16="http://schemas.microsoft.com/office/drawing/2014/main" id="{5492670D-9EF1-A34E-A270-EA3DB72E9B4C}"/>
              </a:ext>
            </a:extLst>
          </p:cNvPr>
          <p:cNvCxnSpPr>
            <a:cxnSpLocks/>
            <a:endCxn id="8" idx="3"/>
          </p:cNvCxnSpPr>
          <p:nvPr/>
        </p:nvCxnSpPr>
        <p:spPr>
          <a:xfrm rot="10800000" flipV="1">
            <a:off x="9997440" y="3396720"/>
            <a:ext cx="1117600" cy="877720"/>
          </a:xfrm>
          <a:prstGeom prst="bentConnector3">
            <a:avLst>
              <a:gd name="adj1" fmla="val 0"/>
            </a:avLst>
          </a:prstGeom>
          <a:ln w="635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6" name="CasellaDiTesto 15">
            <a:extLst>
              <a:ext uri="{FF2B5EF4-FFF2-40B4-BE49-F238E27FC236}">
                <a16:creationId xmlns:a16="http://schemas.microsoft.com/office/drawing/2014/main" id="{38DEDEAD-33E7-B84D-AAD9-FBDCC49AA724}"/>
              </a:ext>
            </a:extLst>
          </p:cNvPr>
          <p:cNvSpPr txBox="1"/>
          <p:nvPr/>
        </p:nvSpPr>
        <p:spPr>
          <a:xfrm>
            <a:off x="468895" y="5012229"/>
            <a:ext cx="11269308" cy="923330"/>
          </a:xfrm>
          <a:prstGeom prst="rect">
            <a:avLst/>
          </a:prstGeom>
          <a:noFill/>
        </p:spPr>
        <p:txBody>
          <a:bodyPr wrap="square" rtlCol="0">
            <a:spAutoFit/>
          </a:bodyPr>
          <a:lstStyle/>
          <a:p>
            <a:r>
              <a:rPr lang="it-IT" dirty="0"/>
              <a:t>L’insieme delle informazioni L1, L2 e L3 permetteranno ai Comuni di evidenziare anche eventuali residui di posizioni anagrafiche </a:t>
            </a:r>
            <a:r>
              <a:rPr lang="it-IT" dirty="0">
                <a:sym typeface="Wingdings" pitchFamily="2" charset="2"/>
              </a:rPr>
              <a:t> opportunità per «pulire» ulteriormente le anagrafi con cancellazioni di posizioni residue (che comunque non comportano conteggio da parte dell’Istat) </a:t>
            </a:r>
            <a:endParaRPr lang="it-IT" dirty="0"/>
          </a:p>
        </p:txBody>
      </p:sp>
    </p:spTree>
    <p:extLst>
      <p:ext uri="{BB962C8B-B14F-4D97-AF65-F5344CB8AC3E}">
        <p14:creationId xmlns:p14="http://schemas.microsoft.com/office/powerpoint/2010/main" val="963712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690C776-2E4E-3F49-A49B-2A0D503FC845}"/>
              </a:ext>
            </a:extLst>
          </p:cNvPr>
          <p:cNvSpPr>
            <a:spLocks noGrp="1"/>
          </p:cNvSpPr>
          <p:nvPr>
            <p:ph type="title"/>
          </p:nvPr>
        </p:nvSpPr>
        <p:spPr>
          <a:xfrm>
            <a:off x="468895" y="118755"/>
            <a:ext cx="11269308" cy="769441"/>
          </a:xfrm>
        </p:spPr>
        <p:txBody>
          <a:bodyPr/>
          <a:lstStyle/>
          <a:p>
            <a:r>
              <a:rPr lang="it-IT" dirty="0"/>
              <a:t>Modalità tecniche e architettura informatica a supporto delle operazioni di revisione</a:t>
            </a:r>
          </a:p>
        </p:txBody>
      </p:sp>
      <p:sp>
        <p:nvSpPr>
          <p:cNvPr id="4" name="Segnaposto numero diapositiva 3">
            <a:extLst>
              <a:ext uri="{FF2B5EF4-FFF2-40B4-BE49-F238E27FC236}">
                <a16:creationId xmlns:a16="http://schemas.microsoft.com/office/drawing/2014/main" id="{7B034E5E-1189-ED42-8607-067AD52476DB}"/>
              </a:ext>
            </a:extLst>
          </p:cNvPr>
          <p:cNvSpPr>
            <a:spLocks noGrp="1"/>
          </p:cNvSpPr>
          <p:nvPr>
            <p:ph type="sldNum" sz="quarter" idx="11"/>
          </p:nvPr>
        </p:nvSpPr>
        <p:spPr/>
        <p:txBody>
          <a:bodyPr/>
          <a:lstStyle/>
          <a:p>
            <a:pPr>
              <a:defRPr/>
            </a:pPr>
            <a:fld id="{48B4153A-D4C5-4CEF-8992-0D8815C829E3}" type="slidenum">
              <a:rPr lang="en-US" smtClean="0"/>
              <a:pPr>
                <a:defRPr/>
              </a:pPr>
              <a:t>6</a:t>
            </a:fld>
            <a:endParaRPr lang="en-US" dirty="0"/>
          </a:p>
        </p:txBody>
      </p:sp>
      <p:sp>
        <p:nvSpPr>
          <p:cNvPr id="5" name="CasellaDiTesto 4">
            <a:extLst>
              <a:ext uri="{FF2B5EF4-FFF2-40B4-BE49-F238E27FC236}">
                <a16:creationId xmlns:a16="http://schemas.microsoft.com/office/drawing/2014/main" id="{C085022A-3F10-D64F-AB05-4FE6B0F03C3E}"/>
              </a:ext>
            </a:extLst>
          </p:cNvPr>
          <p:cNvSpPr txBox="1"/>
          <p:nvPr/>
        </p:nvSpPr>
        <p:spPr>
          <a:xfrm>
            <a:off x="650240" y="1481574"/>
            <a:ext cx="932628" cy="369332"/>
          </a:xfrm>
          <a:prstGeom prst="rect">
            <a:avLst/>
          </a:prstGeom>
          <a:noFill/>
        </p:spPr>
        <p:txBody>
          <a:bodyPr wrap="none" rtlCol="0">
            <a:spAutoFit/>
          </a:bodyPr>
          <a:lstStyle/>
          <a:p>
            <a:r>
              <a:rPr lang="it-IT" dirty="0"/>
              <a:t>Comuni</a:t>
            </a:r>
          </a:p>
        </p:txBody>
      </p:sp>
      <p:sp>
        <p:nvSpPr>
          <p:cNvPr id="6" name="CasellaDiTesto 5">
            <a:extLst>
              <a:ext uri="{FF2B5EF4-FFF2-40B4-BE49-F238E27FC236}">
                <a16:creationId xmlns:a16="http://schemas.microsoft.com/office/drawing/2014/main" id="{6E2D1843-EDC2-8145-9817-741B80721FEF}"/>
              </a:ext>
            </a:extLst>
          </p:cNvPr>
          <p:cNvSpPr txBox="1"/>
          <p:nvPr/>
        </p:nvSpPr>
        <p:spPr>
          <a:xfrm>
            <a:off x="2194560" y="1481574"/>
            <a:ext cx="774571" cy="369332"/>
          </a:xfrm>
          <a:prstGeom prst="rect">
            <a:avLst/>
          </a:prstGeom>
          <a:noFill/>
        </p:spPr>
        <p:txBody>
          <a:bodyPr wrap="none" rtlCol="0">
            <a:spAutoFit/>
          </a:bodyPr>
          <a:lstStyle/>
          <a:p>
            <a:r>
              <a:rPr lang="it-IT" dirty="0"/>
              <a:t>ANPR</a:t>
            </a:r>
          </a:p>
        </p:txBody>
      </p:sp>
      <p:sp>
        <p:nvSpPr>
          <p:cNvPr id="8" name="CasellaDiTesto 7">
            <a:extLst>
              <a:ext uri="{FF2B5EF4-FFF2-40B4-BE49-F238E27FC236}">
                <a16:creationId xmlns:a16="http://schemas.microsoft.com/office/drawing/2014/main" id="{9D635B72-0231-B44C-BD5F-FE210A08FC59}"/>
              </a:ext>
            </a:extLst>
          </p:cNvPr>
          <p:cNvSpPr txBox="1"/>
          <p:nvPr/>
        </p:nvSpPr>
        <p:spPr>
          <a:xfrm>
            <a:off x="2214436" y="2158018"/>
            <a:ext cx="734817" cy="369332"/>
          </a:xfrm>
          <a:prstGeom prst="rect">
            <a:avLst/>
          </a:prstGeom>
          <a:noFill/>
        </p:spPr>
        <p:txBody>
          <a:bodyPr wrap="none" rtlCol="0">
            <a:spAutoFit/>
          </a:bodyPr>
          <a:lstStyle/>
          <a:p>
            <a:r>
              <a:rPr lang="it-IT" dirty="0"/>
              <a:t>ISTAT</a:t>
            </a:r>
          </a:p>
        </p:txBody>
      </p:sp>
      <p:cxnSp>
        <p:nvCxnSpPr>
          <p:cNvPr id="10" name="Connettore 1 9">
            <a:extLst>
              <a:ext uri="{FF2B5EF4-FFF2-40B4-BE49-F238E27FC236}">
                <a16:creationId xmlns:a16="http://schemas.microsoft.com/office/drawing/2014/main" id="{1736130F-9112-D448-9A7F-C63605F3CD6F}"/>
              </a:ext>
            </a:extLst>
          </p:cNvPr>
          <p:cNvCxnSpPr>
            <a:stCxn id="5" idx="3"/>
            <a:endCxn id="6" idx="1"/>
          </p:cNvCxnSpPr>
          <p:nvPr/>
        </p:nvCxnSpPr>
        <p:spPr>
          <a:xfrm>
            <a:off x="1582868" y="1666240"/>
            <a:ext cx="6116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ttore 1 11">
            <a:extLst>
              <a:ext uri="{FF2B5EF4-FFF2-40B4-BE49-F238E27FC236}">
                <a16:creationId xmlns:a16="http://schemas.microsoft.com/office/drawing/2014/main" id="{8645464B-196B-0B4D-8043-28B39FB5C624}"/>
              </a:ext>
            </a:extLst>
          </p:cNvPr>
          <p:cNvCxnSpPr>
            <a:stCxn id="6" idx="2"/>
            <a:endCxn id="8" idx="0"/>
          </p:cNvCxnSpPr>
          <p:nvPr/>
        </p:nvCxnSpPr>
        <p:spPr>
          <a:xfrm flipH="1">
            <a:off x="2581845" y="1850906"/>
            <a:ext cx="1" cy="307112"/>
          </a:xfrm>
          <a:prstGeom prst="line">
            <a:avLst/>
          </a:prstGeom>
        </p:spPr>
        <p:style>
          <a:lnRef idx="1">
            <a:schemeClr val="accent1"/>
          </a:lnRef>
          <a:fillRef idx="0">
            <a:schemeClr val="accent1"/>
          </a:fillRef>
          <a:effectRef idx="0">
            <a:schemeClr val="accent1"/>
          </a:effectRef>
          <a:fontRef idx="minor">
            <a:schemeClr val="tx1"/>
          </a:fontRef>
        </p:style>
      </p:cxnSp>
      <p:sp>
        <p:nvSpPr>
          <p:cNvPr id="13" name="Ovale 12">
            <a:extLst>
              <a:ext uri="{FF2B5EF4-FFF2-40B4-BE49-F238E27FC236}">
                <a16:creationId xmlns:a16="http://schemas.microsoft.com/office/drawing/2014/main" id="{97ADADC5-94E5-4148-8DB2-4711D38AB213}"/>
              </a:ext>
            </a:extLst>
          </p:cNvPr>
          <p:cNvSpPr/>
          <p:nvPr/>
        </p:nvSpPr>
        <p:spPr>
          <a:xfrm>
            <a:off x="323469" y="1211982"/>
            <a:ext cx="3015985" cy="1584960"/>
          </a:xfrm>
          <a:prstGeom prst="ellipse">
            <a:avLst/>
          </a:prstGeom>
          <a:solidFill>
            <a:schemeClr val="accent1">
              <a:alpha val="33000"/>
            </a:schemeClr>
          </a:solidFill>
          <a:ln>
            <a:solidFill>
              <a:schemeClr val="accent1">
                <a:shade val="50000"/>
                <a:alpha val="8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CasellaDiTesto 13">
            <a:extLst>
              <a:ext uri="{FF2B5EF4-FFF2-40B4-BE49-F238E27FC236}">
                <a16:creationId xmlns:a16="http://schemas.microsoft.com/office/drawing/2014/main" id="{2EC183FA-A341-3444-8154-C6B0E939B7EF}"/>
              </a:ext>
            </a:extLst>
          </p:cNvPr>
          <p:cNvSpPr txBox="1"/>
          <p:nvPr/>
        </p:nvSpPr>
        <p:spPr>
          <a:xfrm>
            <a:off x="5063184" y="1588963"/>
            <a:ext cx="3459922" cy="830997"/>
          </a:xfrm>
          <a:prstGeom prst="rect">
            <a:avLst/>
          </a:prstGeom>
          <a:noFill/>
        </p:spPr>
        <p:txBody>
          <a:bodyPr wrap="none" rtlCol="0">
            <a:spAutoFit/>
          </a:bodyPr>
          <a:lstStyle/>
          <a:p>
            <a:pPr algn="ctr"/>
            <a:r>
              <a:rPr lang="it-IT" sz="2400" dirty="0"/>
              <a:t>NON riproponibile SIREA</a:t>
            </a:r>
          </a:p>
          <a:p>
            <a:pPr algn="ctr"/>
            <a:r>
              <a:rPr lang="it-IT" sz="2400" dirty="0"/>
              <a:t>come sistema autonomo</a:t>
            </a:r>
          </a:p>
        </p:txBody>
      </p:sp>
      <p:sp>
        <p:nvSpPr>
          <p:cNvPr id="18" name="Freccia destra 17">
            <a:extLst>
              <a:ext uri="{FF2B5EF4-FFF2-40B4-BE49-F238E27FC236}">
                <a16:creationId xmlns:a16="http://schemas.microsoft.com/office/drawing/2014/main" id="{7BE720E3-2BD8-9A45-8A3D-A2D6C7CBFB09}"/>
              </a:ext>
            </a:extLst>
          </p:cNvPr>
          <p:cNvSpPr/>
          <p:nvPr/>
        </p:nvSpPr>
        <p:spPr>
          <a:xfrm>
            <a:off x="3349760" y="1904823"/>
            <a:ext cx="1713424" cy="1992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CasellaDiTesto 18">
            <a:extLst>
              <a:ext uri="{FF2B5EF4-FFF2-40B4-BE49-F238E27FC236}">
                <a16:creationId xmlns:a16="http://schemas.microsoft.com/office/drawing/2014/main" id="{6E8CD588-23BD-DB47-B1A3-D4430FB9BB2F}"/>
              </a:ext>
            </a:extLst>
          </p:cNvPr>
          <p:cNvSpPr txBox="1"/>
          <p:nvPr/>
        </p:nvSpPr>
        <p:spPr>
          <a:xfrm>
            <a:off x="843280" y="3498609"/>
            <a:ext cx="915635"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L1 e L2</a:t>
            </a:r>
          </a:p>
        </p:txBody>
      </p:sp>
      <p:sp>
        <p:nvSpPr>
          <p:cNvPr id="20" name="CasellaDiTesto 19">
            <a:extLst>
              <a:ext uri="{FF2B5EF4-FFF2-40B4-BE49-F238E27FC236}">
                <a16:creationId xmlns:a16="http://schemas.microsoft.com/office/drawing/2014/main" id="{D92303C0-7FD4-4242-8422-E18B90486DB0}"/>
              </a:ext>
            </a:extLst>
          </p:cNvPr>
          <p:cNvSpPr txBox="1"/>
          <p:nvPr/>
        </p:nvSpPr>
        <p:spPr>
          <a:xfrm>
            <a:off x="1077318" y="4083707"/>
            <a:ext cx="441146"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L3</a:t>
            </a:r>
          </a:p>
        </p:txBody>
      </p:sp>
      <p:sp>
        <p:nvSpPr>
          <p:cNvPr id="21" name="CasellaDiTesto 20">
            <a:extLst>
              <a:ext uri="{FF2B5EF4-FFF2-40B4-BE49-F238E27FC236}">
                <a16:creationId xmlns:a16="http://schemas.microsoft.com/office/drawing/2014/main" id="{6B7FF586-4931-7A4B-8D27-BD1ADEEA0199}"/>
              </a:ext>
            </a:extLst>
          </p:cNvPr>
          <p:cNvSpPr txBox="1"/>
          <p:nvPr/>
        </p:nvSpPr>
        <p:spPr>
          <a:xfrm>
            <a:off x="3139440" y="3498609"/>
            <a:ext cx="2086790" cy="369332"/>
          </a:xfrm>
          <a:prstGeom prst="rect">
            <a:avLst/>
          </a:prstGeom>
          <a:noFill/>
        </p:spPr>
        <p:txBody>
          <a:bodyPr wrap="none" rtlCol="0">
            <a:spAutoFit/>
          </a:bodyPr>
          <a:lstStyle/>
          <a:p>
            <a:r>
              <a:rPr lang="it-IT" dirty="0"/>
              <a:t>PRESENTI IN ANPR</a:t>
            </a:r>
          </a:p>
        </p:txBody>
      </p:sp>
      <p:sp>
        <p:nvSpPr>
          <p:cNvPr id="22" name="CasellaDiTesto 21">
            <a:extLst>
              <a:ext uri="{FF2B5EF4-FFF2-40B4-BE49-F238E27FC236}">
                <a16:creationId xmlns:a16="http://schemas.microsoft.com/office/drawing/2014/main" id="{FDD671D8-7307-C141-BBDF-F11C265FB29D}"/>
              </a:ext>
            </a:extLst>
          </p:cNvPr>
          <p:cNvSpPr txBox="1"/>
          <p:nvPr/>
        </p:nvSpPr>
        <p:spPr>
          <a:xfrm>
            <a:off x="3139440" y="4083707"/>
            <a:ext cx="2700739" cy="369332"/>
          </a:xfrm>
          <a:prstGeom prst="rect">
            <a:avLst/>
          </a:prstGeom>
          <a:noFill/>
        </p:spPr>
        <p:txBody>
          <a:bodyPr wrap="none" rtlCol="0">
            <a:spAutoFit/>
          </a:bodyPr>
          <a:lstStyle/>
          <a:p>
            <a:r>
              <a:rPr lang="it-IT" dirty="0"/>
              <a:t>NON PRESENTI IN ANPR</a:t>
            </a:r>
          </a:p>
        </p:txBody>
      </p:sp>
      <p:cxnSp>
        <p:nvCxnSpPr>
          <p:cNvPr id="24" name="Connettore 2 23">
            <a:extLst>
              <a:ext uri="{FF2B5EF4-FFF2-40B4-BE49-F238E27FC236}">
                <a16:creationId xmlns:a16="http://schemas.microsoft.com/office/drawing/2014/main" id="{6D8A63EF-0AB2-6C47-B61F-20F4D58C949A}"/>
              </a:ext>
            </a:extLst>
          </p:cNvPr>
          <p:cNvCxnSpPr>
            <a:stCxn id="19" idx="3"/>
            <a:endCxn id="21" idx="1"/>
          </p:cNvCxnSpPr>
          <p:nvPr/>
        </p:nvCxnSpPr>
        <p:spPr>
          <a:xfrm>
            <a:off x="1758915" y="3683275"/>
            <a:ext cx="138052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Connettore 2 25">
            <a:extLst>
              <a:ext uri="{FF2B5EF4-FFF2-40B4-BE49-F238E27FC236}">
                <a16:creationId xmlns:a16="http://schemas.microsoft.com/office/drawing/2014/main" id="{AB9A158D-E495-654C-8A79-C332B9821A3E}"/>
              </a:ext>
            </a:extLst>
          </p:cNvPr>
          <p:cNvCxnSpPr>
            <a:stCxn id="20" idx="3"/>
            <a:endCxn id="22" idx="1"/>
          </p:cNvCxnSpPr>
          <p:nvPr/>
        </p:nvCxnSpPr>
        <p:spPr>
          <a:xfrm>
            <a:off x="1518464" y="4268373"/>
            <a:ext cx="162097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CasellaDiTesto 26">
            <a:extLst>
              <a:ext uri="{FF2B5EF4-FFF2-40B4-BE49-F238E27FC236}">
                <a16:creationId xmlns:a16="http://schemas.microsoft.com/office/drawing/2014/main" id="{61880413-9F4B-F946-8C96-8952A094A6CB}"/>
              </a:ext>
            </a:extLst>
          </p:cNvPr>
          <p:cNvSpPr txBox="1"/>
          <p:nvPr/>
        </p:nvSpPr>
        <p:spPr>
          <a:xfrm>
            <a:off x="6849626" y="3498609"/>
            <a:ext cx="734817" cy="369332"/>
          </a:xfrm>
          <a:prstGeom prst="rect">
            <a:avLst/>
          </a:prstGeom>
          <a:noFill/>
        </p:spPr>
        <p:txBody>
          <a:bodyPr wrap="none" rtlCol="0">
            <a:spAutoFit/>
          </a:bodyPr>
          <a:lstStyle/>
          <a:p>
            <a:r>
              <a:rPr lang="it-IT" dirty="0"/>
              <a:t>ISTAT</a:t>
            </a:r>
          </a:p>
        </p:txBody>
      </p:sp>
      <p:sp>
        <p:nvSpPr>
          <p:cNvPr id="28" name="CasellaDiTesto 27">
            <a:extLst>
              <a:ext uri="{FF2B5EF4-FFF2-40B4-BE49-F238E27FC236}">
                <a16:creationId xmlns:a16="http://schemas.microsoft.com/office/drawing/2014/main" id="{A1942F29-6490-F140-800F-21859B0437F9}"/>
              </a:ext>
            </a:extLst>
          </p:cNvPr>
          <p:cNvSpPr txBox="1"/>
          <p:nvPr/>
        </p:nvSpPr>
        <p:spPr>
          <a:xfrm>
            <a:off x="8433268" y="3498609"/>
            <a:ext cx="774571" cy="369332"/>
          </a:xfrm>
          <a:prstGeom prst="rect">
            <a:avLst/>
          </a:prstGeom>
          <a:noFill/>
        </p:spPr>
        <p:txBody>
          <a:bodyPr wrap="none" rtlCol="0">
            <a:spAutoFit/>
          </a:bodyPr>
          <a:lstStyle/>
          <a:p>
            <a:r>
              <a:rPr lang="it-IT" dirty="0"/>
              <a:t>ANPR</a:t>
            </a:r>
          </a:p>
        </p:txBody>
      </p:sp>
      <p:sp>
        <p:nvSpPr>
          <p:cNvPr id="29" name="CasellaDiTesto 28">
            <a:extLst>
              <a:ext uri="{FF2B5EF4-FFF2-40B4-BE49-F238E27FC236}">
                <a16:creationId xmlns:a16="http://schemas.microsoft.com/office/drawing/2014/main" id="{5ED3C2E4-AFED-9C40-BE59-3F70F61B617B}"/>
              </a:ext>
            </a:extLst>
          </p:cNvPr>
          <p:cNvSpPr txBox="1"/>
          <p:nvPr/>
        </p:nvSpPr>
        <p:spPr>
          <a:xfrm>
            <a:off x="10056664" y="3498609"/>
            <a:ext cx="1119217" cy="369332"/>
          </a:xfrm>
          <a:prstGeom prst="rect">
            <a:avLst/>
          </a:prstGeom>
          <a:noFill/>
        </p:spPr>
        <p:txBody>
          <a:bodyPr wrap="none" rtlCol="0">
            <a:spAutoFit/>
          </a:bodyPr>
          <a:lstStyle/>
          <a:p>
            <a:r>
              <a:rPr lang="it-IT" dirty="0"/>
              <a:t>COMUNI</a:t>
            </a:r>
          </a:p>
        </p:txBody>
      </p:sp>
      <p:sp>
        <p:nvSpPr>
          <p:cNvPr id="32" name="Freccia bidirezionale orizzontale 31">
            <a:extLst>
              <a:ext uri="{FF2B5EF4-FFF2-40B4-BE49-F238E27FC236}">
                <a16:creationId xmlns:a16="http://schemas.microsoft.com/office/drawing/2014/main" id="{37404CC9-B157-234C-870C-0E310AF94185}"/>
              </a:ext>
            </a:extLst>
          </p:cNvPr>
          <p:cNvSpPr/>
          <p:nvPr/>
        </p:nvSpPr>
        <p:spPr>
          <a:xfrm>
            <a:off x="7683501" y="3568082"/>
            <a:ext cx="650708" cy="23038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3" name="Freccia bidirezionale orizzontale 32">
            <a:extLst>
              <a:ext uri="{FF2B5EF4-FFF2-40B4-BE49-F238E27FC236}">
                <a16:creationId xmlns:a16="http://schemas.microsoft.com/office/drawing/2014/main" id="{A48A4C79-9314-AA40-8A7A-0810880CBA77}"/>
              </a:ext>
            </a:extLst>
          </p:cNvPr>
          <p:cNvSpPr/>
          <p:nvPr/>
        </p:nvSpPr>
        <p:spPr>
          <a:xfrm>
            <a:off x="9306897" y="3568082"/>
            <a:ext cx="650708" cy="23038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4" name="CasellaDiTesto 33">
            <a:extLst>
              <a:ext uri="{FF2B5EF4-FFF2-40B4-BE49-F238E27FC236}">
                <a16:creationId xmlns:a16="http://schemas.microsoft.com/office/drawing/2014/main" id="{B7A45A51-366C-9041-80AE-4227ED3359EF}"/>
              </a:ext>
            </a:extLst>
          </p:cNvPr>
          <p:cNvSpPr txBox="1"/>
          <p:nvPr/>
        </p:nvSpPr>
        <p:spPr>
          <a:xfrm>
            <a:off x="6130902" y="4065310"/>
            <a:ext cx="734817" cy="369332"/>
          </a:xfrm>
          <a:prstGeom prst="rect">
            <a:avLst/>
          </a:prstGeom>
          <a:noFill/>
        </p:spPr>
        <p:txBody>
          <a:bodyPr wrap="none" rtlCol="0">
            <a:spAutoFit/>
          </a:bodyPr>
          <a:lstStyle/>
          <a:p>
            <a:r>
              <a:rPr lang="it-IT" dirty="0"/>
              <a:t>ISTAT</a:t>
            </a:r>
          </a:p>
        </p:txBody>
      </p:sp>
      <p:sp>
        <p:nvSpPr>
          <p:cNvPr id="35" name="CasellaDiTesto 34">
            <a:extLst>
              <a:ext uri="{FF2B5EF4-FFF2-40B4-BE49-F238E27FC236}">
                <a16:creationId xmlns:a16="http://schemas.microsoft.com/office/drawing/2014/main" id="{8E757043-D9DD-114E-8F87-E45DBAC2DA6A}"/>
              </a:ext>
            </a:extLst>
          </p:cNvPr>
          <p:cNvSpPr txBox="1"/>
          <p:nvPr/>
        </p:nvSpPr>
        <p:spPr>
          <a:xfrm>
            <a:off x="9146879" y="4065310"/>
            <a:ext cx="925253" cy="369332"/>
          </a:xfrm>
          <a:prstGeom prst="rect">
            <a:avLst/>
          </a:prstGeom>
          <a:noFill/>
        </p:spPr>
        <p:txBody>
          <a:bodyPr wrap="none" rtlCol="0">
            <a:spAutoFit/>
          </a:bodyPr>
          <a:lstStyle/>
          <a:p>
            <a:r>
              <a:rPr lang="it-IT" dirty="0"/>
              <a:t>(ANPR)</a:t>
            </a:r>
          </a:p>
        </p:txBody>
      </p:sp>
      <p:sp>
        <p:nvSpPr>
          <p:cNvPr id="36" name="CasellaDiTesto 35">
            <a:extLst>
              <a:ext uri="{FF2B5EF4-FFF2-40B4-BE49-F238E27FC236}">
                <a16:creationId xmlns:a16="http://schemas.microsoft.com/office/drawing/2014/main" id="{1D4B5E5A-3749-294A-A6A4-E4163AD2392E}"/>
              </a:ext>
            </a:extLst>
          </p:cNvPr>
          <p:cNvSpPr txBox="1"/>
          <p:nvPr/>
        </p:nvSpPr>
        <p:spPr>
          <a:xfrm>
            <a:off x="7478766" y="4065310"/>
            <a:ext cx="1119217" cy="369332"/>
          </a:xfrm>
          <a:prstGeom prst="rect">
            <a:avLst/>
          </a:prstGeom>
          <a:noFill/>
        </p:spPr>
        <p:txBody>
          <a:bodyPr wrap="none" rtlCol="0">
            <a:spAutoFit/>
          </a:bodyPr>
          <a:lstStyle/>
          <a:p>
            <a:r>
              <a:rPr lang="it-IT" dirty="0"/>
              <a:t>COMUNI</a:t>
            </a:r>
          </a:p>
        </p:txBody>
      </p:sp>
      <p:sp>
        <p:nvSpPr>
          <p:cNvPr id="39" name="Freccia destra 38">
            <a:extLst>
              <a:ext uri="{FF2B5EF4-FFF2-40B4-BE49-F238E27FC236}">
                <a16:creationId xmlns:a16="http://schemas.microsoft.com/office/drawing/2014/main" id="{95602E5E-CA11-FB4B-944E-F212ABEBE470}"/>
              </a:ext>
            </a:extLst>
          </p:cNvPr>
          <p:cNvSpPr/>
          <p:nvPr/>
        </p:nvSpPr>
        <p:spPr>
          <a:xfrm>
            <a:off x="6831853" y="4134784"/>
            <a:ext cx="629140" cy="2303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0" name="Freccia destra 39">
            <a:extLst>
              <a:ext uri="{FF2B5EF4-FFF2-40B4-BE49-F238E27FC236}">
                <a16:creationId xmlns:a16="http://schemas.microsoft.com/office/drawing/2014/main" id="{392C8D21-9175-D84F-80A7-120F2676980B}"/>
              </a:ext>
            </a:extLst>
          </p:cNvPr>
          <p:cNvSpPr/>
          <p:nvPr/>
        </p:nvSpPr>
        <p:spPr>
          <a:xfrm>
            <a:off x="8597983" y="4137743"/>
            <a:ext cx="629140" cy="2303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1" name="CasellaDiTesto 40">
            <a:extLst>
              <a:ext uri="{FF2B5EF4-FFF2-40B4-BE49-F238E27FC236}">
                <a16:creationId xmlns:a16="http://schemas.microsoft.com/office/drawing/2014/main" id="{6D9634DA-F7E5-CC46-BA1C-1156DACC176F}"/>
              </a:ext>
            </a:extLst>
          </p:cNvPr>
          <p:cNvSpPr txBox="1"/>
          <p:nvPr/>
        </p:nvSpPr>
        <p:spPr>
          <a:xfrm>
            <a:off x="10559700" y="4065310"/>
            <a:ext cx="885499" cy="369332"/>
          </a:xfrm>
          <a:prstGeom prst="rect">
            <a:avLst/>
          </a:prstGeom>
          <a:noFill/>
        </p:spPr>
        <p:txBody>
          <a:bodyPr wrap="none" rtlCol="0">
            <a:spAutoFit/>
          </a:bodyPr>
          <a:lstStyle/>
          <a:p>
            <a:r>
              <a:rPr lang="it-IT" dirty="0"/>
              <a:t>(ISTAT)</a:t>
            </a:r>
          </a:p>
        </p:txBody>
      </p:sp>
      <p:sp>
        <p:nvSpPr>
          <p:cNvPr id="42" name="Freccia destra 41">
            <a:extLst>
              <a:ext uri="{FF2B5EF4-FFF2-40B4-BE49-F238E27FC236}">
                <a16:creationId xmlns:a16="http://schemas.microsoft.com/office/drawing/2014/main" id="{11F10D5B-6D6A-4549-AC16-823D859E7A33}"/>
              </a:ext>
            </a:extLst>
          </p:cNvPr>
          <p:cNvSpPr/>
          <p:nvPr/>
        </p:nvSpPr>
        <p:spPr>
          <a:xfrm>
            <a:off x="9989928" y="4134784"/>
            <a:ext cx="629140" cy="2303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3" name="CasellaDiTesto 42">
            <a:extLst>
              <a:ext uri="{FF2B5EF4-FFF2-40B4-BE49-F238E27FC236}">
                <a16:creationId xmlns:a16="http://schemas.microsoft.com/office/drawing/2014/main" id="{1CC73360-8D2D-DC48-8D47-F6D18898B00F}"/>
              </a:ext>
            </a:extLst>
          </p:cNvPr>
          <p:cNvSpPr txBox="1"/>
          <p:nvPr/>
        </p:nvSpPr>
        <p:spPr>
          <a:xfrm>
            <a:off x="883920" y="3108960"/>
            <a:ext cx="3243196" cy="369332"/>
          </a:xfrm>
          <a:prstGeom prst="rect">
            <a:avLst/>
          </a:prstGeom>
          <a:noFill/>
        </p:spPr>
        <p:txBody>
          <a:bodyPr wrap="none" rtlCol="0">
            <a:spAutoFit/>
          </a:bodyPr>
          <a:lstStyle/>
          <a:p>
            <a:r>
              <a:rPr lang="it-IT" u="sng" dirty="0">
                <a:solidFill>
                  <a:srgbClr val="FF0000"/>
                </a:solidFill>
              </a:rPr>
              <a:t>NEL BREVE-MEDIO PERIODO</a:t>
            </a:r>
          </a:p>
        </p:txBody>
      </p:sp>
      <p:sp>
        <p:nvSpPr>
          <p:cNvPr id="44" name="CasellaDiTesto 43">
            <a:extLst>
              <a:ext uri="{FF2B5EF4-FFF2-40B4-BE49-F238E27FC236}">
                <a16:creationId xmlns:a16="http://schemas.microsoft.com/office/drawing/2014/main" id="{D6A06832-6EA6-5646-8486-45ED0D524891}"/>
              </a:ext>
            </a:extLst>
          </p:cNvPr>
          <p:cNvSpPr txBox="1"/>
          <p:nvPr/>
        </p:nvSpPr>
        <p:spPr>
          <a:xfrm>
            <a:off x="847051" y="4939543"/>
            <a:ext cx="3316934" cy="369332"/>
          </a:xfrm>
          <a:prstGeom prst="rect">
            <a:avLst/>
          </a:prstGeom>
          <a:noFill/>
        </p:spPr>
        <p:txBody>
          <a:bodyPr wrap="none" rtlCol="0">
            <a:spAutoFit/>
          </a:bodyPr>
          <a:lstStyle/>
          <a:p>
            <a:r>
              <a:rPr lang="it-IT" dirty="0">
                <a:solidFill>
                  <a:srgbClr val="FF0000"/>
                </a:solidFill>
              </a:rPr>
              <a:t>NEL MEDIO-LUNGO PERIODO</a:t>
            </a:r>
          </a:p>
        </p:txBody>
      </p:sp>
      <p:sp>
        <p:nvSpPr>
          <p:cNvPr id="45" name="Rettangolo arrotondato 44">
            <a:extLst>
              <a:ext uri="{FF2B5EF4-FFF2-40B4-BE49-F238E27FC236}">
                <a16:creationId xmlns:a16="http://schemas.microsoft.com/office/drawing/2014/main" id="{C770EADC-AD2A-FA45-8D2C-65146BB6A467}"/>
              </a:ext>
            </a:extLst>
          </p:cNvPr>
          <p:cNvSpPr/>
          <p:nvPr/>
        </p:nvSpPr>
        <p:spPr>
          <a:xfrm>
            <a:off x="468895" y="3030443"/>
            <a:ext cx="11133825" cy="1625600"/>
          </a:xfrm>
          <a:prstGeom prst="roundRect">
            <a:avLst/>
          </a:prstGeom>
          <a:solidFill>
            <a:srgbClr val="FF0000">
              <a:alpha val="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6" name="CasellaDiTesto 45">
            <a:extLst>
              <a:ext uri="{FF2B5EF4-FFF2-40B4-BE49-F238E27FC236}">
                <a16:creationId xmlns:a16="http://schemas.microsoft.com/office/drawing/2014/main" id="{9570044C-3C33-8540-9FDD-2D5F58F9EF6C}"/>
              </a:ext>
            </a:extLst>
          </p:cNvPr>
          <p:cNvSpPr txBox="1"/>
          <p:nvPr/>
        </p:nvSpPr>
        <p:spPr>
          <a:xfrm>
            <a:off x="848943" y="5497117"/>
            <a:ext cx="1326004"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L1, L2 E L3</a:t>
            </a:r>
          </a:p>
        </p:txBody>
      </p:sp>
      <p:sp>
        <p:nvSpPr>
          <p:cNvPr id="47" name="CasellaDiTesto 46">
            <a:extLst>
              <a:ext uri="{FF2B5EF4-FFF2-40B4-BE49-F238E27FC236}">
                <a16:creationId xmlns:a16="http://schemas.microsoft.com/office/drawing/2014/main" id="{11962DAC-44C7-4441-A069-436B69854CB5}"/>
              </a:ext>
            </a:extLst>
          </p:cNvPr>
          <p:cNvSpPr txBox="1"/>
          <p:nvPr/>
        </p:nvSpPr>
        <p:spPr>
          <a:xfrm>
            <a:off x="3145103" y="5497117"/>
            <a:ext cx="2086790" cy="369332"/>
          </a:xfrm>
          <a:prstGeom prst="rect">
            <a:avLst/>
          </a:prstGeom>
          <a:noFill/>
        </p:spPr>
        <p:txBody>
          <a:bodyPr wrap="none" rtlCol="0">
            <a:spAutoFit/>
          </a:bodyPr>
          <a:lstStyle/>
          <a:p>
            <a:r>
              <a:rPr lang="it-IT" dirty="0"/>
              <a:t>PRESENTI IN ANPR</a:t>
            </a:r>
          </a:p>
        </p:txBody>
      </p:sp>
      <p:cxnSp>
        <p:nvCxnSpPr>
          <p:cNvPr id="48" name="Connettore 2 47">
            <a:extLst>
              <a:ext uri="{FF2B5EF4-FFF2-40B4-BE49-F238E27FC236}">
                <a16:creationId xmlns:a16="http://schemas.microsoft.com/office/drawing/2014/main" id="{02EDE8A2-B6E5-B74D-BA4D-72E44E2E8B49}"/>
              </a:ext>
            </a:extLst>
          </p:cNvPr>
          <p:cNvCxnSpPr>
            <a:stCxn id="46" idx="3"/>
            <a:endCxn id="47" idx="1"/>
          </p:cNvCxnSpPr>
          <p:nvPr/>
        </p:nvCxnSpPr>
        <p:spPr>
          <a:xfrm>
            <a:off x="2174947" y="5681783"/>
            <a:ext cx="9701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CasellaDiTesto 48">
            <a:extLst>
              <a:ext uri="{FF2B5EF4-FFF2-40B4-BE49-F238E27FC236}">
                <a16:creationId xmlns:a16="http://schemas.microsoft.com/office/drawing/2014/main" id="{14748355-0E7C-4340-95C6-24EDE83CDE53}"/>
              </a:ext>
            </a:extLst>
          </p:cNvPr>
          <p:cNvSpPr txBox="1"/>
          <p:nvPr/>
        </p:nvSpPr>
        <p:spPr>
          <a:xfrm>
            <a:off x="6855289" y="5497117"/>
            <a:ext cx="734817" cy="369332"/>
          </a:xfrm>
          <a:prstGeom prst="rect">
            <a:avLst/>
          </a:prstGeom>
          <a:noFill/>
        </p:spPr>
        <p:txBody>
          <a:bodyPr wrap="none" rtlCol="0">
            <a:spAutoFit/>
          </a:bodyPr>
          <a:lstStyle/>
          <a:p>
            <a:r>
              <a:rPr lang="it-IT" dirty="0"/>
              <a:t>ISTAT</a:t>
            </a:r>
          </a:p>
        </p:txBody>
      </p:sp>
      <p:sp>
        <p:nvSpPr>
          <p:cNvPr id="50" name="CasellaDiTesto 49">
            <a:extLst>
              <a:ext uri="{FF2B5EF4-FFF2-40B4-BE49-F238E27FC236}">
                <a16:creationId xmlns:a16="http://schemas.microsoft.com/office/drawing/2014/main" id="{2EDC4E9E-349E-A444-810C-376D5C7806C4}"/>
              </a:ext>
            </a:extLst>
          </p:cNvPr>
          <p:cNvSpPr txBox="1"/>
          <p:nvPr/>
        </p:nvSpPr>
        <p:spPr>
          <a:xfrm>
            <a:off x="8438931" y="5497117"/>
            <a:ext cx="774571" cy="369332"/>
          </a:xfrm>
          <a:prstGeom prst="rect">
            <a:avLst/>
          </a:prstGeom>
          <a:noFill/>
        </p:spPr>
        <p:txBody>
          <a:bodyPr wrap="none" rtlCol="0">
            <a:spAutoFit/>
          </a:bodyPr>
          <a:lstStyle/>
          <a:p>
            <a:r>
              <a:rPr lang="it-IT" dirty="0"/>
              <a:t>ANPR</a:t>
            </a:r>
          </a:p>
        </p:txBody>
      </p:sp>
      <p:sp>
        <p:nvSpPr>
          <p:cNvPr id="51" name="CasellaDiTesto 50">
            <a:extLst>
              <a:ext uri="{FF2B5EF4-FFF2-40B4-BE49-F238E27FC236}">
                <a16:creationId xmlns:a16="http://schemas.microsoft.com/office/drawing/2014/main" id="{7DBCAD28-4625-874F-A789-F250CD454463}"/>
              </a:ext>
            </a:extLst>
          </p:cNvPr>
          <p:cNvSpPr txBox="1"/>
          <p:nvPr/>
        </p:nvSpPr>
        <p:spPr>
          <a:xfrm>
            <a:off x="10062327" y="5497117"/>
            <a:ext cx="1119217" cy="369332"/>
          </a:xfrm>
          <a:prstGeom prst="rect">
            <a:avLst/>
          </a:prstGeom>
          <a:noFill/>
        </p:spPr>
        <p:txBody>
          <a:bodyPr wrap="none" rtlCol="0">
            <a:spAutoFit/>
          </a:bodyPr>
          <a:lstStyle/>
          <a:p>
            <a:r>
              <a:rPr lang="it-IT" dirty="0"/>
              <a:t>COMUNI</a:t>
            </a:r>
          </a:p>
        </p:txBody>
      </p:sp>
      <p:sp>
        <p:nvSpPr>
          <p:cNvPr id="52" name="Freccia bidirezionale orizzontale 51">
            <a:extLst>
              <a:ext uri="{FF2B5EF4-FFF2-40B4-BE49-F238E27FC236}">
                <a16:creationId xmlns:a16="http://schemas.microsoft.com/office/drawing/2014/main" id="{D54C80D8-44E5-2D45-BEAD-2358A079D7EE}"/>
              </a:ext>
            </a:extLst>
          </p:cNvPr>
          <p:cNvSpPr/>
          <p:nvPr/>
        </p:nvSpPr>
        <p:spPr>
          <a:xfrm>
            <a:off x="7689164" y="5566590"/>
            <a:ext cx="650708" cy="23038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3" name="Freccia bidirezionale orizzontale 52">
            <a:extLst>
              <a:ext uri="{FF2B5EF4-FFF2-40B4-BE49-F238E27FC236}">
                <a16:creationId xmlns:a16="http://schemas.microsoft.com/office/drawing/2014/main" id="{A486FABC-EF4A-E846-B7C5-16A23DA565AA}"/>
              </a:ext>
            </a:extLst>
          </p:cNvPr>
          <p:cNvSpPr/>
          <p:nvPr/>
        </p:nvSpPr>
        <p:spPr>
          <a:xfrm>
            <a:off x="9312560" y="5566590"/>
            <a:ext cx="650708" cy="23038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4" name="Rettangolo arrotondato 53">
            <a:extLst>
              <a:ext uri="{FF2B5EF4-FFF2-40B4-BE49-F238E27FC236}">
                <a16:creationId xmlns:a16="http://schemas.microsoft.com/office/drawing/2014/main" id="{5938CFE2-5A82-A542-86D5-80B561734DA5}"/>
              </a:ext>
            </a:extLst>
          </p:cNvPr>
          <p:cNvSpPr/>
          <p:nvPr/>
        </p:nvSpPr>
        <p:spPr>
          <a:xfrm>
            <a:off x="457824" y="4725906"/>
            <a:ext cx="11133825" cy="1625600"/>
          </a:xfrm>
          <a:prstGeom prst="roundRect">
            <a:avLst/>
          </a:prstGeom>
          <a:solidFill>
            <a:schemeClr val="accent1">
              <a:alpha val="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333296318"/>
      </p:ext>
    </p:extLst>
  </p:cSld>
  <p:clrMapOvr>
    <a:masterClrMapping/>
  </p:clrMapOvr>
</p:sld>
</file>

<file path=ppt/theme/theme1.xml><?xml version="1.0" encoding="utf-8"?>
<a:theme xmlns:a="http://schemas.openxmlformats.org/drawingml/2006/main" name="elenco puntato">
  <a:themeElements>
    <a:clrScheme name="Personalizzati 3">
      <a:dk1>
        <a:srgbClr val="000000"/>
      </a:dk1>
      <a:lt1>
        <a:srgbClr val="FFFFFF"/>
      </a:lt1>
      <a:dk2>
        <a:srgbClr val="000000"/>
      </a:dk2>
      <a:lt2>
        <a:srgbClr val="F8F8F8"/>
      </a:lt2>
      <a:accent1>
        <a:srgbClr val="75D5FF"/>
      </a:accent1>
      <a:accent2>
        <a:srgbClr val="FF9300"/>
      </a:accent2>
      <a:accent3>
        <a:srgbClr val="969696"/>
      </a:accent3>
      <a:accent4>
        <a:srgbClr val="FFD478"/>
      </a:accent4>
      <a:accent5>
        <a:srgbClr val="3385FF"/>
      </a:accent5>
      <a:accent6>
        <a:srgbClr val="4D4D4D"/>
      </a:accent6>
      <a:hlink>
        <a:srgbClr val="5F5F5F"/>
      </a:hlink>
      <a:folHlink>
        <a:srgbClr val="919191"/>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Modulistica interna struttura" ma:contentTypeID="0x01010040AF2CF8CA3940B3B2D1678CB42B8D9B000EE5F91882D285419B7D9C394828FD1A" ma:contentTypeVersion="2" ma:contentTypeDescription="Content type per la modulistica interna dei minisiti ISTAT" ma:contentTypeScope="" ma:versionID="90b672424ae173e29e3cf52507846b91">
  <xsd:schema xmlns:xsd="http://www.w3.org/2001/XMLSchema" xmlns:xs="http://www.w3.org/2001/XMLSchema" xmlns:p="http://schemas.microsoft.com/office/2006/metadata/properties" xmlns:ns2="9F59834E-08B6-4484-89C4-3C59D317AA5B" xmlns:ns3="459159c4-d20a-4ff3-9b11-fbd127bd52e5" targetNamespace="http://schemas.microsoft.com/office/2006/metadata/properties" ma:root="true" ma:fieldsID="18ec4bcd428fdf4ac6190079c5588314" ns2:_="" ns3:_="">
    <xsd:import namespace="9F59834E-08B6-4484-89C4-3C59D317AA5B"/>
    <xsd:import namespace="459159c4-d20a-4ff3-9b11-fbd127bd52e5"/>
    <xsd:element name="properties">
      <xsd:complexType>
        <xsd:sequence>
          <xsd:element name="documentManagement">
            <xsd:complexType>
              <xsd:all>
                <xsd:element ref="ns2:ISTAT_StrutturaModuData"/>
                <xsd:element ref="ns2:ISTAT_Abstract"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59834E-08B6-4484-89C4-3C59D317AA5B" elementFormDefault="qualified">
    <xsd:import namespace="http://schemas.microsoft.com/office/2006/documentManagement/types"/>
    <xsd:import namespace="http://schemas.microsoft.com/office/infopath/2007/PartnerControls"/>
    <xsd:element name="ISTAT_StrutturaModuData" ma:index="8" ma:displayName="Data" ma:format="DateOnly" ma:internalName="ISTAT_StrutturaModuData">
      <xsd:simpleType>
        <xsd:restriction base="dms:DateTime"/>
      </xsd:simpleType>
    </xsd:element>
    <xsd:element name="ISTAT_Abstract" ma:index="9" nillable="true" ma:displayName="Descrizione" ma:internalName="ISTAT_Abstract">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59159c4-d20a-4ff3-9b11-fbd127bd52e5" elementFormDefault="qualified">
    <xsd:import namespace="http://schemas.microsoft.com/office/2006/documentManagement/types"/>
    <xsd:import namespace="http://schemas.microsoft.com/office/infopath/2007/PartnerControls"/>
    <xsd:element name="_dlc_DocId" ma:index="10" nillable="true" ma:displayName="Valore ID documento" ma:description="Valore dell'ID documento assegnato all'elemento." ma:internalName="_dlc_DocId" ma:readOnly="true">
      <xsd:simpleType>
        <xsd:restriction base="dms:Text"/>
      </xsd:simpleType>
    </xsd:element>
    <xsd:element name="_dlc_DocIdUrl" ma:index="11" nillable="true" ma:displayName="ID documento" ma:description="Collegamento permanente al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_dlc_DocId xmlns="459159c4-d20a-4ff3-9b11-fbd127bd52e5">INTRANET-453-67</_dlc_DocId>
    <_dlc_DocIdUrl xmlns="459159c4-d20a-4ff3-9b11-fbd127bd52e5">
      <Url>https://intranet.istat.it/Struttura/StrutturaOrganizzativa/RDG/_layouts/15/DocIdRedir.aspx?ID=INTRANET-453-67</Url>
      <Description>INTRANET-453-67</Description>
    </_dlc_DocIdUrl>
    <_dlc_DocIdPersistId xmlns="459159c4-d20a-4ff3-9b11-fbd127bd52e5">false</_dlc_DocIdPersistId>
    <ISTAT_StrutturaModuData xmlns="9F59834E-08B6-4484-89C4-3C59D317AA5B">2023-07-12T22:00:00+00:00</ISTAT_StrutturaModuData>
    <ISTAT_Abstract xmlns="9F59834E-08B6-4484-89C4-3C59D317AA5B">Presentazione alle direzioni tematiche</ISTAT_Abstract>
  </documentManagement>
</p:properties>
</file>

<file path=customXml/itemProps1.xml><?xml version="1.0" encoding="utf-8"?>
<ds:datastoreItem xmlns:ds="http://schemas.openxmlformats.org/officeDocument/2006/customXml" ds:itemID="{BD9C238D-4D5C-4783-820B-4854DCE45D41}">
  <ds:schemaRefs>
    <ds:schemaRef ds:uri="http://schemas.microsoft.com/sharepoint/v3/contenttype/forms"/>
  </ds:schemaRefs>
</ds:datastoreItem>
</file>

<file path=customXml/itemProps2.xml><?xml version="1.0" encoding="utf-8"?>
<ds:datastoreItem xmlns:ds="http://schemas.openxmlformats.org/officeDocument/2006/customXml" ds:itemID="{BB7CC43B-109A-4FC2-B2B2-4FAF7CD587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59834E-08B6-4484-89C4-3C59D317AA5B"/>
    <ds:schemaRef ds:uri="459159c4-d20a-4ff3-9b11-fbd127bd52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9296C4F-9DE9-4B43-AA80-1FC85656CFFA}">
  <ds:schemaRefs>
    <ds:schemaRef ds:uri="http://schemas.microsoft.com/sharepoint/events"/>
  </ds:schemaRefs>
</ds:datastoreItem>
</file>

<file path=customXml/itemProps4.xml><?xml version="1.0" encoding="utf-8"?>
<ds:datastoreItem xmlns:ds="http://schemas.openxmlformats.org/officeDocument/2006/customXml" ds:itemID="{3EF378BC-F4D0-4510-B4EC-07B6EFE18CF8}">
  <ds:schemaRefs>
    <ds:schemaRef ds:uri="459159c4-d20a-4ff3-9b11-fbd127bd52e5"/>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http://www.w3.org/XML/1998/namespace"/>
    <ds:schemaRef ds:uri="http://schemas.microsoft.com/office/infopath/2007/PartnerControls"/>
    <ds:schemaRef ds:uri="9F59834E-08B6-4484-89C4-3C59D317AA5B"/>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Dividendi</Template>
  <TotalTime>16138</TotalTime>
  <Words>1272</Words>
  <Application>Microsoft Office PowerPoint</Application>
  <PresentationFormat>Widescreen</PresentationFormat>
  <Paragraphs>371</Paragraphs>
  <Slides>6</Slides>
  <Notes>6</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6</vt:i4>
      </vt:variant>
    </vt:vector>
  </HeadingPairs>
  <TitlesOfParts>
    <vt:vector size="16" baseType="lpstr">
      <vt:lpstr>Arial</vt:lpstr>
      <vt:lpstr>Calibri</vt:lpstr>
      <vt:lpstr>Calibri (Corpo)</vt:lpstr>
      <vt:lpstr>Courier New</vt:lpstr>
      <vt:lpstr>Gill Sans MT</vt:lpstr>
      <vt:lpstr>Tahoma</vt:lpstr>
      <vt:lpstr>Times New Roman</vt:lpstr>
      <vt:lpstr>Wingdings</vt:lpstr>
      <vt:lpstr>Wingdings 2</vt:lpstr>
      <vt:lpstr>elenco puntato</vt:lpstr>
      <vt:lpstr>Censimento e revisione anagrafica: la Legge n.38/2024</vt:lpstr>
      <vt:lpstr>Il Decreto legge n.7/2024 (G.U. 29 gennaio 2024) convertito nella Legge n. 38/2024 (G.U. 28 marzo 2024) </vt:lpstr>
      <vt:lpstr>Periodicità della revisione anagrafica e i suoi effetti sul conteggio della popolazione</vt:lpstr>
      <vt:lpstr>Prima attivazione e successiva messa a regime</vt:lpstr>
      <vt:lpstr>Contenuti delle informazioni da restituire ai Comuni</vt:lpstr>
      <vt:lpstr>Modalità tecniche e architettura informatica a supporto delle operazioni di revisione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NUOVO SIM - Slides introduttive</dc:title>
  <dc:creator>Silvano Vitaletti</dc:creator>
  <cp:lastModifiedBy>Girolamo D'Anneo</cp:lastModifiedBy>
  <cp:revision>634</cp:revision>
  <dcterms:created xsi:type="dcterms:W3CDTF">2020-06-26T06:32:12Z</dcterms:created>
  <dcterms:modified xsi:type="dcterms:W3CDTF">2024-04-22T08:02:00Z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0x01010040AF2CF8CA3940B3B2D1678CB42B8D9B000EE5F91882D285419B7D9C394828FD1A</vt:lpwstr>
  </property>
  <property fmtid="{D5CDD505-2E9C-101B-9397-08002B2CF9AE}" pid="3" name="_dlc_DocIdItemGuid">
    <vt:lpwstr>02e4934d-7cdc-4ec1-9843-1eba770a7dfd</vt:lpwstr>
  </property>
  <property fmtid="{D5CDD505-2E9C-101B-9397-08002B2CF9AE}" pid="4" name="Order">
    <vt:r8>17400</vt:r8>
  </property>
  <property fmtid="{D5CDD505-2E9C-101B-9397-08002B2CF9AE}" pid="5" name="TemplateUrl">
    <vt:lpwstr/>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ies>
</file>