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259" r:id="rId2"/>
    <p:sldId id="261" r:id="rId3"/>
    <p:sldId id="257" r:id="rId4"/>
    <p:sldId id="262" r:id="rId5"/>
    <p:sldId id="263" r:id="rId6"/>
    <p:sldId id="264" r:id="rId7"/>
    <p:sldId id="265" r:id="rId8"/>
    <p:sldId id="258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indagini del Censimento permanente della popolazione: Indagine Areale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28608" y="721073"/>
            <a:ext cx="876421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0" indent="0"/>
            <a:endParaRPr lang="it-IT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Indagine Areale (A)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Clr>
                <a:srgbClr val="FF0000"/>
              </a:buClr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5027" y="1629081"/>
            <a:ext cx="87278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basa sulla selezione di un campione di sezioni/indirizzi dal Registro degli indirizzi (RSBL) su cui condurre l’indagine. </a:t>
            </a:r>
            <a:endParaRPr lang="it-I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Numerosità campionaria:  circa 200.000 questionari</a:t>
            </a:r>
          </a:p>
          <a:p>
            <a:endParaRPr lang="it-I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Clr>
                <a:srgbClr val="FF0000"/>
              </a:buClr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Obiettivi specifici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della qualità del conteggio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stima della componente della sovra copertura e della potenziale sotto copertura in termini di profili </a:t>
            </a:r>
            <a:r>
              <a:rPr lang="it-IT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registro di popolazione esteso (EPR) 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raccolta di informazioni utili per valutare gli errori di errata collocazione sul territorio degli individui/profili</a:t>
            </a:r>
          </a:p>
        </p:txBody>
      </p:sp>
    </p:spTree>
    <p:extLst>
      <p:ext uri="{BB962C8B-B14F-4D97-AF65-F5344CB8AC3E}">
        <p14:creationId xmlns:p14="http://schemas.microsoft.com/office/powerpoint/2010/main" val="82297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nuove sfide delle indagini del censimento permanente della popolazione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40497" y="595424"/>
            <a:ext cx="8727816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indent="0" algn="just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 algn="just" fontAlgn="auto">
              <a:lnSpc>
                <a:spcPct val="10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rilevare la popolazione in alcune zone critiche dei Grandi Comuni? </a:t>
            </a:r>
          </a:p>
          <a:p>
            <a:pPr marL="342900" marR="0" indent="-342900" algn="just" fontAlgn="auto">
              <a:lnSpc>
                <a:spcPct val="10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it-IT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Esistono aree in cui i rilevatori non riescono ad accedere per motivi di sicurezza o di scarsa partecipazione. Occorre mappare tali zone nei Comuni per monitorarle. </a:t>
            </a:r>
          </a:p>
          <a:p>
            <a:pPr marL="342900" marR="0" indent="-342900" algn="just" fontAlgn="auto">
              <a:lnSpc>
                <a:spcPct val="10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it-IT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 fontAlgn="auto">
              <a:lnSpc>
                <a:spcPct val="10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 sono le reti (anche alternative a quelle usuali) che si possono attivare per raggiungere anche questi target di popolazione evitando possibili distorsioni nelle stime?</a:t>
            </a:r>
          </a:p>
          <a:p>
            <a:pPr marL="342900" marR="0" indent="-342900" algn="just" fontAlgn="auto">
              <a:lnSpc>
                <a:spcPct val="10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it-IT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 fontAlgn="auto">
              <a:lnSpc>
                <a:spcPct val="10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LAVORARE INSIEME</a:t>
            </a:r>
          </a:p>
          <a:p>
            <a:pPr marL="285750" marR="0" algn="just" fontAlgn="auto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endParaRPr lang="it-IT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lang="it-IT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6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65" y="1894787"/>
            <a:ext cx="7545936" cy="1861972"/>
          </a:xfrm>
        </p:spPr>
        <p:txBody>
          <a:bodyPr/>
          <a:lstStyle/>
          <a:p>
            <a:r>
              <a:rPr lang="it-IT" sz="3800" dirty="0"/>
              <a:t>Nuove sfide per misurare la qualità del censimento permanente della popolazione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174" y="4156555"/>
            <a:ext cx="9181174" cy="900000"/>
          </a:xfrm>
        </p:spPr>
        <p:txBody>
          <a:bodyPr>
            <a:noAutofit/>
          </a:bodyPr>
          <a:lstStyle/>
          <a:p>
            <a:pPr indent="-457200" algn="l"/>
            <a:r>
              <a:rPr lang="it-IT" sz="2000" b="1" dirty="0"/>
              <a:t>  Gerardo Gallo,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gegallo@istat.it</a:t>
            </a:r>
          </a:p>
          <a:p>
            <a:pPr indent="-457200"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/>
              <a:t>  ISTAT - Direzione Centrale delle Statistiche Demografiche</a:t>
            </a:r>
          </a:p>
          <a:p>
            <a:pPr indent="-457200"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/>
              <a:t>               e Censimento permanente della Popolazione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cosa parleremo…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3000" dirty="0"/>
              <a:t>Cosa stiamo realizzando per il 2024 come nuovi prodotti per la diffusione nazionale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30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3000" dirty="0"/>
              <a:t>Come stiamo lavorando per le nuove indagini del censimento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1714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Nuovi prodotti censuari per la diffusione nazionale 2024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7976302" cy="4965221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5900" dirty="0"/>
              <a:t>Popolazione per grado di istruzione, classi di età e cittadinanza al 31.12.2022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5900" dirty="0"/>
              <a:t>Popolazione per condizione professionale, classi di età e cittadinanza al 31.12.2022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6000" dirty="0"/>
              <a:t>Sono stati avviati i lavori per la stima della matrice del pendolarismo (sui dati 2021) a livello comunale (spostamenti per studio/lavoro)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6000" dirty="0"/>
              <a:t>Produzione di statistiche a livello provinciale (e di grande comune) sui </a:t>
            </a:r>
            <a:r>
              <a:rPr lang="it-IT" sz="6000" dirty="0">
                <a:solidFill>
                  <a:srgbClr val="C00000"/>
                </a:solidFill>
              </a:rPr>
              <a:t>mezzi di trasporto utilizzati</a:t>
            </a:r>
            <a:r>
              <a:rPr lang="it-IT" sz="6000" dirty="0"/>
              <a:t>, </a:t>
            </a:r>
            <a:r>
              <a:rPr lang="it-IT" sz="6000" dirty="0">
                <a:solidFill>
                  <a:srgbClr val="C00000"/>
                </a:solidFill>
              </a:rPr>
              <a:t>l'orario di uscita e il tempo impiegato</a:t>
            </a:r>
            <a:r>
              <a:rPr lang="it-IT" sz="6000" dirty="0"/>
              <a:t> per raggiungere il luogo di studio o di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Nuovi prodotti censuari per la diffusione nazionale 2024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121563"/>
            <a:ext cx="8638773" cy="496522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9600" u="sng" dirty="0"/>
              <a:t>La diffusione comunale</a:t>
            </a:r>
            <a:r>
              <a:rPr lang="it-IT" sz="9600" dirty="0"/>
              <a:t> di un set di dati su: </a:t>
            </a:r>
            <a:r>
              <a:rPr lang="it-IT" sz="9600" dirty="0">
                <a:solidFill>
                  <a:srgbClr val="C00000"/>
                </a:solidFill>
              </a:rPr>
              <a:t>attività economica, tipologia familiare, nuclei familiari e alcune caratteristiche delle abitazioni occupate </a:t>
            </a:r>
            <a:r>
              <a:rPr lang="it-IT" sz="9600" dirty="0"/>
              <a:t>già resi disponibili ad </a:t>
            </a:r>
            <a:r>
              <a:rPr lang="it-IT" sz="9600" dirty="0" err="1"/>
              <a:t>Eurostat</a:t>
            </a:r>
            <a:r>
              <a:rPr lang="it-IT" sz="9600" dirty="0"/>
              <a:t> a livello provinciale.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9600" dirty="0"/>
              <a:t>La produzione di questi dati non è automatica perché in alcuni casi le variabili devono essere riclassificate, in altri devono subire un passaggio di validazione per garantire un dettaglio territoriale più fine (comunale) rispetto ai rilasci per </a:t>
            </a:r>
            <a:r>
              <a:rPr lang="it-IT" sz="9600" dirty="0" err="1"/>
              <a:t>Eurostat</a:t>
            </a:r>
            <a:r>
              <a:rPr lang="it-IT" sz="9600" dirty="0"/>
              <a:t>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9600" dirty="0"/>
              <a:t>Si sta valutando anche la possibilità di diffondere ulteriori dati censuari direttamente dal Master Sample 2021/2022: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9600" dirty="0"/>
              <a:t>   </a:t>
            </a:r>
            <a:r>
              <a:rPr lang="it-IT" sz="9600" dirty="0">
                <a:solidFill>
                  <a:srgbClr val="C00000"/>
                </a:solidFill>
              </a:rPr>
              <a:t>a) frequenza scuola materna/asilo nido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9600" dirty="0">
                <a:solidFill>
                  <a:srgbClr val="C00000"/>
                </a:solidFill>
              </a:rPr>
              <a:t>   b) iscrizione a un corso regolare di studi/corsi di formazione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9600" dirty="0">
                <a:solidFill>
                  <a:srgbClr val="C00000"/>
                </a:solidFill>
              </a:rPr>
              <a:t>       professionale, variabili BES, ecc.</a:t>
            </a:r>
          </a:p>
        </p:txBody>
      </p:sp>
    </p:spTree>
    <p:extLst>
      <p:ext uri="{BB962C8B-B14F-4D97-AF65-F5344CB8AC3E}">
        <p14:creationId xmlns:p14="http://schemas.microsoft.com/office/powerpoint/2010/main" val="39405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Nuovi prodotti censuari per la diffusione nazionale 2024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9600" dirty="0"/>
              <a:t>La diffusione dei dati sub-comunali sulle nuove Basi Territoriali 2021 (con anche tutte le variabili riproducibili)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9600" dirty="0"/>
              <a:t>È in corso una valutazione su come articolare a regime la diffusione dei dati censuari a livello sub-comunale per gli anni successivi al 2021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9600" dirty="0"/>
              <a:t>Lo stesso dicasi per l’aggiornamento delle Basi Territoriali (a quando il prossimo aggiornamento?)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val="228761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indagini del Censimento permanente della popolazione: Indagine Audit 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208380" y="981980"/>
            <a:ext cx="8645037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dirty="0">
                <a:latin typeface="+mn-lt"/>
                <a:ea typeface="+mn-ea"/>
              </a:rPr>
              <a:t>Si vuole valorizzare la ricchezza delle diverse fonti, integrando flussi anagrafici, dati amministrativi di altre fonti e le indagini.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+mn-lt"/>
                <a:ea typeface="+mn-ea"/>
              </a:rPr>
              <a:t>Ogni anno: </a:t>
            </a:r>
            <a:r>
              <a:rPr lang="it-IT" b="1" dirty="0">
                <a:solidFill>
                  <a:srgbClr val="C00000"/>
                </a:solidFill>
                <a:latin typeface="+mn-lt"/>
                <a:ea typeface="+mn-ea"/>
              </a:rPr>
              <a:t>indagine L standard </a:t>
            </a:r>
            <a:r>
              <a:rPr lang="it-IT" dirty="0">
                <a:latin typeface="+mn-lt"/>
                <a:ea typeface="+mn-ea"/>
              </a:rPr>
              <a:t>per stima delle variabili socio-economiche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+mn-lt"/>
                <a:ea typeface="+mn-ea"/>
              </a:rPr>
              <a:t>A partire dal 2025 con frequenza triennale:</a:t>
            </a:r>
          </a:p>
          <a:p>
            <a:pPr marL="0" lvl="0" indent="0" algn="just">
              <a:defRPr/>
            </a:pPr>
            <a:r>
              <a:rPr lang="it-IT" dirty="0">
                <a:latin typeface="+mn-lt"/>
                <a:ea typeface="+mn-ea"/>
              </a:rPr>
              <a:t>    </a:t>
            </a:r>
            <a:r>
              <a:rPr lang="it-IT" b="1" dirty="0">
                <a:solidFill>
                  <a:srgbClr val="C00000"/>
                </a:solidFill>
                <a:latin typeface="+mn-lt"/>
                <a:ea typeface="+mn-ea"/>
              </a:rPr>
              <a:t>Indagine Audit per misurare la qualità </a:t>
            </a:r>
            <a:r>
              <a:rPr lang="it-IT" dirty="0">
                <a:latin typeface="+mn-lt"/>
                <a:ea typeface="+mn-ea"/>
              </a:rPr>
              <a:t>del conteggio </a:t>
            </a:r>
          </a:p>
          <a:p>
            <a:pPr marL="0" lvl="0" indent="0" algn="just">
              <a:defRPr/>
            </a:pPr>
            <a:r>
              <a:rPr lang="it-IT" dirty="0">
                <a:latin typeface="+mn-lt"/>
                <a:ea typeface="+mn-ea"/>
              </a:rPr>
              <a:t>    di popolazione e si compone di:</a:t>
            </a:r>
          </a:p>
          <a:p>
            <a:pPr marL="801687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latin typeface="+mn-lt"/>
                <a:ea typeface="+mn-ea"/>
              </a:rPr>
              <a:t>Una componente L2: </a:t>
            </a:r>
            <a:r>
              <a:rPr lang="it-IT" dirty="0">
                <a:solidFill>
                  <a:srgbClr val="C00000"/>
                </a:solidFill>
                <a:latin typeface="+mn-lt"/>
                <a:ea typeface="+mn-ea"/>
              </a:rPr>
              <a:t>individui-profili-multi indirizzo </a:t>
            </a:r>
          </a:p>
          <a:p>
            <a:pPr marL="801687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latin typeface="+mn-lt"/>
                <a:ea typeface="+mn-ea"/>
              </a:rPr>
              <a:t>Una componente </a:t>
            </a:r>
            <a:r>
              <a:rPr lang="it-IT" dirty="0">
                <a:solidFill>
                  <a:srgbClr val="C00000"/>
                </a:solidFill>
                <a:latin typeface="+mn-lt"/>
                <a:ea typeface="+mn-ea"/>
              </a:rPr>
              <a:t>Areale: classica</a:t>
            </a:r>
            <a:r>
              <a:rPr lang="it-IT" dirty="0">
                <a:latin typeface="+mn-lt"/>
                <a:ea typeface="+mn-ea"/>
              </a:rPr>
              <a:t>, su tutto il territorio e popolazione di riferimento estesa, non solo gli abitualmente dimoranti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>
                <a:solidFill>
                  <a:srgbClr val="C00000"/>
                </a:solidFill>
                <a:latin typeface="+mn-lt"/>
                <a:ea typeface="+mn-ea"/>
              </a:rPr>
              <a:t>Stiamo lavorando per aggiornare il Piano Generale di Censimento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defRPr/>
            </a:pPr>
            <a:endParaRPr kumimoji="0" lang="it-IT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7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nuovo modello delle indagini per misurare la qualità (e supportare) il conteggio di popolazione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3" y="1415314"/>
            <a:ext cx="8399462" cy="43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4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indagini del Censimento permanente della popolazione: Indagine L2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28893" y="630697"/>
            <a:ext cx="873593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endParaRPr lang="it-IT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Indagine da lista (denominata L2)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4626" y="1336334"/>
            <a:ext cx="8785782" cy="48013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basa sulla selezione, nei Comuni campione, di un insieme, rappresentativo dei diversi profili di ‘Segnali di vita’, </a:t>
            </a:r>
            <a:r>
              <a:rPr lang="it-IT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coppie di individui-indirizzi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coppie sono estratte da un registro di popolazione arricchito nel quale ad ogni individuo sono associati tutti gli indirizzi delle diverse fonti ad esso collegati.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Numerosità campionaria:  circa 250.000  questionari (ogni 3 anni)</a:t>
            </a:r>
          </a:p>
          <a:p>
            <a:pPr algn="just">
              <a:buClr>
                <a:srgbClr val="FF0000"/>
              </a:buClr>
            </a:pPr>
            <a:endParaRPr lang="it-IT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Clr>
                <a:srgbClr val="FF0000"/>
              </a:buClr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Obiettivi specifici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della qualità del conteggio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stima della componente di sovra copertura in termini di profili </a:t>
            </a:r>
            <a:r>
              <a:rPr lang="it-IT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registro di popolazione esteso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inglese EPR)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raccolta di informazioni utili per valutare gli errori di errata collocazione sul territorio degli individui/profili</a:t>
            </a:r>
          </a:p>
        </p:txBody>
      </p:sp>
    </p:spTree>
    <p:extLst>
      <p:ext uri="{BB962C8B-B14F-4D97-AF65-F5344CB8AC3E}">
        <p14:creationId xmlns:p14="http://schemas.microsoft.com/office/powerpoint/2010/main" val="2103164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</TotalTime>
  <Words>786</Words>
  <Application>Microsoft Office PowerPoint</Application>
  <PresentationFormat>Presentazione su schermo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Inter</vt:lpstr>
      <vt:lpstr>Tahoma</vt:lpstr>
      <vt:lpstr>Times New Roman</vt:lpstr>
      <vt:lpstr>Wingdings</vt:lpstr>
      <vt:lpstr>Tema di Office</vt:lpstr>
      <vt:lpstr>Presentazione standard di PowerPoint</vt:lpstr>
      <vt:lpstr>Nuove sfide per misurare la qualità del censimento permanente della popolazione</vt:lpstr>
      <vt:lpstr>Di cosa parleremo…</vt:lpstr>
      <vt:lpstr>Nuovi prodotti censuari per la diffusione nazionale 2024 (1)</vt:lpstr>
      <vt:lpstr>Nuovi prodotti censuari per la diffusione nazionale 2024 (2)</vt:lpstr>
      <vt:lpstr>Nuovi prodotti censuari per la diffusione nazionale 2024 (3)</vt:lpstr>
      <vt:lpstr>Le indagini del Censimento permanente della popolazione: Indagine Audit </vt:lpstr>
      <vt:lpstr>Il nuovo modello delle indagini per misurare la qualità (e supportare) il conteggio di popolazione</vt:lpstr>
      <vt:lpstr>Le indagini del Censimento permanente della popolazione: Indagine L2</vt:lpstr>
      <vt:lpstr>Le indagini del Censimento permanente della popolazione: Indagine Areale</vt:lpstr>
      <vt:lpstr>Le nuove sfide delle indagini del censimento permanente della popolazione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51</cp:revision>
  <dcterms:created xsi:type="dcterms:W3CDTF">2022-04-03T16:23:48Z</dcterms:created>
  <dcterms:modified xsi:type="dcterms:W3CDTF">2024-04-22T08:00:18Z</dcterms:modified>
</cp:coreProperties>
</file>