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notesMasterIdLst>
    <p:notesMasterId r:id="rId13"/>
  </p:notesMasterIdLst>
  <p:sldIdLst>
    <p:sldId id="259" r:id="rId2"/>
    <p:sldId id="261" r:id="rId3"/>
    <p:sldId id="257" r:id="rId4"/>
    <p:sldId id="262" r:id="rId5"/>
    <p:sldId id="263" r:id="rId6"/>
    <p:sldId id="264" r:id="rId7"/>
    <p:sldId id="265" r:id="rId8"/>
    <p:sldId id="258" r:id="rId9"/>
    <p:sldId id="266" r:id="rId10"/>
    <p:sldId id="267" r:id="rId11"/>
    <p:sldId id="268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002D"/>
    <a:srgbClr val="009242"/>
    <a:srgbClr val="339966"/>
    <a:srgbClr val="3A966F"/>
    <a:srgbClr val="2EA1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 autoAdjust="0"/>
  </p:normalViewPr>
  <p:slideViewPr>
    <p:cSldViewPr snapToGrid="0">
      <p:cViewPr varScale="1">
        <p:scale>
          <a:sx n="162" d="100"/>
          <a:sy n="162" d="100"/>
        </p:scale>
        <p:origin x="1736" y="10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C90B98-E000-4466-8114-C8959DA351CA}" type="datetimeFigureOut">
              <a:rPr lang="it-IT" smtClean="0"/>
              <a:t>22/04/2024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531BD5-DAF0-4937-90D8-37FF0D69949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781733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pert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41;p1">
            <a:extLst>
              <a:ext uri="{FF2B5EF4-FFF2-40B4-BE49-F238E27FC236}">
                <a16:creationId xmlns:a16="http://schemas.microsoft.com/office/drawing/2014/main" id="{4AC4AB54-66B1-454E-862C-4CD1F9DCBE2B}"/>
              </a:ext>
            </a:extLst>
          </p:cNvPr>
          <p:cNvPicPr preferRelativeResize="0">
            <a:picLocks noChangeAspect="1"/>
          </p:cNvPicPr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350730" y="877421"/>
            <a:ext cx="8442540" cy="59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ttangolo 6">
            <a:extLst>
              <a:ext uri="{FF2B5EF4-FFF2-40B4-BE49-F238E27FC236}">
                <a16:creationId xmlns:a16="http://schemas.microsoft.com/office/drawing/2014/main" id="{950D1B70-FC64-496E-9ADE-0F3F1FC9103F}"/>
              </a:ext>
            </a:extLst>
          </p:cNvPr>
          <p:cNvSpPr/>
          <p:nvPr userDrawn="1"/>
        </p:nvSpPr>
        <p:spPr>
          <a:xfrm>
            <a:off x="0" y="760928"/>
            <a:ext cx="9144000" cy="108000"/>
          </a:xfrm>
          <a:prstGeom prst="rect">
            <a:avLst/>
          </a:prstGeom>
          <a:solidFill>
            <a:srgbClr val="E6002D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/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A57E66A4-E947-4419-8247-3B5619E2EAD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69" y="110464"/>
            <a:ext cx="1066829" cy="540000"/>
          </a:xfrm>
          <a:prstGeom prst="rect">
            <a:avLst/>
          </a:prstGeom>
        </p:spPr>
      </p:pic>
      <p:pic>
        <p:nvPicPr>
          <p:cNvPr id="14" name="Google Shape;42;p1" descr="Comune-di-Bologna-presentazione-box-titolo-normale.png">
            <a:extLst>
              <a:ext uri="{FF2B5EF4-FFF2-40B4-BE49-F238E27FC236}">
                <a16:creationId xmlns:a16="http://schemas.microsoft.com/office/drawing/2014/main" id="{04FB7562-FAF5-4E42-A6C8-78EFA5C002EF}"/>
              </a:ext>
            </a:extLst>
          </p:cNvPr>
          <p:cNvPicPr preferRelativeResize="0"/>
          <p:nvPr userDrawn="1"/>
        </p:nvPicPr>
        <p:blipFill rotWithShape="1">
          <a:blip r:embed="rId4">
            <a:alphaModFix/>
          </a:blip>
          <a:srcRect/>
          <a:stretch/>
        </p:blipFill>
        <p:spPr>
          <a:xfrm>
            <a:off x="875303" y="4328444"/>
            <a:ext cx="4056631" cy="1660628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43;p1">
            <a:extLst>
              <a:ext uri="{FF2B5EF4-FFF2-40B4-BE49-F238E27FC236}">
                <a16:creationId xmlns:a16="http://schemas.microsoft.com/office/drawing/2014/main" id="{29AE143D-6E4A-4AE0-9547-7A37C9953B1C}"/>
              </a:ext>
            </a:extLst>
          </p:cNvPr>
          <p:cNvSpPr txBox="1"/>
          <p:nvPr userDrawn="1"/>
        </p:nvSpPr>
        <p:spPr>
          <a:xfrm>
            <a:off x="1002479" y="4414387"/>
            <a:ext cx="4056631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b="1" i="0" u="none" strike="noStrike" cap="none" dirty="0">
                <a:solidFill>
                  <a:srgbClr val="FFFFFF"/>
                </a:solidFill>
                <a:latin typeface="+mn-lt"/>
                <a:ea typeface="Inter"/>
                <a:cs typeface="Inter"/>
                <a:sym typeface="Inter"/>
              </a:rPr>
              <a:t>IL VALORE DELLA STATISTICA</a:t>
            </a:r>
            <a:endParaRPr lang="en-US" sz="2400" b="1" i="0" u="none" strike="noStrike" cap="none" dirty="0">
              <a:solidFill>
                <a:srgbClr val="FFFFFF"/>
              </a:solidFill>
              <a:latin typeface="+mn-lt"/>
              <a:ea typeface="Inter"/>
              <a:cs typeface="Inter"/>
              <a:sym typeface="Inter"/>
            </a:endParaRPr>
          </a:p>
        </p:txBody>
      </p:sp>
      <p:sp>
        <p:nvSpPr>
          <p:cNvPr id="16" name="Google Shape;44;p1">
            <a:extLst>
              <a:ext uri="{FF2B5EF4-FFF2-40B4-BE49-F238E27FC236}">
                <a16:creationId xmlns:a16="http://schemas.microsoft.com/office/drawing/2014/main" id="{9A729AB4-FBD1-4737-8060-07881FBFD6DA}"/>
              </a:ext>
            </a:extLst>
          </p:cNvPr>
          <p:cNvSpPr txBox="1"/>
          <p:nvPr userDrawn="1"/>
        </p:nvSpPr>
        <p:spPr>
          <a:xfrm>
            <a:off x="1002479" y="4871282"/>
            <a:ext cx="3842986" cy="1100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t" anchorCtr="0">
            <a:spAutoFit/>
          </a:bodyPr>
          <a:lstStyle/>
          <a:p>
            <a:pPr marL="0" marR="0" lvl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600" b="0" i="0" u="none" strike="noStrike" kern="1200" cap="none" dirty="0">
                <a:solidFill>
                  <a:schemeClr val="bg1"/>
                </a:solidFill>
                <a:latin typeface="+mn-lt"/>
                <a:ea typeface="Inter" panose="02000503000000020004" pitchFamily="50" charset="0"/>
                <a:cs typeface="Inter" panose="02000503000000020004" pitchFamily="50" charset="0"/>
                <a:sym typeface="Arial"/>
              </a:rPr>
              <a:t>La Statistica per la misurazione del valore pubblico e per la programmazione e valutazione delle politiche locali</a:t>
            </a:r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400" b="0" i="0" u="none" strike="noStrike" cap="none" dirty="0">
                <a:solidFill>
                  <a:srgbClr val="FFFFFF"/>
                </a:solidFill>
                <a:latin typeface="+mn-lt"/>
                <a:ea typeface="Inter"/>
                <a:cs typeface="Inter"/>
                <a:sym typeface="Inter"/>
              </a:rPr>
              <a:t>Bologna, 11 e 12 </a:t>
            </a:r>
            <a:r>
              <a:rPr lang="en-US" sz="1400" b="0" i="0" u="none" strike="noStrike" cap="none" dirty="0" err="1">
                <a:solidFill>
                  <a:srgbClr val="FFFFFF"/>
                </a:solidFill>
                <a:latin typeface="+mn-lt"/>
                <a:ea typeface="Inter"/>
                <a:cs typeface="Inter"/>
                <a:sym typeface="Inter"/>
              </a:rPr>
              <a:t>aprile</a:t>
            </a:r>
            <a:r>
              <a:rPr lang="en-US" sz="1400" b="0" i="0" u="none" strike="noStrike" cap="none" dirty="0">
                <a:solidFill>
                  <a:srgbClr val="FFFFFF"/>
                </a:solidFill>
                <a:latin typeface="+mn-lt"/>
                <a:ea typeface="Inter"/>
                <a:cs typeface="Inter"/>
                <a:sym typeface="Inter"/>
              </a:rPr>
              <a:t> 2024</a:t>
            </a:r>
            <a:endParaRPr sz="1400" b="0" i="0" u="none" strike="noStrike" cap="none" dirty="0">
              <a:solidFill>
                <a:srgbClr val="000000"/>
              </a:solidFill>
              <a:latin typeface="+mn-lt"/>
              <a:ea typeface="Inter"/>
              <a:cs typeface="Inter"/>
              <a:sym typeface="Inter"/>
            </a:endParaRPr>
          </a:p>
        </p:txBody>
      </p:sp>
      <p:pic>
        <p:nvPicPr>
          <p:cNvPr id="3" name="Immagine 2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2225" y="49072"/>
            <a:ext cx="4065527" cy="573587"/>
          </a:xfrm>
          <a:prstGeom prst="rect">
            <a:avLst/>
          </a:prstGeom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0194D6BF-5B45-48BA-A8EA-E4169F6FF33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4787" y="110464"/>
            <a:ext cx="1709213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41454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7488" y="1680459"/>
            <a:ext cx="7545936" cy="3047261"/>
          </a:xfrm>
        </p:spPr>
        <p:txBody>
          <a:bodyPr anchor="b">
            <a:noAutofit/>
          </a:bodyPr>
          <a:lstStyle>
            <a:lvl1pPr algn="ctr">
              <a:defRPr sz="4800" b="1">
                <a:solidFill>
                  <a:srgbClr val="E6002D"/>
                </a:solidFill>
              </a:defRPr>
            </a:lvl1pPr>
          </a:lstStyle>
          <a:p>
            <a:r>
              <a:rPr lang="it-IT" dirty="0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0665" y="4864714"/>
            <a:ext cx="7545936" cy="900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dirty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804CF-86E6-4083-8887-C629AC4CEAD1}" type="datetime1">
              <a:rPr lang="it-IT" smtClean="0"/>
              <a:t>22/04/2024</a:t>
            </a:fld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8B4D1-54DE-4516-9A2B-FFB59822C569}" type="slidenum">
              <a:rPr lang="it-IT" smtClean="0"/>
              <a:t>‹N›</a:t>
            </a:fld>
            <a:endParaRPr lang="it-IT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950D1B70-FC64-496E-9ADE-0F3F1FC9103F}"/>
              </a:ext>
            </a:extLst>
          </p:cNvPr>
          <p:cNvSpPr/>
          <p:nvPr userDrawn="1"/>
        </p:nvSpPr>
        <p:spPr>
          <a:xfrm>
            <a:off x="0" y="1530454"/>
            <a:ext cx="9144000" cy="108000"/>
          </a:xfrm>
          <a:prstGeom prst="rect">
            <a:avLst/>
          </a:prstGeom>
          <a:solidFill>
            <a:srgbClr val="E6002D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3616CBD2-9C79-4604-AEAA-093708957778}"/>
              </a:ext>
            </a:extLst>
          </p:cNvPr>
          <p:cNvSpPr txBox="1"/>
          <p:nvPr userDrawn="1"/>
        </p:nvSpPr>
        <p:spPr>
          <a:xfrm>
            <a:off x="0" y="653923"/>
            <a:ext cx="914400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it-IT" sz="2400" b="1" dirty="0">
                <a:solidFill>
                  <a:srgbClr val="E6002D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IL VALORE DELLA STATISTICA</a:t>
            </a:r>
          </a:p>
          <a:p>
            <a:pPr algn="ctr">
              <a:spcAft>
                <a:spcPts val="0"/>
              </a:spcAft>
            </a:pPr>
            <a:r>
              <a:rPr lang="it-IT" sz="1400" b="1" dirty="0">
                <a:solidFill>
                  <a:srgbClr val="E6002D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La Statistica per la misurazione del valore pubblico e per la programmazione e valutazione delle politiche locali</a:t>
            </a:r>
          </a:p>
          <a:p>
            <a:pPr algn="ctr">
              <a:spcAft>
                <a:spcPts val="0"/>
              </a:spcAft>
            </a:pPr>
            <a:r>
              <a:rPr lang="it-IT" sz="1200" b="0" i="0" u="none" strike="noStrike" baseline="0" dirty="0">
                <a:solidFill>
                  <a:srgbClr val="E6002D"/>
                </a:solidFill>
                <a:effectLst/>
                <a:latin typeface="+mn-lt"/>
                <a:ea typeface="Tahoma" panose="020B0604030504040204" pitchFamily="34" charset="0"/>
                <a:cs typeface="Times New Roman" panose="02020603050405020304" pitchFamily="18" charset="0"/>
              </a:rPr>
              <a:t>11</a:t>
            </a:r>
            <a:r>
              <a:rPr lang="it-IT" sz="1200" b="0" i="0" u="none" strike="noStrike" baseline="0" dirty="0">
                <a:solidFill>
                  <a:srgbClr val="E6002D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 e 12 aprile 2024 – Cappella Farnese – Palazzo d’Accursio, Bologna</a:t>
            </a:r>
            <a:endParaRPr lang="it-IT" sz="1200" b="0" dirty="0">
              <a:solidFill>
                <a:srgbClr val="E6002D"/>
              </a:solidFill>
              <a:latin typeface="+mn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2" name="Immagin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9236" y="38331"/>
            <a:ext cx="4065527" cy="573587"/>
          </a:xfrm>
          <a:prstGeom prst="rect">
            <a:avLst/>
          </a:prstGeom>
        </p:spPr>
      </p:pic>
      <p:pic>
        <p:nvPicPr>
          <p:cNvPr id="11" name="Picture 2">
            <a:extLst>
              <a:ext uri="{FF2B5EF4-FFF2-40B4-BE49-F238E27FC236}">
                <a16:creationId xmlns:a16="http://schemas.microsoft.com/office/drawing/2014/main" id="{B969343B-50D3-4362-B760-96E08945FBD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4191" y="6030526"/>
            <a:ext cx="2528838" cy="798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id="{30DB2F49-9C7E-47BC-83F4-2A7206E5A94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2743" y="6025513"/>
            <a:ext cx="1564683" cy="79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9511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apositiva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tangolo 7">
            <a:extLst>
              <a:ext uri="{FF2B5EF4-FFF2-40B4-BE49-F238E27FC236}">
                <a16:creationId xmlns:a16="http://schemas.microsoft.com/office/drawing/2014/main" id="{7022C4E0-6615-43B0-984E-3BBD9D8A3F0E}"/>
              </a:ext>
            </a:extLst>
          </p:cNvPr>
          <p:cNvSpPr/>
          <p:nvPr userDrawn="1"/>
        </p:nvSpPr>
        <p:spPr>
          <a:xfrm>
            <a:off x="-1" y="6241377"/>
            <a:ext cx="9144000" cy="36000"/>
          </a:xfrm>
          <a:prstGeom prst="rect">
            <a:avLst/>
          </a:prstGeom>
          <a:solidFill>
            <a:srgbClr val="E6002D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998A1C4C-9A78-4AF6-A109-3C930806D39F}"/>
              </a:ext>
            </a:extLst>
          </p:cNvPr>
          <p:cNvSpPr txBox="1"/>
          <p:nvPr userDrawn="1"/>
        </p:nvSpPr>
        <p:spPr>
          <a:xfrm>
            <a:off x="1942420" y="6447066"/>
            <a:ext cx="5285509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it-IT" sz="1500" b="1" dirty="0">
                <a:solidFill>
                  <a:srgbClr val="E6002D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IL VALORE DELLA STATISTICA</a:t>
            </a:r>
          </a:p>
        </p:txBody>
      </p:sp>
      <p:sp>
        <p:nvSpPr>
          <p:cNvPr id="13" name="Titolo 1">
            <a:extLst>
              <a:ext uri="{FF2B5EF4-FFF2-40B4-BE49-F238E27FC236}">
                <a16:creationId xmlns:a16="http://schemas.microsoft.com/office/drawing/2014/main" id="{1CBC98D8-BFCA-4457-BEF8-8F96EB34A4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93" y="38688"/>
            <a:ext cx="9004012" cy="796682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3200" b="1">
                <a:solidFill>
                  <a:srgbClr val="E6002D"/>
                </a:solidFill>
              </a:defRPr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14" name="Segnaposto contenuto 2">
            <a:extLst>
              <a:ext uri="{FF2B5EF4-FFF2-40B4-BE49-F238E27FC236}">
                <a16:creationId xmlns:a16="http://schemas.microsoft.com/office/drawing/2014/main" id="{27ADC76E-8EF8-4E2D-BA2F-19FC6373E3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5273" y="1121563"/>
            <a:ext cx="8399804" cy="496522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20" name="Rettangolo 19">
            <a:extLst>
              <a:ext uri="{FF2B5EF4-FFF2-40B4-BE49-F238E27FC236}">
                <a16:creationId xmlns:a16="http://schemas.microsoft.com/office/drawing/2014/main" id="{39DFD43A-1537-4F45-95E7-9AEEA5FA1D14}"/>
              </a:ext>
            </a:extLst>
          </p:cNvPr>
          <p:cNvSpPr/>
          <p:nvPr userDrawn="1"/>
        </p:nvSpPr>
        <p:spPr>
          <a:xfrm>
            <a:off x="-1" y="861257"/>
            <a:ext cx="9144000" cy="108000"/>
          </a:xfrm>
          <a:prstGeom prst="rect">
            <a:avLst/>
          </a:prstGeom>
          <a:solidFill>
            <a:srgbClr val="E6002D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/>
          </a:p>
        </p:txBody>
      </p:sp>
      <p:pic>
        <p:nvPicPr>
          <p:cNvPr id="4" name="Immagin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870" y="6393682"/>
            <a:ext cx="2724255" cy="384352"/>
          </a:xfrm>
          <a:prstGeom prst="rect">
            <a:avLst/>
          </a:prstGeom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04ED3C67-247B-4164-A2EF-F6A6DA1647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4786" y="6318000"/>
            <a:ext cx="1709213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D8A33977-754F-4BB4-9605-8F34437E2AB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1005" y="6333858"/>
            <a:ext cx="967475" cy="5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15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dirty="0"/>
              <a:t>Modifica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FA9AEE-6A9B-4701-B0AE-FAA47C4364D0}" type="datetime1">
              <a:rPr lang="it-IT" smtClean="0"/>
              <a:t>22/04/2024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98B4D1-54DE-4516-9A2B-FFB59822C5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453368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3" r:id="rId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44606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9BFCDE5-6FDC-4E5E-B3C6-A858867421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Le indagini del Censimento permanente della popolazione: Indagine Areale</a:t>
            </a:r>
          </a:p>
        </p:txBody>
      </p:sp>
      <p:sp>
        <p:nvSpPr>
          <p:cNvPr id="5" name="Sottotitolo 2">
            <a:extLst>
              <a:ext uri="{FF2B5EF4-FFF2-40B4-BE49-F238E27FC236}">
                <a16:creationId xmlns:a16="http://schemas.microsoft.com/office/drawing/2014/main" id="{7D84D7D1-B90C-1F46-9681-88F39425517B}"/>
              </a:ext>
            </a:extLst>
          </p:cNvPr>
          <p:cNvSpPr txBox="1">
            <a:spLocks/>
          </p:cNvSpPr>
          <p:nvPr/>
        </p:nvSpPr>
        <p:spPr bwMode="auto">
          <a:xfrm>
            <a:off x="128608" y="721073"/>
            <a:ext cx="8764216" cy="984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lvl1pPr marL="284163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lvl="0" indent="0"/>
            <a:endParaRPr lang="it-IT" sz="20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it-IT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Indagine Areale (A)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lvl="0" indent="0">
              <a:buClr>
                <a:srgbClr val="FF0000"/>
              </a:buClr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235027" y="1629081"/>
            <a:ext cx="8727837" cy="3939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 basa sulla selezione di un campione di sezioni/indirizzi dal Registro degli indirizzi (RSBL) su cui condurre l’indagine. </a:t>
            </a:r>
            <a:endParaRPr lang="it-IT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it-IT" sz="2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Numerosità campionaria:  circa 200.000 questionari</a:t>
            </a:r>
          </a:p>
          <a:p>
            <a:endParaRPr lang="it-IT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1200"/>
              </a:spcAft>
              <a:buClr>
                <a:srgbClr val="FF0000"/>
              </a:buClr>
            </a:pPr>
            <a:r>
              <a:rPr lang="it-IT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Obiettivi specifici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285750" indent="-285750" algn="just">
              <a:spcAft>
                <a:spcPts val="1200"/>
              </a:spcAft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misura della qualità del conteggio</a:t>
            </a:r>
          </a:p>
          <a:p>
            <a:pPr marL="285750" indent="-285750" algn="just">
              <a:spcAft>
                <a:spcPts val="1200"/>
              </a:spcAft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stima della componente della sovra copertura e della potenziale sotto copertura in termini di profili </a:t>
            </a:r>
            <a:r>
              <a:rPr lang="it-IT" sz="2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del registro di popolazione esteso (EPR) </a:t>
            </a:r>
          </a:p>
          <a:p>
            <a:pPr marL="285750" indent="-285750" algn="just">
              <a:spcAft>
                <a:spcPts val="1200"/>
              </a:spcAft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raccolta di informazioni utili per valutare gli errori di errata collocazione sul territorio degli individui/profili</a:t>
            </a:r>
          </a:p>
        </p:txBody>
      </p:sp>
    </p:spTree>
    <p:extLst>
      <p:ext uri="{BB962C8B-B14F-4D97-AF65-F5344CB8AC3E}">
        <p14:creationId xmlns:p14="http://schemas.microsoft.com/office/powerpoint/2010/main" val="8229783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Le nuove sfide delle indagini del censimento permanente della popolazione</a:t>
            </a:r>
          </a:p>
        </p:txBody>
      </p:sp>
      <p:sp>
        <p:nvSpPr>
          <p:cNvPr id="4" name="Sottotitolo 2">
            <a:extLst>
              <a:ext uri="{FF2B5EF4-FFF2-40B4-BE49-F238E27FC236}">
                <a16:creationId xmlns:a16="http://schemas.microsoft.com/office/drawing/2014/main" id="{7D84D7D1-B90C-1F46-9681-88F39425517B}"/>
              </a:ext>
            </a:extLst>
          </p:cNvPr>
          <p:cNvSpPr txBox="1">
            <a:spLocks/>
          </p:cNvSpPr>
          <p:nvPr/>
        </p:nvSpPr>
        <p:spPr bwMode="auto">
          <a:xfrm>
            <a:off x="140497" y="595424"/>
            <a:ext cx="8727816" cy="6801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lIns="0" tIns="0" rIns="0" bIns="0">
            <a:spAutoFit/>
          </a:bodyPr>
          <a:lstStyle>
            <a:lvl1pPr marL="284163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indent="0" algn="just" fontAlgn="auto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it-IT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342900" marR="0" indent="-342900" algn="just" fontAlgn="auto">
              <a:lnSpc>
                <a:spcPct val="100000"/>
              </a:lnSpc>
              <a:buClr>
                <a:srgbClr val="FF0000"/>
              </a:buClr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lang="it-IT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Come rilevare la popolazione in alcune zone critiche dei Grandi Comuni? </a:t>
            </a:r>
          </a:p>
          <a:p>
            <a:pPr marL="342900" marR="0" indent="-342900" algn="just" fontAlgn="auto">
              <a:lnSpc>
                <a:spcPct val="100000"/>
              </a:lnSpc>
              <a:buClr>
                <a:srgbClr val="FF0000"/>
              </a:buClr>
              <a:buSzTx/>
              <a:buFont typeface="Wingdings" panose="05000000000000000000" pitchFamily="2" charset="2"/>
              <a:buChar char="v"/>
              <a:tabLst/>
              <a:defRPr/>
            </a:pPr>
            <a:endParaRPr lang="it-IT" sz="1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Clr>
                <a:srgbClr val="FF0000"/>
              </a:buClr>
              <a:buFont typeface="Wingdings" panose="05000000000000000000" pitchFamily="2" charset="2"/>
              <a:buChar char="v"/>
              <a:defRPr/>
            </a:pPr>
            <a:r>
              <a:rPr lang="it-IT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Esistono aree in cui i rilevatori non riescono ad accedere per motivi di sicurezza o di scarsa partecipazione. Occorre mappare tali zone nei Comuni per monitorarle. </a:t>
            </a:r>
          </a:p>
          <a:p>
            <a:pPr marL="342900" marR="0" indent="-342900" algn="just" fontAlgn="auto">
              <a:lnSpc>
                <a:spcPct val="100000"/>
              </a:lnSpc>
              <a:buClr>
                <a:srgbClr val="FF0000"/>
              </a:buClr>
              <a:buSzTx/>
              <a:buFont typeface="Wingdings" panose="05000000000000000000" pitchFamily="2" charset="2"/>
              <a:buChar char="v"/>
              <a:tabLst/>
              <a:defRPr/>
            </a:pPr>
            <a:endParaRPr lang="it-IT" sz="1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indent="-342900" algn="just" fontAlgn="auto">
              <a:lnSpc>
                <a:spcPct val="100000"/>
              </a:lnSpc>
              <a:buClr>
                <a:srgbClr val="FF0000"/>
              </a:buClr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lang="it-IT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Quali sono le reti (anche alternative a quelle usuali) che si possono attivare per raggiungere anche questi target di popolazione evitando possibili distorsioni nelle stime?</a:t>
            </a:r>
          </a:p>
          <a:p>
            <a:pPr marL="342900" marR="0" indent="-342900" algn="just" fontAlgn="auto">
              <a:lnSpc>
                <a:spcPct val="100000"/>
              </a:lnSpc>
              <a:buClr>
                <a:srgbClr val="FF0000"/>
              </a:buClr>
              <a:buSzTx/>
              <a:buFont typeface="Wingdings" panose="05000000000000000000" pitchFamily="2" charset="2"/>
              <a:buChar char="v"/>
              <a:tabLst/>
              <a:defRPr/>
            </a:pPr>
            <a:endParaRPr lang="it-IT" sz="2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indent="-342900" algn="just" fontAlgn="auto">
              <a:lnSpc>
                <a:spcPct val="100000"/>
              </a:lnSpc>
              <a:buClr>
                <a:srgbClr val="FF0000"/>
              </a:buClr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lang="it-IT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LAVORARE INSIEME</a:t>
            </a:r>
          </a:p>
          <a:p>
            <a:pPr marL="285750" marR="0" algn="just" fontAlgn="auto">
              <a:lnSpc>
                <a:spcPct val="100000"/>
              </a:lnSpc>
              <a:buClrTx/>
              <a:buSzTx/>
              <a:buFontTx/>
              <a:buChar char="-"/>
              <a:tabLst/>
              <a:defRPr/>
            </a:pPr>
            <a:endParaRPr lang="it-IT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/>
            <a:endParaRPr lang="it-IT" sz="1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tabLst/>
              <a:defRPr/>
            </a:pPr>
            <a:r>
              <a:rPr lang="it-IT" sz="2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endParaRPr kumimoji="0" lang="it-IT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endParaRPr kumimoji="0" lang="it-IT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79610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77EC0B87-AC0F-4995-8370-658A224A99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0665" y="1894787"/>
            <a:ext cx="7545936" cy="1861972"/>
          </a:xfrm>
        </p:spPr>
        <p:txBody>
          <a:bodyPr/>
          <a:lstStyle/>
          <a:p>
            <a:r>
              <a:rPr lang="it-IT" sz="3800" dirty="0"/>
              <a:t>Nuove sfide per misurare la qualità del censimento permanente della popolazione</a:t>
            </a:r>
          </a:p>
        </p:txBody>
      </p:sp>
      <p:sp>
        <p:nvSpPr>
          <p:cNvPr id="6" name="Sottotitolo 5">
            <a:extLst>
              <a:ext uri="{FF2B5EF4-FFF2-40B4-BE49-F238E27FC236}">
                <a16:creationId xmlns:a16="http://schemas.microsoft.com/office/drawing/2014/main" id="{0299F818-B8F0-4E25-9B0D-DA3D727C54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37174" y="4156555"/>
            <a:ext cx="9181174" cy="900000"/>
          </a:xfrm>
        </p:spPr>
        <p:txBody>
          <a:bodyPr>
            <a:noAutofit/>
          </a:bodyPr>
          <a:lstStyle/>
          <a:p>
            <a:pPr indent="-457200" algn="l"/>
            <a:r>
              <a:rPr lang="it-IT" sz="2000" b="1" dirty="0"/>
              <a:t>  Gerardo Gallo, </a:t>
            </a:r>
            <a:r>
              <a:rPr lang="it-IT" sz="2000" dirty="0">
                <a:solidFill>
                  <a:schemeClr val="accent1">
                    <a:lumMod val="75000"/>
                  </a:schemeClr>
                </a:solidFill>
              </a:rPr>
              <a:t>gegallo@istat.it</a:t>
            </a:r>
          </a:p>
          <a:p>
            <a:pPr indent="-457200" algn="l">
              <a:lnSpc>
                <a:spcPct val="100000"/>
              </a:lnSpc>
              <a:spcBef>
                <a:spcPts val="0"/>
              </a:spcBef>
            </a:pPr>
            <a:r>
              <a:rPr lang="it-IT" sz="2000" b="1" dirty="0"/>
              <a:t>  ISTAT - Direzione Centrale delle Statistiche Demografiche</a:t>
            </a:r>
          </a:p>
          <a:p>
            <a:pPr indent="-457200" algn="l">
              <a:lnSpc>
                <a:spcPct val="100000"/>
              </a:lnSpc>
              <a:spcBef>
                <a:spcPts val="0"/>
              </a:spcBef>
            </a:pPr>
            <a:r>
              <a:rPr lang="it-IT" sz="2000" b="1" dirty="0"/>
              <a:t>               e Censimento permanente della Popolazione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AFD27ECD-0911-4CB5-893A-947A230306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8B4D1-54DE-4516-9A2B-FFB59822C569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477818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920C046-75DA-4452-87C1-8F7A122516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Di cosa parleremo…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86089A3-94A7-4AC8-85C0-F233888BAD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it-IT" sz="3000" dirty="0"/>
              <a:t>Cosa stiamo realizzando per il 2024 come nuovi prodotti per la diffusione nazionale</a:t>
            </a:r>
          </a:p>
          <a:p>
            <a:pPr>
              <a:buFont typeface="Wingdings" panose="05000000000000000000" pitchFamily="2" charset="2"/>
              <a:buChar char="ü"/>
            </a:pPr>
            <a:endParaRPr lang="it-IT" sz="3000" dirty="0"/>
          </a:p>
          <a:p>
            <a:pPr>
              <a:buFont typeface="Wingdings" panose="05000000000000000000" pitchFamily="2" charset="2"/>
              <a:buChar char="ü"/>
            </a:pPr>
            <a:r>
              <a:rPr lang="it-IT" sz="3000" dirty="0"/>
              <a:t>Come stiamo lavorando per le nuove indagini del censimento permanente</a:t>
            </a:r>
          </a:p>
        </p:txBody>
      </p:sp>
    </p:spTree>
    <p:extLst>
      <p:ext uri="{BB962C8B-B14F-4D97-AF65-F5344CB8AC3E}">
        <p14:creationId xmlns:p14="http://schemas.microsoft.com/office/powerpoint/2010/main" val="1714621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9BFCDE5-6FDC-4E5E-B3C6-A858867421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Nuovi prodotti censuari per la diffusione nazionale 2024 (1)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7C41B92-CD6A-4E78-B36D-F1CDA0589A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5273" y="1121563"/>
            <a:ext cx="7976302" cy="4965221"/>
          </a:xfrm>
        </p:spPr>
        <p:txBody>
          <a:bodyPr>
            <a:normAutofit fontScale="47500" lnSpcReduction="20000"/>
          </a:bodyPr>
          <a:lstStyle/>
          <a:p>
            <a:pPr algn="just">
              <a:lnSpc>
                <a:spcPct val="110000"/>
              </a:lnSpc>
              <a:buFont typeface="Wingdings" panose="05000000000000000000" pitchFamily="2" charset="2"/>
              <a:buChar char="ü"/>
            </a:pPr>
            <a:r>
              <a:rPr lang="it-IT" sz="5900" dirty="0"/>
              <a:t>Popolazione per grado di istruzione, classi di età e cittadinanza al 31.12.2022 </a:t>
            </a:r>
          </a:p>
          <a:p>
            <a:pPr algn="just">
              <a:lnSpc>
                <a:spcPct val="110000"/>
              </a:lnSpc>
              <a:buFont typeface="Wingdings" panose="05000000000000000000" pitchFamily="2" charset="2"/>
              <a:buChar char="ü"/>
            </a:pPr>
            <a:r>
              <a:rPr lang="it-IT" sz="5900" dirty="0"/>
              <a:t>Popolazione per condizione professionale, classi di età e cittadinanza al 31.12.2022</a:t>
            </a:r>
          </a:p>
          <a:p>
            <a:pPr algn="just">
              <a:lnSpc>
                <a:spcPct val="110000"/>
              </a:lnSpc>
              <a:buFont typeface="Wingdings" panose="05000000000000000000" pitchFamily="2" charset="2"/>
              <a:buChar char="ü"/>
            </a:pPr>
            <a:r>
              <a:rPr lang="it-IT" sz="6000" dirty="0"/>
              <a:t>Sono stati avviati i lavori per la stima della matrice del pendolarismo (sui dati 2021) a livello comunale (spostamenti per studio/lavoro) </a:t>
            </a:r>
          </a:p>
          <a:p>
            <a:pPr algn="just">
              <a:lnSpc>
                <a:spcPct val="110000"/>
              </a:lnSpc>
              <a:buFont typeface="Wingdings" panose="05000000000000000000" pitchFamily="2" charset="2"/>
              <a:buChar char="ü"/>
            </a:pPr>
            <a:r>
              <a:rPr lang="it-IT" sz="6000" dirty="0"/>
              <a:t>Produzione di statistiche a livello provinciale (e di grande comune) sui </a:t>
            </a:r>
            <a:r>
              <a:rPr lang="it-IT" sz="6000" dirty="0">
                <a:solidFill>
                  <a:srgbClr val="C00000"/>
                </a:solidFill>
              </a:rPr>
              <a:t>mezzi di trasporto utilizzati</a:t>
            </a:r>
            <a:r>
              <a:rPr lang="it-IT" sz="6000" dirty="0"/>
              <a:t>, </a:t>
            </a:r>
            <a:r>
              <a:rPr lang="it-IT" sz="6000" dirty="0">
                <a:solidFill>
                  <a:srgbClr val="C00000"/>
                </a:solidFill>
              </a:rPr>
              <a:t>l'orario di uscita e il tempo impiegato</a:t>
            </a:r>
            <a:r>
              <a:rPr lang="it-IT" sz="6000" dirty="0"/>
              <a:t> per raggiungere il luogo di studio o di lavoro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622803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9BFCDE5-6FDC-4E5E-B3C6-A858867421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Nuovi prodotti censuari per la diffusione nazionale 2024 (2)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7C41B92-CD6A-4E78-B36D-F1CDA0589A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6304" y="1121563"/>
            <a:ext cx="8638773" cy="4965221"/>
          </a:xfrm>
        </p:spPr>
        <p:txBody>
          <a:bodyPr>
            <a:normAutofit fontScale="25000" lnSpcReduction="20000"/>
          </a:bodyPr>
          <a:lstStyle/>
          <a:p>
            <a:pPr algn="just">
              <a:lnSpc>
                <a:spcPct val="110000"/>
              </a:lnSpc>
              <a:buFont typeface="Wingdings" panose="05000000000000000000" pitchFamily="2" charset="2"/>
              <a:buChar char="ü"/>
            </a:pPr>
            <a:r>
              <a:rPr lang="it-IT" sz="9600" u="sng" dirty="0"/>
              <a:t>La diffusione comunale</a:t>
            </a:r>
            <a:r>
              <a:rPr lang="it-IT" sz="9600" dirty="0"/>
              <a:t> di un set di dati su: </a:t>
            </a:r>
            <a:r>
              <a:rPr lang="it-IT" sz="9600" dirty="0">
                <a:solidFill>
                  <a:srgbClr val="C00000"/>
                </a:solidFill>
              </a:rPr>
              <a:t>attività economica, tipologia familiare, nuclei familiari e alcune caratteristiche delle abitazioni occupate </a:t>
            </a:r>
            <a:r>
              <a:rPr lang="it-IT" sz="9600" dirty="0"/>
              <a:t>già resi disponibili ad </a:t>
            </a:r>
            <a:r>
              <a:rPr lang="it-IT" sz="9600" dirty="0" err="1"/>
              <a:t>Eurostat</a:t>
            </a:r>
            <a:r>
              <a:rPr lang="it-IT" sz="9600" dirty="0"/>
              <a:t> a livello provinciale.</a:t>
            </a:r>
          </a:p>
          <a:p>
            <a:pPr algn="just">
              <a:lnSpc>
                <a:spcPct val="110000"/>
              </a:lnSpc>
              <a:buFont typeface="Wingdings" panose="05000000000000000000" pitchFamily="2" charset="2"/>
              <a:buChar char="ü"/>
            </a:pPr>
            <a:r>
              <a:rPr lang="it-IT" sz="9600" dirty="0"/>
              <a:t>La produzione di questi dati non è automatica perché in alcuni casi le variabili devono essere riclassificate, in altri devono subire un passaggio di validazione per garantire un dettaglio territoriale più fine (comunale) rispetto ai rilasci per </a:t>
            </a:r>
            <a:r>
              <a:rPr lang="it-IT" sz="9600" dirty="0" err="1"/>
              <a:t>Eurostat</a:t>
            </a:r>
            <a:r>
              <a:rPr lang="it-IT" sz="9600" dirty="0"/>
              <a:t>. </a:t>
            </a:r>
          </a:p>
          <a:p>
            <a:pPr algn="just">
              <a:lnSpc>
                <a:spcPct val="110000"/>
              </a:lnSpc>
              <a:buFont typeface="Wingdings" panose="05000000000000000000" pitchFamily="2" charset="2"/>
              <a:buChar char="ü"/>
            </a:pPr>
            <a:r>
              <a:rPr lang="it-IT" sz="9600" dirty="0"/>
              <a:t>Si sta valutando anche la possibilità di diffondere ulteriori dati censuari direttamente dal Master Sample 2021/2022: </a:t>
            </a:r>
          </a:p>
          <a:p>
            <a:pPr marL="0" indent="0" algn="just">
              <a:lnSpc>
                <a:spcPct val="110000"/>
              </a:lnSpc>
              <a:spcBef>
                <a:spcPts val="600"/>
              </a:spcBef>
              <a:buNone/>
            </a:pPr>
            <a:r>
              <a:rPr lang="it-IT" sz="9600" dirty="0"/>
              <a:t>   </a:t>
            </a:r>
            <a:r>
              <a:rPr lang="it-IT" sz="9600" dirty="0">
                <a:solidFill>
                  <a:srgbClr val="C00000"/>
                </a:solidFill>
              </a:rPr>
              <a:t>a) frequenza scuola materna/asilo nido</a:t>
            </a:r>
          </a:p>
          <a:p>
            <a:pPr marL="0" indent="0" algn="just">
              <a:lnSpc>
                <a:spcPct val="110000"/>
              </a:lnSpc>
              <a:spcBef>
                <a:spcPts val="600"/>
              </a:spcBef>
              <a:buNone/>
            </a:pPr>
            <a:r>
              <a:rPr lang="it-IT" sz="9600" dirty="0">
                <a:solidFill>
                  <a:srgbClr val="C00000"/>
                </a:solidFill>
              </a:rPr>
              <a:t>   b) iscrizione a un corso regolare di studi/corsi di formazione</a:t>
            </a:r>
          </a:p>
          <a:p>
            <a:pPr marL="0" indent="0" algn="just">
              <a:lnSpc>
                <a:spcPct val="110000"/>
              </a:lnSpc>
              <a:spcBef>
                <a:spcPts val="600"/>
              </a:spcBef>
              <a:buNone/>
            </a:pPr>
            <a:r>
              <a:rPr lang="it-IT" sz="9600" dirty="0">
                <a:solidFill>
                  <a:srgbClr val="C00000"/>
                </a:solidFill>
              </a:rPr>
              <a:t>       professionale, variabili BES, ecc.</a:t>
            </a:r>
          </a:p>
        </p:txBody>
      </p:sp>
    </p:spTree>
    <p:extLst>
      <p:ext uri="{BB962C8B-B14F-4D97-AF65-F5344CB8AC3E}">
        <p14:creationId xmlns:p14="http://schemas.microsoft.com/office/powerpoint/2010/main" val="39405786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9BFCDE5-6FDC-4E5E-B3C6-A858867421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Nuovi prodotti censuari per la diffusione nazionale 2024 (3)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7C41B92-CD6A-4E78-B36D-F1CDA0589A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32500" lnSpcReduction="20000"/>
          </a:bodyPr>
          <a:lstStyle/>
          <a:p>
            <a:pPr algn="just">
              <a:lnSpc>
                <a:spcPct val="110000"/>
              </a:lnSpc>
              <a:buFont typeface="Wingdings" panose="05000000000000000000" pitchFamily="2" charset="2"/>
              <a:buChar char="ü"/>
            </a:pPr>
            <a:r>
              <a:rPr lang="it-IT" sz="9600" dirty="0"/>
              <a:t>La diffusione dei dati sub-comunali sulle nuove Basi Territoriali 2021 (con anche tutte le variabili riproducibili)</a:t>
            </a:r>
          </a:p>
          <a:p>
            <a:pPr algn="just">
              <a:lnSpc>
                <a:spcPct val="110000"/>
              </a:lnSpc>
              <a:buFont typeface="Wingdings" panose="05000000000000000000" pitchFamily="2" charset="2"/>
              <a:buChar char="ü"/>
            </a:pPr>
            <a:r>
              <a:rPr lang="it-IT" sz="9600" dirty="0"/>
              <a:t>È in corso una valutazione su come articolare a regime la diffusione dei dati censuari a livello sub-comunale per gli anni successivi al 2021</a:t>
            </a:r>
          </a:p>
          <a:p>
            <a:pPr algn="just">
              <a:lnSpc>
                <a:spcPct val="110000"/>
              </a:lnSpc>
              <a:buFont typeface="Wingdings" panose="05000000000000000000" pitchFamily="2" charset="2"/>
              <a:buChar char="ü"/>
            </a:pPr>
            <a:r>
              <a:rPr lang="it-IT" sz="9600" dirty="0"/>
              <a:t>Lo stesso dicasi per l’aggiornamento delle Basi Territoriali (a quando il prossimo aggiornamento?)</a:t>
            </a:r>
          </a:p>
          <a:p>
            <a:pPr algn="just">
              <a:lnSpc>
                <a:spcPct val="110000"/>
              </a:lnSpc>
              <a:buFont typeface="Wingdings" panose="05000000000000000000" pitchFamily="2" charset="2"/>
              <a:buChar char="ü"/>
            </a:pPr>
            <a:endParaRPr lang="it-IT" sz="9600" dirty="0"/>
          </a:p>
        </p:txBody>
      </p:sp>
    </p:spTree>
    <p:extLst>
      <p:ext uri="{BB962C8B-B14F-4D97-AF65-F5344CB8AC3E}">
        <p14:creationId xmlns:p14="http://schemas.microsoft.com/office/powerpoint/2010/main" val="22876173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9BFCDE5-6FDC-4E5E-B3C6-A858867421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Le indagini del Censimento permanente della popolazione: Indagine Audit </a:t>
            </a:r>
          </a:p>
        </p:txBody>
      </p:sp>
      <p:sp>
        <p:nvSpPr>
          <p:cNvPr id="5" name="Sottotitolo 2">
            <a:extLst>
              <a:ext uri="{FF2B5EF4-FFF2-40B4-BE49-F238E27FC236}">
                <a16:creationId xmlns:a16="http://schemas.microsoft.com/office/drawing/2014/main" id="{7D84D7D1-B90C-1F46-9681-88F39425517B}"/>
              </a:ext>
            </a:extLst>
          </p:cNvPr>
          <p:cNvSpPr txBox="1">
            <a:spLocks/>
          </p:cNvSpPr>
          <p:nvPr/>
        </p:nvSpPr>
        <p:spPr bwMode="auto">
          <a:xfrm>
            <a:off x="208380" y="981980"/>
            <a:ext cx="8645037" cy="61709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lIns="0" tIns="0" rIns="0" bIns="0">
            <a:spAutoFit/>
          </a:bodyPr>
          <a:lstStyle>
            <a:lvl1pPr marL="284163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indent="0" algn="just">
              <a:spcBef>
                <a:spcPts val="600"/>
              </a:spcBef>
              <a:spcAft>
                <a:spcPts val="600"/>
              </a:spcAft>
              <a:defRPr/>
            </a:pPr>
            <a:r>
              <a:rPr lang="it-IT" dirty="0">
                <a:latin typeface="+mn-lt"/>
                <a:ea typeface="+mn-ea"/>
              </a:rPr>
              <a:t>Si vuole valorizzare la ricchezza delle diverse fonti, integrando flussi anagrafici, dati amministrativi di altre fonti e le indagini.</a:t>
            </a:r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  <a:buFont typeface="Wingdings" panose="05000000000000000000" pitchFamily="2" charset="2"/>
              <a:buChar char="v"/>
              <a:defRPr/>
            </a:pPr>
            <a:r>
              <a:rPr lang="it-IT" dirty="0">
                <a:latin typeface="+mn-lt"/>
                <a:ea typeface="+mn-ea"/>
              </a:rPr>
              <a:t>Ogni anno: </a:t>
            </a:r>
            <a:r>
              <a:rPr lang="it-IT" b="1" dirty="0">
                <a:solidFill>
                  <a:srgbClr val="C00000"/>
                </a:solidFill>
                <a:latin typeface="+mn-lt"/>
                <a:ea typeface="+mn-ea"/>
              </a:rPr>
              <a:t>indagine L standard </a:t>
            </a:r>
            <a:r>
              <a:rPr lang="it-IT" dirty="0">
                <a:latin typeface="+mn-lt"/>
                <a:ea typeface="+mn-ea"/>
              </a:rPr>
              <a:t>per stima delle variabili socio-economiche</a:t>
            </a:r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  <a:buFont typeface="Wingdings" panose="05000000000000000000" pitchFamily="2" charset="2"/>
              <a:buChar char="v"/>
              <a:defRPr/>
            </a:pPr>
            <a:r>
              <a:rPr lang="it-IT" dirty="0">
                <a:latin typeface="+mn-lt"/>
                <a:ea typeface="+mn-ea"/>
              </a:rPr>
              <a:t>A partire dal 2025 con frequenza triennale:</a:t>
            </a:r>
          </a:p>
          <a:p>
            <a:pPr marL="0" lvl="0" indent="0" algn="just">
              <a:defRPr/>
            </a:pPr>
            <a:r>
              <a:rPr lang="it-IT" dirty="0">
                <a:latin typeface="+mn-lt"/>
                <a:ea typeface="+mn-ea"/>
              </a:rPr>
              <a:t>    </a:t>
            </a:r>
            <a:r>
              <a:rPr lang="it-IT" b="1" dirty="0">
                <a:solidFill>
                  <a:srgbClr val="C00000"/>
                </a:solidFill>
                <a:latin typeface="+mn-lt"/>
                <a:ea typeface="+mn-ea"/>
              </a:rPr>
              <a:t>Indagine Audit per misurare la qualità </a:t>
            </a:r>
            <a:r>
              <a:rPr lang="it-IT" dirty="0">
                <a:latin typeface="+mn-lt"/>
                <a:ea typeface="+mn-ea"/>
              </a:rPr>
              <a:t>del conteggio </a:t>
            </a:r>
          </a:p>
          <a:p>
            <a:pPr marL="0" lvl="0" indent="0" algn="just">
              <a:defRPr/>
            </a:pPr>
            <a:r>
              <a:rPr lang="it-IT" dirty="0">
                <a:latin typeface="+mn-lt"/>
                <a:ea typeface="+mn-ea"/>
              </a:rPr>
              <a:t>    di popolazione e si compone di:</a:t>
            </a:r>
          </a:p>
          <a:p>
            <a:pPr marL="801687" lvl="1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it-IT" dirty="0">
                <a:latin typeface="+mn-lt"/>
                <a:ea typeface="+mn-ea"/>
              </a:rPr>
              <a:t>Una componente L2: </a:t>
            </a:r>
            <a:r>
              <a:rPr lang="it-IT" dirty="0">
                <a:solidFill>
                  <a:srgbClr val="C00000"/>
                </a:solidFill>
                <a:latin typeface="+mn-lt"/>
                <a:ea typeface="+mn-ea"/>
              </a:rPr>
              <a:t>individui-profili-multi indirizzo </a:t>
            </a:r>
          </a:p>
          <a:p>
            <a:pPr marL="801687" lvl="1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it-IT" dirty="0">
                <a:latin typeface="+mn-lt"/>
                <a:ea typeface="+mn-ea"/>
              </a:rPr>
              <a:t>Una componente </a:t>
            </a:r>
            <a:r>
              <a:rPr lang="it-IT" dirty="0">
                <a:solidFill>
                  <a:srgbClr val="C00000"/>
                </a:solidFill>
                <a:latin typeface="+mn-lt"/>
                <a:ea typeface="+mn-ea"/>
              </a:rPr>
              <a:t>Areale: classica</a:t>
            </a:r>
            <a:r>
              <a:rPr lang="it-IT" dirty="0">
                <a:latin typeface="+mn-lt"/>
                <a:ea typeface="+mn-ea"/>
              </a:rPr>
              <a:t>, su tutto il territorio e popolazione di riferimento estesa, non solo gli abitualmente dimoranti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defRPr/>
            </a:pPr>
            <a:r>
              <a:rPr lang="it-IT" b="1" dirty="0">
                <a:solidFill>
                  <a:srgbClr val="C00000"/>
                </a:solidFill>
                <a:latin typeface="+mn-lt"/>
                <a:ea typeface="+mn-ea"/>
              </a:rPr>
              <a:t>Stiamo lavorando per aggiornare il Piano Generale di Censimento</a:t>
            </a:r>
          </a:p>
          <a:p>
            <a:pPr marL="0" lvl="0" indent="0">
              <a:spcBef>
                <a:spcPts val="600"/>
              </a:spcBef>
              <a:spcAft>
                <a:spcPts val="600"/>
              </a:spcAft>
              <a:defRPr/>
            </a:pPr>
            <a:endParaRPr kumimoji="0" lang="it-IT" b="0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/>
            <a:endParaRPr kumimoji="0" lang="it-IT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69795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FCBFBEB-D0EA-44B8-BB3C-F2ABB4B762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Il nuovo modello delle indagini per misurare la qualità (e supportare) il conteggio di popolazione</a:t>
            </a:r>
          </a:p>
        </p:txBody>
      </p:sp>
      <p:pic>
        <p:nvPicPr>
          <p:cNvPr id="6" name="Segnaposto contenuto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5763" y="1415314"/>
            <a:ext cx="8399462" cy="4376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45461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9BFCDE5-6FDC-4E5E-B3C6-A858867421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Le indagini del Censimento permanente della popolazione: Indagine L2</a:t>
            </a:r>
          </a:p>
        </p:txBody>
      </p:sp>
      <p:sp>
        <p:nvSpPr>
          <p:cNvPr id="4" name="Sottotitolo 2">
            <a:extLst>
              <a:ext uri="{FF2B5EF4-FFF2-40B4-BE49-F238E27FC236}">
                <a16:creationId xmlns:a16="http://schemas.microsoft.com/office/drawing/2014/main" id="{7D84D7D1-B90C-1F46-9681-88F39425517B}"/>
              </a:ext>
            </a:extLst>
          </p:cNvPr>
          <p:cNvSpPr txBox="1">
            <a:spLocks/>
          </p:cNvSpPr>
          <p:nvPr/>
        </p:nvSpPr>
        <p:spPr bwMode="auto">
          <a:xfrm>
            <a:off x="28893" y="630697"/>
            <a:ext cx="8735938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xmlns:lc="http://schemas.openxmlformats.org/drawingml/2006/lockedCanvas" val="1"/>
            </a:ext>
          </a:extLst>
        </p:spPr>
        <p:txBody>
          <a:bodyPr wrap="square" lIns="0" tIns="0" rIns="0" bIns="0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/>
            <a:endParaRPr lang="it-IT" sz="22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it-IT" sz="2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Indagine da lista (denominata L2)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6" name="Rettangolo 5"/>
          <p:cNvSpPr/>
          <p:nvPr/>
        </p:nvSpPr>
        <p:spPr>
          <a:xfrm>
            <a:off x="124626" y="1336334"/>
            <a:ext cx="8785782" cy="480131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 basa sulla selezione, nei Comuni campione, di un insieme, rappresentativo dei diversi profili di ‘Segnali di vita’, </a:t>
            </a:r>
            <a:r>
              <a:rPr lang="it-IT" sz="2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 coppie di individui-indirizzi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342900" indent="-342900" algn="just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 coppie sono estratte da un registro di popolazione arricchito nel quale ad ogni individuo sono associati tutti gli indirizzi delle diverse fonti ad esso collegati. </a:t>
            </a:r>
          </a:p>
          <a:p>
            <a:pPr marL="342900" indent="-342900" algn="just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it-IT" sz="2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Numerosità campionaria:  circa 250.000  questionari (ogni 3 anni)</a:t>
            </a:r>
          </a:p>
          <a:p>
            <a:pPr algn="just">
              <a:buClr>
                <a:srgbClr val="FF0000"/>
              </a:buClr>
            </a:pPr>
            <a:endParaRPr lang="it-IT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1200"/>
              </a:spcAft>
              <a:buClr>
                <a:srgbClr val="FF0000"/>
              </a:buClr>
            </a:pPr>
            <a:r>
              <a:rPr lang="it-IT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Obiettivi specifici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285750" indent="-285750" algn="just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misura della qualità del conteggio</a:t>
            </a:r>
          </a:p>
          <a:p>
            <a:pPr marL="285750" indent="-285750" algn="just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stima della componente di sovra copertura in termini di profili </a:t>
            </a:r>
            <a:r>
              <a:rPr lang="it-IT" sz="2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del registro di popolazione esteso 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(in inglese EPR)</a:t>
            </a:r>
          </a:p>
          <a:p>
            <a:pPr marL="285750" indent="-285750" algn="just"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raccolta di informazioni utili per valutare gli errori di errata collocazione sul territorio degli individui/profili</a:t>
            </a:r>
          </a:p>
        </p:txBody>
      </p:sp>
    </p:spTree>
    <p:extLst>
      <p:ext uri="{BB962C8B-B14F-4D97-AF65-F5344CB8AC3E}">
        <p14:creationId xmlns:p14="http://schemas.microsoft.com/office/powerpoint/2010/main" val="210316415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992</TotalTime>
  <Words>786</Words>
  <Application>Microsoft Office PowerPoint</Application>
  <PresentationFormat>Presentazione su schermo (4:3)</PresentationFormat>
  <Paragraphs>68</Paragraphs>
  <Slides>11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8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11</vt:i4>
      </vt:variant>
    </vt:vector>
  </HeadingPairs>
  <TitlesOfParts>
    <vt:vector size="20" baseType="lpstr">
      <vt:lpstr>ＭＳ Ｐゴシック</vt:lpstr>
      <vt:lpstr>Arial</vt:lpstr>
      <vt:lpstr>Calibri</vt:lpstr>
      <vt:lpstr>Calibri Light</vt:lpstr>
      <vt:lpstr>Inter</vt:lpstr>
      <vt:lpstr>Tahoma</vt:lpstr>
      <vt:lpstr>Times New Roman</vt:lpstr>
      <vt:lpstr>Wingdings</vt:lpstr>
      <vt:lpstr>Tema di Office</vt:lpstr>
      <vt:lpstr>Presentazione standard di PowerPoint</vt:lpstr>
      <vt:lpstr>Nuove sfide per misurare la qualità del censimento permanente della popolazione</vt:lpstr>
      <vt:lpstr>Di cosa parleremo…</vt:lpstr>
      <vt:lpstr>Nuovi prodotti censuari per la diffusione nazionale 2024 (1)</vt:lpstr>
      <vt:lpstr>Nuovi prodotti censuari per la diffusione nazionale 2024 (2)</vt:lpstr>
      <vt:lpstr>Nuovi prodotti censuari per la diffusione nazionale 2024 (3)</vt:lpstr>
      <vt:lpstr>Le indagini del Censimento permanente della popolazione: Indagine Audit </vt:lpstr>
      <vt:lpstr>Il nuovo modello delle indagini per misurare la qualità (e supportare) il conteggio di popolazione</vt:lpstr>
      <vt:lpstr>Le indagini del Censimento permanente della popolazione: Indagine L2</vt:lpstr>
      <vt:lpstr>Le indagini del Censimento permanente della popolazione: Indagine Areale</vt:lpstr>
      <vt:lpstr>Le nuove sfide delle indagini del censimento permanente della popolazione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Girolamo D'Anneo</dc:creator>
  <cp:lastModifiedBy>Girolamo D'Anneo</cp:lastModifiedBy>
  <cp:revision>51</cp:revision>
  <dcterms:created xsi:type="dcterms:W3CDTF">2022-04-03T16:23:48Z</dcterms:created>
  <dcterms:modified xsi:type="dcterms:W3CDTF">2024-04-22T08:00:18Z</dcterms:modified>
</cp:coreProperties>
</file>