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529" r:id="rId5"/>
    <p:sldId id="530" r:id="rId6"/>
    <p:sldId id="531" r:id="rId7"/>
    <p:sldId id="532" r:id="rId8"/>
    <p:sldId id="533" r:id="rId9"/>
    <p:sldId id="534" r:id="rId10"/>
    <p:sldId id="535" r:id="rId11"/>
    <p:sldId id="53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ECDE7A-71E4-9E9E-766C-DFB0B5618D8B}" name="Tommaso Dradi" initials="TD" userId="S::tommaso.dradi@comune.milano.it::b53050c3-0238-4854-8cdf-74240eeb34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01A"/>
    <a:srgbClr val="4472C4"/>
    <a:srgbClr val="7F9ECB"/>
    <a:srgbClr val="A9C4EB"/>
    <a:srgbClr val="A5A5A5"/>
    <a:srgbClr val="ED7D31"/>
    <a:srgbClr val="66FF33"/>
    <a:srgbClr val="5B9BD5"/>
    <a:srgbClr val="70AD47"/>
    <a:srgbClr val="F9A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4" y="100"/>
      </p:cViewPr>
      <p:guideLst>
        <p:guide orient="horz" pos="1071"/>
        <p:guide pos="57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68CAF-2BE0-4BEB-AF0B-4FA33A054B3D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8DF4B3CC-8C3A-4704-AB87-AA90AB0F15EA}">
      <dgm:prSet phldrT="[Testo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it-IT" dirty="0" err="1"/>
            <a:t>Fully</a:t>
          </a:r>
          <a:r>
            <a:rPr lang="it-IT" dirty="0"/>
            <a:t> </a:t>
          </a:r>
          <a:r>
            <a:rPr lang="it-IT" dirty="0" err="1"/>
            <a:t>Autonomous</a:t>
          </a:r>
          <a:endParaRPr lang="it-IT" dirty="0"/>
        </a:p>
      </dgm:t>
    </dgm:pt>
    <dgm:pt modelId="{4E8BB876-60A2-45B5-8413-48E7852E9EA7}" type="parTrans" cxnId="{F7A6C618-2C17-48A5-B6F0-369F40198B8D}">
      <dgm:prSet/>
      <dgm:spPr/>
      <dgm:t>
        <a:bodyPr/>
        <a:lstStyle/>
        <a:p>
          <a:endParaRPr lang="it-IT"/>
        </a:p>
      </dgm:t>
    </dgm:pt>
    <dgm:pt modelId="{91D31F43-290A-4287-83FB-91913FB307E0}" type="sibTrans" cxnId="{F7A6C618-2C17-48A5-B6F0-369F40198B8D}">
      <dgm:prSet/>
      <dgm:spPr/>
      <dgm:t>
        <a:bodyPr/>
        <a:lstStyle/>
        <a:p>
          <a:endParaRPr lang="it-IT"/>
        </a:p>
      </dgm:t>
    </dgm:pt>
    <dgm:pt modelId="{174CA72C-6E6B-4BD9-98B2-767ECBA6899D}">
      <dgm:prSet phldrT="[Testo]"/>
      <dgm:spPr>
        <a:solidFill>
          <a:srgbClr val="E3201A"/>
        </a:solidFill>
      </dgm:spPr>
      <dgm:t>
        <a:bodyPr/>
        <a:lstStyle/>
        <a:p>
          <a:r>
            <a:rPr lang="it-IT" dirty="0"/>
            <a:t>Semi </a:t>
          </a:r>
          <a:r>
            <a:rPr lang="it-IT" dirty="0" err="1"/>
            <a:t>Autonomous</a:t>
          </a:r>
          <a:endParaRPr lang="it-IT" dirty="0"/>
        </a:p>
      </dgm:t>
    </dgm:pt>
    <dgm:pt modelId="{BC50DF4D-C6E6-48EB-9C7E-E94FBDFC2DFA}" type="parTrans" cxnId="{4111AC21-97B0-4BDD-9A7F-8782B16D1D6C}">
      <dgm:prSet/>
      <dgm:spPr/>
      <dgm:t>
        <a:bodyPr/>
        <a:lstStyle/>
        <a:p>
          <a:endParaRPr lang="it-IT"/>
        </a:p>
      </dgm:t>
    </dgm:pt>
    <dgm:pt modelId="{1447D207-2544-47D3-8D39-F414FC1E0A41}" type="sibTrans" cxnId="{4111AC21-97B0-4BDD-9A7F-8782B16D1D6C}">
      <dgm:prSet/>
      <dgm:spPr/>
      <dgm:t>
        <a:bodyPr/>
        <a:lstStyle/>
        <a:p>
          <a:endParaRPr lang="it-IT"/>
        </a:p>
      </dgm:t>
    </dgm:pt>
    <dgm:pt modelId="{90C2AAC5-A48A-4896-AAE0-3A4A54D773BF}">
      <dgm:prSet phldrT="[Testo]"/>
      <dgm:spPr>
        <a:solidFill>
          <a:srgbClr val="FFC000"/>
        </a:solidFill>
      </dgm:spPr>
      <dgm:t>
        <a:bodyPr/>
        <a:lstStyle/>
        <a:p>
          <a:r>
            <a:rPr lang="it-IT" dirty="0"/>
            <a:t>Real Time</a:t>
          </a:r>
        </a:p>
      </dgm:t>
    </dgm:pt>
    <dgm:pt modelId="{C8EDB45B-37E9-4594-8FA8-04CCFB76AD31}" type="parTrans" cxnId="{0AA12148-C739-4461-ABFF-1415ADE2BA24}">
      <dgm:prSet/>
      <dgm:spPr/>
      <dgm:t>
        <a:bodyPr/>
        <a:lstStyle/>
        <a:p>
          <a:endParaRPr lang="it-IT"/>
        </a:p>
      </dgm:t>
    </dgm:pt>
    <dgm:pt modelId="{688EF563-B60E-4EA2-96F8-785498F5C748}" type="sibTrans" cxnId="{0AA12148-C739-4461-ABFF-1415ADE2BA24}">
      <dgm:prSet/>
      <dgm:spPr/>
      <dgm:t>
        <a:bodyPr/>
        <a:lstStyle/>
        <a:p>
          <a:endParaRPr lang="it-IT"/>
        </a:p>
      </dgm:t>
    </dgm:pt>
    <dgm:pt modelId="{384D7229-0839-4850-8598-1DA8140F7888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 err="1"/>
            <a:t>Analytical</a:t>
          </a:r>
          <a:endParaRPr lang="it-IT" dirty="0"/>
        </a:p>
      </dgm:t>
    </dgm:pt>
    <dgm:pt modelId="{866E03C9-71F6-425C-AE34-16C714AA03D1}" type="parTrans" cxnId="{558D5977-3CE8-445F-BEDB-15C8C7780A04}">
      <dgm:prSet/>
      <dgm:spPr/>
      <dgm:t>
        <a:bodyPr/>
        <a:lstStyle/>
        <a:p>
          <a:endParaRPr lang="it-IT"/>
        </a:p>
      </dgm:t>
    </dgm:pt>
    <dgm:pt modelId="{318B6BDF-BDC7-44BB-A2FC-4ED30293719F}" type="sibTrans" cxnId="{558D5977-3CE8-445F-BEDB-15C8C7780A04}">
      <dgm:prSet/>
      <dgm:spPr/>
      <dgm:t>
        <a:bodyPr/>
        <a:lstStyle/>
        <a:p>
          <a:endParaRPr lang="it-IT"/>
        </a:p>
      </dgm:t>
    </dgm:pt>
    <dgm:pt modelId="{393D242F-B9D7-4BAF-ABAE-DA467947376E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/>
            <a:t>Visual</a:t>
          </a:r>
        </a:p>
      </dgm:t>
    </dgm:pt>
    <dgm:pt modelId="{B8F1DAF0-0FBE-4338-A41F-34AC820B2021}" type="parTrans" cxnId="{CD6B5ED8-8730-4EAE-A871-521AA9C1E608}">
      <dgm:prSet/>
      <dgm:spPr/>
      <dgm:t>
        <a:bodyPr/>
        <a:lstStyle/>
        <a:p>
          <a:endParaRPr lang="it-IT"/>
        </a:p>
      </dgm:t>
    </dgm:pt>
    <dgm:pt modelId="{C271FE32-12CE-4744-B60D-CFFD45ECAFA6}" type="sibTrans" cxnId="{CD6B5ED8-8730-4EAE-A871-521AA9C1E608}">
      <dgm:prSet/>
      <dgm:spPr/>
      <dgm:t>
        <a:bodyPr/>
        <a:lstStyle/>
        <a:p>
          <a:endParaRPr lang="it-IT"/>
        </a:p>
      </dgm:t>
    </dgm:pt>
    <dgm:pt modelId="{31B453EE-D021-4776-9E16-CDFC7FB0E05C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 err="1"/>
            <a:t>Capture</a:t>
          </a:r>
          <a:endParaRPr lang="it-IT" dirty="0"/>
        </a:p>
      </dgm:t>
    </dgm:pt>
    <dgm:pt modelId="{EE6BC80A-CC1E-499B-9AB7-403DC001615B}" type="parTrans" cxnId="{F0335144-4491-48AC-961A-F3820301078E}">
      <dgm:prSet/>
      <dgm:spPr/>
      <dgm:t>
        <a:bodyPr/>
        <a:lstStyle/>
        <a:p>
          <a:endParaRPr lang="it-IT"/>
        </a:p>
      </dgm:t>
    </dgm:pt>
    <dgm:pt modelId="{EDED6D92-C3B7-44B5-BC58-F3C876CEA778}" type="sibTrans" cxnId="{F0335144-4491-48AC-961A-F3820301078E}">
      <dgm:prSet/>
      <dgm:spPr/>
      <dgm:t>
        <a:bodyPr/>
        <a:lstStyle/>
        <a:p>
          <a:endParaRPr lang="it-IT"/>
        </a:p>
      </dgm:t>
    </dgm:pt>
    <dgm:pt modelId="{0C14EE39-0F34-4557-9CF9-A834AE172441}" type="pres">
      <dgm:prSet presAssocID="{4FF68CAF-2BE0-4BEB-AF0B-4FA33A054B3D}" presName="linear" presStyleCnt="0">
        <dgm:presLayoutVars>
          <dgm:dir/>
          <dgm:animLvl val="lvl"/>
          <dgm:resizeHandles val="exact"/>
        </dgm:presLayoutVars>
      </dgm:prSet>
      <dgm:spPr/>
    </dgm:pt>
    <dgm:pt modelId="{1EE9EF0F-6265-4C70-940E-79DD00591B4A}" type="pres">
      <dgm:prSet presAssocID="{8DF4B3CC-8C3A-4704-AB87-AA90AB0F15EA}" presName="parentLin" presStyleCnt="0"/>
      <dgm:spPr/>
    </dgm:pt>
    <dgm:pt modelId="{BCBEFFB6-4124-42F1-88FF-A93B8179F325}" type="pres">
      <dgm:prSet presAssocID="{8DF4B3CC-8C3A-4704-AB87-AA90AB0F15EA}" presName="parentLeftMargin" presStyleLbl="node1" presStyleIdx="0" presStyleCnt="6"/>
      <dgm:spPr/>
    </dgm:pt>
    <dgm:pt modelId="{A56D83D2-E5A4-4653-A0E1-62D48900204F}" type="pres">
      <dgm:prSet presAssocID="{8DF4B3CC-8C3A-4704-AB87-AA90AB0F15E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3130658-5A11-4453-8A51-255166FD6300}" type="pres">
      <dgm:prSet presAssocID="{8DF4B3CC-8C3A-4704-AB87-AA90AB0F15EA}" presName="negativeSpace" presStyleCnt="0"/>
      <dgm:spPr/>
    </dgm:pt>
    <dgm:pt modelId="{4C685DA7-F70B-4D2B-B636-F4D9F146685C}" type="pres">
      <dgm:prSet presAssocID="{8DF4B3CC-8C3A-4704-AB87-AA90AB0F15EA}" presName="childText" presStyleLbl="conFgAcc1" presStyleIdx="0" presStyleCnt="6">
        <dgm:presLayoutVars>
          <dgm:bulletEnabled val="1"/>
        </dgm:presLayoutVars>
      </dgm:prSet>
      <dgm:spPr/>
    </dgm:pt>
    <dgm:pt modelId="{A06E9743-B5A9-411B-9840-C38DC9C628F2}" type="pres">
      <dgm:prSet presAssocID="{91D31F43-290A-4287-83FB-91913FB307E0}" presName="spaceBetweenRectangles" presStyleCnt="0"/>
      <dgm:spPr/>
    </dgm:pt>
    <dgm:pt modelId="{38D305C2-73BD-461E-99E6-5155EF0BA2C9}" type="pres">
      <dgm:prSet presAssocID="{174CA72C-6E6B-4BD9-98B2-767ECBA6899D}" presName="parentLin" presStyleCnt="0"/>
      <dgm:spPr/>
    </dgm:pt>
    <dgm:pt modelId="{83F6871F-4A04-4974-B8BB-03DF0600488B}" type="pres">
      <dgm:prSet presAssocID="{174CA72C-6E6B-4BD9-98B2-767ECBA6899D}" presName="parentLeftMargin" presStyleLbl="node1" presStyleIdx="0" presStyleCnt="6"/>
      <dgm:spPr/>
    </dgm:pt>
    <dgm:pt modelId="{AC8955DD-21D7-4EF3-9145-5D18352CFA76}" type="pres">
      <dgm:prSet presAssocID="{174CA72C-6E6B-4BD9-98B2-767ECBA6899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F9168BC-7473-493A-A0E6-59AE5919588F}" type="pres">
      <dgm:prSet presAssocID="{174CA72C-6E6B-4BD9-98B2-767ECBA6899D}" presName="negativeSpace" presStyleCnt="0"/>
      <dgm:spPr/>
    </dgm:pt>
    <dgm:pt modelId="{F5C23C3B-33B2-4332-AA6A-59D675DA397D}" type="pres">
      <dgm:prSet presAssocID="{174CA72C-6E6B-4BD9-98B2-767ECBA6899D}" presName="childText" presStyleLbl="conFgAcc1" presStyleIdx="1" presStyleCnt="6">
        <dgm:presLayoutVars>
          <dgm:bulletEnabled val="1"/>
        </dgm:presLayoutVars>
      </dgm:prSet>
      <dgm:spPr/>
    </dgm:pt>
    <dgm:pt modelId="{36084102-DD27-4689-B9FC-DF044248CB6F}" type="pres">
      <dgm:prSet presAssocID="{1447D207-2544-47D3-8D39-F414FC1E0A41}" presName="spaceBetweenRectangles" presStyleCnt="0"/>
      <dgm:spPr/>
    </dgm:pt>
    <dgm:pt modelId="{E73F9D46-71A5-4801-9AEC-6B488DFF5B92}" type="pres">
      <dgm:prSet presAssocID="{90C2AAC5-A48A-4896-AAE0-3A4A54D773BF}" presName="parentLin" presStyleCnt="0"/>
      <dgm:spPr/>
    </dgm:pt>
    <dgm:pt modelId="{3E077669-7281-490E-B345-6E217EC5347E}" type="pres">
      <dgm:prSet presAssocID="{90C2AAC5-A48A-4896-AAE0-3A4A54D773BF}" presName="parentLeftMargin" presStyleLbl="node1" presStyleIdx="1" presStyleCnt="6"/>
      <dgm:spPr/>
    </dgm:pt>
    <dgm:pt modelId="{20D256D9-17A4-45E0-AEDA-1F27766A96D8}" type="pres">
      <dgm:prSet presAssocID="{90C2AAC5-A48A-4896-AAE0-3A4A54D773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8A14817-2C37-48DD-A818-26BFE3C26C43}" type="pres">
      <dgm:prSet presAssocID="{90C2AAC5-A48A-4896-AAE0-3A4A54D773BF}" presName="negativeSpace" presStyleCnt="0"/>
      <dgm:spPr/>
    </dgm:pt>
    <dgm:pt modelId="{35118E8F-C4CE-4951-965D-06A01B4E317F}" type="pres">
      <dgm:prSet presAssocID="{90C2AAC5-A48A-4896-AAE0-3A4A54D773BF}" presName="childText" presStyleLbl="conFgAcc1" presStyleIdx="2" presStyleCnt="6">
        <dgm:presLayoutVars>
          <dgm:bulletEnabled val="1"/>
        </dgm:presLayoutVars>
      </dgm:prSet>
      <dgm:spPr/>
    </dgm:pt>
    <dgm:pt modelId="{1DDCB73A-AF34-4268-B457-DD9955A98E63}" type="pres">
      <dgm:prSet presAssocID="{688EF563-B60E-4EA2-96F8-785498F5C748}" presName="spaceBetweenRectangles" presStyleCnt="0"/>
      <dgm:spPr/>
    </dgm:pt>
    <dgm:pt modelId="{5CC0D603-842C-4372-9757-FBA9EC77639F}" type="pres">
      <dgm:prSet presAssocID="{384D7229-0839-4850-8598-1DA8140F7888}" presName="parentLin" presStyleCnt="0"/>
      <dgm:spPr/>
    </dgm:pt>
    <dgm:pt modelId="{9A7D800D-FCBD-45CB-BC20-4CCEDC068DFA}" type="pres">
      <dgm:prSet presAssocID="{384D7229-0839-4850-8598-1DA8140F7888}" presName="parentLeftMargin" presStyleLbl="node1" presStyleIdx="2" presStyleCnt="6"/>
      <dgm:spPr/>
    </dgm:pt>
    <dgm:pt modelId="{1BCFB198-C7B3-40ED-90A9-04D648E25BFB}" type="pres">
      <dgm:prSet presAssocID="{384D7229-0839-4850-8598-1DA8140F788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5EB7D16-4168-4624-9746-D94A8CB59A83}" type="pres">
      <dgm:prSet presAssocID="{384D7229-0839-4850-8598-1DA8140F7888}" presName="negativeSpace" presStyleCnt="0"/>
      <dgm:spPr/>
    </dgm:pt>
    <dgm:pt modelId="{55996574-A006-450E-A773-23C1E0762BAE}" type="pres">
      <dgm:prSet presAssocID="{384D7229-0839-4850-8598-1DA8140F7888}" presName="childText" presStyleLbl="conFgAcc1" presStyleIdx="3" presStyleCnt="6">
        <dgm:presLayoutVars>
          <dgm:bulletEnabled val="1"/>
        </dgm:presLayoutVars>
      </dgm:prSet>
      <dgm:spPr/>
    </dgm:pt>
    <dgm:pt modelId="{A889A6B1-926F-4F33-B48E-A8C14F536EF6}" type="pres">
      <dgm:prSet presAssocID="{318B6BDF-BDC7-44BB-A2FC-4ED30293719F}" presName="spaceBetweenRectangles" presStyleCnt="0"/>
      <dgm:spPr/>
    </dgm:pt>
    <dgm:pt modelId="{39F50394-249E-4C5E-88B0-FB2076092E13}" type="pres">
      <dgm:prSet presAssocID="{393D242F-B9D7-4BAF-ABAE-DA467947376E}" presName="parentLin" presStyleCnt="0"/>
      <dgm:spPr/>
    </dgm:pt>
    <dgm:pt modelId="{89EE5F16-2B9C-431F-B146-7DC212378056}" type="pres">
      <dgm:prSet presAssocID="{393D242F-B9D7-4BAF-ABAE-DA467947376E}" presName="parentLeftMargin" presStyleLbl="node1" presStyleIdx="3" presStyleCnt="6"/>
      <dgm:spPr/>
    </dgm:pt>
    <dgm:pt modelId="{4CB36EBD-41B1-4649-8279-8B89B44F887F}" type="pres">
      <dgm:prSet presAssocID="{393D242F-B9D7-4BAF-ABAE-DA467947376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482284-BAF2-4FD7-AFA9-57CA67E238CF}" type="pres">
      <dgm:prSet presAssocID="{393D242F-B9D7-4BAF-ABAE-DA467947376E}" presName="negativeSpace" presStyleCnt="0"/>
      <dgm:spPr/>
    </dgm:pt>
    <dgm:pt modelId="{C143CA66-8A44-4D50-829D-CE674D8F53A8}" type="pres">
      <dgm:prSet presAssocID="{393D242F-B9D7-4BAF-ABAE-DA467947376E}" presName="childText" presStyleLbl="conFgAcc1" presStyleIdx="4" presStyleCnt="6">
        <dgm:presLayoutVars>
          <dgm:bulletEnabled val="1"/>
        </dgm:presLayoutVars>
      </dgm:prSet>
      <dgm:spPr/>
    </dgm:pt>
    <dgm:pt modelId="{528F4036-353E-4207-AF5F-241051A98ED0}" type="pres">
      <dgm:prSet presAssocID="{C271FE32-12CE-4744-B60D-CFFD45ECAFA6}" presName="spaceBetweenRectangles" presStyleCnt="0"/>
      <dgm:spPr/>
    </dgm:pt>
    <dgm:pt modelId="{9F7E6F48-188E-4979-BD2D-14E716FB6C13}" type="pres">
      <dgm:prSet presAssocID="{31B453EE-D021-4776-9E16-CDFC7FB0E05C}" presName="parentLin" presStyleCnt="0"/>
      <dgm:spPr/>
    </dgm:pt>
    <dgm:pt modelId="{154185EC-5DA7-44FA-ABAA-8D207990F4BC}" type="pres">
      <dgm:prSet presAssocID="{31B453EE-D021-4776-9E16-CDFC7FB0E05C}" presName="parentLeftMargin" presStyleLbl="node1" presStyleIdx="4" presStyleCnt="6"/>
      <dgm:spPr/>
    </dgm:pt>
    <dgm:pt modelId="{E6A1EE27-AE99-426C-94F6-4930BBD07FF3}" type="pres">
      <dgm:prSet presAssocID="{31B453EE-D021-4776-9E16-CDFC7FB0E05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08A3510-3497-4F8F-BDB1-B6ACD7630C3F}" type="pres">
      <dgm:prSet presAssocID="{31B453EE-D021-4776-9E16-CDFC7FB0E05C}" presName="negativeSpace" presStyleCnt="0"/>
      <dgm:spPr/>
    </dgm:pt>
    <dgm:pt modelId="{31F0E109-747B-4D9C-8F93-2C6C7626BE65}" type="pres">
      <dgm:prSet presAssocID="{31B453EE-D021-4776-9E16-CDFC7FB0E05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D4C1610-F7CD-4228-90CF-6D32401E672A}" type="presOf" srcId="{8DF4B3CC-8C3A-4704-AB87-AA90AB0F15EA}" destId="{BCBEFFB6-4124-42F1-88FF-A93B8179F325}" srcOrd="0" destOrd="0" presId="urn:microsoft.com/office/officeart/2005/8/layout/list1"/>
    <dgm:cxn modelId="{F7A6C618-2C17-48A5-B6F0-369F40198B8D}" srcId="{4FF68CAF-2BE0-4BEB-AF0B-4FA33A054B3D}" destId="{8DF4B3CC-8C3A-4704-AB87-AA90AB0F15EA}" srcOrd="0" destOrd="0" parTransId="{4E8BB876-60A2-45B5-8413-48E7852E9EA7}" sibTransId="{91D31F43-290A-4287-83FB-91913FB307E0}"/>
    <dgm:cxn modelId="{4111AC21-97B0-4BDD-9A7F-8782B16D1D6C}" srcId="{4FF68CAF-2BE0-4BEB-AF0B-4FA33A054B3D}" destId="{174CA72C-6E6B-4BD9-98B2-767ECBA6899D}" srcOrd="1" destOrd="0" parTransId="{BC50DF4D-C6E6-48EB-9C7E-E94FBDFC2DFA}" sibTransId="{1447D207-2544-47D3-8D39-F414FC1E0A41}"/>
    <dgm:cxn modelId="{D1767E28-074F-426B-9D82-3A277F92A56B}" type="presOf" srcId="{90C2AAC5-A48A-4896-AAE0-3A4A54D773BF}" destId="{20D256D9-17A4-45E0-AEDA-1F27766A96D8}" srcOrd="1" destOrd="0" presId="urn:microsoft.com/office/officeart/2005/8/layout/list1"/>
    <dgm:cxn modelId="{AF046532-79F1-4670-808A-89E3F696797B}" type="presOf" srcId="{90C2AAC5-A48A-4896-AAE0-3A4A54D773BF}" destId="{3E077669-7281-490E-B345-6E217EC5347E}" srcOrd="0" destOrd="0" presId="urn:microsoft.com/office/officeart/2005/8/layout/list1"/>
    <dgm:cxn modelId="{F0335144-4491-48AC-961A-F3820301078E}" srcId="{4FF68CAF-2BE0-4BEB-AF0B-4FA33A054B3D}" destId="{31B453EE-D021-4776-9E16-CDFC7FB0E05C}" srcOrd="5" destOrd="0" parTransId="{EE6BC80A-CC1E-499B-9AB7-403DC001615B}" sibTransId="{EDED6D92-C3B7-44B5-BC58-F3C876CEA778}"/>
    <dgm:cxn modelId="{2DF8A466-10E8-49D8-81C0-E7C937506913}" type="presOf" srcId="{384D7229-0839-4850-8598-1DA8140F7888}" destId="{9A7D800D-FCBD-45CB-BC20-4CCEDC068DFA}" srcOrd="0" destOrd="0" presId="urn:microsoft.com/office/officeart/2005/8/layout/list1"/>
    <dgm:cxn modelId="{0AA12148-C739-4461-ABFF-1415ADE2BA24}" srcId="{4FF68CAF-2BE0-4BEB-AF0B-4FA33A054B3D}" destId="{90C2AAC5-A48A-4896-AAE0-3A4A54D773BF}" srcOrd="2" destOrd="0" parTransId="{C8EDB45B-37E9-4594-8FA8-04CCFB76AD31}" sibTransId="{688EF563-B60E-4EA2-96F8-785498F5C748}"/>
    <dgm:cxn modelId="{F5D37249-8054-428A-A428-C40D3AF5F04E}" type="presOf" srcId="{31B453EE-D021-4776-9E16-CDFC7FB0E05C}" destId="{E6A1EE27-AE99-426C-94F6-4930BBD07FF3}" srcOrd="1" destOrd="0" presId="urn:microsoft.com/office/officeart/2005/8/layout/list1"/>
    <dgm:cxn modelId="{558D5977-3CE8-445F-BEDB-15C8C7780A04}" srcId="{4FF68CAF-2BE0-4BEB-AF0B-4FA33A054B3D}" destId="{384D7229-0839-4850-8598-1DA8140F7888}" srcOrd="3" destOrd="0" parTransId="{866E03C9-71F6-425C-AE34-16C714AA03D1}" sibTransId="{318B6BDF-BDC7-44BB-A2FC-4ED30293719F}"/>
    <dgm:cxn modelId="{B3288077-DFAB-4064-86F2-57D4EE5A15D4}" type="presOf" srcId="{174CA72C-6E6B-4BD9-98B2-767ECBA6899D}" destId="{83F6871F-4A04-4974-B8BB-03DF0600488B}" srcOrd="0" destOrd="0" presId="urn:microsoft.com/office/officeart/2005/8/layout/list1"/>
    <dgm:cxn modelId="{C1744385-90C0-4085-94D6-DC145F334987}" type="presOf" srcId="{393D242F-B9D7-4BAF-ABAE-DA467947376E}" destId="{89EE5F16-2B9C-431F-B146-7DC212378056}" srcOrd="0" destOrd="0" presId="urn:microsoft.com/office/officeart/2005/8/layout/list1"/>
    <dgm:cxn modelId="{3B816C85-DB0F-466D-BB7E-EB16EA679F94}" type="presOf" srcId="{393D242F-B9D7-4BAF-ABAE-DA467947376E}" destId="{4CB36EBD-41B1-4649-8279-8B89B44F887F}" srcOrd="1" destOrd="0" presId="urn:microsoft.com/office/officeart/2005/8/layout/list1"/>
    <dgm:cxn modelId="{4C201487-32A4-40EB-8016-4431324F6670}" type="presOf" srcId="{8DF4B3CC-8C3A-4704-AB87-AA90AB0F15EA}" destId="{A56D83D2-E5A4-4653-A0E1-62D48900204F}" srcOrd="1" destOrd="0" presId="urn:microsoft.com/office/officeart/2005/8/layout/list1"/>
    <dgm:cxn modelId="{3E103598-0BF6-4C51-BFF6-6718DD58DF0C}" type="presOf" srcId="{4FF68CAF-2BE0-4BEB-AF0B-4FA33A054B3D}" destId="{0C14EE39-0F34-4557-9CF9-A834AE172441}" srcOrd="0" destOrd="0" presId="urn:microsoft.com/office/officeart/2005/8/layout/list1"/>
    <dgm:cxn modelId="{C1606C9F-38DF-4BEB-8751-FBFF6433CE5A}" type="presOf" srcId="{31B453EE-D021-4776-9E16-CDFC7FB0E05C}" destId="{154185EC-5DA7-44FA-ABAA-8D207990F4BC}" srcOrd="0" destOrd="0" presId="urn:microsoft.com/office/officeart/2005/8/layout/list1"/>
    <dgm:cxn modelId="{3B91B1C0-AD3D-4929-AE01-997F4DB6CD75}" type="presOf" srcId="{384D7229-0839-4850-8598-1DA8140F7888}" destId="{1BCFB198-C7B3-40ED-90A9-04D648E25BFB}" srcOrd="1" destOrd="0" presId="urn:microsoft.com/office/officeart/2005/8/layout/list1"/>
    <dgm:cxn modelId="{CD6B5ED8-8730-4EAE-A871-521AA9C1E608}" srcId="{4FF68CAF-2BE0-4BEB-AF0B-4FA33A054B3D}" destId="{393D242F-B9D7-4BAF-ABAE-DA467947376E}" srcOrd="4" destOrd="0" parTransId="{B8F1DAF0-0FBE-4338-A41F-34AC820B2021}" sibTransId="{C271FE32-12CE-4744-B60D-CFFD45ECAFA6}"/>
    <dgm:cxn modelId="{313BCCF0-53E6-4DF7-9099-186AB18D66F5}" type="presOf" srcId="{174CA72C-6E6B-4BD9-98B2-767ECBA6899D}" destId="{AC8955DD-21D7-4EF3-9145-5D18352CFA76}" srcOrd="1" destOrd="0" presId="urn:microsoft.com/office/officeart/2005/8/layout/list1"/>
    <dgm:cxn modelId="{C7F3C2FC-4928-4A7A-85BF-E03529AE4586}" type="presParOf" srcId="{0C14EE39-0F34-4557-9CF9-A834AE172441}" destId="{1EE9EF0F-6265-4C70-940E-79DD00591B4A}" srcOrd="0" destOrd="0" presId="urn:microsoft.com/office/officeart/2005/8/layout/list1"/>
    <dgm:cxn modelId="{732B2205-2DEB-4734-820C-B8CF60F85532}" type="presParOf" srcId="{1EE9EF0F-6265-4C70-940E-79DD00591B4A}" destId="{BCBEFFB6-4124-42F1-88FF-A93B8179F325}" srcOrd="0" destOrd="0" presId="urn:microsoft.com/office/officeart/2005/8/layout/list1"/>
    <dgm:cxn modelId="{C55300B4-F126-43F8-A4CB-5D68FDA28437}" type="presParOf" srcId="{1EE9EF0F-6265-4C70-940E-79DD00591B4A}" destId="{A56D83D2-E5A4-4653-A0E1-62D48900204F}" srcOrd="1" destOrd="0" presId="urn:microsoft.com/office/officeart/2005/8/layout/list1"/>
    <dgm:cxn modelId="{31809786-C9E2-4BC2-8F4C-8BEB5C4509C3}" type="presParOf" srcId="{0C14EE39-0F34-4557-9CF9-A834AE172441}" destId="{A3130658-5A11-4453-8A51-255166FD6300}" srcOrd="1" destOrd="0" presId="urn:microsoft.com/office/officeart/2005/8/layout/list1"/>
    <dgm:cxn modelId="{D1E5B1CB-9FAE-445F-8C9B-4B7A8FE7FDA6}" type="presParOf" srcId="{0C14EE39-0F34-4557-9CF9-A834AE172441}" destId="{4C685DA7-F70B-4D2B-B636-F4D9F146685C}" srcOrd="2" destOrd="0" presId="urn:microsoft.com/office/officeart/2005/8/layout/list1"/>
    <dgm:cxn modelId="{33DB3F9E-BAE1-4E1D-A30F-180766A0C633}" type="presParOf" srcId="{0C14EE39-0F34-4557-9CF9-A834AE172441}" destId="{A06E9743-B5A9-411B-9840-C38DC9C628F2}" srcOrd="3" destOrd="0" presId="urn:microsoft.com/office/officeart/2005/8/layout/list1"/>
    <dgm:cxn modelId="{F528CE42-44A9-4765-AF5A-E5F89B7E067F}" type="presParOf" srcId="{0C14EE39-0F34-4557-9CF9-A834AE172441}" destId="{38D305C2-73BD-461E-99E6-5155EF0BA2C9}" srcOrd="4" destOrd="0" presId="urn:microsoft.com/office/officeart/2005/8/layout/list1"/>
    <dgm:cxn modelId="{248C7240-75E5-4D15-A943-6DEA6430253D}" type="presParOf" srcId="{38D305C2-73BD-461E-99E6-5155EF0BA2C9}" destId="{83F6871F-4A04-4974-B8BB-03DF0600488B}" srcOrd="0" destOrd="0" presId="urn:microsoft.com/office/officeart/2005/8/layout/list1"/>
    <dgm:cxn modelId="{0112C981-6178-4E3C-BAA9-99315F8C47D5}" type="presParOf" srcId="{38D305C2-73BD-461E-99E6-5155EF0BA2C9}" destId="{AC8955DD-21D7-4EF3-9145-5D18352CFA76}" srcOrd="1" destOrd="0" presId="urn:microsoft.com/office/officeart/2005/8/layout/list1"/>
    <dgm:cxn modelId="{E220DC1E-46E2-4F75-9C70-9F2B649FD2EF}" type="presParOf" srcId="{0C14EE39-0F34-4557-9CF9-A834AE172441}" destId="{9F9168BC-7473-493A-A0E6-59AE5919588F}" srcOrd="5" destOrd="0" presId="urn:microsoft.com/office/officeart/2005/8/layout/list1"/>
    <dgm:cxn modelId="{2045091A-BADF-4E23-9FDE-9BAA67CABE30}" type="presParOf" srcId="{0C14EE39-0F34-4557-9CF9-A834AE172441}" destId="{F5C23C3B-33B2-4332-AA6A-59D675DA397D}" srcOrd="6" destOrd="0" presId="urn:microsoft.com/office/officeart/2005/8/layout/list1"/>
    <dgm:cxn modelId="{50F9103A-DC34-4477-BD23-108C3205A052}" type="presParOf" srcId="{0C14EE39-0F34-4557-9CF9-A834AE172441}" destId="{36084102-DD27-4689-B9FC-DF044248CB6F}" srcOrd="7" destOrd="0" presId="urn:microsoft.com/office/officeart/2005/8/layout/list1"/>
    <dgm:cxn modelId="{BFF05C54-39C4-4D71-8AC4-B2133B9288F9}" type="presParOf" srcId="{0C14EE39-0F34-4557-9CF9-A834AE172441}" destId="{E73F9D46-71A5-4801-9AEC-6B488DFF5B92}" srcOrd="8" destOrd="0" presId="urn:microsoft.com/office/officeart/2005/8/layout/list1"/>
    <dgm:cxn modelId="{77A17FFC-26E1-47A4-9150-7DD0675E29D4}" type="presParOf" srcId="{E73F9D46-71A5-4801-9AEC-6B488DFF5B92}" destId="{3E077669-7281-490E-B345-6E217EC5347E}" srcOrd="0" destOrd="0" presId="urn:microsoft.com/office/officeart/2005/8/layout/list1"/>
    <dgm:cxn modelId="{41AECF30-B6B3-41D4-8C02-ADDECA4C31D6}" type="presParOf" srcId="{E73F9D46-71A5-4801-9AEC-6B488DFF5B92}" destId="{20D256D9-17A4-45E0-AEDA-1F27766A96D8}" srcOrd="1" destOrd="0" presId="urn:microsoft.com/office/officeart/2005/8/layout/list1"/>
    <dgm:cxn modelId="{E50DAA79-8138-4D61-8BF3-2B6195F911AF}" type="presParOf" srcId="{0C14EE39-0F34-4557-9CF9-A834AE172441}" destId="{88A14817-2C37-48DD-A818-26BFE3C26C43}" srcOrd="9" destOrd="0" presId="urn:microsoft.com/office/officeart/2005/8/layout/list1"/>
    <dgm:cxn modelId="{B88EE55C-2EBF-430F-B9CD-BEA767C8C2AF}" type="presParOf" srcId="{0C14EE39-0F34-4557-9CF9-A834AE172441}" destId="{35118E8F-C4CE-4951-965D-06A01B4E317F}" srcOrd="10" destOrd="0" presId="urn:microsoft.com/office/officeart/2005/8/layout/list1"/>
    <dgm:cxn modelId="{D69EC325-033C-4E49-8674-B0A13A87CD70}" type="presParOf" srcId="{0C14EE39-0F34-4557-9CF9-A834AE172441}" destId="{1DDCB73A-AF34-4268-B457-DD9955A98E63}" srcOrd="11" destOrd="0" presId="urn:microsoft.com/office/officeart/2005/8/layout/list1"/>
    <dgm:cxn modelId="{FBAB4EDE-287F-4F26-A998-3B2B0AB7C3DB}" type="presParOf" srcId="{0C14EE39-0F34-4557-9CF9-A834AE172441}" destId="{5CC0D603-842C-4372-9757-FBA9EC77639F}" srcOrd="12" destOrd="0" presId="urn:microsoft.com/office/officeart/2005/8/layout/list1"/>
    <dgm:cxn modelId="{15F627A9-208E-496D-844A-45D179B87561}" type="presParOf" srcId="{5CC0D603-842C-4372-9757-FBA9EC77639F}" destId="{9A7D800D-FCBD-45CB-BC20-4CCEDC068DFA}" srcOrd="0" destOrd="0" presId="urn:microsoft.com/office/officeart/2005/8/layout/list1"/>
    <dgm:cxn modelId="{2C91CB62-0A7F-4041-9B4F-6A488C901751}" type="presParOf" srcId="{5CC0D603-842C-4372-9757-FBA9EC77639F}" destId="{1BCFB198-C7B3-40ED-90A9-04D648E25BFB}" srcOrd="1" destOrd="0" presId="urn:microsoft.com/office/officeart/2005/8/layout/list1"/>
    <dgm:cxn modelId="{F8BCF208-382C-4C39-8C94-CA53C1F4EF3B}" type="presParOf" srcId="{0C14EE39-0F34-4557-9CF9-A834AE172441}" destId="{65EB7D16-4168-4624-9746-D94A8CB59A83}" srcOrd="13" destOrd="0" presId="urn:microsoft.com/office/officeart/2005/8/layout/list1"/>
    <dgm:cxn modelId="{99F1F9F7-45B8-4A7B-A4ED-79943F8525B9}" type="presParOf" srcId="{0C14EE39-0F34-4557-9CF9-A834AE172441}" destId="{55996574-A006-450E-A773-23C1E0762BAE}" srcOrd="14" destOrd="0" presId="urn:microsoft.com/office/officeart/2005/8/layout/list1"/>
    <dgm:cxn modelId="{92783FED-F247-4A7E-89C5-52B3F893BB85}" type="presParOf" srcId="{0C14EE39-0F34-4557-9CF9-A834AE172441}" destId="{A889A6B1-926F-4F33-B48E-A8C14F536EF6}" srcOrd="15" destOrd="0" presId="urn:microsoft.com/office/officeart/2005/8/layout/list1"/>
    <dgm:cxn modelId="{938CA911-5CBD-4998-A50F-CD26F972E262}" type="presParOf" srcId="{0C14EE39-0F34-4557-9CF9-A834AE172441}" destId="{39F50394-249E-4C5E-88B0-FB2076092E13}" srcOrd="16" destOrd="0" presId="urn:microsoft.com/office/officeart/2005/8/layout/list1"/>
    <dgm:cxn modelId="{95ACED12-731E-41EC-B40B-B1665C7CE8EB}" type="presParOf" srcId="{39F50394-249E-4C5E-88B0-FB2076092E13}" destId="{89EE5F16-2B9C-431F-B146-7DC212378056}" srcOrd="0" destOrd="0" presId="urn:microsoft.com/office/officeart/2005/8/layout/list1"/>
    <dgm:cxn modelId="{A40CF4FA-96DD-4D76-8B93-019A3486BCF3}" type="presParOf" srcId="{39F50394-249E-4C5E-88B0-FB2076092E13}" destId="{4CB36EBD-41B1-4649-8279-8B89B44F887F}" srcOrd="1" destOrd="0" presId="urn:microsoft.com/office/officeart/2005/8/layout/list1"/>
    <dgm:cxn modelId="{656425D7-1CDB-4F96-A7EA-F7AA91D4220F}" type="presParOf" srcId="{0C14EE39-0F34-4557-9CF9-A834AE172441}" destId="{9E482284-BAF2-4FD7-AFA9-57CA67E238CF}" srcOrd="17" destOrd="0" presId="urn:microsoft.com/office/officeart/2005/8/layout/list1"/>
    <dgm:cxn modelId="{F0259046-6AE1-44DF-A4AA-A812D645E943}" type="presParOf" srcId="{0C14EE39-0F34-4557-9CF9-A834AE172441}" destId="{C143CA66-8A44-4D50-829D-CE674D8F53A8}" srcOrd="18" destOrd="0" presId="urn:microsoft.com/office/officeart/2005/8/layout/list1"/>
    <dgm:cxn modelId="{B15F7939-14C0-43EB-B559-F7893395B55F}" type="presParOf" srcId="{0C14EE39-0F34-4557-9CF9-A834AE172441}" destId="{528F4036-353E-4207-AF5F-241051A98ED0}" srcOrd="19" destOrd="0" presId="urn:microsoft.com/office/officeart/2005/8/layout/list1"/>
    <dgm:cxn modelId="{A8989F96-2057-4BEA-B3C8-9736EAA52F76}" type="presParOf" srcId="{0C14EE39-0F34-4557-9CF9-A834AE172441}" destId="{9F7E6F48-188E-4979-BD2D-14E716FB6C13}" srcOrd="20" destOrd="0" presId="urn:microsoft.com/office/officeart/2005/8/layout/list1"/>
    <dgm:cxn modelId="{576BB90F-5A57-4755-970A-FB06F15EA207}" type="presParOf" srcId="{9F7E6F48-188E-4979-BD2D-14E716FB6C13}" destId="{154185EC-5DA7-44FA-ABAA-8D207990F4BC}" srcOrd="0" destOrd="0" presId="urn:microsoft.com/office/officeart/2005/8/layout/list1"/>
    <dgm:cxn modelId="{DEB61311-A0DA-46F3-A18E-EF574D1F416E}" type="presParOf" srcId="{9F7E6F48-188E-4979-BD2D-14E716FB6C13}" destId="{E6A1EE27-AE99-426C-94F6-4930BBD07FF3}" srcOrd="1" destOrd="0" presId="urn:microsoft.com/office/officeart/2005/8/layout/list1"/>
    <dgm:cxn modelId="{D873F52A-CEC1-492D-8A86-3D0695061B51}" type="presParOf" srcId="{0C14EE39-0F34-4557-9CF9-A834AE172441}" destId="{508A3510-3497-4F8F-BDB1-B6ACD7630C3F}" srcOrd="21" destOrd="0" presId="urn:microsoft.com/office/officeart/2005/8/layout/list1"/>
    <dgm:cxn modelId="{7244776E-4D21-49F0-9DD4-5C81D298EEEF}" type="presParOf" srcId="{0C14EE39-0F34-4557-9CF9-A834AE172441}" destId="{31F0E109-747B-4D9C-8F93-2C6C7626BE6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85DA7-F70B-4D2B-B636-F4D9F146685C}">
      <dsp:nvSpPr>
        <dsp:cNvPr id="0" name=""/>
        <dsp:cNvSpPr/>
      </dsp:nvSpPr>
      <dsp:spPr>
        <a:xfrm>
          <a:off x="0" y="278673"/>
          <a:ext cx="760207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6D83D2-E5A4-4653-A0E1-62D48900204F}">
      <dsp:nvSpPr>
        <dsp:cNvPr id="0" name=""/>
        <dsp:cNvSpPr/>
      </dsp:nvSpPr>
      <dsp:spPr>
        <a:xfrm>
          <a:off x="380103" y="27753"/>
          <a:ext cx="5321449" cy="50184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138" tIns="0" rIns="2011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Fully</a:t>
          </a:r>
          <a:r>
            <a:rPr lang="it-IT" sz="1700" kern="1200" dirty="0"/>
            <a:t> </a:t>
          </a:r>
          <a:r>
            <a:rPr lang="it-IT" sz="1700" kern="1200" dirty="0" err="1"/>
            <a:t>Autonomous</a:t>
          </a:r>
          <a:endParaRPr lang="it-IT" sz="1700" kern="1200" dirty="0"/>
        </a:p>
      </dsp:txBody>
      <dsp:txXfrm>
        <a:off x="404601" y="52251"/>
        <a:ext cx="5272453" cy="452844"/>
      </dsp:txXfrm>
    </dsp:sp>
    <dsp:sp modelId="{F5C23C3B-33B2-4332-AA6A-59D675DA397D}">
      <dsp:nvSpPr>
        <dsp:cNvPr id="0" name=""/>
        <dsp:cNvSpPr/>
      </dsp:nvSpPr>
      <dsp:spPr>
        <a:xfrm>
          <a:off x="0" y="1049793"/>
          <a:ext cx="760207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8955DD-21D7-4EF3-9145-5D18352CFA76}">
      <dsp:nvSpPr>
        <dsp:cNvPr id="0" name=""/>
        <dsp:cNvSpPr/>
      </dsp:nvSpPr>
      <dsp:spPr>
        <a:xfrm>
          <a:off x="380103" y="798873"/>
          <a:ext cx="5321449" cy="501840"/>
        </a:xfrm>
        <a:prstGeom prst="roundRect">
          <a:avLst/>
        </a:prstGeom>
        <a:solidFill>
          <a:srgbClr val="E3201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138" tIns="0" rIns="2011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Semi </a:t>
          </a:r>
          <a:r>
            <a:rPr lang="it-IT" sz="1700" kern="1200" dirty="0" err="1"/>
            <a:t>Autonomous</a:t>
          </a:r>
          <a:endParaRPr lang="it-IT" sz="1700" kern="1200" dirty="0"/>
        </a:p>
      </dsp:txBody>
      <dsp:txXfrm>
        <a:off x="404601" y="823371"/>
        <a:ext cx="5272453" cy="452844"/>
      </dsp:txXfrm>
    </dsp:sp>
    <dsp:sp modelId="{35118E8F-C4CE-4951-965D-06A01B4E317F}">
      <dsp:nvSpPr>
        <dsp:cNvPr id="0" name=""/>
        <dsp:cNvSpPr/>
      </dsp:nvSpPr>
      <dsp:spPr>
        <a:xfrm>
          <a:off x="0" y="1820913"/>
          <a:ext cx="760207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D256D9-17A4-45E0-AEDA-1F27766A96D8}">
      <dsp:nvSpPr>
        <dsp:cNvPr id="0" name=""/>
        <dsp:cNvSpPr/>
      </dsp:nvSpPr>
      <dsp:spPr>
        <a:xfrm>
          <a:off x="380103" y="1569993"/>
          <a:ext cx="5321449" cy="501840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138" tIns="0" rIns="2011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Real Time</a:t>
          </a:r>
        </a:p>
      </dsp:txBody>
      <dsp:txXfrm>
        <a:off x="404601" y="1594491"/>
        <a:ext cx="5272453" cy="452844"/>
      </dsp:txXfrm>
    </dsp:sp>
    <dsp:sp modelId="{55996574-A006-450E-A773-23C1E0762BAE}">
      <dsp:nvSpPr>
        <dsp:cNvPr id="0" name=""/>
        <dsp:cNvSpPr/>
      </dsp:nvSpPr>
      <dsp:spPr>
        <a:xfrm>
          <a:off x="0" y="2592033"/>
          <a:ext cx="760207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CFB198-C7B3-40ED-90A9-04D648E25BFB}">
      <dsp:nvSpPr>
        <dsp:cNvPr id="0" name=""/>
        <dsp:cNvSpPr/>
      </dsp:nvSpPr>
      <dsp:spPr>
        <a:xfrm>
          <a:off x="380103" y="2341113"/>
          <a:ext cx="5321449" cy="50184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138" tIns="0" rIns="2011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Analytical</a:t>
          </a:r>
          <a:endParaRPr lang="it-IT" sz="1700" kern="1200" dirty="0"/>
        </a:p>
      </dsp:txBody>
      <dsp:txXfrm>
        <a:off x="404601" y="2365611"/>
        <a:ext cx="5272453" cy="452844"/>
      </dsp:txXfrm>
    </dsp:sp>
    <dsp:sp modelId="{C143CA66-8A44-4D50-829D-CE674D8F53A8}">
      <dsp:nvSpPr>
        <dsp:cNvPr id="0" name=""/>
        <dsp:cNvSpPr/>
      </dsp:nvSpPr>
      <dsp:spPr>
        <a:xfrm>
          <a:off x="0" y="3363153"/>
          <a:ext cx="760207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B36EBD-41B1-4649-8279-8B89B44F887F}">
      <dsp:nvSpPr>
        <dsp:cNvPr id="0" name=""/>
        <dsp:cNvSpPr/>
      </dsp:nvSpPr>
      <dsp:spPr>
        <a:xfrm>
          <a:off x="380103" y="3112233"/>
          <a:ext cx="5321449" cy="50184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138" tIns="0" rIns="2011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Visual</a:t>
          </a:r>
        </a:p>
      </dsp:txBody>
      <dsp:txXfrm>
        <a:off x="404601" y="3136731"/>
        <a:ext cx="5272453" cy="452844"/>
      </dsp:txXfrm>
    </dsp:sp>
    <dsp:sp modelId="{31F0E109-747B-4D9C-8F93-2C6C7626BE65}">
      <dsp:nvSpPr>
        <dsp:cNvPr id="0" name=""/>
        <dsp:cNvSpPr/>
      </dsp:nvSpPr>
      <dsp:spPr>
        <a:xfrm>
          <a:off x="0" y="4134273"/>
          <a:ext cx="760207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A1EE27-AE99-426C-94F6-4930BBD07FF3}">
      <dsp:nvSpPr>
        <dsp:cNvPr id="0" name=""/>
        <dsp:cNvSpPr/>
      </dsp:nvSpPr>
      <dsp:spPr>
        <a:xfrm>
          <a:off x="380103" y="3883353"/>
          <a:ext cx="5321449" cy="50184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138" tIns="0" rIns="20113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 err="1"/>
            <a:t>Capture</a:t>
          </a:r>
          <a:endParaRPr lang="it-IT" sz="1700" kern="1200" dirty="0"/>
        </a:p>
      </dsp:txBody>
      <dsp:txXfrm>
        <a:off x="404601" y="3907851"/>
        <a:ext cx="527245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916C3-B0FC-3B42-88DD-19C290C06BF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704FA-A81C-DF43-8614-FE113069D6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6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75FF-9322-490E-862D-4FAE1035FAA0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99" y="5717744"/>
            <a:ext cx="1074601" cy="528254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>
            <a:off x="0" y="6353502"/>
            <a:ext cx="12192000" cy="504497"/>
          </a:xfrm>
          <a:prstGeom prst="rect">
            <a:avLst/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2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DE19-25DC-483D-BC94-6E8427BAE71A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  <p:sp>
        <p:nvSpPr>
          <p:cNvPr id="7" name="Pentagono 6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70D2-2B5A-4393-8460-C1D6DACEEEC7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5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67640" y="877421"/>
            <a:ext cx="1125672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12192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" y="110464"/>
            <a:ext cx="142243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167072" y="4328444"/>
            <a:ext cx="540884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336639" y="4414388"/>
            <a:ext cx="540884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336639" y="4871283"/>
            <a:ext cx="5123981" cy="8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1" y="49073"/>
            <a:ext cx="5420703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50" y="110464"/>
            <a:ext cx="22789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9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12192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2589894" y="6447067"/>
            <a:ext cx="704734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" y="38688"/>
            <a:ext cx="12005349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7" y="1121564"/>
            <a:ext cx="11199739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12192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" y="6393682"/>
            <a:ext cx="3632340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49" y="6318000"/>
            <a:ext cx="22789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07" y="6333858"/>
            <a:ext cx="128996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5B6E-0DF6-4719-89B4-4A56D494B295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690173-0412-CB43-ABD2-F76EADD2789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Pentagono 6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4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F2DD-D1C3-4E27-9D51-61D057703CC2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F14A-A1A5-43D1-B245-63A5F94E6E7E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entagono 7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3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B9F4-7220-4BF3-88DB-B7F3B24D0A1A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entagono 9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53EE-7DE5-4696-ABA9-AE4F2B6500EF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  <p:sp>
        <p:nvSpPr>
          <p:cNvPr id="6" name="Pentagono 5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B1B6-1984-403D-AC0F-B4CF1A05ED89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  <p:sp>
        <p:nvSpPr>
          <p:cNvPr id="5" name="Pentagono 4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D6BAC-DF63-4D59-813B-8A8D561375D7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entagono 7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4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79B6-43FD-4619-93B9-91390231E651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0173-0412-CB43-ABD2-F76EADD27896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entagono 7"/>
          <p:cNvSpPr/>
          <p:nvPr userDrawn="1"/>
        </p:nvSpPr>
        <p:spPr>
          <a:xfrm>
            <a:off x="0" y="770988"/>
            <a:ext cx="838200" cy="504497"/>
          </a:xfrm>
          <a:prstGeom prst="homePlate">
            <a:avLst>
              <a:gd name="adj" fmla="val 0"/>
            </a:avLst>
          </a:prstGeom>
          <a:solidFill>
            <a:srgbClr val="E32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utiger" charset="0"/>
                <a:ea typeface="Frutiger" charset="0"/>
                <a:cs typeface="Frutiger" charset="0"/>
              </a:defRPr>
            </a:lvl1pPr>
          </a:lstStyle>
          <a:p>
            <a:fld id="{5E86D9AD-22CA-4043-84B3-ADB49C801882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utiger" charset="0"/>
                <a:ea typeface="Frutiger" charset="0"/>
                <a:cs typeface="Frutiger" charset="0"/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utiger" charset="0"/>
                <a:ea typeface="Frutiger" charset="0"/>
                <a:cs typeface="Frutiger" charset="0"/>
              </a:defRPr>
            </a:lvl1pPr>
          </a:lstStyle>
          <a:p>
            <a:fld id="{BA690173-0412-CB43-ABD2-F76EADD2789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utiger" charset="0"/>
          <a:ea typeface="Frutiger" charset="0"/>
          <a:cs typeface="Frutige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Frutiger" charset="0"/>
          <a:ea typeface="Frutiger" charset="0"/>
          <a:cs typeface="Frutiger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Frutiger" charset="0"/>
          <a:ea typeface="Frutiger" charset="0"/>
          <a:cs typeface="Frutiger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Frutiger" charset="0"/>
          <a:ea typeface="Frutiger" charset="0"/>
          <a:cs typeface="Frutiger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utiger" charset="0"/>
          <a:ea typeface="Frutiger" charset="0"/>
          <a:cs typeface="Frutiger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Frutiger" charset="0"/>
          <a:ea typeface="Frutiger" charset="0"/>
          <a:cs typeface="Frutiger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34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7" y="1121564"/>
            <a:ext cx="10717721" cy="49652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it-IT" sz="4000" b="1" dirty="0">
              <a:solidFill>
                <a:srgbClr val="E3201A"/>
              </a:solidFill>
              <a:latin typeface="Frutiger"/>
            </a:endParaRPr>
          </a:p>
          <a:p>
            <a:pPr marL="0" indent="0" algn="ctr">
              <a:buNone/>
            </a:pPr>
            <a:r>
              <a:rPr lang="it-IT" sz="3500" b="1" dirty="0">
                <a:solidFill>
                  <a:srgbClr val="E3201A"/>
                </a:solidFill>
              </a:rPr>
              <a:t>Il Gemello Digitale 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E3201A"/>
                </a:solidFill>
              </a:rPr>
              <a:t>del Comune di Milano</a:t>
            </a:r>
          </a:p>
          <a:p>
            <a:pPr marL="0" indent="0" algn="ctr">
              <a:buNone/>
            </a:pPr>
            <a:endParaRPr lang="it-IT" sz="3500" b="1" dirty="0">
              <a:solidFill>
                <a:srgbClr val="E3201A"/>
              </a:solidFill>
            </a:endParaRPr>
          </a:p>
          <a:p>
            <a:pPr marL="0" indent="0" algn="ctr">
              <a:buNone/>
            </a:pPr>
            <a:endParaRPr lang="it-IT" sz="3500" b="1" dirty="0">
              <a:solidFill>
                <a:srgbClr val="E3201A"/>
              </a:solidFill>
            </a:endParaRPr>
          </a:p>
          <a:p>
            <a:pPr marL="0" indent="0" algn="ctr">
              <a:buNone/>
            </a:pPr>
            <a:r>
              <a:rPr lang="it-IT" sz="3500" b="1" dirty="0">
                <a:solidFill>
                  <a:srgbClr val="E3201A"/>
                </a:solidFill>
              </a:rPr>
              <a:t>11.04.2024</a:t>
            </a:r>
          </a:p>
          <a:p>
            <a:pPr marL="0" indent="0" algn="ctr">
              <a:buNone/>
            </a:pPr>
            <a:endParaRPr lang="it-IT" sz="3500" b="1" dirty="0">
              <a:solidFill>
                <a:srgbClr val="E3201A"/>
              </a:solidFill>
            </a:endParaRPr>
          </a:p>
          <a:p>
            <a:pPr marL="0" indent="0" algn="ctr">
              <a:buNone/>
            </a:pPr>
            <a:endParaRPr lang="it-IT" sz="3500" b="1" dirty="0">
              <a:solidFill>
                <a:srgbClr val="E3201A"/>
              </a:solidFill>
            </a:endParaRPr>
          </a:p>
          <a:p>
            <a:pPr marL="0" indent="0" algn="ctr">
              <a:buNone/>
            </a:pPr>
            <a:r>
              <a:rPr lang="it-IT" sz="3500" b="1" dirty="0">
                <a:solidFill>
                  <a:srgbClr val="E3201A"/>
                </a:solidFill>
              </a:rPr>
              <a:t>Direzione Innovazione Tecnologica e Digitale 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E3201A"/>
                </a:solidFill>
              </a:rPr>
              <a:t> Area Interoperabilità del Dato</a:t>
            </a:r>
          </a:p>
          <a:p>
            <a:pPr marL="0" indent="0" algn="ctr">
              <a:buNone/>
            </a:pPr>
            <a:r>
              <a:rPr lang="it-IT" sz="3500" b="1" dirty="0">
                <a:solidFill>
                  <a:srgbClr val="E3201A"/>
                </a:solidFill>
              </a:rPr>
              <a:t>Ing. Silvia Castellanza</a:t>
            </a:r>
          </a:p>
        </p:txBody>
      </p:sp>
    </p:spTree>
    <p:extLst>
      <p:ext uri="{BB962C8B-B14F-4D97-AF65-F5344CB8AC3E}">
        <p14:creationId xmlns:p14="http://schemas.microsoft.com/office/powerpoint/2010/main" val="31935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3201A"/>
                </a:solidFill>
              </a:rPr>
              <a:t>Architettura del Gemello Digitale Esteso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234CA7-518A-0180-3E22-C83576553FD6}"/>
              </a:ext>
            </a:extLst>
          </p:cNvPr>
          <p:cNvSpPr txBox="1">
            <a:spLocks/>
          </p:cNvSpPr>
          <p:nvPr/>
        </p:nvSpPr>
        <p:spPr>
          <a:xfrm>
            <a:off x="346364" y="2212362"/>
            <a:ext cx="5417127" cy="332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Frutiger" charset="0"/>
                <a:ea typeface="Frutiger" charset="0"/>
                <a:cs typeface="Frutig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Frutiger" charset="0"/>
                <a:ea typeface="Frutiger" charset="0"/>
                <a:cs typeface="Frutig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Frutiger" charset="0"/>
                <a:ea typeface="Frutiger" charset="0"/>
                <a:cs typeface="Frutig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rutiger" charset="0"/>
                <a:ea typeface="Frutiger" charset="0"/>
                <a:cs typeface="Frutig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Frutiger" charset="0"/>
                <a:ea typeface="Frutiger" charset="0"/>
                <a:cs typeface="Frutig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it-IT" sz="1400" dirty="0"/>
          </a:p>
          <a:p>
            <a:pPr>
              <a:spcBef>
                <a:spcPts val="600"/>
              </a:spcBef>
            </a:pPr>
            <a:r>
              <a:rPr lang="it-IT" sz="1800" dirty="0"/>
              <a:t>Il </a:t>
            </a:r>
            <a:r>
              <a:rPr lang="it-IT" sz="1800" b="1" dirty="0"/>
              <a:t>Gemello Digitale di Milano</a:t>
            </a:r>
            <a:r>
              <a:rPr lang="it-IT" sz="1800" dirty="0"/>
              <a:t>: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È la rappresentazione digitale della città, alimentata dai dati e dalle informazioni in tempo reale di tutti i servizi digitali sul territorio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Permette di monitorare e governare la città e i suoi servizi, sia per ambito che per singolo servizio, ma anche correlando informazioni afferenti a servizi ed ambiti diversi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Può essere usato a supporto di decisioni «data </a:t>
            </a:r>
            <a:r>
              <a:rPr lang="it-IT" sz="1800" dirty="0" err="1"/>
              <a:t>driven</a:t>
            </a:r>
            <a:r>
              <a:rPr lang="it-IT" sz="1800" dirty="0"/>
              <a:t>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86D5F2-C20E-9718-2109-012C5AA37659}"/>
              </a:ext>
            </a:extLst>
          </p:cNvPr>
          <p:cNvSpPr txBox="1"/>
          <p:nvPr/>
        </p:nvSpPr>
        <p:spPr>
          <a:xfrm>
            <a:off x="346364" y="1012033"/>
            <a:ext cx="11697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7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FF0000"/>
                </a:solidFill>
              </a:rPr>
              <a:t>Obiettivo </a:t>
            </a:r>
          </a:p>
          <a:p>
            <a:pPr marL="79375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Permettere al Comune di Milano e agli operatori della città di raccogliere e governare le informazioni relative ai servizi, correlarle e renderle disponibili per migliorare la gestione operativa, il monitoraggio e la pianificazione, anche attraverso analisi predittive, del territorio e sviluppare un portafoglio di servizi di Smart City integrato.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6751781" y="2212362"/>
            <a:ext cx="4950691" cy="3911347"/>
            <a:chOff x="5896140" y="1315321"/>
            <a:chExt cx="5236107" cy="5205788"/>
          </a:xfrm>
        </p:grpSpPr>
        <p:grpSp>
          <p:nvGrpSpPr>
            <p:cNvPr id="7" name="Gruppo 6"/>
            <p:cNvGrpSpPr/>
            <p:nvPr/>
          </p:nvGrpSpPr>
          <p:grpSpPr>
            <a:xfrm>
              <a:off x="6436865" y="5184330"/>
              <a:ext cx="4370356" cy="1290956"/>
              <a:chOff x="7402179" y="4127288"/>
              <a:chExt cx="3347636" cy="1382426"/>
            </a:xfrm>
          </p:grpSpPr>
          <p:pic>
            <p:nvPicPr>
              <p:cNvPr id="45" name="Immagine 44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tretch>
                <a:fillRect/>
              </a:stretch>
            </p:blipFill>
            <p:spPr>
              <a:xfrm>
                <a:off x="7402179" y="4127288"/>
                <a:ext cx="3347636" cy="1382426"/>
              </a:xfrm>
              <a:prstGeom prst="rect">
                <a:avLst/>
              </a:prstGeom>
            </p:spPr>
          </p:pic>
          <p:sp>
            <p:nvSpPr>
              <p:cNvPr id="46" name="Ovale 45"/>
              <p:cNvSpPr/>
              <p:nvPr/>
            </p:nvSpPr>
            <p:spPr>
              <a:xfrm>
                <a:off x="9155879" y="4351887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9303396" y="4911311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Ovale 47"/>
              <p:cNvSpPr/>
              <p:nvPr/>
            </p:nvSpPr>
            <p:spPr>
              <a:xfrm>
                <a:off x="8454563" y="4761462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Ovale 48"/>
              <p:cNvSpPr/>
              <p:nvPr/>
            </p:nvSpPr>
            <p:spPr>
              <a:xfrm>
                <a:off x="9553213" y="4644793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9705613" y="4797193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" name="Gruppo 7"/>
            <p:cNvGrpSpPr/>
            <p:nvPr/>
          </p:nvGrpSpPr>
          <p:grpSpPr>
            <a:xfrm>
              <a:off x="6436865" y="3981538"/>
              <a:ext cx="4370356" cy="1311320"/>
              <a:chOff x="3589496" y="5164004"/>
              <a:chExt cx="3347636" cy="1404233"/>
            </a:xfrm>
          </p:grpSpPr>
          <p:pic>
            <p:nvPicPr>
              <p:cNvPr id="37" name="Immagine 3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FFC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89496" y="5164004"/>
                <a:ext cx="3347636" cy="1382426"/>
              </a:xfrm>
              <a:prstGeom prst="rect">
                <a:avLst/>
              </a:prstGeom>
            </p:spPr>
          </p:pic>
          <p:sp>
            <p:nvSpPr>
              <p:cNvPr id="38" name="Ovale 37"/>
              <p:cNvSpPr/>
              <p:nvPr/>
            </p:nvSpPr>
            <p:spPr>
              <a:xfrm>
                <a:off x="5465762" y="5378432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Ovale 38"/>
              <p:cNvSpPr/>
              <p:nvPr/>
            </p:nvSpPr>
            <p:spPr>
              <a:xfrm>
                <a:off x="5218643" y="5754975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4764446" y="5788007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Ovale 40"/>
              <p:cNvSpPr/>
              <p:nvPr/>
            </p:nvSpPr>
            <p:spPr>
              <a:xfrm>
                <a:off x="5863096" y="6056348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6015496" y="5823738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3589496" y="6238653"/>
                <a:ext cx="886418" cy="329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1400" b="1"/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5263314" y="6121826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9" name="Gruppo 8"/>
            <p:cNvGrpSpPr/>
            <p:nvPr/>
          </p:nvGrpSpPr>
          <p:grpSpPr>
            <a:xfrm>
              <a:off x="6436865" y="3635715"/>
              <a:ext cx="4370356" cy="1311320"/>
              <a:chOff x="7124426" y="2103828"/>
              <a:chExt cx="3347636" cy="1404233"/>
            </a:xfrm>
          </p:grpSpPr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124426" y="2103828"/>
                <a:ext cx="3347636" cy="1382426"/>
              </a:xfrm>
              <a:prstGeom prst="rect">
                <a:avLst/>
              </a:prstGeom>
            </p:spPr>
          </p:pic>
          <p:sp>
            <p:nvSpPr>
              <p:cNvPr id="31" name="Ovale 30"/>
              <p:cNvSpPr/>
              <p:nvPr/>
            </p:nvSpPr>
            <p:spPr>
              <a:xfrm>
                <a:off x="8446786" y="2791270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e 31"/>
              <p:cNvSpPr/>
              <p:nvPr/>
            </p:nvSpPr>
            <p:spPr>
              <a:xfrm>
                <a:off x="8304546" y="2440507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Ovale 32"/>
              <p:cNvSpPr/>
              <p:nvPr/>
            </p:nvSpPr>
            <p:spPr>
              <a:xfrm>
                <a:off x="8751586" y="3096070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Ovale 33"/>
              <p:cNvSpPr/>
              <p:nvPr/>
            </p:nvSpPr>
            <p:spPr>
              <a:xfrm>
                <a:off x="9018336" y="2419795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Ovale 34"/>
              <p:cNvSpPr/>
              <p:nvPr/>
            </p:nvSpPr>
            <p:spPr>
              <a:xfrm>
                <a:off x="9551686" y="2653150"/>
                <a:ext cx="76100" cy="577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7124426" y="3178477"/>
                <a:ext cx="1150678" cy="329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1400" b="1"/>
              </a:p>
            </p:txBody>
          </p:sp>
        </p:grp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6436865" y="1520172"/>
              <a:ext cx="4370356" cy="1290956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10972800" y="3355562"/>
              <a:ext cx="105878" cy="154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4 11"/>
            <p:cNvCxnSpPr>
              <a:stCxn id="35" idx="7"/>
              <a:endCxn id="11" idx="1"/>
            </p:cNvCxnSpPr>
            <p:nvPr/>
          </p:nvCxnSpPr>
          <p:spPr>
            <a:xfrm rot="5400000" flipH="1" flipV="1">
              <a:off x="9969621" y="3153410"/>
              <a:ext cx="724023" cy="1282335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4 12"/>
            <p:cNvCxnSpPr>
              <a:stCxn id="34" idx="0"/>
              <a:endCxn id="11" idx="1"/>
            </p:cNvCxnSpPr>
            <p:nvPr/>
          </p:nvCxnSpPr>
          <p:spPr>
            <a:xfrm rot="5400000" flipH="1" flipV="1">
              <a:off x="9716819" y="2674796"/>
              <a:ext cx="498211" cy="2013751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4 13"/>
            <p:cNvCxnSpPr>
              <a:stCxn id="33" idx="0"/>
              <a:endCxn id="11" idx="1"/>
            </p:cNvCxnSpPr>
            <p:nvPr/>
          </p:nvCxnSpPr>
          <p:spPr>
            <a:xfrm rot="5400000" flipH="1" flipV="1">
              <a:off x="9226934" y="2816438"/>
              <a:ext cx="1129739" cy="2361994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4 14"/>
            <p:cNvCxnSpPr>
              <a:stCxn id="31" idx="0"/>
              <a:endCxn id="11" idx="1"/>
            </p:cNvCxnSpPr>
            <p:nvPr/>
          </p:nvCxnSpPr>
          <p:spPr>
            <a:xfrm rot="5400000" flipH="1" flipV="1">
              <a:off x="9170291" y="2475162"/>
              <a:ext cx="845106" cy="2759912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4 15"/>
            <p:cNvCxnSpPr>
              <a:stCxn id="32" idx="7"/>
              <a:endCxn id="11" idx="1"/>
            </p:cNvCxnSpPr>
            <p:nvPr/>
          </p:nvCxnSpPr>
          <p:spPr>
            <a:xfrm rot="5400000" flipH="1" flipV="1">
              <a:off x="9254834" y="2240049"/>
              <a:ext cx="525450" cy="2910482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4 16"/>
            <p:cNvCxnSpPr>
              <a:stCxn id="41" idx="1"/>
              <a:endCxn id="11" idx="1"/>
            </p:cNvCxnSpPr>
            <p:nvPr/>
          </p:nvCxnSpPr>
          <p:spPr>
            <a:xfrm rot="5400000" flipH="1" flipV="1">
              <a:off x="9501119" y="3351056"/>
              <a:ext cx="1390172" cy="1553190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4 17"/>
            <p:cNvCxnSpPr>
              <a:stCxn id="42" idx="4"/>
              <a:endCxn id="11" idx="1"/>
            </p:cNvCxnSpPr>
            <p:nvPr/>
          </p:nvCxnSpPr>
          <p:spPr>
            <a:xfrm rot="5400000" flipH="1" flipV="1">
              <a:off x="9703754" y="3382505"/>
              <a:ext cx="1218985" cy="1319105"/>
            </a:xfrm>
            <a:prstGeom prst="bentConnector4">
              <a:avLst>
                <a:gd name="adj1" fmla="val 98110"/>
                <a:gd name="adj2" fmla="val 51883"/>
              </a:avLst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4 18"/>
            <p:cNvCxnSpPr>
              <a:stCxn id="44" idx="7"/>
              <a:endCxn id="11" idx="1"/>
            </p:cNvCxnSpPr>
            <p:nvPr/>
          </p:nvCxnSpPr>
          <p:spPr>
            <a:xfrm rot="5400000" flipH="1" flipV="1">
              <a:off x="9114163" y="3025246"/>
              <a:ext cx="1451317" cy="2265957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4 19"/>
            <p:cNvCxnSpPr>
              <a:stCxn id="40" idx="0"/>
              <a:endCxn id="11" idx="1"/>
            </p:cNvCxnSpPr>
            <p:nvPr/>
          </p:nvCxnSpPr>
          <p:spPr>
            <a:xfrm rot="5400000" flipH="1" flipV="1">
              <a:off x="8930777" y="2522231"/>
              <a:ext cx="1131688" cy="2952357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4 20"/>
            <p:cNvCxnSpPr>
              <a:endCxn id="10" idx="2"/>
            </p:cNvCxnSpPr>
            <p:nvPr/>
          </p:nvCxnSpPr>
          <p:spPr>
            <a:xfrm rot="10800000">
              <a:off x="8622043" y="2811128"/>
              <a:ext cx="2404326" cy="330128"/>
            </a:xfrm>
            <a:prstGeom prst="bentConnector2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21"/>
            <p:cNvSpPr/>
            <p:nvPr/>
          </p:nvSpPr>
          <p:spPr>
            <a:xfrm>
              <a:off x="11026369" y="3064100"/>
              <a:ext cx="105878" cy="154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6800" y1="40102" x2="16800" y2="40102"/>
                          <a14:foregroundMark x1="30200" y1="21320" x2="30200" y2="21320"/>
                          <a14:foregroundMark x1="27100" y1="18613" x2="27100" y2="18613"/>
                          <a14:foregroundMark x1="20600" y1="8968" x2="20600" y2="8968"/>
                          <a14:foregroundMark x1="21300" y1="11844" x2="21300" y2="11844"/>
                          <a14:foregroundMark x1="25800" y1="30118" x2="25800" y2="30118"/>
                          <a14:foregroundMark x1="28300" y1="43486" x2="28300" y2="43486"/>
                          <a14:foregroundMark x1="44400" y1="4738" x2="44400" y2="4738"/>
                          <a14:foregroundMark x1="45200" y1="3384" x2="45200" y2="3384"/>
                          <a14:foregroundMark x1="56600" y1="28426" x2="56600" y2="28426"/>
                          <a14:foregroundMark x1="45900" y1="34856" x2="45900" y2="34856"/>
                          <a14:foregroundMark x1="53500" y1="45178" x2="53500" y2="45178"/>
                          <a14:foregroundMark x1="53200" y1="48054" x2="53200" y2="48054"/>
                          <a14:foregroundMark x1="55300" y1="46362" x2="55300" y2="46362"/>
                          <a14:foregroundMark x1="56600" y1="45516" x2="56600" y2="45516"/>
                          <a14:foregroundMark x1="50600" y1="64467" x2="50600" y2="64467"/>
                          <a14:foregroundMark x1="48300" y1="63959" x2="48300" y2="63959"/>
                          <a14:foregroundMark x1="64600" y1="55330" x2="64600" y2="55330"/>
                          <a14:foregroundMark x1="74600" y1="28596" x2="74600" y2="28596"/>
                          <a14:foregroundMark x1="77200" y1="52961" x2="77200" y2="52961"/>
                          <a14:foregroundMark x1="56000" y1="87140" x2="56000" y2="87140"/>
                          <a14:foregroundMark x1="76500" y1="95431" x2="76500" y2="95431"/>
                          <a14:foregroundMark x1="31800" y1="63113" x2="31800" y2="63113"/>
                          <a14:foregroundMark x1="23700" y1="85448" x2="23700" y2="85448"/>
                          <a14:foregroundMark x1="15400" y1="55161" x2="15400" y2="55161"/>
                          <a14:foregroundMark x1="92900" y1="23858" x2="92900" y2="23858"/>
                          <a14:foregroundMark x1="3100" y1="42978" x2="3100" y2="42978"/>
                          <a14:foregroundMark x1="36100" y1="30288" x2="36100" y2="30288"/>
                          <a14:foregroundMark x1="35100" y1="21658" x2="35100" y2="21658"/>
                          <a14:foregroundMark x1="36100" y1="19459" x2="36100" y2="19459"/>
                          <a14:foregroundMark x1="34900" y1="20812" x2="34900" y2="20812"/>
                          <a14:foregroundMark x1="41400" y1="25212" x2="41400" y2="25212"/>
                          <a14:foregroundMark x1="45100" y1="16244" x2="45100" y2="16244"/>
                          <a14:foregroundMark x1="44200" y1="9814" x2="44200" y2="9814"/>
                          <a14:foregroundMark x1="44500" y1="13198" x2="44500" y2="13198"/>
                          <a14:foregroundMark x1="44900" y1="15905" x2="44900" y2="15905"/>
                          <a14:foregroundMark x1="44400" y1="10829" x2="44400" y2="10829"/>
                          <a14:foregroundMark x1="42500" y1="22843" x2="42500" y2="22843"/>
                          <a14:foregroundMark x1="43400" y1="20135" x2="43400" y2="201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13446" y="1622807"/>
              <a:ext cx="2325114" cy="925962"/>
            </a:xfrm>
            <a:prstGeom prst="parallelogram">
              <a:avLst>
                <a:gd name="adj" fmla="val 55961"/>
              </a:avLst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9493684" y="2984448"/>
              <a:ext cx="5189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/>
                <a:t>API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8701147" y="3236318"/>
              <a:ext cx="5189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/>
                <a:t>API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 rot="17844216">
              <a:off x="5841069" y="5649619"/>
              <a:ext cx="14352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/>
                <a:t>Territorio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 rot="17839738">
              <a:off x="5802390" y="1952582"/>
              <a:ext cx="1582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/>
                <a:t>Gemello Digitale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 rot="17806726">
              <a:off x="5618847" y="3788349"/>
              <a:ext cx="1582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/>
                <a:t>Servizi</a:t>
              </a:r>
            </a:p>
            <a:p>
              <a:pPr algn="ctr"/>
              <a:r>
                <a:rPr lang="it-IT" sz="1400" b="1"/>
                <a:t>integrati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 rot="17806726">
              <a:off x="5366600" y="4840076"/>
              <a:ext cx="1582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/>
                <a:t>Servizi</a:t>
              </a:r>
            </a:p>
            <a:p>
              <a:pPr algn="ctr"/>
              <a:r>
                <a:rPr lang="it-IT" sz="1400" b="1"/>
                <a:t>abilitanti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27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3201A"/>
                </a:solidFill>
              </a:rPr>
              <a:t>Il Progetto – Rilievo Territorio</a:t>
            </a:r>
            <a:endParaRPr lang="it-IT" dirty="0"/>
          </a:p>
        </p:txBody>
      </p:sp>
      <p:sp>
        <p:nvSpPr>
          <p:cNvPr id="4" name="Content Placeholder 22">
            <a:extLst>
              <a:ext uri="{FF2B5EF4-FFF2-40B4-BE49-F238E27FC236}">
                <a16:creationId xmlns:a16="http://schemas.microsoft.com/office/drawing/2014/main" id="{0AF7377B-0722-07B4-0726-C187EBBF409F}"/>
              </a:ext>
            </a:extLst>
          </p:cNvPr>
          <p:cNvSpPr txBox="1">
            <a:spLocks/>
          </p:cNvSpPr>
          <p:nvPr/>
        </p:nvSpPr>
        <p:spPr>
          <a:xfrm>
            <a:off x="352120" y="1087995"/>
            <a:ext cx="6365327" cy="28535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utiger" charset="0"/>
                <a:ea typeface="Frutiger" charset="0"/>
                <a:cs typeface="Frutiger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b="1" dirty="0">
                <a:solidFill>
                  <a:schemeClr val="tx1"/>
                </a:solidFill>
              </a:rPr>
              <a:t>Rilevazione ad alta definizione del territorio:</a:t>
            </a:r>
            <a:endParaRPr lang="it-IT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Superficie restituita dal volo aerofotogrammetrico e </a:t>
            </a:r>
            <a:r>
              <a:rPr lang="it-IT" sz="2400" dirty="0" err="1">
                <a:solidFill>
                  <a:schemeClr val="tx1"/>
                </a:solidFill>
              </a:rPr>
              <a:t>LiDAR</a:t>
            </a:r>
            <a:r>
              <a:rPr lang="it-IT" sz="2400" dirty="0">
                <a:solidFill>
                  <a:schemeClr val="tx1"/>
                </a:solidFill>
              </a:rPr>
              <a:t> (20 punti/mq.) oltre </a:t>
            </a:r>
            <a:r>
              <a:rPr lang="it-IT" sz="2400" b="1" dirty="0">
                <a:solidFill>
                  <a:schemeClr val="tx1"/>
                </a:solidFill>
              </a:rPr>
              <a:t>1.500 kmq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Sviluppo lineare del </a:t>
            </a:r>
            <a:r>
              <a:rPr lang="it-IT" sz="2400" b="1" dirty="0">
                <a:solidFill>
                  <a:schemeClr val="tx1"/>
                </a:solidFill>
              </a:rPr>
              <a:t>rilievo terrestre 2.600 km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Nuvola di punti terrestre oltre </a:t>
            </a:r>
            <a:r>
              <a:rPr lang="it-IT" sz="2400" b="1" dirty="0">
                <a:solidFill>
                  <a:schemeClr val="tx1"/>
                </a:solidFill>
              </a:rPr>
              <a:t>2.000 punti/mq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1"/>
                </a:solidFill>
              </a:rPr>
              <a:t>Censimento di circa 1.100.000 </a:t>
            </a:r>
            <a:r>
              <a:rPr lang="it-IT" sz="2400" dirty="0">
                <a:solidFill>
                  <a:schemeClr val="tx1"/>
                </a:solidFill>
              </a:rPr>
              <a:t>oggetti urbani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Oltre </a:t>
            </a:r>
            <a:r>
              <a:rPr lang="it-IT" sz="2400" b="1" dirty="0">
                <a:solidFill>
                  <a:schemeClr val="tx1"/>
                </a:solidFill>
              </a:rPr>
              <a:t>250 Tb di dati</a:t>
            </a:r>
            <a:r>
              <a:rPr lang="it-IT" sz="2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8E4FF0-AFA4-C9EE-A128-B9D09559A7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44" y="1350899"/>
            <a:ext cx="5210129" cy="4255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4BDC4584-8E8B-F4B6-7C8D-68DD089590DB}"/>
              </a:ext>
            </a:extLst>
          </p:cNvPr>
          <p:cNvGrpSpPr/>
          <p:nvPr/>
        </p:nvGrpSpPr>
        <p:grpSpPr>
          <a:xfrm>
            <a:off x="822737" y="5505742"/>
            <a:ext cx="5894710" cy="651077"/>
            <a:chOff x="1014288" y="1998482"/>
            <a:chExt cx="4963969" cy="651077"/>
          </a:xfrm>
        </p:grpSpPr>
        <p:sp>
          <p:nvSpPr>
            <p:cNvPr id="7" name="Freccia a gallone 4">
              <a:extLst>
                <a:ext uri="{FF2B5EF4-FFF2-40B4-BE49-F238E27FC236}">
                  <a16:creationId xmlns:a16="http://schemas.microsoft.com/office/drawing/2014/main" id="{BDD6A5CA-7DDA-81F6-B420-BB6F8506E38E}"/>
                </a:ext>
              </a:extLst>
            </p:cNvPr>
            <p:cNvSpPr/>
            <p:nvPr/>
          </p:nvSpPr>
          <p:spPr>
            <a:xfrm>
              <a:off x="1266199" y="2271376"/>
              <a:ext cx="920165" cy="378183"/>
            </a:xfrm>
            <a:prstGeom prst="chevron">
              <a:avLst/>
            </a:prstGeom>
            <a:solidFill>
              <a:srgbClr val="E32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Rilevazione</a:t>
              </a:r>
            </a:p>
          </p:txBody>
        </p:sp>
        <p:sp>
          <p:nvSpPr>
            <p:cNvPr id="8" name="Freccia a gallone 5">
              <a:extLst>
                <a:ext uri="{FF2B5EF4-FFF2-40B4-BE49-F238E27FC236}">
                  <a16:creationId xmlns:a16="http://schemas.microsoft.com/office/drawing/2014/main" id="{5CB895AF-BA00-B2D2-AB07-5A2E05B3355F}"/>
                </a:ext>
              </a:extLst>
            </p:cNvPr>
            <p:cNvSpPr/>
            <p:nvPr/>
          </p:nvSpPr>
          <p:spPr>
            <a:xfrm>
              <a:off x="2059238" y="2271376"/>
              <a:ext cx="1960888" cy="378183"/>
            </a:xfrm>
            <a:prstGeom prst="chevron">
              <a:avLst/>
            </a:prstGeom>
            <a:solidFill>
              <a:srgbClr val="E32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Elaborazione e Restituzione</a:t>
              </a:r>
            </a:p>
          </p:txBody>
        </p:sp>
        <p:sp>
          <p:nvSpPr>
            <p:cNvPr id="9" name="Freccia a gallone 6">
              <a:extLst>
                <a:ext uri="{FF2B5EF4-FFF2-40B4-BE49-F238E27FC236}">
                  <a16:creationId xmlns:a16="http://schemas.microsoft.com/office/drawing/2014/main" id="{98C14BFB-5269-8D5C-3B57-12B80ADFF825}"/>
                </a:ext>
              </a:extLst>
            </p:cNvPr>
            <p:cNvSpPr/>
            <p:nvPr/>
          </p:nvSpPr>
          <p:spPr>
            <a:xfrm>
              <a:off x="3899100" y="2271376"/>
              <a:ext cx="1041878" cy="378183"/>
            </a:xfrm>
            <a:prstGeom prst="chevron">
              <a:avLst/>
            </a:prstGeom>
            <a:solidFill>
              <a:srgbClr val="E32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Collaudo</a:t>
              </a:r>
            </a:p>
          </p:txBody>
        </p:sp>
        <p:sp>
          <p:nvSpPr>
            <p:cNvPr id="10" name="Freccia a gallone 7">
              <a:extLst>
                <a:ext uri="{FF2B5EF4-FFF2-40B4-BE49-F238E27FC236}">
                  <a16:creationId xmlns:a16="http://schemas.microsoft.com/office/drawing/2014/main" id="{3CB35CC0-B7C0-ADBD-ACA5-B295F72D7E66}"/>
                </a:ext>
              </a:extLst>
            </p:cNvPr>
            <p:cNvSpPr/>
            <p:nvPr/>
          </p:nvSpPr>
          <p:spPr>
            <a:xfrm>
              <a:off x="4813164" y="2271376"/>
              <a:ext cx="1165093" cy="378183"/>
            </a:xfrm>
            <a:prstGeom prst="chevron">
              <a:avLst/>
            </a:prstGeom>
            <a:solidFill>
              <a:srgbClr val="E32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>
                  <a:solidFill>
                    <a:schemeClr val="bg1"/>
                  </a:solidFill>
                </a:rPr>
                <a:t>Use Case - Esercizio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B18BBE9-9728-45FE-ECD6-9378818B783F}"/>
                </a:ext>
              </a:extLst>
            </p:cNvPr>
            <p:cNvSpPr txBox="1"/>
            <p:nvPr/>
          </p:nvSpPr>
          <p:spPr>
            <a:xfrm>
              <a:off x="1014288" y="1998482"/>
              <a:ext cx="5712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</a:rPr>
                <a:t>05/22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5015ABC-BDEB-CBDF-30E6-0530C23F4DF0}"/>
                </a:ext>
              </a:extLst>
            </p:cNvPr>
            <p:cNvSpPr txBox="1"/>
            <p:nvPr/>
          </p:nvSpPr>
          <p:spPr>
            <a:xfrm>
              <a:off x="1770884" y="1998482"/>
              <a:ext cx="5712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</a:rPr>
                <a:t>07/22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A7350BB-6E2E-0381-E0E6-1F15305E3B41}"/>
                </a:ext>
              </a:extLst>
            </p:cNvPr>
            <p:cNvSpPr txBox="1"/>
            <p:nvPr/>
          </p:nvSpPr>
          <p:spPr>
            <a:xfrm>
              <a:off x="3594208" y="1998482"/>
              <a:ext cx="5712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</a:rPr>
                <a:t>04/23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60F505F-63C4-3CA7-F202-18FF025A1449}"/>
                </a:ext>
              </a:extLst>
            </p:cNvPr>
            <p:cNvSpPr txBox="1"/>
            <p:nvPr/>
          </p:nvSpPr>
          <p:spPr>
            <a:xfrm>
              <a:off x="4585197" y="1998482"/>
              <a:ext cx="5712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900" dirty="0">
                  <a:solidFill>
                    <a:schemeClr val="tx1"/>
                  </a:solidFill>
                </a:rPr>
                <a:t>09/23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80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3201A"/>
                </a:solidFill>
              </a:rPr>
              <a:t>Indice di maturità del Gemello Digitale della Città</a:t>
            </a:r>
            <a:endParaRPr lang="it-IT" dirty="0"/>
          </a:p>
        </p:txBody>
      </p:sp>
      <p:grpSp>
        <p:nvGrpSpPr>
          <p:cNvPr id="51" name="Gruppo 50"/>
          <p:cNvGrpSpPr/>
          <p:nvPr/>
        </p:nvGrpSpPr>
        <p:grpSpPr>
          <a:xfrm>
            <a:off x="476787" y="1207900"/>
            <a:ext cx="9683212" cy="4930433"/>
            <a:chOff x="476787" y="1207900"/>
            <a:chExt cx="9683212" cy="4930433"/>
          </a:xfrm>
        </p:grpSpPr>
        <p:graphicFrame>
          <p:nvGraphicFramePr>
            <p:cNvPr id="52" name="Diagramma 51"/>
            <p:cNvGraphicFramePr/>
            <p:nvPr>
              <p:extLst>
                <p:ext uri="{D42A27DB-BD31-4B8C-83A1-F6EECF244321}">
                  <p14:modId xmlns:p14="http://schemas.microsoft.com/office/powerpoint/2010/main" val="25198162"/>
                </p:ext>
              </p:extLst>
            </p:nvPr>
          </p:nvGraphicFramePr>
          <p:xfrm>
            <a:off x="2557928" y="1547906"/>
            <a:ext cx="7602071" cy="45904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53" name="Connettore 2 52"/>
            <p:cNvCxnSpPr/>
            <p:nvPr/>
          </p:nvCxnSpPr>
          <p:spPr>
            <a:xfrm flipV="1">
              <a:off x="1724945" y="1529433"/>
              <a:ext cx="29882" cy="4590427"/>
            </a:xfrm>
            <a:prstGeom prst="straightConnector1">
              <a:avLst/>
            </a:prstGeom>
            <a:ln w="508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Immagine 53" descr="Segno Di Spunta Casella - Grafica vettoriale gratuita su Pixabay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360" y="5328428"/>
              <a:ext cx="670568" cy="682838"/>
            </a:xfrm>
            <a:prstGeom prst="rect">
              <a:avLst/>
            </a:prstGeom>
          </p:spPr>
        </p:pic>
        <p:pic>
          <p:nvPicPr>
            <p:cNvPr id="55" name="Immagine 54" descr="Segno Di Spunta Casella - Grafica vettoriale gratuita su Pixabay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360" y="4536996"/>
              <a:ext cx="670568" cy="682838"/>
            </a:xfrm>
            <a:prstGeom prst="rect">
              <a:avLst/>
            </a:prstGeom>
          </p:spPr>
        </p:pic>
        <p:pic>
          <p:nvPicPr>
            <p:cNvPr id="56" name="Immagine 55" descr="Segno Di Spunta Casella - Grafica vettoriale gratuita su Pixabay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360" y="3745564"/>
              <a:ext cx="670568" cy="682838"/>
            </a:xfrm>
            <a:prstGeom prst="rect">
              <a:avLst/>
            </a:prstGeom>
          </p:spPr>
        </p:pic>
        <p:pic>
          <p:nvPicPr>
            <p:cNvPr id="57" name="Immagine 56" descr="Segno Di Spunta Casella - Grafica vettoriale gratuita su Pixabay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360" y="2954132"/>
              <a:ext cx="670568" cy="6828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127000">
                <a:srgbClr val="FF0000"/>
              </a:glow>
            </a:effectLst>
          </p:spPr>
        </p:pic>
        <p:sp>
          <p:nvSpPr>
            <p:cNvPr id="58" name="CasellaDiTesto 57"/>
            <p:cNvSpPr txBox="1"/>
            <p:nvPr/>
          </p:nvSpPr>
          <p:spPr>
            <a:xfrm>
              <a:off x="476787" y="3149462"/>
              <a:ext cx="1386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2024/2025</a:t>
              </a: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1811691" y="1843628"/>
              <a:ext cx="6930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600" dirty="0"/>
                <a:t>…</a:t>
              </a:r>
            </a:p>
          </p:txBody>
        </p:sp>
        <p:sp>
          <p:nvSpPr>
            <p:cNvPr id="60" name="CasellaDiTesto 59"/>
            <p:cNvSpPr txBox="1"/>
            <p:nvPr/>
          </p:nvSpPr>
          <p:spPr>
            <a:xfrm>
              <a:off x="1811691" y="1207900"/>
              <a:ext cx="69309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66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36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E3201A"/>
                </a:solidFill>
              </a:rPr>
              <a:t>Caratteristiche del Rilievo Territoriale</a:t>
            </a:r>
            <a:endParaRPr lang="it-IT" dirty="0"/>
          </a:p>
        </p:txBody>
      </p:sp>
      <p:pic>
        <p:nvPicPr>
          <p:cNvPr id="13" name="Picture 2" descr="Risultato immagini per skyline di milano disegno">
            <a:extLst>
              <a:ext uri="{FF2B5EF4-FFF2-40B4-BE49-F238E27FC236}">
                <a16:creationId xmlns:a16="http://schemas.microsoft.com/office/drawing/2014/main" id="{1184FDFD-0F1B-89A2-0BBD-AD855290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44" y="1527762"/>
            <a:ext cx="7523623" cy="14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isultato immagini per sottoservizi stradali sezione disegno">
            <a:extLst>
              <a:ext uri="{FF2B5EF4-FFF2-40B4-BE49-F238E27FC236}">
                <a16:creationId xmlns:a16="http://schemas.microsoft.com/office/drawing/2014/main" id="{8A0F3826-C3E8-0C1F-DB84-6B0753D0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50" y="3200178"/>
            <a:ext cx="2954954" cy="7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7C7DB4-6999-51DD-9884-72DF51F09788}"/>
              </a:ext>
            </a:extLst>
          </p:cNvPr>
          <p:cNvSpPr txBox="1"/>
          <p:nvPr/>
        </p:nvSpPr>
        <p:spPr>
          <a:xfrm>
            <a:off x="10824795" y="2236997"/>
            <a:ext cx="112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  <a:p>
            <a:pPr algn="ctr"/>
            <a:r>
              <a:rPr lang="it-IT" sz="2400" b="1">
                <a:solidFill>
                  <a:schemeClr val="accent2">
                    <a:lumMod val="75000"/>
                  </a:schemeClr>
                </a:solidFill>
              </a:rPr>
              <a:t>0,00</a:t>
            </a:r>
          </a:p>
          <a:p>
            <a:pPr algn="ctr"/>
            <a:r>
              <a:rPr lang="it-IT" sz="2400" b="1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8ED408-D0A5-943D-9F1C-64F7EB4D8C66}"/>
              </a:ext>
            </a:extLst>
          </p:cNvPr>
          <p:cNvSpPr txBox="1"/>
          <p:nvPr/>
        </p:nvSpPr>
        <p:spPr>
          <a:xfrm>
            <a:off x="9795517" y="1129655"/>
            <a:ext cx="121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>
                <a:solidFill>
                  <a:srgbClr val="FF0000"/>
                </a:solidFill>
              </a:rPr>
              <a:t>True </a:t>
            </a:r>
            <a:r>
              <a:rPr lang="it-IT" sz="1100" b="1" err="1">
                <a:solidFill>
                  <a:srgbClr val="FF0000"/>
                </a:solidFill>
              </a:rPr>
              <a:t>Ortophoto</a:t>
            </a:r>
            <a:endParaRPr lang="it-IT" sz="1100" b="1">
              <a:solidFill>
                <a:srgbClr val="FF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7EAFC8-F02E-EB7C-FEA0-BF79A4ED9532}"/>
              </a:ext>
            </a:extLst>
          </p:cNvPr>
          <p:cNvSpPr txBox="1"/>
          <p:nvPr/>
        </p:nvSpPr>
        <p:spPr>
          <a:xfrm>
            <a:off x="9777094" y="1844605"/>
            <a:ext cx="1698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err="1">
                <a:solidFill>
                  <a:srgbClr val="FF0000"/>
                </a:solidFill>
              </a:rPr>
              <a:t>LiDAR</a:t>
            </a:r>
            <a:r>
              <a:rPr lang="it-IT" sz="1100" b="1">
                <a:solidFill>
                  <a:srgbClr val="FF0000"/>
                </a:solidFill>
              </a:rPr>
              <a:t> aereo e terrestre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276DA47-1B47-5484-47D1-15E3F8331F50}"/>
              </a:ext>
            </a:extLst>
          </p:cNvPr>
          <p:cNvSpPr txBox="1"/>
          <p:nvPr/>
        </p:nvSpPr>
        <p:spPr>
          <a:xfrm>
            <a:off x="6287551" y="1543086"/>
            <a:ext cx="1698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>
                <a:solidFill>
                  <a:srgbClr val="FF0000"/>
                </a:solidFill>
              </a:rPr>
              <a:t>Database Topografico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01DEC0B-AF3C-E885-5CD3-80373C34EC3B}"/>
              </a:ext>
            </a:extLst>
          </p:cNvPr>
          <p:cNvSpPr txBox="1"/>
          <p:nvPr/>
        </p:nvSpPr>
        <p:spPr>
          <a:xfrm>
            <a:off x="6323354" y="3880306"/>
            <a:ext cx="1698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>
                <a:solidFill>
                  <a:srgbClr val="FF0000"/>
                </a:solidFill>
              </a:rPr>
              <a:t>Database Sottosuolo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F5396D9-C794-D25F-B36A-D7B54B28D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02" y="3787152"/>
            <a:ext cx="3437439" cy="232288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5673DDA-8605-A3AB-8E40-BDD0DB8A5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31" y="4361593"/>
            <a:ext cx="2686050" cy="170497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8A8FA13-A9A6-C61C-2AE6-30311007F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43" y="3421006"/>
            <a:ext cx="3169865" cy="264556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A46B479-5B1E-60DE-3182-4F209DF11B30}"/>
              </a:ext>
            </a:extLst>
          </p:cNvPr>
          <p:cNvSpPr txBox="1"/>
          <p:nvPr/>
        </p:nvSpPr>
        <p:spPr>
          <a:xfrm>
            <a:off x="38524" y="3159395"/>
            <a:ext cx="1763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rgbClr val="FF0000"/>
                </a:solidFill>
              </a:rPr>
              <a:t>GIS Indoor &amp; BIM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A7C96E6-1F64-7DE2-91F5-900A4BB9424B}"/>
              </a:ext>
            </a:extLst>
          </p:cNvPr>
          <p:cNvSpPr txBox="1"/>
          <p:nvPr/>
        </p:nvSpPr>
        <p:spPr>
          <a:xfrm>
            <a:off x="3980888" y="5639490"/>
            <a:ext cx="942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rgbClr val="FF0000"/>
                </a:solidFill>
              </a:rPr>
              <a:t>AS- </a:t>
            </a:r>
            <a:r>
              <a:rPr lang="it-IT" sz="1100" b="1" err="1">
                <a:solidFill>
                  <a:srgbClr val="FF0000"/>
                </a:solidFill>
              </a:rPr>
              <a:t>Built</a:t>
            </a:r>
            <a:endParaRPr lang="it-IT" sz="1100" b="1">
              <a:solidFill>
                <a:srgbClr val="FF0000"/>
              </a:solidFill>
            </a:endParaRPr>
          </a:p>
        </p:txBody>
      </p:sp>
      <p:pic>
        <p:nvPicPr>
          <p:cNvPr id="25" name="Picture 10" descr="Risultato immagini per aereo reazione gulfstream">
            <a:extLst>
              <a:ext uri="{FF2B5EF4-FFF2-40B4-BE49-F238E27FC236}">
                <a16:creationId xmlns:a16="http://schemas.microsoft.com/office/drawing/2014/main" id="{7146C597-811B-1C0C-776A-3F444EEF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61" y="940338"/>
            <a:ext cx="901701" cy="5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20">
            <a:extLst>
              <a:ext uri="{FF2B5EF4-FFF2-40B4-BE49-F238E27FC236}">
                <a16:creationId xmlns:a16="http://schemas.microsoft.com/office/drawing/2014/main" id="{3C09FCE0-8458-D669-2600-CB6E185D67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245" y="1540945"/>
            <a:ext cx="2547090" cy="136765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2154795-4B18-AB9D-7129-802E301F7510}"/>
              </a:ext>
            </a:extLst>
          </p:cNvPr>
          <p:cNvSpPr txBox="1"/>
          <p:nvPr/>
        </p:nvSpPr>
        <p:spPr>
          <a:xfrm>
            <a:off x="233051" y="1559850"/>
            <a:ext cx="1698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FF0000"/>
                </a:solidFill>
              </a:rPr>
              <a:t>MMV</a:t>
            </a:r>
          </a:p>
        </p:txBody>
      </p:sp>
    </p:spTree>
    <p:extLst>
      <p:ext uri="{BB962C8B-B14F-4D97-AF65-F5344CB8AC3E}">
        <p14:creationId xmlns:p14="http://schemas.microsoft.com/office/powerpoint/2010/main" val="154972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  <a:cs typeface="Calibri"/>
              </a:rPr>
              <a:t>Un metodo di approccio data-</a:t>
            </a:r>
            <a:r>
              <a:rPr lang="it-IT" dirty="0" err="1">
                <a:solidFill>
                  <a:srgbClr val="C00000"/>
                </a:solidFill>
                <a:cs typeface="Calibri"/>
              </a:rPr>
              <a:t>driven</a:t>
            </a:r>
            <a:r>
              <a:rPr lang="it-IT" dirty="0">
                <a:solidFill>
                  <a:srgbClr val="C00000"/>
                </a:solidFill>
                <a:cs typeface="Calibri"/>
              </a:rPr>
              <a:t> al design dei servizi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15637" y="1152982"/>
            <a:ext cx="4690094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400" dirty="0">
                <a:latin typeface="Frutiger"/>
              </a:rPr>
              <a:t>Per impostare una strategia di welfare territoriale e, per tradurla in concrete proposte di servizi, è fondamentale passare attraverso la </a:t>
            </a:r>
            <a:r>
              <a:rPr lang="it-IT" sz="2400" b="1" dirty="0">
                <a:latin typeface="Frutiger"/>
              </a:rPr>
              <a:t>raccolta, l’interpretazione e la gestione integrata del più ampio e articolato set di </a:t>
            </a:r>
            <a:r>
              <a:rPr lang="it-IT" sz="2400" b="1" dirty="0">
                <a:solidFill>
                  <a:schemeClr val="tx2">
                    <a:lumMod val="10000"/>
                  </a:schemeClr>
                </a:solidFill>
                <a:latin typeface="Frutiger"/>
              </a:rPr>
              <a:t>INFORMAZIONI SU DOMANDA E OFFERTA</a:t>
            </a:r>
            <a:r>
              <a:rPr lang="it-IT" sz="2400" dirty="0">
                <a:solidFill>
                  <a:srgbClr val="C00000"/>
                </a:solidFill>
                <a:latin typeface="Frutiger"/>
              </a:rPr>
              <a:t>. </a:t>
            </a:r>
          </a:p>
          <a:p>
            <a:pPr algn="just"/>
            <a:r>
              <a:rPr lang="it-IT" sz="2400" dirty="0">
                <a:latin typeface="Frutiger"/>
              </a:rPr>
              <a:t>Si tratta di una </a:t>
            </a:r>
            <a:r>
              <a:rPr lang="it-IT" sz="2400" b="1" dirty="0">
                <a:solidFill>
                  <a:schemeClr val="tx2">
                    <a:lumMod val="10000"/>
                  </a:schemeClr>
                </a:solidFill>
                <a:latin typeface="Frutiger"/>
              </a:rPr>
              <a:t>operazione di design</a:t>
            </a:r>
            <a:r>
              <a:rPr lang="it-IT" sz="2400" dirty="0">
                <a:solidFill>
                  <a:srgbClr val="C00000"/>
                </a:solidFill>
                <a:latin typeface="Frutiger"/>
              </a:rPr>
              <a:t>, </a:t>
            </a:r>
            <a:r>
              <a:rPr lang="it-IT" sz="2400" dirty="0">
                <a:latin typeface="Frutiger"/>
              </a:rPr>
              <a:t>non riducibile alla misurazione di “cosa manca” in un determinato contesto. </a:t>
            </a:r>
          </a:p>
          <a:p>
            <a:pPr algn="just"/>
            <a:endParaRPr lang="it-IT" sz="2400" dirty="0">
              <a:latin typeface="Frutiger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4899" t="5049" r="5213"/>
          <a:stretch/>
        </p:blipFill>
        <p:spPr>
          <a:xfrm>
            <a:off x="5176116" y="1518515"/>
            <a:ext cx="6867757" cy="41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6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C00000"/>
                </a:solidFill>
                <a:cs typeface="Calibri"/>
              </a:rPr>
              <a:t>Un metodo di approccio data-</a:t>
            </a:r>
            <a:r>
              <a:rPr lang="it-IT" dirty="0" err="1">
                <a:solidFill>
                  <a:srgbClr val="C00000"/>
                </a:solidFill>
                <a:cs typeface="Calibri"/>
              </a:rPr>
              <a:t>driven</a:t>
            </a:r>
            <a:r>
              <a:rPr lang="it-IT" dirty="0">
                <a:solidFill>
                  <a:srgbClr val="C00000"/>
                </a:solidFill>
                <a:cs typeface="Calibri"/>
              </a:rPr>
              <a:t> al design dei servizi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4037" y="1184717"/>
            <a:ext cx="11434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2800" dirty="0">
                <a:solidFill>
                  <a:srgbClr val="000000"/>
                </a:solidFill>
                <a:latin typeface="Frutiger"/>
                <a:ea typeface="Calibri" panose="020F0502020204030204" pitchFamily="34" charset="0"/>
                <a:cs typeface="Calibri" panose="020F0502020204030204" pitchFamily="34" charset="0"/>
              </a:rPr>
              <a:t>Proseguire con l’implementazione di una metodologia di programmazione dei servizi data </a:t>
            </a:r>
            <a:r>
              <a:rPr lang="it-IT" sz="2800" dirty="0" err="1">
                <a:solidFill>
                  <a:srgbClr val="000000"/>
                </a:solidFill>
                <a:latin typeface="Frutiger"/>
                <a:ea typeface="Calibri" panose="020F0502020204030204" pitchFamily="34" charset="0"/>
                <a:cs typeface="Calibri" panose="020F0502020204030204" pitchFamily="34" charset="0"/>
              </a:rPr>
              <a:t>driven</a:t>
            </a:r>
            <a:r>
              <a:rPr lang="it-IT" sz="2800" dirty="0">
                <a:solidFill>
                  <a:srgbClr val="000000"/>
                </a:solidFill>
                <a:latin typeface="Frutiger"/>
                <a:ea typeface="Calibri" panose="020F0502020204030204" pitchFamily="34" charset="0"/>
                <a:cs typeface="Calibri" panose="020F0502020204030204" pitchFamily="34" charset="0"/>
              </a:rPr>
              <a:t> e quanto più automatizzata;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7" y="2604296"/>
            <a:ext cx="3693533" cy="25090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98" y="2604296"/>
            <a:ext cx="3878295" cy="2509111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 rotWithShape="1">
          <a:blip r:embed="rId4"/>
          <a:srcRect l="23917" t="22174" r="7975" b="10132"/>
          <a:stretch/>
        </p:blipFill>
        <p:spPr bwMode="auto">
          <a:xfrm>
            <a:off x="8024900" y="2604296"/>
            <a:ext cx="4018973" cy="2509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5966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OLA_incontro 5 Feb 0.2" id="{C7DE017A-F629-1D48-88D7-D965A60809AC}" vid="{821A8D0D-3876-4440-81C3-519BB0D737B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9FC5CEB6CD641BC4F79BB5840026E" ma:contentTypeVersion="15" ma:contentTypeDescription="Creare un nuovo documento." ma:contentTypeScope="" ma:versionID="71671694900a1df0f3576b8f8907d168">
  <xsd:schema xmlns:xsd="http://www.w3.org/2001/XMLSchema" xmlns:xs="http://www.w3.org/2001/XMLSchema" xmlns:p="http://schemas.microsoft.com/office/2006/metadata/properties" xmlns:ns2="6176938f-1aa9-4054-a5e4-968907e00e67" xmlns:ns3="58aa8975-c23c-436e-a57b-0789a0d070f2" targetNamespace="http://schemas.microsoft.com/office/2006/metadata/properties" ma:root="true" ma:fieldsID="d2d4a8045955579791e858f6b6da10cb" ns2:_="" ns3:_="">
    <xsd:import namespace="6176938f-1aa9-4054-a5e4-968907e00e67"/>
    <xsd:import namespace="58aa8975-c23c-436e-a57b-0789a0d07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6938f-1aa9-4054-a5e4-968907e00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ca0ed51b-b2de-4bd8-98ac-d49354726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a8975-c23c-436e-a57b-0789a0d070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180199-e2a7-43e5-a3c1-f1eb3c7b7c6d}" ma:internalName="TaxCatchAll" ma:showField="CatchAllData" ma:web="58aa8975-c23c-436e-a57b-0789a0d070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aa8975-c23c-436e-a57b-0789a0d070f2" xsi:nil="true"/>
    <lcf76f155ced4ddcb4097134ff3c332f xmlns="6176938f-1aa9-4054-a5e4-968907e00e6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2B5A44-704A-4312-8A0C-6DBD9943D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6938f-1aa9-4054-a5e4-968907e00e67"/>
    <ds:schemaRef ds:uri="58aa8975-c23c-436e-a57b-0789a0d07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7E48C9-BF9F-4532-B539-4B8DBD7A719E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58aa8975-c23c-436e-a57b-0789a0d070f2"/>
    <ds:schemaRef ds:uri="http://schemas.microsoft.com/office/2006/metadata/properties"/>
    <ds:schemaRef ds:uri="http://www.w3.org/XML/1998/namespace"/>
    <ds:schemaRef ds:uri="6176938f-1aa9-4054-a5e4-968907e00e67"/>
  </ds:schemaRefs>
</ds:datastoreItem>
</file>

<file path=customXml/itemProps3.xml><?xml version="1.0" encoding="utf-8"?>
<ds:datastoreItem xmlns:ds="http://schemas.openxmlformats.org/officeDocument/2006/customXml" ds:itemID="{722903B4-21A7-46E0-A91E-0515B2C22E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POLA_incontro 5 Feb 0.2</Template>
  <TotalTime>24790</TotalTime>
  <Words>379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Frutiger</vt:lpstr>
      <vt:lpstr>Inter</vt:lpstr>
      <vt:lpstr>Times New Roman</vt:lpstr>
      <vt:lpstr>Tema di Office</vt:lpstr>
      <vt:lpstr>Presentazione standard di PowerPoint</vt:lpstr>
      <vt:lpstr>Presentazione standard di PowerPoint</vt:lpstr>
      <vt:lpstr>Architettura del Gemello Digitale Esteso</vt:lpstr>
      <vt:lpstr>Il Progetto – Rilievo Territorio</vt:lpstr>
      <vt:lpstr>Indice di maturità del Gemello Digitale della Città</vt:lpstr>
      <vt:lpstr>Caratteristiche del Rilievo Territoriale</vt:lpstr>
      <vt:lpstr>Un metodo di approccio data-driven al design dei servizi</vt:lpstr>
      <vt:lpstr>Un metodo di approccio data-driven al design dei servizi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SMARTWORKING E POLA</dc:title>
  <dc:creator>Caterina Laurenzi</dc:creator>
  <cp:lastModifiedBy>Girolamo D'Anneo</cp:lastModifiedBy>
  <cp:revision>39</cp:revision>
  <dcterms:created xsi:type="dcterms:W3CDTF">2021-02-04T10:54:14Z</dcterms:created>
  <dcterms:modified xsi:type="dcterms:W3CDTF">2024-04-22T07:57:27Z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7e3597-476a-4d14-9a2c-01fda5954799_Enabled">
    <vt:lpwstr>true</vt:lpwstr>
  </property>
  <property fmtid="{D5CDD505-2E9C-101B-9397-08002B2CF9AE}" pid="3" name="MSIP_Label_ad7e3597-476a-4d14-9a2c-01fda5954799_SetDate">
    <vt:lpwstr>2021-03-19T11:52:04Z</vt:lpwstr>
  </property>
  <property fmtid="{D5CDD505-2E9C-101B-9397-08002B2CF9AE}" pid="4" name="MSIP_Label_ad7e3597-476a-4d14-9a2c-01fda5954799_Method">
    <vt:lpwstr>Standard</vt:lpwstr>
  </property>
  <property fmtid="{D5CDD505-2E9C-101B-9397-08002B2CF9AE}" pid="5" name="MSIP_Label_ad7e3597-476a-4d14-9a2c-01fda5954799_Name">
    <vt:lpwstr>Generale</vt:lpwstr>
  </property>
  <property fmtid="{D5CDD505-2E9C-101B-9397-08002B2CF9AE}" pid="6" name="MSIP_Label_ad7e3597-476a-4d14-9a2c-01fda5954799_SiteId">
    <vt:lpwstr>ca916905-b31d-4af5-8307-1ac286ef0b1e</vt:lpwstr>
  </property>
  <property fmtid="{D5CDD505-2E9C-101B-9397-08002B2CF9AE}" pid="7" name="MSIP_Label_ad7e3597-476a-4d14-9a2c-01fda5954799_ActionId">
    <vt:lpwstr>15272e96-c7cc-4ce0-81a7-49a339ab34c2</vt:lpwstr>
  </property>
  <property fmtid="{D5CDD505-2E9C-101B-9397-08002B2CF9AE}" pid="8" name="MSIP_Label_ad7e3597-476a-4d14-9a2c-01fda5954799_ContentBits">
    <vt:lpwstr>0</vt:lpwstr>
  </property>
  <property fmtid="{D5CDD505-2E9C-101B-9397-08002B2CF9AE}" pid="9" name="ContentTypeId">
    <vt:lpwstr>0x010100C5D9FC5CEB6CD641BC4F79BB5840026E</vt:lpwstr>
  </property>
  <property fmtid="{D5CDD505-2E9C-101B-9397-08002B2CF9AE}" pid="10" name="MediaServiceImageTags">
    <vt:lpwstr/>
  </property>
</Properties>
</file>