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notesMasterIdLst>
    <p:notesMasterId r:id="rId20"/>
  </p:notesMasterIdLst>
  <p:sldIdLst>
    <p:sldId id="259" r:id="rId3"/>
    <p:sldId id="261" r:id="rId4"/>
    <p:sldId id="276" r:id="rId5"/>
    <p:sldId id="262" r:id="rId6"/>
    <p:sldId id="269" r:id="rId7"/>
    <p:sldId id="270" r:id="rId8"/>
    <p:sldId id="271" r:id="rId9"/>
    <p:sldId id="272" r:id="rId10"/>
    <p:sldId id="267" r:id="rId11"/>
    <p:sldId id="277" r:id="rId12"/>
    <p:sldId id="278" r:id="rId13"/>
    <p:sldId id="279" r:id="rId14"/>
    <p:sldId id="282" r:id="rId15"/>
    <p:sldId id="281" r:id="rId16"/>
    <p:sldId id="274" r:id="rId17"/>
    <p:sldId id="28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B5BD3-621C-45A3-B96B-2F4E4649377A}" v="7" dt="2024-04-09T12:08:20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ncionline-my.sharepoint.com/personal/lanave_anci_it/Documents/Documents/Attivit&#224;/DIGITALIZZAZIONE/DB/Base%20Comuni%20italia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it-IT"/>
              <a:t>Dipendenti tempo indeterminato ogni 1.000 ab.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'[Base Comuni italiani.xlsx]Foglio5'!$J$1</c:f>
              <c:strCache>
                <c:ptCount val="1"/>
                <c:pt idx="0">
                  <c:v>Part time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'[Base Comuni italiani.xlsx]Foglio5'!$B$2:$B$9</c:f>
              <c:strCache>
                <c:ptCount val="8"/>
                <c:pt idx="0">
                  <c:v>60.001 e oltre</c:v>
                </c:pt>
                <c:pt idx="1">
                  <c:v>20.001 - 60.000</c:v>
                </c:pt>
                <c:pt idx="2">
                  <c:v>10.001 - 20.000</c:v>
                </c:pt>
                <c:pt idx="3">
                  <c:v>5.001 - 10.000</c:v>
                </c:pt>
                <c:pt idx="4">
                  <c:v>3.001 - 5.000</c:v>
                </c:pt>
                <c:pt idx="5">
                  <c:v>2.001 - 3.000</c:v>
                </c:pt>
                <c:pt idx="6">
                  <c:v>1.001 - 2.000</c:v>
                </c:pt>
                <c:pt idx="7">
                  <c:v>fino a 1.000</c:v>
                </c:pt>
              </c:strCache>
            </c:strRef>
          </c:cat>
          <c:val>
            <c:numRef>
              <c:f>'[Base Comuni italiani.xlsx]Foglio5'!$J$2:$J$9</c:f>
              <c:numCache>
                <c:formatCode>General</c:formatCode>
                <c:ptCount val="8"/>
                <c:pt idx="0">
                  <c:v>0.73531413486707342</c:v>
                </c:pt>
                <c:pt idx="1">
                  <c:v>0.71113490810461732</c:v>
                </c:pt>
                <c:pt idx="2">
                  <c:v>0.76281843368787461</c:v>
                </c:pt>
                <c:pt idx="3">
                  <c:v>0.89768213249807627</c:v>
                </c:pt>
                <c:pt idx="4">
                  <c:v>1.1011018390778902</c:v>
                </c:pt>
                <c:pt idx="5">
                  <c:v>1.5654947468252867</c:v>
                </c:pt>
                <c:pt idx="6">
                  <c:v>1.4409312966485708</c:v>
                </c:pt>
                <c:pt idx="7">
                  <c:v>2.0114832080503255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4-41F9-9033-DC14880E985C}"/>
            </c:ext>
          </c:extLst>
        </c:ser>
        <c:ser>
          <c:idx val="1"/>
          <c:order val="1"/>
          <c:tx>
            <c:strRef>
              <c:f>'[Base Comuni italiani.xlsx]Foglio5'!$K$1</c:f>
              <c:strCache>
                <c:ptCount val="1"/>
                <c:pt idx="0">
                  <c:v>Full Time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'[Base Comuni italiani.xlsx]Foglio5'!$B$2:$B$9</c:f>
              <c:strCache>
                <c:ptCount val="8"/>
                <c:pt idx="0">
                  <c:v>60.001 e oltre</c:v>
                </c:pt>
                <c:pt idx="1">
                  <c:v>20.001 - 60.000</c:v>
                </c:pt>
                <c:pt idx="2">
                  <c:v>10.001 - 20.000</c:v>
                </c:pt>
                <c:pt idx="3">
                  <c:v>5.001 - 10.000</c:v>
                </c:pt>
                <c:pt idx="4">
                  <c:v>3.001 - 5.000</c:v>
                </c:pt>
                <c:pt idx="5">
                  <c:v>2.001 - 3.000</c:v>
                </c:pt>
                <c:pt idx="6">
                  <c:v>1.001 - 2.000</c:v>
                </c:pt>
                <c:pt idx="7">
                  <c:v>fino a 1.000</c:v>
                </c:pt>
              </c:strCache>
            </c:strRef>
          </c:cat>
          <c:val>
            <c:numRef>
              <c:f>'[Base Comuni italiani.xlsx]Foglio5'!$K$2:$K$9</c:f>
              <c:numCache>
                <c:formatCode>General</c:formatCode>
                <c:ptCount val="8"/>
                <c:pt idx="0">
                  <c:v>6.243181111208119</c:v>
                </c:pt>
                <c:pt idx="1">
                  <c:v>3.7910496603194459</c:v>
                </c:pt>
                <c:pt idx="2">
                  <c:v>3.4130670210261798</c:v>
                </c:pt>
                <c:pt idx="3">
                  <c:v>3.3543372895513381</c:v>
                </c:pt>
                <c:pt idx="4">
                  <c:v>3.4048542181594286</c:v>
                </c:pt>
                <c:pt idx="5">
                  <c:v>3.442465701556209</c:v>
                </c:pt>
                <c:pt idx="6">
                  <c:v>3.8122383459264348</c:v>
                </c:pt>
                <c:pt idx="7">
                  <c:v>4.7459289886028149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54-41F9-9033-DC14880E9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53748304"/>
        <c:axId val="563667232"/>
      </c:barChart>
      <c:catAx>
        <c:axId val="175374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563667232"/>
        <c:crosses val="autoZero"/>
        <c:auto val="1"/>
        <c:lblAlgn val="ctr"/>
        <c:lblOffset val="100"/>
        <c:noMultiLvlLbl val="0"/>
      </c:catAx>
      <c:valAx>
        <c:axId val="563667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it-IT"/>
          </a:p>
        </c:txPr>
        <c:crossAx val="175374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C16A6-8C48-4165-8DAF-8C957C12A8F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01D68F5-42F8-47BC-8FED-84C50F595DF0}">
      <dgm:prSet phldrT="[Text]" custT="1"/>
      <dgm:spPr>
        <a:solidFill>
          <a:schemeClr val="accent1"/>
        </a:solidFill>
      </dgm:spPr>
      <dgm:t>
        <a:bodyPr rtlCol="0"/>
        <a:lstStyle/>
        <a:p>
          <a:pPr algn="ctr">
            <a:spcBef>
              <a:spcPts val="600"/>
            </a:spcBef>
            <a:spcAft>
              <a:spcPts val="600"/>
            </a:spcAft>
          </a:pPr>
          <a:r>
            <a:rPr lang="it-IT" sz="2200" kern="1200" dirty="0">
              <a:latin typeface="Titillium Web" panose="00000500000000000000" pitchFamily="2" charset="0"/>
            </a:rPr>
            <a:t>Le risorse assegnate ai Comuni dal Dipartimento per la Trasformazione Digitale corrispondono al 42% degli interventi PNRR e al 7% del valore</a:t>
          </a:r>
          <a:endParaRPr lang="it-IT" sz="2200" b="1" kern="1200" noProof="0" dirty="0">
            <a:latin typeface="Titillium Web" panose="00000500000000000000" pitchFamily="2" charset="0"/>
          </a:endParaRPr>
        </a:p>
      </dgm:t>
    </dgm:pt>
    <dgm:pt modelId="{9617668C-C38C-4017-8DDF-37855B15D110}" type="parTrans" cxnId="{C4BA385D-31ED-40EF-A5D6-98DFBA64E71A}">
      <dgm:prSet/>
      <dgm:spPr/>
      <dgm:t>
        <a:bodyPr rtlCol="0"/>
        <a:lstStyle/>
        <a:p>
          <a:pPr rtl="0"/>
          <a:endParaRPr lang="it-IT" sz="2000" noProof="0"/>
        </a:p>
      </dgm:t>
    </dgm:pt>
    <dgm:pt modelId="{0C95B389-AC0C-4055-9AA3-38815EFC8B0A}" type="sibTrans" cxnId="{C4BA385D-31ED-40EF-A5D6-98DFBA64E71A}">
      <dgm:prSet/>
      <dgm:spPr/>
      <dgm:t>
        <a:bodyPr rtlCol="0"/>
        <a:lstStyle/>
        <a:p>
          <a:pPr rtl="0"/>
          <a:endParaRPr lang="it-IT" noProof="0"/>
        </a:p>
      </dgm:t>
    </dgm:pt>
    <dgm:pt modelId="{E4DE212B-2D61-4120-9E8F-C79BF0E5E050}" type="pres">
      <dgm:prSet presAssocID="{7D9C16A6-8C48-4165-8DAF-8C957C12A8FA}" presName="linear" presStyleCnt="0">
        <dgm:presLayoutVars>
          <dgm:animLvl val="lvl"/>
          <dgm:resizeHandles val="exact"/>
        </dgm:presLayoutVars>
      </dgm:prSet>
      <dgm:spPr/>
    </dgm:pt>
    <dgm:pt modelId="{3D3A756A-5FFE-4902-A59C-51B2E987B063}" type="pres">
      <dgm:prSet presAssocID="{701D68F5-42F8-47BC-8FED-84C50F595DF0}" presName="parentText" presStyleLbl="node1" presStyleIdx="0" presStyleCnt="1" custScaleX="103274" custScaleY="1004824" custLinFactNeighborY="-9708">
        <dgm:presLayoutVars>
          <dgm:chMax val="0"/>
          <dgm:bulletEnabled val="1"/>
        </dgm:presLayoutVars>
      </dgm:prSet>
      <dgm:spPr/>
    </dgm:pt>
  </dgm:ptLst>
  <dgm:cxnLst>
    <dgm:cxn modelId="{C4BA385D-31ED-40EF-A5D6-98DFBA64E71A}" srcId="{7D9C16A6-8C48-4165-8DAF-8C957C12A8FA}" destId="{701D68F5-42F8-47BC-8FED-84C50F595DF0}" srcOrd="0" destOrd="0" parTransId="{9617668C-C38C-4017-8DDF-37855B15D110}" sibTransId="{0C95B389-AC0C-4055-9AA3-38815EFC8B0A}"/>
    <dgm:cxn modelId="{7BB71EEF-99E0-406E-BE22-8D69E01AF363}" type="presOf" srcId="{7D9C16A6-8C48-4165-8DAF-8C957C12A8FA}" destId="{E4DE212B-2D61-4120-9E8F-C79BF0E5E050}" srcOrd="0" destOrd="0" presId="urn:microsoft.com/office/officeart/2005/8/layout/vList2"/>
    <dgm:cxn modelId="{398E0DFC-DCFD-48A4-A90A-E5CCF0C9AACC}" type="presOf" srcId="{701D68F5-42F8-47BC-8FED-84C50F595DF0}" destId="{3D3A756A-5FFE-4902-A59C-51B2E987B063}" srcOrd="0" destOrd="0" presId="urn:microsoft.com/office/officeart/2005/8/layout/vList2"/>
    <dgm:cxn modelId="{E4D879DB-89D5-43A6-B928-76EC72754623}" type="presParOf" srcId="{E4DE212B-2D61-4120-9E8F-C79BF0E5E050}" destId="{3D3A756A-5FFE-4902-A59C-51B2E987B0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A756A-5FFE-4902-A59C-51B2E987B063}">
      <dsp:nvSpPr>
        <dsp:cNvPr id="0" name=""/>
        <dsp:cNvSpPr/>
      </dsp:nvSpPr>
      <dsp:spPr>
        <a:xfrm>
          <a:off x="0" y="0"/>
          <a:ext cx="7186472" cy="1273842"/>
        </a:xfrm>
        <a:prstGeom prst="roundRect">
          <a:avLst/>
        </a:prstGeom>
        <a:solidFill>
          <a:schemeClr val="accent1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it-IT" sz="2200" kern="1200" dirty="0">
              <a:latin typeface="Titillium Web" panose="00000500000000000000" pitchFamily="2" charset="0"/>
            </a:rPr>
            <a:t>Le risorse assegnate ai Comuni dal Dipartimento per la Trasformazione Digitale corrispondono al 42% degli interventi PNRR e al 7% del valore</a:t>
          </a:r>
          <a:endParaRPr lang="it-IT" sz="2200" b="1" kern="1200" noProof="0" dirty="0">
            <a:latin typeface="Titillium Web" panose="00000500000000000000" pitchFamily="2" charset="0"/>
          </a:endParaRPr>
        </a:p>
      </dsp:txBody>
      <dsp:txXfrm>
        <a:off x="62184" y="62184"/>
        <a:ext cx="7062104" cy="1149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49746-EB75-44F4-8960-64A51E712B3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0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7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5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21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150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460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572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887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633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1491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235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37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05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209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746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221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247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71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03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rrierecomunicazioni.it/tag/intelligenza-artificiale" TargetMode="External"/><Relationship Id="rId2" Type="http://schemas.openxmlformats.org/officeDocument/2006/relationships/hyperlink" Target="http://corrierecomunicazioni.it/brand/Istat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corrierecomunicazioni.it/tag/IoT" TargetMode="External"/><Relationship Id="rId4" Type="http://schemas.openxmlformats.org/officeDocument/2006/relationships/hyperlink" Target="http://corrierecomunicazioni.it/tag/big-dat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rrierecomunicazioni.it/brand/Ista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rrierecomunicazioni.it/brand/Istat" TargetMode="External"/><Relationship Id="rId2" Type="http://schemas.openxmlformats.org/officeDocument/2006/relationships/hyperlink" Target="http://corrierecomunicazioni.it/tag/cyber-attacch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B24043-1804-2A18-F20B-9DD32BB6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gli aspetti più sensibili?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87FDC5-1968-2C9A-051E-3E93C79C0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34E3D5B-5081-88F9-5EB8-9AB9728F1417}"/>
              </a:ext>
            </a:extLst>
          </p:cNvPr>
          <p:cNvSpPr txBox="1">
            <a:spLocks/>
          </p:cNvSpPr>
          <p:nvPr/>
        </p:nvSpPr>
        <p:spPr>
          <a:xfrm>
            <a:off x="537673" y="1273963"/>
            <a:ext cx="7296142" cy="411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94977ED-AC2B-F762-83FE-D43F5D2C2B35}"/>
              </a:ext>
            </a:extLst>
          </p:cNvPr>
          <p:cNvSpPr/>
          <p:nvPr/>
        </p:nvSpPr>
        <p:spPr>
          <a:xfrm>
            <a:off x="641444" y="1497286"/>
            <a:ext cx="3261815" cy="10781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Privacy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4850E05-1BA3-75BF-253D-2A524140D263}"/>
              </a:ext>
            </a:extLst>
          </p:cNvPr>
          <p:cNvSpPr/>
          <p:nvPr/>
        </p:nvSpPr>
        <p:spPr>
          <a:xfrm>
            <a:off x="3895963" y="1460310"/>
            <a:ext cx="2007556" cy="4094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5B7E849-7321-DAF2-FC84-AE9E64556DA2}"/>
              </a:ext>
            </a:extLst>
          </p:cNvPr>
          <p:cNvSpPr/>
          <p:nvPr/>
        </p:nvSpPr>
        <p:spPr>
          <a:xfrm>
            <a:off x="3903259" y="2243945"/>
            <a:ext cx="2042302" cy="40943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C3376B00-EB03-9695-78CD-37ECEC4E7D3C}"/>
              </a:ext>
            </a:extLst>
          </p:cNvPr>
          <p:cNvSpPr/>
          <p:nvPr/>
        </p:nvSpPr>
        <p:spPr>
          <a:xfrm>
            <a:off x="5903519" y="1187359"/>
            <a:ext cx="3076000" cy="7966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Tutela dei dati personali e sensibili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A7019AB-D325-A463-618A-49EB3D644B4B}"/>
              </a:ext>
            </a:extLst>
          </p:cNvPr>
          <p:cNvSpPr/>
          <p:nvPr/>
        </p:nvSpPr>
        <p:spPr>
          <a:xfrm>
            <a:off x="5945561" y="2136441"/>
            <a:ext cx="3033958" cy="7966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Tutela dei diritti del lavoratore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169D8B22-0350-E6FD-EF93-F116A54D3783}"/>
              </a:ext>
            </a:extLst>
          </p:cNvPr>
          <p:cNvSpPr/>
          <p:nvPr/>
        </p:nvSpPr>
        <p:spPr>
          <a:xfrm>
            <a:off x="510377" y="4668348"/>
            <a:ext cx="3515712" cy="1548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Rapporto e Governo dei Fornitori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F013DFF-CC68-8AE1-26D5-209BC0E2F0C7}"/>
              </a:ext>
            </a:extLst>
          </p:cNvPr>
          <p:cNvSpPr/>
          <p:nvPr/>
        </p:nvSpPr>
        <p:spPr>
          <a:xfrm>
            <a:off x="412569" y="2901071"/>
            <a:ext cx="3668111" cy="10781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Competenze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666ED5A-A46F-FDC7-C72E-79BF169A5EA5}"/>
              </a:ext>
            </a:extLst>
          </p:cNvPr>
          <p:cNvSpPr/>
          <p:nvPr/>
        </p:nvSpPr>
        <p:spPr>
          <a:xfrm>
            <a:off x="2004308" y="4042646"/>
            <a:ext cx="484632" cy="63070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566496B3-6D14-4D4A-D121-3B62CF0B6518}"/>
              </a:ext>
            </a:extLst>
          </p:cNvPr>
          <p:cNvSpPr/>
          <p:nvPr/>
        </p:nvSpPr>
        <p:spPr>
          <a:xfrm>
            <a:off x="5186773" y="4787529"/>
            <a:ext cx="3668111" cy="12992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Capex-</a:t>
            </a:r>
            <a:r>
              <a:rPr lang="it-IT" sz="3600" dirty="0" err="1"/>
              <a:t>Opex</a:t>
            </a:r>
            <a:endParaRPr lang="it-IT" sz="3600" dirty="0"/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4382BBDF-2249-84CF-D7C0-8A79AEBA08E9}"/>
              </a:ext>
            </a:extLst>
          </p:cNvPr>
          <p:cNvSpPr/>
          <p:nvPr/>
        </p:nvSpPr>
        <p:spPr>
          <a:xfrm>
            <a:off x="4235511" y="5390866"/>
            <a:ext cx="831569" cy="259904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FC7CF23E-E343-AD96-00A5-EE0D5324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0D595-E6EF-6455-51CE-744DF7B3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primi ostacoli e contraddizioni			1/3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65B9CE-110C-8CFA-719C-5BFA11CED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Provvedimento del Garante per la privacy del 21 dicembre 2023 (Documento di indirizzo “Programmi e servizi informatici di gestione della posta elettronica nel contesto lavorativo e trattamento dei metadati” </a:t>
            </a:r>
            <a:r>
              <a:rPr lang="it-IT" sz="2100" dirty="0">
                <a:solidFill>
                  <a:srgbClr val="FF0000"/>
                </a:solidFill>
                <a:latin typeface="Calibri" panose="020F0502020204030204" pitchFamily="34" charset="0"/>
              </a:rPr>
              <a:t>sospeso dal Garante con il provvedimento del 22 febbraio 2024. Ora in consultazione pubblica fino a metà aprile:</a:t>
            </a:r>
          </a:p>
          <a:p>
            <a:pPr marL="0" indent="0">
              <a:buNone/>
            </a:pPr>
            <a:endParaRPr lang="it-IT" sz="2400" dirty="0">
              <a:latin typeface="Calibri" panose="020F0502020204030204" pitchFamily="34" charset="0"/>
            </a:endParaRPr>
          </a:p>
          <a:p>
            <a:pPr lvl="1"/>
            <a:r>
              <a:rPr lang="it-IT" sz="2100" dirty="0">
                <a:latin typeface="Calibri" panose="020F0502020204030204" pitchFamily="34" charset="0"/>
              </a:rPr>
              <a:t>Contrasto tra la necessità di conservare  log di audit e metadati ai fini di garantire il rispetto di standard adeguati di sicurezza informatica, per i quali è essenziale poter disporre della profondità storica per garantire una consultazione ex-post, mirata e indispensabile, a diagnosticare e risolvere le anomalie, i malfunzionamenti e per ricostruire al meglio attacchi o incidenti e la previsione del Garante che stabilisce in un tempo </a:t>
            </a:r>
            <a:r>
              <a:rPr lang="it-IT" sz="2100" b="1" i="1" dirty="0">
                <a:latin typeface="Calibri" panose="020F0502020204030204" pitchFamily="34" charset="0"/>
              </a:rPr>
              <a:t>non superiore di norma a poche ore o ad alcuni giorni, in ogni caso n</a:t>
            </a:r>
            <a:r>
              <a:rPr lang="it-IT" sz="2100" b="1" i="1" dirty="0">
                <a:latin typeface="Calibri" panose="020F0502020204030204" pitchFamily="34" charset="0"/>
                <a:ea typeface="Aptos" panose="020B0004020202020204" pitchFamily="34" charset="0"/>
              </a:rPr>
              <a:t>on oltre sette giorni, estensibili, in presenza di comprovate e documentate esigenze che ne giustifichino il prolungamento, di ulteriori 48 ore</a:t>
            </a:r>
            <a:r>
              <a:rPr lang="it-IT" sz="2100" dirty="0">
                <a:latin typeface="Calibri" panose="020F0502020204030204" pitchFamily="34" charset="0"/>
              </a:rPr>
              <a:t> </a:t>
            </a:r>
            <a:r>
              <a:rPr lang="it-IT" sz="2100" b="1" i="1" dirty="0">
                <a:latin typeface="Calibri" panose="020F0502020204030204" pitchFamily="34" charset="0"/>
              </a:rPr>
              <a:t>l’attività di raccolta e conservazione dei soli c.d. metadati necessari ad assicurare il funzionamento delle infrastrutture del sistema della posta elettronica, per un tempo che, all’esito di valutazioni tecniche e nel rispetto del principio di responsabilizzazione - affinché sia ritenuto applicabile il comma 2 dell’art. 4 della L. n. 300/1970</a:t>
            </a:r>
          </a:p>
        </p:txBody>
      </p:sp>
      <p:pic>
        <p:nvPicPr>
          <p:cNvPr id="4" name="Immagine 3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643BD9B2-6A71-671A-A171-9DE1C13C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0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FF75B-DDCD-80D9-C444-51696143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8" y="1121563"/>
            <a:ext cx="8399804" cy="496522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DDL «Disposizioni in materia di rafforzamento della cybersicurezza nazionale e di reati informatici» (AC1717)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tema assume centralità per i Comuni, le loro forme associate e le Città metropolitane che, che pur gestendo dati classificati dalla Strategia Nazionale di Cybersicurezza 2022-2026, come “ordinari” e non “critici” o “strategici”, sempre più spesso sono oggetto di attacchi ai propri sistemi informativi che causano grandi problemi alla gestione dell’attività amministrativa e all’erogazione dei servizi, fino a causarne il blocco per periodi prolungati. In particolare riguardano da vicino i Comuni: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Articolo 1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introduce degli obblighi di segnalazione con conseguenti sanzioni in caso di reiterata mancanza;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Articolo 2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materia di obblighi di adozione degli interventi risolutivi conseguenti segnalazioni dell’Agenzia per la cybersicurezza nazionale;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Articolo 6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recante norme per il rafforzamento della resilienza delle pubbliche amministrazioni in materia di cybersicurezza;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Articolo 10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introduce criteri di cybersicurezza nei processi afferenti agli appalti pubblici 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it-IT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it-IT" sz="18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 disposizioni, riguardano tra gli altri, </a:t>
            </a:r>
            <a:r>
              <a:rPr lang="it-IT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 Capoluogo di Regione e con popolazione superiore a 100.000 abitanti</a:t>
            </a:r>
            <a:r>
              <a:rPr lang="it-IT" sz="1800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 </a:t>
            </a:r>
            <a:r>
              <a:rPr lang="it-IT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in-house) pur se essi non rientrano nel Perimetro di sicurezza cibernetica di cui al decreto-legge 21 settembre 2019, n. 105, convertito, con modificazioni, dalla L. 18 novembre 2019, n. 133, né coinvolti nel campo di applicazione della c.d. Direttiva NIS di fonte comunitaria.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it-IT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5AB1577-A6C4-8998-D4A8-F9962A73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"/>
            <a:ext cx="9004300" cy="796925"/>
          </a:xfrm>
        </p:spPr>
        <p:txBody>
          <a:bodyPr/>
          <a:lstStyle/>
          <a:p>
            <a:r>
              <a:rPr lang="it-IT" dirty="0"/>
              <a:t>I primi ostacoli e contraddizioni			2/3</a:t>
            </a:r>
          </a:p>
        </p:txBody>
      </p:sp>
      <p:pic>
        <p:nvPicPr>
          <p:cNvPr id="2" name="Immagine 1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82B437DD-B21F-2595-E642-B9590A81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3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FF75B-DDCD-80D9-C444-51696143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8" y="1121563"/>
            <a:ext cx="8399804" cy="496522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Direttiva del Sottosegretario di Stato all’innovazione tecnologica e alla transizione digitale  del 5/12/2023 concernente «Misure per l’attuazione dell’art. 50ter del CAD)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Oltre all’obbligo per tutte le PA di collegamento alla Piattaforma Digitale Nazionale Dati, strumento nazionale deputato a garantire l’interoperabilità tra i sistemi informativi e le basi di dati, previsto dall’art. 50ter del CAD, la direttiva specifica le attività che le PPAA devono mettere in campo entro 30 giorni a far data ed in particolare: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it-IT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l’individuazione di una struttura cui affidare l’adeguamento e il coordinamento di tutte le iniziative legate all’interoperabilità con compiti di: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Coordinamento dei soggetti deputati ad operare all’interno della PDND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Sviluppo e coordinamento delle API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Realizzazione degli e-service da esporre tramite API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Individuazione delle basi di dati cui accedere in qualità di fruitori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Data governance e razionalizzazione delle basi di dati interne alla PA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Allineamento degli archivi informatizzati con l’ANPR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Garanzia della circolarità anagrafica attraverso il codice univoco ID ANPR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Promozione della valorizzazione del patrimonio informativo pubblico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it-IT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Predisposizione di un programma capillare  di sensibilizzazione e formazione </a:t>
            </a:r>
          </a:p>
          <a:p>
            <a:pPr lvl="1">
              <a:lnSpc>
                <a:spcPct val="110000"/>
              </a:lnSpc>
              <a:buFontTx/>
              <a:buChar char="-"/>
            </a:pPr>
            <a:endParaRPr lang="it-IT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endParaRPr lang="it-IT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FontTx/>
              <a:buChar char="-"/>
            </a:pPr>
            <a:endParaRPr lang="it-IT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it-IT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5AB1577-A6C4-8998-D4A8-F9962A73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"/>
            <a:ext cx="9004300" cy="796925"/>
          </a:xfrm>
        </p:spPr>
        <p:txBody>
          <a:bodyPr/>
          <a:lstStyle/>
          <a:p>
            <a:r>
              <a:rPr lang="it-IT" dirty="0"/>
              <a:t>I primi ostacoli e contraddizioni			3/3</a:t>
            </a:r>
          </a:p>
        </p:txBody>
      </p:sp>
      <p:pic>
        <p:nvPicPr>
          <p:cNvPr id="2" name="Immagine 1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C740979C-C98F-F0A3-A213-FEA08A98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FF75B-DDCD-80D9-C444-51696143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8" y="1121563"/>
            <a:ext cx="8399804" cy="4965221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it-IT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5AB1577-A6C4-8998-D4A8-F9962A73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"/>
            <a:ext cx="9004300" cy="796925"/>
          </a:xfrm>
        </p:spPr>
        <p:txBody>
          <a:bodyPr/>
          <a:lstStyle/>
          <a:p>
            <a:r>
              <a:rPr lang="it-IT" dirty="0"/>
              <a:t>Adempimenti e difficoltà dei Comuni			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2021F8E-52D5-08BF-9F12-9942943434F0}"/>
              </a:ext>
            </a:extLst>
          </p:cNvPr>
          <p:cNvSpPr txBox="1"/>
          <p:nvPr/>
        </p:nvSpPr>
        <p:spPr>
          <a:xfrm>
            <a:off x="282887" y="1010088"/>
            <a:ext cx="81168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OBBLIGHI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FF0000"/>
                </a:solidFill>
              </a:rPr>
              <a:t>Nomina del Referente per la Cybersicurezza (art. 6 AC1717)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FF0000"/>
                </a:solidFill>
              </a:rPr>
              <a:t>Individuazione di una struttura cui affidare l’adeguamento e il coordinamento di tutte le iniziative legate all’interoperabilità 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03640C-69DD-C4BE-8AD8-76157590A457}"/>
              </a:ext>
            </a:extLst>
          </p:cNvPr>
          <p:cNvSpPr txBox="1"/>
          <p:nvPr/>
        </p:nvSpPr>
        <p:spPr>
          <a:xfrm>
            <a:off x="200336" y="2652938"/>
            <a:ext cx="8660777" cy="30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parte pochi casi di eccellenza, negli enti locali permane una generalizzata difficoltà ad attrezzarsi adeguatamente, per due ordini principali di motivi: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 carenza di risorse umane con competenze tecniche adeguate, unita alla difficoltà a reperirne sul mercato, anche a causa della bassa appetibilità, in termini retributivi, delle posizioni di lavoro all’interno de  Comuni;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it-IT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la ristrettezza di risorse di bilancio da dedicare a interventi organizzativi e sui sistemi informativi. Al netto dei contributi collegati alle Misure 1.3.1 e 1.5 della M1C1 del PNRR rispettivamente in capo al Dipartimento per la Trasformazione Digitale e all’Agenzia per la Cybersicurezza Nazionale</a:t>
            </a:r>
            <a:endParaRPr kumimoji="0" lang="it-IT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F1693D66-947B-3069-4D26-E5472F90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A23B7-618A-0912-5061-9AEF5B0A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1786" y="1329199"/>
            <a:ext cx="4363348" cy="12314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175" b="1" dirty="0">
                <a:latin typeface="Candara" panose="020E0502030303020204" pitchFamily="34" charset="0"/>
              </a:rPr>
              <a:t>Punti di attenzione sugli interventi di trasformazione digitale nei Comuni</a:t>
            </a:r>
            <a:endParaRPr lang="it-IT" sz="2175" dirty="0"/>
          </a:p>
        </p:txBody>
      </p:sp>
      <p:pic>
        <p:nvPicPr>
          <p:cNvPr id="5" name="Picture 4" descr="Grafico su documento con penna">
            <a:extLst>
              <a:ext uri="{FF2B5EF4-FFF2-40B4-BE49-F238E27FC236}">
                <a16:creationId xmlns:a16="http://schemas.microsoft.com/office/drawing/2014/main" id="{F8F4A5A1-B710-69AE-CE20-0EC45C016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07" r="20582" b="-1"/>
          <a:stretch/>
        </p:blipFill>
        <p:spPr>
          <a:xfrm>
            <a:off x="-1" y="857257"/>
            <a:ext cx="3476010" cy="5143493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C231B2-256F-212C-07E5-A8FAE6C4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86" y="2686051"/>
            <a:ext cx="4663599" cy="331469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it-IT" sz="1400" b="0" i="0" dirty="0">
                <a:effectLst/>
                <a:latin typeface="Candara" panose="020E0502030303020204" pitchFamily="34" charset="0"/>
              </a:rPr>
              <a:t>I Comuni in questi anni stanno gestendo una concentrazione senza precedenti, in termini di quantità e vincoli temporali, di risorse per investimento con </a:t>
            </a:r>
            <a:r>
              <a:rPr lang="it-IT" sz="1400" dirty="0">
                <a:latin typeface="Candara" panose="020E0502030303020204" pitchFamily="34" charset="0"/>
              </a:rPr>
              <a:t>un personale ridotto di un terzo rispetto a 10 anni fa e con una grossa difficoltà a reclutare e trattenere personale specialistico con competenze necessarie a gestire questi processi</a:t>
            </a:r>
          </a:p>
          <a:p>
            <a:pPr lvl="1"/>
            <a:r>
              <a:rPr lang="it-IT" sz="1400" b="0" i="0" dirty="0">
                <a:effectLst/>
                <a:latin typeface="Candara" panose="020E0502030303020204" pitchFamily="34" charset="0"/>
              </a:rPr>
              <a:t>Fra i Comuni che hanno presentato le candidature, si registrano differenze significative nel processo di attuazione fra quelli che hanno o non hanno nominato il RTD (che sono circa 1.400, dati AgID): in questo secondo caso le fasi di contrattualizzazione, asseverazione e pagamento vanno più a rilento</a:t>
            </a:r>
          </a:p>
          <a:p>
            <a:pPr lvl="1"/>
            <a:r>
              <a:rPr lang="it-IT" sz="1400" dirty="0">
                <a:latin typeface="Candara" panose="020E0502030303020204" pitchFamily="34" charset="0"/>
              </a:rPr>
              <a:t>Necessità di miglioramento delle azioni relative alla cybersicurezza</a:t>
            </a:r>
          </a:p>
          <a:p>
            <a:pPr lvl="1"/>
            <a:r>
              <a:rPr lang="it-IT" sz="1400" dirty="0">
                <a:latin typeface="Candara" panose="020E0502030303020204" pitchFamily="34" charset="0"/>
              </a:rPr>
              <a:t>Guardare alla sostenibilità economico-finanziaria nel tempo degli interventi, efficientando al massimo le risorse messe a disposizione tramite integrazione con altre fonti di finanziamento e definizione di contratti di fornitura equi</a:t>
            </a:r>
          </a:p>
          <a:p>
            <a:pPr lvl="1"/>
            <a:r>
              <a:rPr lang="it-IT" sz="1400" dirty="0">
                <a:latin typeface="Candara" panose="020E0502030303020204" pitchFamily="34" charset="0"/>
              </a:rPr>
              <a:t>Necessità di supporto continuativo agli enti, soprattutto quelli di piccole dimensioni, per garantire una loro reale e completa transizione al digitale, operando in ottica strategica e non di singole occasioni di finanziamento </a:t>
            </a:r>
          </a:p>
          <a:p>
            <a:pPr>
              <a:lnSpc>
                <a:spcPct val="90000"/>
              </a:lnSpc>
            </a:pPr>
            <a:endParaRPr lang="it-IT" sz="825" dirty="0"/>
          </a:p>
        </p:txBody>
      </p:sp>
      <p:pic>
        <p:nvPicPr>
          <p:cNvPr id="4" name="Immagine 3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E1D5472F-DD2C-C242-26BB-9C7AEC3B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604" y="6306961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3EB785A-1D62-95C8-4744-C278662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"/>
            <a:ext cx="9004300" cy="796925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scenario futuro: l’IA				1/2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E2BBFCE-C796-ADA5-EFEC-1064515B0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8" y="1135210"/>
            <a:ext cx="8399804" cy="51018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1700" b="1" dirty="0">
                <a:solidFill>
                  <a:srgbClr val="FF0000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LIVELLO EUROPEO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AI ACT – COM 2021 (206) del 21 aprile 2021: mira ad affrontare i rischi classificandoli in 4 diversi livelli: inaccettabile, elevato, limitato, minimo; oltre a porre le basi per la realizzazione di un ecosistema di eccellenza nell’IA e rendere l’UE competitiva sul tema.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Decisione della Commissione C (2023) 3215 del 22 maggio 2023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Il 13 marzo 2024 il Parlamento Europeo ha approvato a larga maggioranza il testo finale della legge EU AI Act. Il Regolamento, una volta pubblicato in Gazzetta Ufficiale, sarà immediatamente applicabile e prevede obblighi già dopo 6 mesi.</a:t>
            </a: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it-IT" sz="1700" b="1" dirty="0">
                <a:solidFill>
                  <a:srgbClr val="FF0000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LIVELLO NAZIONALE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La Strategia Italiana per l’Intelligenza Artificiale, il Sottosegretario della Presidenza del Consiglio dei </a:t>
            </a:r>
            <a:r>
              <a:rPr lang="it-IT" sz="1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Ministri investito dell’alta responsabilità politica in materia di AI, che riguarda sicurezza nazionale e interessi strategici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Piano Triennale per l’Informatica nella PA 2024-2026 – Capitolo 5: Dati e Intelligenza Artificiale suggerisce alcuni principi generali che dovranno essere applicati nell’adozione di applicazioni di IA: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Miglioramento dei servizi e riduzione dei costi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Analisi del rischio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Trasparenza, responsabilità e informazione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Inclusività e accessibilità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Privacy e sicurezza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Formazione e sviluppo delle competenze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Standardizzazione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Sostenibilità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</a:t>
            </a:r>
            <a:r>
              <a:rPr lang="it-IT" sz="1700" b="1" i="1" dirty="0" err="1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Foundations</a:t>
            </a:r>
            <a:r>
              <a:rPr lang="it-IT" sz="1700" b="1" i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 Models 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(Sistemi IA ad alto impatto)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	- Dati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Le risorse di Cassa Depositi e Presiti Venture Capital : oltre 1,5 miliardi di euro</a:t>
            </a: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D694E05D-7E11-FF4C-5044-B995F44A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5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3EB785A-1D62-95C8-4744-C278662E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" y="38100"/>
            <a:ext cx="9004300" cy="796925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scenario futuro: l’IA				2/2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E2BBFCE-C796-ADA5-EFEC-1064515B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b="1" dirty="0">
                <a:solidFill>
                  <a:srgbClr val="FF0000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In base al R</a:t>
            </a:r>
            <a:r>
              <a:rPr lang="it-IT" sz="1900" b="1" i="0" dirty="0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eport “</a:t>
            </a:r>
            <a:r>
              <a:rPr lang="it-IT" sz="1900" b="1" i="1" dirty="0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Pubblica amministrazione locale e </a:t>
            </a:r>
            <a:r>
              <a:rPr lang="it-IT" sz="1900" b="1" i="1" dirty="0" err="1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Ict</a:t>
            </a:r>
            <a:r>
              <a:rPr lang="it-IT" sz="1900" b="1" i="1" dirty="0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 – anno 2022″</a:t>
            </a:r>
            <a:r>
              <a:rPr lang="it-IT" sz="1900" b="1" i="0" dirty="0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 dell’</a:t>
            </a:r>
            <a:r>
              <a:rPr lang="it-IT" sz="1900" b="1" i="0" u="none" strike="noStrike" dirty="0">
                <a:solidFill>
                  <a:srgbClr val="FF0000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Istat</a:t>
            </a:r>
            <a:r>
              <a:rPr lang="it-IT" sz="1900" b="1" u="none" strike="noStrike" dirty="0">
                <a:solidFill>
                  <a:srgbClr val="FF0000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:</a:t>
            </a:r>
            <a:endParaRPr lang="it-IT" sz="19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il 5,1% delle PA locali, l’81,8% delle Regioni, ha effettuato o pianificato per il triennio 2022-2024, investimenti in strumenti innovativi di 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Intelligenza Artificiale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 o di tecniche di analisi di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Big Data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A livello dimensionale emergono i Comuni di dimensione maggiore con oltre 60mila abitanti (36,7%): emerge l’analisi dei dati provenienti da “Internet delle cose” come telecamere, sensori di traffico, centraline meteo; seguono il 59,9% per l’analisi dei dati provenienti da 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“Internet delle persone” </a:t>
            </a:r>
            <a:r>
              <a:rPr lang="it-IT" sz="17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attraverso tweet, social media, smartphone e accessi al sito web, il 37,7% in dashboards e strumenti di visualizzazione dei dati, il 26,4% in chatbot o assistenti digitali virtuali, il 15,1% in tecniche di analisi di big data come text mining e analisi automatica del linguaggio. </a:t>
            </a:r>
          </a:p>
          <a:p>
            <a:pPr marL="0" indent="0">
              <a:buNone/>
            </a:pPr>
            <a:endParaRPr lang="it-IT" sz="17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rgbClr val="FF0000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Il Gemello Digitale: un esempio applicativo in un contesto virtuale</a:t>
            </a:r>
            <a:endParaRPr lang="it-IT" dirty="0"/>
          </a:p>
        </p:txBody>
      </p:sp>
      <p:pic>
        <p:nvPicPr>
          <p:cNvPr id="2" name="Immagine 1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C76DA4FB-95EB-DFD5-938F-BA2229519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sz="3200" dirty="0"/>
            </a:br>
            <a:br>
              <a:rPr lang="it-IT" sz="3200" dirty="0"/>
            </a:br>
            <a:r>
              <a:rPr lang="it-IT" sz="3200" dirty="0"/>
              <a:t>Il ruolo strategico dei dati per le politiche innovative e i progetti di digitalizzazione: luci e ombre</a:t>
            </a:r>
            <a:br>
              <a:rPr lang="it-IT" sz="3200" dirty="0"/>
            </a:br>
            <a:r>
              <a:rPr lang="it-IT" sz="1400" dirty="0"/>
              <a:t>Tavola Rotonda «Confronto a più voci sulla statistica nello sviluppo del gemello digitale locale e di altri progetti innovativi»</a:t>
            </a:r>
            <a:br>
              <a:rPr lang="it-IT" sz="1400" dirty="0"/>
            </a:br>
            <a:br>
              <a:rPr lang="it-IT" sz="3200" dirty="0"/>
            </a:br>
            <a:r>
              <a:rPr lang="it-IT" sz="2000" dirty="0"/>
              <a:t>Moira Benelli – Responsabile Ufficio servizi e tecnologie e Agenda Digitale dell’ANCI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665" y="5177540"/>
            <a:ext cx="7545936" cy="587173"/>
          </a:xfrm>
        </p:spPr>
        <p:txBody>
          <a:bodyPr>
            <a:normAutofit/>
          </a:bodyPr>
          <a:lstStyle/>
          <a:p>
            <a:r>
              <a:rPr lang="it-IT" sz="1400" dirty="0"/>
              <a:t>12 aprile 9.45 – Cappella Farnese – Palazzo d’Accursio, Bologna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42A38-2C77-FA1A-CD2B-D689F4C8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contesto prima degli Avvisi PNRR M1C1              1/2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3EBCE17-0E59-81B8-19B0-DD41B058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69" y="1020363"/>
            <a:ext cx="8399462" cy="372936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F2045F-076F-39E0-0608-0E61DCD46EF8}"/>
              </a:ext>
            </a:extLst>
          </p:cNvPr>
          <p:cNvSpPr txBox="1"/>
          <p:nvPr/>
        </p:nvSpPr>
        <p:spPr>
          <a:xfrm>
            <a:off x="358775" y="5468305"/>
            <a:ext cx="79117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400" dirty="0"/>
              <a:t>Fonte: </a:t>
            </a:r>
            <a:r>
              <a:rPr lang="it-IT" sz="14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report “</a:t>
            </a:r>
            <a:r>
              <a:rPr lang="it-IT" sz="1400" b="1" i="1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Pubblica amministrazione locale e </a:t>
            </a:r>
            <a:r>
              <a:rPr lang="it-IT" sz="1400" b="1" i="1" dirty="0" err="1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Ict</a:t>
            </a:r>
            <a:r>
              <a:rPr lang="it-IT" sz="1400" b="1" i="1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 – anno 2022″</a:t>
            </a:r>
            <a:r>
              <a:rPr lang="it-IT" sz="14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 dell’</a:t>
            </a:r>
            <a:r>
              <a:rPr lang="it-IT" sz="1400" b="1" i="0" u="none" strike="noStrike" dirty="0">
                <a:solidFill>
                  <a:srgbClr val="1786C8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  <a:hlinkClick r:id="rId3"/>
              </a:rPr>
              <a:t>Istat</a:t>
            </a:r>
            <a:r>
              <a:rPr lang="it-IT" sz="14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 </a:t>
            </a:r>
            <a:endParaRPr lang="it-IT" sz="1400" dirty="0"/>
          </a:p>
        </p:txBody>
      </p:sp>
      <p:pic>
        <p:nvPicPr>
          <p:cNvPr id="7" name="Immagine 6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1A2C7887-7FFE-8355-9396-27B531D50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04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5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contesto prima degli Avvisi PNRR M1C1	2/2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985083"/>
            <a:ext cx="8399804" cy="4965221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pPr algn="just"/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Offerta  di almeno un servizio on-line nel 70,4% dei Comuni</a:t>
            </a:r>
          </a:p>
          <a:p>
            <a:pPr algn="just"/>
            <a:endParaRPr lang="it-IT" sz="48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algn="just"/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Utilizzo del Cloud Computing da parte  del 54,2% delle PA locali nel 2022</a:t>
            </a:r>
          </a:p>
          <a:p>
            <a:pPr algn="just"/>
            <a:endParaRPr lang="it-IT" sz="48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pPr algn="just"/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Il 74% delle PA locali accede a Internet tramite connessioni veloci (almeno 30 megabit per secondo) e passa al 35,8% la diffusione di quelle ultraveloci (almeno 100 Mbps) </a:t>
            </a:r>
          </a:p>
          <a:p>
            <a:pPr algn="just"/>
            <a:endParaRPr lang="it-IT" dirty="0"/>
          </a:p>
          <a:p>
            <a:pPr algn="just">
              <a:lnSpc>
                <a:spcPct val="120000"/>
              </a:lnSpc>
            </a:pPr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Appena il 29,2% (95,5% delle Regioni) le amministrazioni locali con processi codificati di gestione degli eventi di sicurezza informatica (</a:t>
            </a:r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incidenti, allarmi di sicurezza o tentativi di attacco</a:t>
            </a:r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)  nel 2022 </a:t>
            </a:r>
          </a:p>
          <a:p>
            <a:pPr algn="just">
              <a:lnSpc>
                <a:spcPct val="120000"/>
              </a:lnSpc>
            </a:pPr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77% i Comuni che danno accesso on-line con Identità Digitale SPID (60,2% con CIE)</a:t>
            </a:r>
          </a:p>
          <a:p>
            <a:pPr algn="just">
              <a:lnSpc>
                <a:spcPct val="120000"/>
              </a:lnSpc>
            </a:pPr>
            <a:r>
              <a:rPr lang="it-IT" sz="4800" b="1" dirty="0">
                <a:solidFill>
                  <a:srgbClr val="616161"/>
                </a:solidFill>
                <a:highlight>
                  <a:srgbClr val="FAFAFA"/>
                </a:highlight>
                <a:latin typeface="Lato" panose="020F0502020204030203" pitchFamily="34" charset="0"/>
              </a:rPr>
              <a:t>23,9% del personale degli enti locali ha partecipato ad attività formative in ICT; nei Comuni l’incidenza della formazione ICT è legata alla classe demografica:  dal 17,3% fino a 5.000 abitanti fino al 57,6% oltre i 60.000 abitanti</a:t>
            </a:r>
            <a:endParaRPr lang="it-IT" dirty="0"/>
          </a:p>
          <a:p>
            <a:pPr algn="just"/>
            <a:endParaRPr lang="it-IT" dirty="0"/>
          </a:p>
          <a:p>
            <a:pPr algn="just">
              <a:lnSpc>
                <a:spcPct val="120000"/>
              </a:lnSpc>
            </a:pPr>
            <a:endParaRPr lang="it-IT" sz="4800" b="1" dirty="0">
              <a:solidFill>
                <a:srgbClr val="616161"/>
              </a:solidFill>
              <a:highlight>
                <a:srgbClr val="FAFAFA"/>
              </a:highlight>
              <a:latin typeface="Lato" panose="020F0502020204030203" pitchFamily="34" charset="0"/>
            </a:endParaRPr>
          </a:p>
          <a:p>
            <a:endParaRPr lang="it-IT" dirty="0"/>
          </a:p>
          <a:p>
            <a:endParaRPr lang="it-IT" sz="1900" dirty="0"/>
          </a:p>
          <a:p>
            <a:pPr marL="0" indent="0">
              <a:buNone/>
            </a:pPr>
            <a:r>
              <a:rPr lang="it-IT" sz="5600" dirty="0"/>
              <a:t>Fonte: </a:t>
            </a:r>
            <a:r>
              <a:rPr lang="it-IT" sz="56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report “</a:t>
            </a:r>
            <a:r>
              <a:rPr lang="it-IT" sz="5600" b="1" i="1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Pubblica amministrazione locale e </a:t>
            </a:r>
            <a:r>
              <a:rPr lang="it-IT" sz="5600" b="1" i="1" dirty="0" err="1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Ict</a:t>
            </a:r>
            <a:r>
              <a:rPr lang="it-IT" sz="5600" b="1" i="1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 – anno 2022″</a:t>
            </a:r>
            <a:r>
              <a:rPr lang="it-IT" sz="56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 dell’</a:t>
            </a:r>
            <a:r>
              <a:rPr lang="it-IT" sz="5600" b="1" i="0" u="none" strike="noStrike" dirty="0">
                <a:solidFill>
                  <a:srgbClr val="1786C8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  <a:hlinkClick r:id="rId3"/>
              </a:rPr>
              <a:t>Istat</a:t>
            </a:r>
            <a:r>
              <a:rPr lang="it-IT" sz="5600" b="0" i="0" dirty="0">
                <a:solidFill>
                  <a:srgbClr val="616161"/>
                </a:solidFill>
                <a:effectLst/>
                <a:highlight>
                  <a:srgbClr val="FAFAFA"/>
                </a:highlight>
                <a:latin typeface="Lato" panose="020F0502020204030203" pitchFamily="34" charset="0"/>
              </a:rPr>
              <a:t> </a:t>
            </a:r>
            <a:endParaRPr lang="it-IT" sz="5600" dirty="0"/>
          </a:p>
        </p:txBody>
      </p:sp>
      <p:pic>
        <p:nvPicPr>
          <p:cNvPr id="4" name="Immagine 3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A5C57E73-7208-D84D-C0D0-2F271360E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404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88419E2-8F68-B81F-1019-6E41C690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1329200"/>
            <a:ext cx="4212163" cy="1216741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50" b="1" dirty="0" err="1">
                <a:solidFill>
                  <a:srgbClr val="EBEBEB"/>
                </a:solidFill>
                <a:latin typeface="Titillium Web" panose="00000500000000000000" pitchFamily="2" charset="0"/>
              </a:rPr>
              <a:t>Gli</a:t>
            </a:r>
            <a:r>
              <a:rPr lang="en-US" sz="1950" b="1" dirty="0">
                <a:solidFill>
                  <a:srgbClr val="EBEBEB"/>
                </a:solidFill>
                <a:latin typeface="Titillium Web" panose="00000500000000000000" pitchFamily="2" charset="0"/>
              </a:rPr>
              <a:t> </a:t>
            </a:r>
            <a:r>
              <a:rPr lang="en-US" sz="1950" b="1" dirty="0" err="1">
                <a:solidFill>
                  <a:srgbClr val="EBEBEB"/>
                </a:solidFill>
                <a:latin typeface="Titillium Web" panose="00000500000000000000" pitchFamily="2" charset="0"/>
              </a:rPr>
              <a:t>investimenti</a:t>
            </a:r>
            <a:r>
              <a:rPr lang="en-US" sz="1950" b="1" dirty="0">
                <a:solidFill>
                  <a:srgbClr val="EBEBEB"/>
                </a:solidFill>
                <a:latin typeface="Titillium Web" panose="00000500000000000000" pitchFamily="2" charset="0"/>
              </a:rPr>
              <a:t> </a:t>
            </a:r>
            <a:r>
              <a:rPr lang="en-US" sz="1950" b="1" dirty="0" err="1">
                <a:solidFill>
                  <a:srgbClr val="EBEBEB"/>
                </a:solidFill>
                <a:latin typeface="Titillium Web" panose="00000500000000000000" pitchFamily="2" charset="0"/>
              </a:rPr>
              <a:t>rivolti</a:t>
            </a:r>
            <a:r>
              <a:rPr lang="en-US" sz="1950" b="1" dirty="0">
                <a:solidFill>
                  <a:srgbClr val="EBEBEB"/>
                </a:solidFill>
                <a:latin typeface="Titillium Web" panose="00000500000000000000" pitchFamily="2" charset="0"/>
              </a:rPr>
              <a:t> ai </a:t>
            </a:r>
            <a:r>
              <a:rPr lang="en-US" sz="1950" b="1" dirty="0" err="1">
                <a:solidFill>
                  <a:srgbClr val="EBEBEB"/>
                </a:solidFill>
                <a:latin typeface="Titillium Web" panose="00000500000000000000" pitchFamily="2" charset="0"/>
              </a:rPr>
              <a:t>Comuni</a:t>
            </a:r>
            <a:r>
              <a:rPr lang="en-US" sz="1950" b="1" dirty="0">
                <a:solidFill>
                  <a:srgbClr val="EBEBEB"/>
                </a:solidFill>
                <a:latin typeface="Titillium Web" panose="00000500000000000000" pitchFamily="2" charset="0"/>
              </a:rPr>
              <a:t> per la trasformazione digitale</a:t>
            </a:r>
            <a:br>
              <a:rPr lang="en-US" sz="1950" dirty="0">
                <a:solidFill>
                  <a:srgbClr val="EBEBEB"/>
                </a:solidFill>
              </a:rPr>
            </a:br>
            <a:endParaRPr lang="en-US" sz="1950" dirty="0">
              <a:solidFill>
                <a:srgbClr val="EBEBEB"/>
              </a:solidFill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382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  <a:latin typeface="Century Gothic" panose="020B0502020202020204"/>
            </a:endParaRPr>
          </a:p>
        </p:txBody>
      </p:sp>
      <p:sp useBgFill="1">
        <p:nvSpPr>
          <p:cNvPr id="26" name="Freeform: Shape 19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99049" y="1355484"/>
            <a:ext cx="5143501" cy="4147033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pPr defTabSz="342900"/>
            <a:endParaRPr lang="it-IT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it-I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B07E256-8B67-0397-B4A8-3D251CF8E5CE}"/>
              </a:ext>
            </a:extLst>
          </p:cNvPr>
          <p:cNvSpPr txBox="1">
            <a:spLocks/>
          </p:cNvSpPr>
          <p:nvPr/>
        </p:nvSpPr>
        <p:spPr>
          <a:xfrm>
            <a:off x="486698" y="2686051"/>
            <a:ext cx="4212162" cy="283906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>
              <a:lnSpc>
                <a:spcPct val="90000"/>
              </a:lnSpc>
              <a:spcBef>
                <a:spcPts val="750"/>
              </a:spcBef>
              <a:buClr>
                <a:srgbClr val="EBEBEB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</a:pP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La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maggior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parte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degli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investimenti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previsti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riguardano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Comuni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,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che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per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molte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misure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vengono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identificati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come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soggetti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beneficiari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diretti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delle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risorse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(circa 2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miliardi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di euro) e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responsabili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dell’attuazione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degli</a:t>
            </a:r>
            <a:r>
              <a:rPr lang="en-US" sz="2175" dirty="0">
                <a:solidFill>
                  <a:srgbClr val="FFFFFF"/>
                </a:solidFill>
                <a:latin typeface="Titillium Web" panose="00000500000000000000" pitchFamily="2" charset="0"/>
              </a:rPr>
              <a:t> </a:t>
            </a:r>
            <a:r>
              <a:rPr lang="en-US" sz="2175" dirty="0" err="1">
                <a:solidFill>
                  <a:srgbClr val="FFFFFF"/>
                </a:solidFill>
                <a:latin typeface="Titillium Web" panose="00000500000000000000" pitchFamily="2" charset="0"/>
              </a:rPr>
              <a:t>interventi</a:t>
            </a:r>
            <a:endParaRPr lang="en-US" sz="2175" dirty="0">
              <a:solidFill>
                <a:srgbClr val="FFFFFF"/>
              </a:solidFill>
              <a:latin typeface="Titillium Web" panose="00000500000000000000" pitchFamily="2" charset="0"/>
            </a:endParaRPr>
          </a:p>
        </p:txBody>
      </p:sp>
      <p:pic>
        <p:nvPicPr>
          <p:cNvPr id="4" name="Immagine 3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0E92C2C3-D336-5530-4465-6897C89A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404" y="6306961"/>
            <a:ext cx="387596" cy="551039"/>
          </a:xfrm>
          <a:prstGeom prst="rect">
            <a:avLst/>
          </a:prstGeom>
        </p:spPr>
      </p:pic>
      <p:graphicFrame>
        <p:nvGraphicFramePr>
          <p:cNvPr id="11" name="Tabella 6">
            <a:extLst>
              <a:ext uri="{FF2B5EF4-FFF2-40B4-BE49-F238E27FC236}">
                <a16:creationId xmlns:a16="http://schemas.microsoft.com/office/drawing/2014/main" id="{5A88F91A-CD3D-4520-5D5C-2195A6F6F9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72807" y="1919981"/>
          <a:ext cx="2985104" cy="360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104">
                  <a:extLst>
                    <a:ext uri="{9D8B030D-6E8A-4147-A177-3AD203B41FA5}">
                      <a16:colId xmlns:a16="http://schemas.microsoft.com/office/drawing/2014/main" val="434714668"/>
                    </a:ext>
                  </a:extLst>
                </a:gridCol>
              </a:tblGrid>
              <a:tr h="457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1.2 Abilitazione e facilitazione migrazione al Cloud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008753"/>
                  </a:ext>
                </a:extLst>
              </a:tr>
              <a:tr h="457847">
                <a:tc>
                  <a:txBody>
                    <a:bodyPr/>
                    <a:lstStyle/>
                    <a:p>
                      <a:r>
                        <a:rPr lang="it-IT" sz="1300" b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1.3 Dati e interoperabilità (Piattaforma Digitale Nazionale Dati)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809421"/>
                  </a:ext>
                </a:extLst>
              </a:tr>
              <a:tr h="647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1.4.1 Esperienza dei servizi pubblici (usabilità siti web)</a:t>
                      </a:r>
                    </a:p>
                    <a:p>
                      <a:endParaRPr lang="it-IT" sz="1300" b="1">
                        <a:solidFill>
                          <a:schemeClr val="tx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198195"/>
                  </a:ext>
                </a:extLst>
              </a:tr>
              <a:tr h="26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latin typeface="Candara" panose="020E0502030303020204" pitchFamily="34" charset="0"/>
                        </a:rPr>
                        <a:t>1.4.2 Accessibilità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908889"/>
                  </a:ext>
                </a:extLst>
              </a:tr>
              <a:tr h="26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1.4.3 Adozione PagopA e AppIO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462208"/>
                  </a:ext>
                </a:extLst>
              </a:tr>
              <a:tr h="268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kern="1200" baseline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1.4.4 Adozione identità digitale (SpID/CIE)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43229"/>
                  </a:ext>
                </a:extLst>
              </a:tr>
              <a:tr h="1028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1.4.5 Piattaforma notifiche digitali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baseline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1.4.6 </a:t>
                      </a:r>
                      <a:r>
                        <a:rPr lang="it-IT" sz="1300" b="1" i="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Mobility</a:t>
                      </a: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00" b="1" i="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A Service (</a:t>
                      </a:r>
                      <a:r>
                        <a:rPr lang="it-IT" sz="1300" b="1" i="0" baseline="0" dirty="0" err="1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MaaS</a:t>
                      </a: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baseline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baseline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1.5 Cybersicurezza PA Locale</a:t>
                      </a:r>
                    </a:p>
                  </a:txBody>
                  <a:tcPr marL="56758" marR="56758" marT="28379" marB="2837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57144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DE627BE3-2C3B-7C4A-F32E-9AF9B042309D}"/>
              </a:ext>
            </a:extLst>
          </p:cNvPr>
          <p:cNvSpPr txBox="1">
            <a:spLocks/>
          </p:cNvSpPr>
          <p:nvPr/>
        </p:nvSpPr>
        <p:spPr>
          <a:xfrm>
            <a:off x="28893" y="38688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Il contesto attuale e la tendenza						</a:t>
            </a:r>
            <a:r>
              <a:rPr lang="it-IT" sz="28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24360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3" descr="Elemento grafico SmartArt icona">
            <a:extLst>
              <a:ext uri="{FF2B5EF4-FFF2-40B4-BE49-F238E27FC236}">
                <a16:creationId xmlns:a16="http://schemas.microsoft.com/office/drawing/2014/main" id="{C4B82031-9F59-8346-DC4C-576E87B9B594}"/>
              </a:ext>
            </a:extLst>
          </p:cNvPr>
          <p:cNvGraphicFramePr>
            <a:graphicFrameLocks/>
          </p:cNvGraphicFramePr>
          <p:nvPr/>
        </p:nvGraphicFramePr>
        <p:xfrm>
          <a:off x="390512" y="844668"/>
          <a:ext cx="7186472" cy="12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B0E33A2-B229-3A54-EDC1-76C3DF0028B7}"/>
              </a:ext>
            </a:extLst>
          </p:cNvPr>
          <p:cNvGraphicFramePr>
            <a:graphicFrameLocks noGrp="1"/>
          </p:cNvGraphicFramePr>
          <p:nvPr/>
        </p:nvGraphicFramePr>
        <p:xfrm>
          <a:off x="467949" y="2305432"/>
          <a:ext cx="3687925" cy="3621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581">
                  <a:extLst>
                    <a:ext uri="{9D8B030D-6E8A-4147-A177-3AD203B41FA5}">
                      <a16:colId xmlns:a16="http://schemas.microsoft.com/office/drawing/2014/main" val="3827321004"/>
                    </a:ext>
                  </a:extLst>
                </a:gridCol>
                <a:gridCol w="417693">
                  <a:extLst>
                    <a:ext uri="{9D8B030D-6E8A-4147-A177-3AD203B41FA5}">
                      <a16:colId xmlns:a16="http://schemas.microsoft.com/office/drawing/2014/main" val="3526541628"/>
                    </a:ext>
                  </a:extLst>
                </a:gridCol>
                <a:gridCol w="692759">
                  <a:extLst>
                    <a:ext uri="{9D8B030D-6E8A-4147-A177-3AD203B41FA5}">
                      <a16:colId xmlns:a16="http://schemas.microsoft.com/office/drawing/2014/main" val="675907611"/>
                    </a:ext>
                  </a:extLst>
                </a:gridCol>
                <a:gridCol w="621446">
                  <a:extLst>
                    <a:ext uri="{9D8B030D-6E8A-4147-A177-3AD203B41FA5}">
                      <a16:colId xmlns:a16="http://schemas.microsoft.com/office/drawing/2014/main" val="3199215801"/>
                    </a:ext>
                  </a:extLst>
                </a:gridCol>
                <a:gridCol w="621446">
                  <a:extLst>
                    <a:ext uri="{9D8B030D-6E8A-4147-A177-3AD203B41FA5}">
                      <a16:colId xmlns:a16="http://schemas.microsoft.com/office/drawing/2014/main" val="2936938616"/>
                    </a:ext>
                  </a:extLst>
                </a:gridCol>
              </a:tblGrid>
              <a:tr h="4237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Regione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800" u="none" strike="noStrike">
                          <a:solidFill>
                            <a:schemeClr val="bg1"/>
                          </a:solidFill>
                          <a:effectLst/>
                        </a:rPr>
                        <a:t>Progetti DTD</a:t>
                      </a:r>
                      <a:endParaRPr lang="it-IT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Risorse DTD</a:t>
                      </a:r>
                      <a:endParaRPr lang="it-IT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DTD su PNRR (N interventi)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DTD su PNRR (Risorse)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58675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Piemonte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6.046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223.796.873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43%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9%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359502020"/>
                  </a:ext>
                </a:extLst>
              </a:tr>
              <a:tr h="25712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Valle d'Aosta/Vallée d'Aoste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12.446.247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50%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12%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949295722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Liguria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1.231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56.331.995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41%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5%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89795145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Lombardia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8.142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393.723.998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46%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10%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4263322236"/>
                  </a:ext>
                </a:extLst>
              </a:tr>
              <a:tr h="257126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Trentino-Alto Adige/Südtirol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1.390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54.001.213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50%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14%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756282698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Veneto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 dirty="0">
                          <a:effectLst/>
                        </a:rPr>
                        <a:t>3.130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186.937.717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45%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10%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077960878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Friuli-Venezia Giulia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698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38.842.021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39%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8%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316252544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Emilia-Romagna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124.035.478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39%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6%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225515445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Marche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1.228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54.754.177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37%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5%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61052910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Toscana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1.481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103.339.040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37%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6%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037745311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Umbria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460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28.574.032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31%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5%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732201414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Lazio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2.086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125.645.276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35%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034065851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Campania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3.431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201.636.696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41%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5%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4204163053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Abruzzo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82.264.342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43%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7%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819374920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Molise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30.572.104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42%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8%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719195004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Puglia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1.594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121.171.021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40%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160811840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Basilicata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35.865.901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41%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7%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1040818346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</a:rPr>
                        <a:t>Calabria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2.449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113.237.593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38%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6%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4064475969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Sicilia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2.350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169.339.440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40%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5%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3496406164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</a:rPr>
                        <a:t>Sardegna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1.938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u="none" strike="noStrike">
                          <a:effectLst/>
                        </a:rPr>
                        <a:t>83.634.759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>
                          <a:effectLst/>
                        </a:rPr>
                        <a:t>47%</a:t>
                      </a:r>
                      <a:endParaRPr lang="it-IT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i="1" u="none" strike="noStrike" dirty="0">
                          <a:effectLst/>
                        </a:rPr>
                        <a:t>8%</a:t>
                      </a:r>
                      <a:endParaRPr lang="it-IT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817511611"/>
                  </a:ext>
                </a:extLst>
              </a:tr>
              <a:tr h="14123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TOTALE</a:t>
                      </a:r>
                      <a:endParaRPr lang="it-IT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43.488</a:t>
                      </a:r>
                      <a:endParaRPr lang="it-IT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2.240.149.923</a:t>
                      </a:r>
                      <a:endParaRPr lang="it-IT" sz="8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42%</a:t>
                      </a:r>
                      <a:endParaRPr lang="it-IT" sz="8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1" i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7%</a:t>
                      </a:r>
                      <a:endParaRPr lang="it-IT" sz="800" b="1" i="1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6" marR="5666" marT="5666" marB="0" anchor="b"/>
                </a:tc>
                <a:extLst>
                  <a:ext uri="{0D108BD9-81ED-4DB2-BD59-A6C34878D82A}">
                    <a16:rowId xmlns:a16="http://schemas.microsoft.com/office/drawing/2014/main" val="2553168018"/>
                  </a:ext>
                </a:extLst>
              </a:tr>
            </a:tbl>
          </a:graphicData>
        </a:graphic>
      </p:graphicFrame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D4AC817C-6D35-F947-BF4F-07E5E2133C03}"/>
              </a:ext>
            </a:extLst>
          </p:cNvPr>
          <p:cNvSpPr txBox="1">
            <a:spLocks/>
          </p:cNvSpPr>
          <p:nvPr/>
        </p:nvSpPr>
        <p:spPr>
          <a:xfrm>
            <a:off x="7741738" y="2121000"/>
            <a:ext cx="1402262" cy="2621410"/>
          </a:xfrm>
          <a:prstGeom prst="snip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68580" tIns="34290" rIns="68580" bIns="34290" rtlCol="0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342900">
              <a:spcBef>
                <a:spcPts val="750"/>
              </a:spcBef>
              <a:buClr>
                <a:srgbClr val="1E5155">
                  <a:lumMod val="40000"/>
                  <a:lumOff val="60000"/>
                </a:srgbClr>
              </a:buClr>
            </a:pPr>
            <a:r>
              <a:rPr lang="it-IT" sz="6400" dirty="0">
                <a:solidFill>
                  <a:prstClr val="white"/>
                </a:solidFill>
                <a:latin typeface="Titillium Web" panose="00000500000000000000" pitchFamily="2" charset="0"/>
              </a:rPr>
              <a:t>Gli interventi DTD coinvolgono il 99% dei Comuni (7.812 su un totale di 7.901)</a:t>
            </a:r>
          </a:p>
          <a:p>
            <a:pPr defTabSz="342900">
              <a:spcBef>
                <a:spcPts val="450"/>
              </a:spcBef>
              <a:spcAft>
                <a:spcPts val="450"/>
              </a:spcAft>
              <a:buClr>
                <a:srgbClr val="1E5155">
                  <a:lumMod val="40000"/>
                  <a:lumOff val="60000"/>
                </a:srgbClr>
              </a:buClr>
            </a:pPr>
            <a:endParaRPr lang="it-IT" sz="15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13" name="Immagine 12" descr="Immagine che contiene mappa, schermata&#10;&#10;Descrizione generata automaticamente">
            <a:extLst>
              <a:ext uri="{FF2B5EF4-FFF2-40B4-BE49-F238E27FC236}">
                <a16:creationId xmlns:a16="http://schemas.microsoft.com/office/drawing/2014/main" id="{58DD1F9C-D916-2C96-A3F2-B432482043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2" t="7023" r="32767"/>
          <a:stretch/>
        </p:blipFill>
        <p:spPr>
          <a:xfrm>
            <a:off x="4365317" y="2121001"/>
            <a:ext cx="3419730" cy="3879749"/>
          </a:xfrm>
          <a:prstGeom prst="rect">
            <a:avLst/>
          </a:prstGeom>
        </p:spPr>
      </p:pic>
      <p:pic>
        <p:nvPicPr>
          <p:cNvPr id="14" name="Immagine 13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EE47E431-9043-6F2D-72A4-CAEAC35A7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6404" y="6306961"/>
            <a:ext cx="387596" cy="5510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4C00D37-6E8D-A6C9-DE7F-B3D2F06C1015}"/>
              </a:ext>
            </a:extLst>
          </p:cNvPr>
          <p:cNvSpPr txBox="1">
            <a:spLocks/>
          </p:cNvSpPr>
          <p:nvPr/>
        </p:nvSpPr>
        <p:spPr>
          <a:xfrm>
            <a:off x="28893" y="38688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Il contesto attuale e la tendenza 						</a:t>
            </a:r>
            <a:r>
              <a:rPr lang="it-IT" sz="2800" dirty="0"/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56382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2;p31">
            <a:extLst>
              <a:ext uri="{FF2B5EF4-FFF2-40B4-BE49-F238E27FC236}">
                <a16:creationId xmlns:a16="http://schemas.microsoft.com/office/drawing/2014/main" id="{E017F7DA-3905-578D-65F1-868749AAEE2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89542" y="2211268"/>
            <a:ext cx="2780110" cy="24354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7500" tIns="68569" rIns="67500" bIns="67500" rtlCol="0" anchor="t" anchorCtr="0">
            <a:spAutoFit/>
          </a:bodyPr>
          <a:lstStyle/>
          <a:p>
            <a:pPr marL="128588" indent="-128588"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r>
              <a:rPr lang="it-IT" sz="1800" b="1" dirty="0">
                <a:latin typeface="Titillium Web" pitchFamily="2" charset="77"/>
                <a:cs typeface="Calibri"/>
              </a:rPr>
              <a:t>I Comuni con popolazione inferiore ai 5.000 abitanti gestiscono mediamente 12 interventi PNRR, di cui la metà DTD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it-IT" sz="9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it-IT" sz="9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2D81B34-C8D4-9D02-4DC4-2BA1529E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978" y="1645980"/>
            <a:ext cx="2933700" cy="3762375"/>
          </a:xfrm>
          <a:prstGeom prst="rect">
            <a:avLst/>
          </a:prstGeom>
        </p:spPr>
      </p:pic>
      <p:pic>
        <p:nvPicPr>
          <p:cNvPr id="8" name="Immagine 7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69E08BFA-B334-9176-35E4-E0C1BED1B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404" y="6306961"/>
            <a:ext cx="387596" cy="5510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EA47F8A-B25A-C2A2-3030-85CE0F679192}"/>
              </a:ext>
            </a:extLst>
          </p:cNvPr>
          <p:cNvSpPr txBox="1">
            <a:spLocks/>
          </p:cNvSpPr>
          <p:nvPr/>
        </p:nvSpPr>
        <p:spPr>
          <a:xfrm>
            <a:off x="28893" y="38688"/>
            <a:ext cx="9004012" cy="796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I piccoli Comuni 												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0845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342900"/>
            <a:endParaRPr lang="en-US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953115" y="809550"/>
            <a:ext cx="51435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pPr defTabSz="342900"/>
            <a:endParaRPr lang="it-IT" sz="135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342900"/>
            <a:endParaRPr lang="it-I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5" name="Google Shape;196;p32">
            <a:extLst>
              <a:ext uri="{FF2B5EF4-FFF2-40B4-BE49-F238E27FC236}">
                <a16:creationId xmlns:a16="http://schemas.microsoft.com/office/drawing/2014/main" id="{23B8C3AC-4548-FA67-069B-50FCE13A13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0267" y="1282890"/>
            <a:ext cx="3124882" cy="4380843"/>
          </a:xfrm>
          <a:prstGeom prst="rect">
            <a:avLst/>
          </a:prstGeom>
        </p:spPr>
        <p:txBody>
          <a:bodyPr spcFirstLastPara="1" vert="horz" lIns="67500" tIns="68569" rIns="67500" bIns="67500" rtlCol="0" anchorCtr="0">
            <a:normAutofit lnSpcReduction="10000"/>
          </a:bodyPr>
          <a:lstStyle/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endParaRPr lang="it-IT" sz="1400" b="1" dirty="0">
              <a:solidFill>
                <a:srgbClr val="EBEBEB"/>
              </a:solidFill>
              <a:latin typeface="Titillium Web" pitchFamily="2" charset="77"/>
              <a:cs typeface="Calibri"/>
            </a:endParaRPr>
          </a:p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EBEBEB"/>
                </a:solidFill>
                <a:latin typeface="Titillium Web" pitchFamily="2" charset="77"/>
                <a:cs typeface="Calibri"/>
              </a:rPr>
              <a:t>Oggi abbiamo 6 unità di personale ogni 1.000 abitanti, 10 anni fa erano 7,5.</a:t>
            </a:r>
          </a:p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EBEBEB"/>
                </a:solidFill>
                <a:latin typeface="Titillium Web" pitchFamily="2" charset="77"/>
                <a:cs typeface="Calibri"/>
              </a:rPr>
              <a:t>Nei Piccoli Comuni ogni dipendente, sia esso a part-time o full-time deve gestire una media di 1,3 progetti PNRR, la metà dei quali DTD</a:t>
            </a:r>
          </a:p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r>
              <a:rPr lang="it-IT" sz="1600" b="1" dirty="0">
                <a:solidFill>
                  <a:srgbClr val="EBEBEB"/>
                </a:solidFill>
                <a:latin typeface="Titillium Web" pitchFamily="2" charset="77"/>
                <a:cs typeface="Calibri"/>
              </a:rPr>
              <a:t>Nei Piccoli Comuni inoltre è molto alta la quota dei part-time (28%)</a:t>
            </a:r>
          </a:p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Il 14%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dei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comuni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che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ha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partecipato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agli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avvisi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di PA Digitale 2026 non ha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nominato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l’RTD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, di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questi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, l’80% ha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una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popolazione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sotto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i</a:t>
            </a:r>
            <a:r>
              <a:rPr lang="en-US" sz="1600" b="1" dirty="0">
                <a:solidFill>
                  <a:prstClr val="white"/>
                </a:solidFill>
                <a:latin typeface="Century Gothic" panose="020B0502020202020204"/>
              </a:rPr>
              <a:t> 5.000 </a:t>
            </a:r>
            <a:r>
              <a:rPr lang="en-US" sz="1600" b="1" dirty="0" err="1">
                <a:solidFill>
                  <a:prstClr val="white"/>
                </a:solidFill>
                <a:latin typeface="Century Gothic" panose="020B0502020202020204"/>
              </a:rPr>
              <a:t>abitanti</a:t>
            </a:r>
            <a:endParaRPr lang="en-US" sz="16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marL="128588" indent="-128588" defTabSz="733425">
              <a:lnSpc>
                <a:spcPct val="90000"/>
              </a:lnSpc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  <a:defRPr/>
            </a:pPr>
            <a:endParaRPr lang="it-IT" sz="1600" b="1" dirty="0">
              <a:solidFill>
                <a:srgbClr val="EBEBEB"/>
              </a:solidFill>
              <a:latin typeface="Titillium Web" pitchFamily="2" charset="77"/>
              <a:cs typeface="Calibri"/>
            </a:endParaRPr>
          </a:p>
          <a:p>
            <a:pPr marL="0" indent="0" defTabSz="733425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t-IT" sz="1050" dirty="0">
              <a:solidFill>
                <a:srgbClr val="EBEBEB"/>
              </a:solidFill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DC7E1AD-1AAA-27A4-5394-FAAB3C8FB95C}"/>
              </a:ext>
            </a:extLst>
          </p:cNvPr>
          <p:cNvGraphicFramePr>
            <a:graphicFrameLocks/>
          </p:cNvGraphicFramePr>
          <p:nvPr/>
        </p:nvGraphicFramePr>
        <p:xfrm>
          <a:off x="4482006" y="1719104"/>
          <a:ext cx="4087417" cy="417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magine 6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321CA448-3435-DA0F-C953-E42818343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404" y="6306961"/>
            <a:ext cx="387596" cy="5510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26864A-F0D5-B005-96BE-7B1643EFE349}"/>
              </a:ext>
            </a:extLst>
          </p:cNvPr>
          <p:cNvSpPr txBox="1">
            <a:spLocks/>
          </p:cNvSpPr>
          <p:nvPr/>
        </p:nvSpPr>
        <p:spPr>
          <a:xfrm>
            <a:off x="0" y="-97266"/>
            <a:ext cx="9004012" cy="10193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Le fragilità di gestione accentuate nei</a:t>
            </a:r>
          </a:p>
          <a:p>
            <a:r>
              <a:rPr lang="it-IT" dirty="0"/>
              <a:t> piccoli Comuni 											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0522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sfide tecnologiche attendono i Comuni nei prossimi anni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Cloud Computing</a:t>
            </a:r>
          </a:p>
          <a:p>
            <a:endParaRPr lang="it-IT" dirty="0"/>
          </a:p>
          <a:p>
            <a:r>
              <a:rPr lang="it-IT" dirty="0"/>
              <a:t>Interoperabilità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Cybersicurezza</a:t>
            </a:r>
          </a:p>
          <a:p>
            <a:endParaRPr lang="it-IT" dirty="0"/>
          </a:p>
          <a:p>
            <a:r>
              <a:rPr lang="it-IT" dirty="0"/>
              <a:t>Intelligenza Artificiale</a:t>
            </a:r>
          </a:p>
        </p:txBody>
      </p:sp>
      <p:sp>
        <p:nvSpPr>
          <p:cNvPr id="4" name="Callout: freccia a destra 3">
            <a:extLst>
              <a:ext uri="{FF2B5EF4-FFF2-40B4-BE49-F238E27FC236}">
                <a16:creationId xmlns:a16="http://schemas.microsoft.com/office/drawing/2014/main" id="{62BC7AD7-DADE-646E-327A-A993A1A3ACB4}"/>
              </a:ext>
            </a:extLst>
          </p:cNvPr>
          <p:cNvSpPr/>
          <p:nvPr/>
        </p:nvSpPr>
        <p:spPr>
          <a:xfrm>
            <a:off x="4435522" y="1883386"/>
            <a:ext cx="1828800" cy="2988860"/>
          </a:xfrm>
          <a:prstGeom prst="rightArrow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Quale elemento hanno in comune?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52BB899-F09F-1449-F89D-91BCA2A68091}"/>
              </a:ext>
            </a:extLst>
          </p:cNvPr>
          <p:cNvSpPr/>
          <p:nvPr/>
        </p:nvSpPr>
        <p:spPr>
          <a:xfrm>
            <a:off x="6550925" y="2947916"/>
            <a:ext cx="2207802" cy="9144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I DATI</a:t>
            </a:r>
          </a:p>
        </p:txBody>
      </p:sp>
      <p:pic>
        <p:nvPicPr>
          <p:cNvPr id="6" name="Immagine 5" descr="Immagine che contiene testo, Carattere, Rettangolo, linea&#10;&#10;Descrizione generata automaticamente">
            <a:extLst>
              <a:ext uri="{FF2B5EF4-FFF2-40B4-BE49-F238E27FC236}">
                <a16:creationId xmlns:a16="http://schemas.microsoft.com/office/drawing/2014/main" id="{8486FA2A-E7E8-140F-650B-3626E385E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727" y="0"/>
            <a:ext cx="387596" cy="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092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2267</Words>
  <Application>Microsoft Office PowerPoint</Application>
  <PresentationFormat>Presentazione su schermo (4:3)</PresentationFormat>
  <Paragraphs>280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Candara</vt:lpstr>
      <vt:lpstr>Century Gothic</vt:lpstr>
      <vt:lpstr>Courier New</vt:lpstr>
      <vt:lpstr>Inter</vt:lpstr>
      <vt:lpstr>Lato</vt:lpstr>
      <vt:lpstr>Symbol</vt:lpstr>
      <vt:lpstr>Tahoma</vt:lpstr>
      <vt:lpstr>Times New Roman</vt:lpstr>
      <vt:lpstr>Titillium Web</vt:lpstr>
      <vt:lpstr>Wingdings 3</vt:lpstr>
      <vt:lpstr>Tema di Office</vt:lpstr>
      <vt:lpstr>Ione</vt:lpstr>
      <vt:lpstr>Presentazione standard di PowerPoint</vt:lpstr>
      <vt:lpstr>  Il ruolo strategico dei dati per le politiche innovative e i progetti di digitalizzazione: luci e ombre Tavola Rotonda «Confronto a più voci sulla statistica nello sviluppo del gemello digitale locale e di altri progetti innovativi»  Moira Benelli – Responsabile Ufficio servizi e tecnologie e Agenda Digitale dell’ANCI</vt:lpstr>
      <vt:lpstr>Il contesto prima degli Avvisi PNRR M1C1              1/2</vt:lpstr>
      <vt:lpstr>Il contesto prima degli Avvisi PNRR M1C1 2/2</vt:lpstr>
      <vt:lpstr>Gli investimenti rivolti ai Comuni per la trasformazione digitale </vt:lpstr>
      <vt:lpstr>Presentazione standard di PowerPoint</vt:lpstr>
      <vt:lpstr>Presentazione standard di PowerPoint</vt:lpstr>
      <vt:lpstr>Presentazione standard di PowerPoint</vt:lpstr>
      <vt:lpstr>Quali sfide tecnologiche attendono i Comuni nei prossimi anni ?</vt:lpstr>
      <vt:lpstr>Quali gli aspetti più sensibili?</vt:lpstr>
      <vt:lpstr>I primi ostacoli e contraddizioni   1/3</vt:lpstr>
      <vt:lpstr>I primi ostacoli e contraddizioni   2/3</vt:lpstr>
      <vt:lpstr>I primi ostacoli e contraddizioni   3/3</vt:lpstr>
      <vt:lpstr>Adempimenti e difficoltà dei Comuni   </vt:lpstr>
      <vt:lpstr>Punti di attenzione sugli interventi di trasformazione digitale nei Comuni</vt:lpstr>
      <vt:lpstr>Lo scenario futuro: l’IA    1/2</vt:lpstr>
      <vt:lpstr>Lo scenario futuro: l’IA    2/2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34</cp:revision>
  <dcterms:created xsi:type="dcterms:W3CDTF">2022-04-03T16:23:48Z</dcterms:created>
  <dcterms:modified xsi:type="dcterms:W3CDTF">2024-04-22T07:56:43Z</dcterms:modified>
</cp:coreProperties>
</file>