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9" r:id="rId2"/>
    <p:sldId id="261" r:id="rId3"/>
    <p:sldId id="281" r:id="rId4"/>
    <p:sldId id="272" r:id="rId5"/>
    <p:sldId id="262" r:id="rId6"/>
    <p:sldId id="284" r:id="rId7"/>
    <p:sldId id="285" r:id="rId8"/>
    <p:sldId id="286" r:id="rId9"/>
    <p:sldId id="288" r:id="rId10"/>
    <p:sldId id="287" r:id="rId11"/>
    <p:sldId id="289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79" r:id="rId22"/>
    <p:sldId id="283" r:id="rId23"/>
    <p:sldId id="282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97157631310876E-2"/>
          <c:y val="3.4733893557422971E-2"/>
          <c:w val="0.88683937409402447"/>
          <c:h val="0.81013895321908302"/>
        </c:manualLayout>
      </c:layout>
      <c:lineChart>
        <c:grouping val="standard"/>
        <c:varyColors val="0"/>
        <c:ser>
          <c:idx val="2"/>
          <c:order val="0"/>
          <c:tx>
            <c:v>malattie del sistema circolatorio</c:v>
          </c:tx>
          <c:spPr>
            <a:ln>
              <a:solidFill>
                <a:srgbClr val="00995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28909840497452E-2"/>
                  <c:y val="-3.1372549019607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D9-41C5-99C0-D39FF9EC5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D9-41C5-99C0-D39FF9EC5C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D9-41C5-99C0-D39FF9EC5C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D9-41C5-99C0-D39FF9EC5C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D9-41C5-99C0-D39FF9EC5C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D9-41C5-99C0-D39FF9EC5C1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D9-41C5-99C0-D39FF9EC5C1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9-41C5-99C0-D39FF9EC5C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D9-41C5-99C0-D39FF9EC5C1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9-41C5-99C0-D39FF9EC5C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D9-41C5-99C0-D39FF9EC5C1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D9-41C5-99C0-D39FF9EC5C1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D9-41C5-99C0-D39FF9EC5C1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D9-41C5-99C0-D39FF9EC5C1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D9-41C5-99C0-D39FF9EC5C1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D9-41C5-99C0-D39FF9EC5C1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D9-41C5-99C0-D39FF9EC5C1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D9-41C5-99C0-D39FF9EC5C1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D9-41C5-99C0-D39FF9EC5C1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D9-41C5-99C0-D39FF9EC5C1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D9-41C5-99C0-D39FF9EC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D9-41C5-99C0-D39FF9EC5C1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7D9-41C5-99C0-D39FF9EC5C1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7D9-41C5-99C0-D39FF9EC5C1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7D9-41C5-99C0-D39FF9EC5C1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7D9-41C5-99C0-D39FF9EC5C1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7D9-41C5-99C0-D39FF9EC5C1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7D9-41C5-99C0-D39FF9EC5C1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7D9-41C5-99C0-D39FF9EC5C13}"/>
                </c:ext>
              </c:extLst>
            </c:dLbl>
            <c:dLbl>
              <c:idx val="29"/>
              <c:layout>
                <c:manualLayout>
                  <c:x val="-2.2333891680625349E-3"/>
                  <c:y val="-3.9215995059441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D9-41C5-99C0-D39FF9EC5C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cause!$B$6:$B$35</c:f>
              <c:numCache>
                <c:formatCode>0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cause!$F$6:$F$35</c:f>
              <c:numCache>
                <c:formatCode>0.0</c:formatCode>
                <c:ptCount val="30"/>
                <c:pt idx="0">
                  <c:v>572.05731201171875</c:v>
                </c:pt>
                <c:pt idx="1">
                  <c:v>560.9468994140625</c:v>
                </c:pt>
                <c:pt idx="2">
                  <c:v>542.80841064453125</c:v>
                </c:pt>
                <c:pt idx="3">
                  <c:v>525.681884765625</c:v>
                </c:pt>
                <c:pt idx="4">
                  <c:v>514.88226318359375</c:v>
                </c:pt>
                <c:pt idx="5">
                  <c:v>499.39035034179688</c:v>
                </c:pt>
                <c:pt idx="6">
                  <c:v>480.10150146484375</c:v>
                </c:pt>
                <c:pt idx="7">
                  <c:v>458.29061889648438</c:v>
                </c:pt>
                <c:pt idx="8">
                  <c:v>439.40679931640625</c:v>
                </c:pt>
                <c:pt idx="9">
                  <c:v>447.47109985351563</c:v>
                </c:pt>
                <c:pt idx="10">
                  <c:v>457.64511108398438</c:v>
                </c:pt>
                <c:pt idx="11">
                  <c:v>406.52471923828125</c:v>
                </c:pt>
                <c:pt idx="12">
                  <c:v>419.1004638671875</c:v>
                </c:pt>
                <c:pt idx="13">
                  <c:v>382.80386352539063</c:v>
                </c:pt>
                <c:pt idx="14">
                  <c:v>367.0718994140625</c:v>
                </c:pt>
                <c:pt idx="15">
                  <c:v>355.61163330078125</c:v>
                </c:pt>
                <c:pt idx="16">
                  <c:v>343.88735961914063</c:v>
                </c:pt>
                <c:pt idx="17">
                  <c:v>318.17132568359375</c:v>
                </c:pt>
                <c:pt idx="18">
                  <c:v>314.15826416015625</c:v>
                </c:pt>
                <c:pt idx="19">
                  <c:v>319.85980224609375</c:v>
                </c:pt>
                <c:pt idx="20">
                  <c:v>305.27822875976563</c:v>
                </c:pt>
                <c:pt idx="21">
                  <c:v>286.468505859375</c:v>
                </c:pt>
                <c:pt idx="22">
                  <c:v>314.50341796875</c:v>
                </c:pt>
                <c:pt idx="23">
                  <c:v>279.71151733398438</c:v>
                </c:pt>
                <c:pt idx="24">
                  <c:v>288.77182006835938</c:v>
                </c:pt>
                <c:pt idx="25">
                  <c:v>275.55828857421875</c:v>
                </c:pt>
                <c:pt idx="26">
                  <c:v>259.57525634765625</c:v>
                </c:pt>
                <c:pt idx="27">
                  <c:v>273.03042602539063</c:v>
                </c:pt>
                <c:pt idx="28">
                  <c:v>261.50747680664063</c:v>
                </c:pt>
                <c:pt idx="29">
                  <c:v>255.17677307128906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07D9-41C5-99C0-D39FF9EC5C13}"/>
            </c:ext>
          </c:extLst>
        </c:ser>
        <c:ser>
          <c:idx val="0"/>
          <c:order val="1"/>
          <c:tx>
            <c:v>tumori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800670016750419E-2"/>
                  <c:y val="-4.705882352941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7D9-41C5-99C0-D39FF9EC5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7D9-41C5-99C0-D39FF9EC5C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7D9-41C5-99C0-D39FF9EC5C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7D9-41C5-99C0-D39FF9EC5C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7D9-41C5-99C0-D39FF9EC5C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7D9-41C5-99C0-D39FF9EC5C1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7D9-41C5-99C0-D39FF9EC5C1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7D9-41C5-99C0-D39FF9EC5C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7D9-41C5-99C0-D39FF9EC5C1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7D9-41C5-99C0-D39FF9EC5C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7D9-41C5-99C0-D39FF9EC5C1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7D9-41C5-99C0-D39FF9EC5C1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7D9-41C5-99C0-D39FF9EC5C1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7D9-41C5-99C0-D39FF9EC5C1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7D9-41C5-99C0-D39FF9EC5C1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7D9-41C5-99C0-D39FF9EC5C1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7D9-41C5-99C0-D39FF9EC5C1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7D9-41C5-99C0-D39FF9EC5C1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7D9-41C5-99C0-D39FF9EC5C1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7D9-41C5-99C0-D39FF9EC5C1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7D9-41C5-99C0-D39FF9EC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7D9-41C5-99C0-D39FF9EC5C1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7D9-41C5-99C0-D39FF9EC5C1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7D9-41C5-99C0-D39FF9EC5C1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7D9-41C5-99C0-D39FF9EC5C1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7D9-41C5-99C0-D39FF9EC5C1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7D9-41C5-99C0-D39FF9EC5C1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7D9-41C5-99C0-D39FF9EC5C1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7D9-41C5-99C0-D39FF9EC5C13}"/>
                </c:ext>
              </c:extLst>
            </c:dLbl>
            <c:dLbl>
              <c:idx val="29"/>
              <c:layout>
                <c:manualLayout>
                  <c:x val="0"/>
                  <c:y val="2.745995423340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7D9-41C5-99C0-D39FF9EC5C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cause!$B$6:$B$35</c:f>
              <c:numCache>
                <c:formatCode>0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cause!$Q$6:$Q$35</c:f>
              <c:numCache>
                <c:formatCode>0.0</c:formatCode>
                <c:ptCount val="30"/>
                <c:pt idx="0">
                  <c:v>388.32431030273438</c:v>
                </c:pt>
                <c:pt idx="1">
                  <c:v>373.019775390625</c:v>
                </c:pt>
                <c:pt idx="2">
                  <c:v>371.72491455078125</c:v>
                </c:pt>
                <c:pt idx="3">
                  <c:v>363.2403564453125</c:v>
                </c:pt>
                <c:pt idx="4">
                  <c:v>370.05929565429688</c:v>
                </c:pt>
                <c:pt idx="5">
                  <c:v>349.22940063476563</c:v>
                </c:pt>
                <c:pt idx="6">
                  <c:v>351.4512939453125</c:v>
                </c:pt>
                <c:pt idx="7">
                  <c:v>346.1153564453125</c:v>
                </c:pt>
                <c:pt idx="8">
                  <c:v>349.72052001953125</c:v>
                </c:pt>
                <c:pt idx="9">
                  <c:v>338.83908081054688</c:v>
                </c:pt>
                <c:pt idx="10">
                  <c:v>351.29437255859375</c:v>
                </c:pt>
                <c:pt idx="11">
                  <c:v>340.2640380859375</c:v>
                </c:pt>
                <c:pt idx="12">
                  <c:v>331.41452026367188</c:v>
                </c:pt>
                <c:pt idx="13">
                  <c:v>321.28341674804688</c:v>
                </c:pt>
                <c:pt idx="14">
                  <c:v>305.92010498046875</c:v>
                </c:pt>
                <c:pt idx="15">
                  <c:v>317.64590454101563</c:v>
                </c:pt>
                <c:pt idx="16">
                  <c:v>307.26126098632813</c:v>
                </c:pt>
                <c:pt idx="17">
                  <c:v>306.81735229492188</c:v>
                </c:pt>
                <c:pt idx="18">
                  <c:v>300.14071655273438</c:v>
                </c:pt>
                <c:pt idx="19">
                  <c:v>301.33920288085938</c:v>
                </c:pt>
                <c:pt idx="20">
                  <c:v>286.99392700195313</c:v>
                </c:pt>
                <c:pt idx="21">
                  <c:v>284.21304321289063</c:v>
                </c:pt>
                <c:pt idx="22">
                  <c:v>283.34674072265625</c:v>
                </c:pt>
                <c:pt idx="23">
                  <c:v>281.42547607421875</c:v>
                </c:pt>
                <c:pt idx="24">
                  <c:v>268.29571533203125</c:v>
                </c:pt>
                <c:pt idx="25">
                  <c:v>270.9833984375</c:v>
                </c:pt>
                <c:pt idx="26">
                  <c:v>263.68609619140625</c:v>
                </c:pt>
                <c:pt idx="27">
                  <c:v>259.0228271484375</c:v>
                </c:pt>
                <c:pt idx="28">
                  <c:v>244.59445190429688</c:v>
                </c:pt>
                <c:pt idx="29">
                  <c:v>252.50059509277344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07D9-41C5-99C0-D39FF9EC5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5789056"/>
        <c:axId val="206067904"/>
      </c:lineChart>
      <c:catAx>
        <c:axId val="2957890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06067904"/>
        <c:crosses val="autoZero"/>
        <c:auto val="1"/>
        <c:lblAlgn val="ctr"/>
        <c:lblOffset val="100"/>
        <c:noMultiLvlLbl val="0"/>
      </c:catAx>
      <c:valAx>
        <c:axId val="206067904"/>
        <c:scaling>
          <c:orientation val="minMax"/>
          <c:max val="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Tasso standardizzato per 100.000</a:t>
                </a:r>
              </a:p>
            </c:rich>
          </c:tx>
          <c:layout>
            <c:manualLayout>
              <c:xMode val="edge"/>
              <c:yMode val="edge"/>
              <c:x val="8.9411185410868867E-3"/>
              <c:y val="0.205611239771499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9578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409374079496344"/>
          <c:y val="0.68553619939363974"/>
          <c:w val="0.48734556421653324"/>
          <c:h val="7.428366550503429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53337949890458E-2"/>
          <c:y val="5.3740340111561605E-2"/>
          <c:w val="0.88023472805095737"/>
          <c:h val="0.84213229807506662"/>
        </c:manualLayout>
      </c:layout>
      <c:lineChart>
        <c:grouping val="standard"/>
        <c:varyColors val="0"/>
        <c:ser>
          <c:idx val="0"/>
          <c:order val="0"/>
          <c:tx>
            <c:v>Maschi</c:v>
          </c:tx>
          <c:spPr>
            <a:ln>
              <a:solidFill>
                <a:srgbClr val="1932E7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28909840497431E-2"/>
                  <c:y val="-2.745098039215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04-4772-ADC6-732845CAAF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4-4772-ADC6-732845CAAF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4-4772-ADC6-732845CAAF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04-4772-ADC6-732845CAAF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04-4772-ADC6-732845CAAF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4-4772-ADC6-732845CAAF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04-4772-ADC6-732845CAAF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4-4772-ADC6-732845CAAF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04-4772-ADC6-732845CAAF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4-4772-ADC6-732845CAAF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04-4772-ADC6-732845CAAF4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04-4772-ADC6-732845CAAF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04-4772-ADC6-732845CAAF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04-4772-ADC6-732845CAAF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04-4772-ADC6-732845CAAF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04-4772-ADC6-732845CAAF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04-4772-ADC6-732845CAAF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04-4772-ADC6-732845CAAF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04-4772-ADC6-732845CAAF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04-4772-ADC6-732845CAAF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04-4772-ADC6-732845CAAF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04-4772-ADC6-732845CAAF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04-4772-ADC6-732845CAAF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04-4772-ADC6-732845CAAF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A04-4772-ADC6-732845CAAF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04-4772-ADC6-732845CAAF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A04-4772-ADC6-732845CAAF4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04-4772-ADC6-732845CAAF4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A04-4772-ADC6-732845CAAF4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'[5. Trend tum polmone AUSL di Bologna.xlsx]polmone'!$B$6:$B$35</c:f>
              <c:numCache>
                <c:formatCode>0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'[5. Trend tum polmone AUSL di Bologna.xlsx]polmone'!$Q$6:$Q$35</c:f>
              <c:numCache>
                <c:formatCode>0</c:formatCode>
                <c:ptCount val="30"/>
                <c:pt idx="0">
                  <c:v>137.08869934082031</c:v>
                </c:pt>
                <c:pt idx="1">
                  <c:v>119.44378662109375</c:v>
                </c:pt>
                <c:pt idx="2">
                  <c:v>129.12016296386719</c:v>
                </c:pt>
                <c:pt idx="3">
                  <c:v>127.78945922851563</c:v>
                </c:pt>
                <c:pt idx="4">
                  <c:v>128.49835205078125</c:v>
                </c:pt>
                <c:pt idx="5">
                  <c:v>118.56879425048828</c:v>
                </c:pt>
                <c:pt idx="6">
                  <c:v>121.04485321044922</c:v>
                </c:pt>
                <c:pt idx="7">
                  <c:v>122.14528656005859</c:v>
                </c:pt>
                <c:pt idx="8">
                  <c:v>113.98455810546875</c:v>
                </c:pt>
                <c:pt idx="9">
                  <c:v>125.23397064208984</c:v>
                </c:pt>
                <c:pt idx="10">
                  <c:v>123.22492980957031</c:v>
                </c:pt>
                <c:pt idx="11">
                  <c:v>111.88076019287109</c:v>
                </c:pt>
                <c:pt idx="12">
                  <c:v>113.00708770751953</c:v>
                </c:pt>
                <c:pt idx="13">
                  <c:v>105.42455291748047</c:v>
                </c:pt>
                <c:pt idx="14">
                  <c:v>105.04598999023438</c:v>
                </c:pt>
                <c:pt idx="15">
                  <c:v>108.48680877685547</c:v>
                </c:pt>
                <c:pt idx="16">
                  <c:v>97.421585083007813</c:v>
                </c:pt>
                <c:pt idx="17">
                  <c:v>108.74616241455078</c:v>
                </c:pt>
                <c:pt idx="18">
                  <c:v>89.783538818359375</c:v>
                </c:pt>
                <c:pt idx="19">
                  <c:v>99.532890319824219</c:v>
                </c:pt>
                <c:pt idx="20">
                  <c:v>76.163177490234375</c:v>
                </c:pt>
                <c:pt idx="21">
                  <c:v>87.066627502441406</c:v>
                </c:pt>
                <c:pt idx="22">
                  <c:v>85.835784912109375</c:v>
                </c:pt>
                <c:pt idx="23">
                  <c:v>74.381790161132813</c:v>
                </c:pt>
                <c:pt idx="24">
                  <c:v>80.5699462890625</c:v>
                </c:pt>
                <c:pt idx="25">
                  <c:v>74.365638732910156</c:v>
                </c:pt>
                <c:pt idx="26">
                  <c:v>79.320823669433594</c:v>
                </c:pt>
                <c:pt idx="27">
                  <c:v>69.591102600097656</c:v>
                </c:pt>
                <c:pt idx="28">
                  <c:v>63.308601379394531</c:v>
                </c:pt>
                <c:pt idx="29">
                  <c:v>71.304283142089844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A04-4772-ADC6-732845CAAF4D}"/>
            </c:ext>
          </c:extLst>
        </c:ser>
        <c:ser>
          <c:idx val="1"/>
          <c:order val="1"/>
          <c:tx>
            <c:v>Femmine</c:v>
          </c:tx>
          <c:spPr>
            <a:ln>
              <a:solidFill>
                <a:srgbClr val="EB482D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28909840497452E-2"/>
                  <c:y val="-2.7450980392156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A04-4772-ADC6-732845CAAF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A04-4772-ADC6-732845CAAF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A04-4772-ADC6-732845CAAF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A04-4772-ADC6-732845CAAF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A04-4772-ADC6-732845CAAF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A04-4772-ADC6-732845CAAF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A04-4772-ADC6-732845CAAF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A04-4772-ADC6-732845CAAF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A04-4772-ADC6-732845CAAF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A04-4772-ADC6-732845CAAF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A04-4772-ADC6-732845CAAF4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A04-4772-ADC6-732845CAAF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A04-4772-ADC6-732845CAAF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A04-4772-ADC6-732845CAAF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A04-4772-ADC6-732845CAAF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A04-4772-ADC6-732845CAAF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A04-4772-ADC6-732845CAAF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A04-4772-ADC6-732845CAAF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A04-4772-ADC6-732845CAAF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A04-4772-ADC6-732845CAAF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A04-4772-ADC6-732845CAAF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A04-4772-ADC6-732845CAAF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A04-4772-ADC6-732845CAAF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A04-4772-ADC6-732845CAAF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A04-4772-ADC6-732845CAAF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A04-4772-ADC6-732845CAAF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A04-4772-ADC6-732845CAAF4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A04-4772-ADC6-732845CAAF4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A04-4772-ADC6-732845CAAF4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'[5. Trend tum polmone AUSL di Bologna.xlsx]polmone'!$B$6:$B$35</c:f>
              <c:numCache>
                <c:formatCode>0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'[5. Trend tum polmone AUSL di Bologna.xlsx]polmone'!$AB$6:$AB$35</c:f>
              <c:numCache>
                <c:formatCode>0</c:formatCode>
                <c:ptCount val="30"/>
                <c:pt idx="0">
                  <c:v>21.903610229492188</c:v>
                </c:pt>
                <c:pt idx="1">
                  <c:v>26.772493362426758</c:v>
                </c:pt>
                <c:pt idx="2">
                  <c:v>28.449411392211914</c:v>
                </c:pt>
                <c:pt idx="3">
                  <c:v>25.270483016967773</c:v>
                </c:pt>
                <c:pt idx="4">
                  <c:v>23.662403106689453</c:v>
                </c:pt>
                <c:pt idx="5">
                  <c:v>27.096736907958984</c:v>
                </c:pt>
                <c:pt idx="6">
                  <c:v>29.051097869873047</c:v>
                </c:pt>
                <c:pt idx="7">
                  <c:v>27.961385726928711</c:v>
                </c:pt>
                <c:pt idx="8">
                  <c:v>30.348155975341797</c:v>
                </c:pt>
                <c:pt idx="9">
                  <c:v>29.660223007202148</c:v>
                </c:pt>
                <c:pt idx="10">
                  <c:v>28.452644348144531</c:v>
                </c:pt>
                <c:pt idx="11">
                  <c:v>32.808338165283203</c:v>
                </c:pt>
                <c:pt idx="12">
                  <c:v>29.72419548034668</c:v>
                </c:pt>
                <c:pt idx="13">
                  <c:v>31.121250152587891</c:v>
                </c:pt>
                <c:pt idx="14">
                  <c:v>31.272436141967773</c:v>
                </c:pt>
                <c:pt idx="15">
                  <c:v>33.787364959716797</c:v>
                </c:pt>
                <c:pt idx="16">
                  <c:v>33.279090881347656</c:v>
                </c:pt>
                <c:pt idx="17">
                  <c:v>35.234531402587891</c:v>
                </c:pt>
                <c:pt idx="18">
                  <c:v>38.391155242919922</c:v>
                </c:pt>
                <c:pt idx="19">
                  <c:v>33.808631896972656</c:v>
                </c:pt>
                <c:pt idx="20">
                  <c:v>35.706634521484375</c:v>
                </c:pt>
                <c:pt idx="21">
                  <c:v>30.462324142456055</c:v>
                </c:pt>
                <c:pt idx="22">
                  <c:v>34.350887298583984</c:v>
                </c:pt>
                <c:pt idx="23">
                  <c:v>35.113559722900391</c:v>
                </c:pt>
                <c:pt idx="24">
                  <c:v>28.627767562866211</c:v>
                </c:pt>
                <c:pt idx="25">
                  <c:v>35.530605316162109</c:v>
                </c:pt>
                <c:pt idx="26">
                  <c:v>38.826126098632813</c:v>
                </c:pt>
                <c:pt idx="27">
                  <c:v>31.197309494018555</c:v>
                </c:pt>
                <c:pt idx="28">
                  <c:v>36.574642181396484</c:v>
                </c:pt>
                <c:pt idx="29">
                  <c:v>37.214061737060547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EA04-4772-ADC6-732845CAAF4D}"/>
            </c:ext>
          </c:extLst>
        </c:ser>
        <c:ser>
          <c:idx val="2"/>
          <c:order val="2"/>
          <c:tx>
            <c:v>Totale</c:v>
          </c:tx>
          <c:spPr>
            <a:ln>
              <a:solidFill>
                <a:srgbClr val="00995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28909840497452E-2"/>
                  <c:y val="-3.1372549019607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A04-4772-ADC6-732845CAAF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A04-4772-ADC6-732845CAAF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EA04-4772-ADC6-732845CAAF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A04-4772-ADC6-732845CAAF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EA04-4772-ADC6-732845CAAF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EA04-4772-ADC6-732845CAAF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EA04-4772-ADC6-732845CAAF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EA04-4772-ADC6-732845CAAF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EA04-4772-ADC6-732845CAAF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EA04-4772-ADC6-732845CAAF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EA04-4772-ADC6-732845CAAF4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EA04-4772-ADC6-732845CAAF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EA04-4772-ADC6-732845CAAF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EA04-4772-ADC6-732845CAAF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EA04-4772-ADC6-732845CAAF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A04-4772-ADC6-732845CAAF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EA04-4772-ADC6-732845CAAF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EA04-4772-ADC6-732845CAAF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EA04-4772-ADC6-732845CAAF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EA04-4772-ADC6-732845CAAF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EA04-4772-ADC6-732845CAAF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A04-4772-ADC6-732845CAAF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EA04-4772-ADC6-732845CAAF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EA04-4772-ADC6-732845CAAF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EA04-4772-ADC6-732845CAAF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EA04-4772-ADC6-732845CAAF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EA04-4772-ADC6-732845CAAF4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EA04-4772-ADC6-732845CAAF4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EA04-4772-ADC6-732845CAAF4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'[5. Trend tum polmone AUSL di Bologna.xlsx]polmone'!$B$6:$B$35</c:f>
              <c:numCache>
                <c:formatCode>0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'[5. Trend tum polmone AUSL di Bologna.xlsx]polmone'!$F$6:$F$35</c:f>
              <c:numCache>
                <c:formatCode>0</c:formatCode>
                <c:ptCount val="30"/>
                <c:pt idx="0">
                  <c:v>72.482398986816406</c:v>
                </c:pt>
                <c:pt idx="1">
                  <c:v>67.899803161621094</c:v>
                </c:pt>
                <c:pt idx="2">
                  <c:v>72.98529052734375</c:v>
                </c:pt>
                <c:pt idx="3">
                  <c:v>70.004402160644531</c:v>
                </c:pt>
                <c:pt idx="4">
                  <c:v>69.375717163085938</c:v>
                </c:pt>
                <c:pt idx="5">
                  <c:v>66.672134399414063</c:v>
                </c:pt>
                <c:pt idx="6">
                  <c:v>68.555442810058594</c:v>
                </c:pt>
                <c:pt idx="7">
                  <c:v>69.130355834960938</c:v>
                </c:pt>
                <c:pt idx="8">
                  <c:v>66.102371215820313</c:v>
                </c:pt>
                <c:pt idx="9">
                  <c:v>70.13519287109375</c:v>
                </c:pt>
                <c:pt idx="10">
                  <c:v>69.118621826171875</c:v>
                </c:pt>
                <c:pt idx="11">
                  <c:v>66.873748779296875</c:v>
                </c:pt>
                <c:pt idx="12">
                  <c:v>64.300788879394531</c:v>
                </c:pt>
                <c:pt idx="13">
                  <c:v>62.735004425048828</c:v>
                </c:pt>
                <c:pt idx="14">
                  <c:v>62.941253662109375</c:v>
                </c:pt>
                <c:pt idx="15">
                  <c:v>64.968299865722656</c:v>
                </c:pt>
                <c:pt idx="16">
                  <c:v>60.240673065185547</c:v>
                </c:pt>
                <c:pt idx="17">
                  <c:v>65.754608154296875</c:v>
                </c:pt>
                <c:pt idx="18">
                  <c:v>59.366672515869141</c:v>
                </c:pt>
                <c:pt idx="19">
                  <c:v>60.766620635986328</c:v>
                </c:pt>
                <c:pt idx="20">
                  <c:v>51.979911804199219</c:v>
                </c:pt>
                <c:pt idx="21">
                  <c:v>53.522655487060547</c:v>
                </c:pt>
                <c:pt idx="22">
                  <c:v>55.743446350097656</c:v>
                </c:pt>
                <c:pt idx="23">
                  <c:v>51.110382080078125</c:v>
                </c:pt>
                <c:pt idx="24">
                  <c:v>49.990596771240234</c:v>
                </c:pt>
                <c:pt idx="25">
                  <c:v>51.59136962890625</c:v>
                </c:pt>
                <c:pt idx="26">
                  <c:v>54.878940582275391</c:v>
                </c:pt>
                <c:pt idx="27">
                  <c:v>46.956218719482422</c:v>
                </c:pt>
                <c:pt idx="28">
                  <c:v>47.130779266357422</c:v>
                </c:pt>
                <c:pt idx="29">
                  <c:v>51.179943084716797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EA04-4772-ADC6-732845CAA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775296"/>
        <c:axId val="206066176"/>
      </c:lineChart>
      <c:catAx>
        <c:axId val="29477529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06066176"/>
        <c:crosses val="autoZero"/>
        <c:auto val="1"/>
        <c:lblAlgn val="ctr"/>
        <c:lblOffset val="100"/>
        <c:noMultiLvlLbl val="0"/>
      </c:catAx>
      <c:valAx>
        <c:axId val="206066176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Tasso standardizzato per 100.000</a:t>
                </a:r>
              </a:p>
            </c:rich>
          </c:tx>
          <c:layout>
            <c:manualLayout>
              <c:xMode val="edge"/>
              <c:yMode val="edge"/>
              <c:x val="8.9409426836720776E-3"/>
              <c:y val="0.205611239771499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9477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727382418429922"/>
          <c:y val="0.77983913765405777"/>
          <c:w val="0.38651590352153847"/>
          <c:h val="6.60391038753607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0.67002</cdr:x>
      <cdr:y>0</cdr:y>
    </cdr:from>
    <cdr:to>
      <cdr:x>1</cdr:x>
      <cdr:y>0.11176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810018" y="0"/>
          <a:ext cx="1876407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aseline="0" dirty="0">
              <a:latin typeface="Arial" pitchFamily="34" charset="0"/>
              <a:cs typeface="Arial" pitchFamily="34" charset="0"/>
            </a:rPr>
            <a:t>APC </a:t>
          </a:r>
          <a:r>
            <a:rPr lang="it-IT" sz="1200" baseline="0" dirty="0">
              <a:solidFill>
                <a:srgbClr val="009959"/>
              </a:solidFill>
              <a:latin typeface="Arial" pitchFamily="34" charset="0"/>
              <a:cs typeface="Arial" pitchFamily="34" charset="0"/>
            </a:rPr>
            <a:t>mal. </a:t>
          </a:r>
          <a:r>
            <a:rPr lang="it-IT" sz="1200" baseline="0" dirty="0" err="1">
              <a:solidFill>
                <a:srgbClr val="009959"/>
              </a:solidFill>
              <a:latin typeface="Arial" pitchFamily="34" charset="0"/>
              <a:cs typeface="Arial" pitchFamily="34" charset="0"/>
            </a:rPr>
            <a:t>sist</a:t>
          </a:r>
          <a:r>
            <a:rPr lang="it-IT" sz="1200" baseline="0" dirty="0">
              <a:solidFill>
                <a:srgbClr val="009959"/>
              </a:solidFill>
              <a:latin typeface="Arial" pitchFamily="34" charset="0"/>
              <a:cs typeface="Arial" pitchFamily="34" charset="0"/>
            </a:rPr>
            <a:t>. circolatorio</a:t>
          </a:r>
          <a:r>
            <a:rPr lang="it-IT" sz="1200" baseline="0" dirty="0">
              <a:latin typeface="Arial" pitchFamily="34" charset="0"/>
              <a:cs typeface="Arial" pitchFamily="34" charset="0"/>
            </a:rPr>
            <a:t>:  -2,8*  </a:t>
          </a:r>
        </a:p>
        <a:p xmlns:a="http://schemas.openxmlformats.org/drawingml/2006/main">
          <a:r>
            <a:rPr lang="it-IT" sz="1200" baseline="0" dirty="0">
              <a:effectLst/>
              <a:latin typeface="Arial" pitchFamily="34" charset="0"/>
              <a:cs typeface="Arial" pitchFamily="34" charset="0"/>
            </a:rPr>
            <a:t>APC </a:t>
          </a:r>
          <a:r>
            <a:rPr lang="it-IT" sz="1200" baseline="0" dirty="0">
              <a:solidFill>
                <a:srgbClr val="009959"/>
              </a:solidFill>
              <a:effectLst/>
              <a:latin typeface="Arial" pitchFamily="34" charset="0"/>
              <a:cs typeface="Arial" pitchFamily="34" charset="0"/>
            </a:rPr>
            <a:t>tumori</a:t>
          </a:r>
          <a:r>
            <a:rPr lang="it-IT" sz="1200" baseline="0" dirty="0">
              <a:effectLst/>
              <a:latin typeface="Arial" pitchFamily="34" charset="0"/>
              <a:cs typeface="Arial" pitchFamily="34" charset="0"/>
            </a:rPr>
            <a:t>:                        -1,5*                               </a:t>
          </a:r>
          <a:endParaRPr lang="it-IT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0.73199</cdr:x>
      <cdr:y>0.12059</cdr:y>
    </cdr:from>
    <cdr:to>
      <cdr:x>0.88442</cdr:x>
      <cdr:y>0.16765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4162418" y="390521"/>
          <a:ext cx="866782" cy="152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800">
              <a:latin typeface="Arial" pitchFamily="34" charset="0"/>
              <a:cs typeface="Arial" pitchFamily="34" charset="0"/>
            </a:rPr>
            <a:t>*p-value&lt;0,05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0.75042</cdr:x>
      <cdr:y>0.02229</cdr:y>
    </cdr:from>
    <cdr:to>
      <cdr:x>1</cdr:x>
      <cdr:y>0.16053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524526" y="66675"/>
          <a:ext cx="1504799" cy="41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800"/>
            </a:lnSpc>
          </a:pPr>
          <a:r>
            <a:rPr lang="it-IT" sz="800" dirty="0">
              <a:latin typeface="Arial" pitchFamily="34" charset="0"/>
              <a:cs typeface="Arial" pitchFamily="34" charset="0"/>
            </a:rPr>
            <a:t>APC  </a:t>
          </a:r>
          <a:r>
            <a:rPr lang="it-IT" sz="800" dirty="0">
              <a:solidFill>
                <a:srgbClr val="1932E7"/>
              </a:solidFill>
              <a:latin typeface="Arial" pitchFamily="34" charset="0"/>
              <a:cs typeface="Arial" pitchFamily="34" charset="0"/>
            </a:rPr>
            <a:t>Maschi:</a:t>
          </a:r>
          <a:r>
            <a:rPr lang="it-IT" sz="800" baseline="0" dirty="0">
              <a:solidFill>
                <a:srgbClr val="1932E7"/>
              </a:solidFill>
              <a:latin typeface="Arial" pitchFamily="34" charset="0"/>
              <a:cs typeface="Arial" pitchFamily="34" charset="0"/>
            </a:rPr>
            <a:t>    </a:t>
          </a:r>
          <a:r>
            <a:rPr lang="it-IT" sz="800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-2,2*</a:t>
          </a:r>
        </a:p>
        <a:p xmlns:a="http://schemas.openxmlformats.org/drawingml/2006/main">
          <a:r>
            <a:rPr lang="it-IT" sz="1200" baseline="0" dirty="0">
              <a:latin typeface="Arial" pitchFamily="34" charset="0"/>
              <a:cs typeface="Arial" pitchFamily="34" charset="0"/>
            </a:rPr>
            <a:t>APC</a:t>
          </a:r>
          <a:r>
            <a:rPr lang="it-IT" sz="800" baseline="0" dirty="0">
              <a:latin typeface="Arial" pitchFamily="34" charset="0"/>
              <a:cs typeface="Arial" pitchFamily="34" charset="0"/>
            </a:rPr>
            <a:t> </a:t>
          </a:r>
          <a:r>
            <a:rPr lang="it-IT" sz="800" baseline="0" dirty="0">
              <a:solidFill>
                <a:srgbClr val="EB482D"/>
              </a:solidFill>
              <a:latin typeface="Arial" pitchFamily="34" charset="0"/>
              <a:cs typeface="Arial" pitchFamily="34" charset="0"/>
            </a:rPr>
            <a:t>Femmine</a:t>
          </a:r>
          <a:r>
            <a:rPr lang="it-IT" sz="800" baseline="0" dirty="0">
              <a:latin typeface="Arial" pitchFamily="34" charset="0"/>
              <a:cs typeface="Arial" pitchFamily="34" charset="0"/>
            </a:rPr>
            <a:t>: +1,2*</a:t>
          </a:r>
        </a:p>
        <a:p xmlns:a="http://schemas.openxmlformats.org/drawingml/2006/main">
          <a:pPr>
            <a:lnSpc>
              <a:spcPts val="800"/>
            </a:lnSpc>
          </a:pPr>
          <a:r>
            <a:rPr lang="it-IT" sz="800" baseline="0" dirty="0">
              <a:latin typeface="Arial" pitchFamily="34" charset="0"/>
              <a:cs typeface="Arial" pitchFamily="34" charset="0"/>
            </a:rPr>
            <a:t>APC </a:t>
          </a:r>
          <a:r>
            <a:rPr lang="it-IT" sz="800" baseline="0" dirty="0">
              <a:solidFill>
                <a:srgbClr val="009959"/>
              </a:solidFill>
              <a:latin typeface="Arial" pitchFamily="34" charset="0"/>
              <a:cs typeface="Arial" pitchFamily="34" charset="0"/>
            </a:rPr>
            <a:t>Totale</a:t>
          </a:r>
          <a:r>
            <a:rPr lang="it-IT" sz="800" baseline="0" dirty="0">
              <a:latin typeface="Arial" pitchFamily="34" charset="0"/>
              <a:cs typeface="Arial" pitchFamily="34" charset="0"/>
            </a:rPr>
            <a:t>:      -1,4* </a:t>
          </a:r>
        </a:p>
        <a:p xmlns:a="http://schemas.openxmlformats.org/drawingml/2006/main">
          <a:pPr>
            <a:lnSpc>
              <a:spcPts val="800"/>
            </a:lnSpc>
          </a:pPr>
          <a:r>
            <a:rPr lang="it-IT" sz="800" baseline="0" dirty="0">
              <a:latin typeface="Arial" pitchFamily="34" charset="0"/>
              <a:cs typeface="Arial" pitchFamily="34" charset="0"/>
            </a:rPr>
            <a:t> </a:t>
          </a:r>
          <a:endParaRPr lang="it-IT" sz="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0.7761</cdr:x>
      <cdr:y>0.14926</cdr:y>
    </cdr:from>
    <cdr:to>
      <cdr:x>0.92853</cdr:x>
      <cdr:y>0.19632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4679359" y="446424"/>
          <a:ext cx="919050" cy="140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800" dirty="0">
              <a:latin typeface="Arial" pitchFamily="34" charset="0"/>
              <a:cs typeface="Arial" pitchFamily="34" charset="0"/>
            </a:rPr>
            <a:t>*</a:t>
          </a:r>
          <a:r>
            <a:rPr lang="it-IT" sz="1200" dirty="0">
              <a:latin typeface="Arial" pitchFamily="34" charset="0"/>
              <a:cs typeface="Arial" pitchFamily="34" charset="0"/>
            </a:rPr>
            <a:t>p-</a:t>
          </a:r>
          <a:r>
            <a:rPr lang="it-IT" sz="1200" dirty="0" err="1">
              <a:latin typeface="Arial" pitchFamily="34" charset="0"/>
              <a:cs typeface="Arial" pitchFamily="34" charset="0"/>
            </a:rPr>
            <a:t>value</a:t>
          </a:r>
          <a:r>
            <a:rPr lang="it-IT" sz="800" dirty="0">
              <a:latin typeface="Arial" pitchFamily="34" charset="0"/>
              <a:cs typeface="Arial" pitchFamily="34" charset="0"/>
            </a:rPr>
            <a:t>&lt;0,05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19/04/2024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19/04/2024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92F300F-0862-7369-DA3C-AD2883C6DC88}"/>
              </a:ext>
            </a:extLst>
          </p:cNvPr>
          <p:cNvSpPr txBox="1">
            <a:spLocks/>
          </p:cNvSpPr>
          <p:nvPr/>
        </p:nvSpPr>
        <p:spPr>
          <a:xfrm>
            <a:off x="139988" y="1033639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per tumore del polmone, per genere. AUSL di Bologna, 1993-2022</a:t>
            </a:r>
            <a:br>
              <a:rPr lang="it-IT" sz="1800" dirty="0">
                <a:solidFill>
                  <a:srgbClr val="009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DD39B1E-89DD-0D19-60ED-367A52A31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88471"/>
              </p:ext>
            </p:extLst>
          </p:nvPr>
        </p:nvGraphicFramePr>
        <p:xfrm>
          <a:off x="139988" y="1381126"/>
          <a:ext cx="8937337" cy="484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2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0596285-FB35-70C0-0CDE-097FC09B68B0}"/>
              </a:ext>
            </a:extLst>
          </p:cNvPr>
          <p:cNvSpPr txBox="1">
            <a:spLocks/>
          </p:cNvSpPr>
          <p:nvPr/>
        </p:nvSpPr>
        <p:spPr>
          <a:xfrm>
            <a:off x="139988" y="1202845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evitabile,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2013-2022 -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80B4A56-984E-BD8D-C7E3-34121126B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" y="2066925"/>
            <a:ext cx="8962896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4774DA-FB52-0B39-4091-02EC3AB1129D}"/>
              </a:ext>
            </a:extLst>
          </p:cNvPr>
          <p:cNvSpPr txBox="1"/>
          <p:nvPr/>
        </p:nvSpPr>
        <p:spPr>
          <a:xfrm>
            <a:off x="285966" y="5296623"/>
            <a:ext cx="8712056" cy="370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Mortalità evitabile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morti nella fascia di età 0-74 anni attribuibili a cause prevenibili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57B94E-55C6-3CE3-20CA-DB4713095F48}"/>
              </a:ext>
            </a:extLst>
          </p:cNvPr>
          <p:cNvSpPr txBox="1"/>
          <p:nvPr/>
        </p:nvSpPr>
        <p:spPr>
          <a:xfrm>
            <a:off x="-1" y="5978663"/>
            <a:ext cx="86296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classificazione delle cause evitabili deriva da OECD e Eurostat “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lists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</a:t>
            </a:r>
            <a:endParaRPr lang="it-IT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7CCA04E-631D-913F-F7D9-FB20F87D4583}"/>
              </a:ext>
            </a:extLst>
          </p:cNvPr>
          <p:cNvSpPr txBox="1">
            <a:spLocks/>
          </p:cNvSpPr>
          <p:nvPr/>
        </p:nvSpPr>
        <p:spPr>
          <a:xfrm>
            <a:off x="139988" y="987189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t-IT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prevenibile,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AUSL di Bologna, 2013-2022 -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88A1E90-B2C5-C916-31CB-764D71028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" y="2037298"/>
            <a:ext cx="8607281" cy="3036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F492948-B4AD-7B5D-39E8-C47E519DB9CB}"/>
              </a:ext>
            </a:extLst>
          </p:cNvPr>
          <p:cNvSpPr txBox="1">
            <a:spLocks/>
          </p:cNvSpPr>
          <p:nvPr/>
        </p:nvSpPr>
        <p:spPr>
          <a:xfrm>
            <a:off x="108094" y="5217799"/>
            <a:ext cx="8927812" cy="65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Mortalità prevenibile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morti nella fascia di età 0-74 anni attribuibili a cause prevenibili grazie ad interventi di prevenzione e promozione della salute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D23874-0A25-74A9-5BAA-636465EB9D67}"/>
              </a:ext>
            </a:extLst>
          </p:cNvPr>
          <p:cNvSpPr txBox="1"/>
          <p:nvPr/>
        </p:nvSpPr>
        <p:spPr>
          <a:xfrm>
            <a:off x="-1" y="5978663"/>
            <a:ext cx="86296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classificazione delle cause evitabili deriva da OECD e Eurostat “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lists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</a:t>
            </a:r>
            <a:endParaRPr lang="it-IT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0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C19267C-24A1-FAF2-95C9-77011189966D}"/>
              </a:ext>
            </a:extLst>
          </p:cNvPr>
          <p:cNvSpPr txBox="1">
            <a:spLocks/>
          </p:cNvSpPr>
          <p:nvPr/>
        </p:nvSpPr>
        <p:spPr>
          <a:xfrm>
            <a:off x="139988" y="1176990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trattabile,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2013-2022 -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6C0419F-1D85-9D06-4CE8-8468AC239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6" y="1863136"/>
            <a:ext cx="8876246" cy="31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26EF5D-0340-A424-344B-FBFFB9350DE6}"/>
              </a:ext>
            </a:extLst>
          </p:cNvPr>
          <p:cNvSpPr txBox="1"/>
          <p:nvPr/>
        </p:nvSpPr>
        <p:spPr>
          <a:xfrm>
            <a:off x="241539" y="5034679"/>
            <a:ext cx="8648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Mortalità trattabile</a:t>
            </a:r>
            <a:r>
              <a:rPr lang="it-I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morti nella fascia di età 0-74 anni attribuibili a cause prevenibili grazie a diagnosi e cure efficaci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4FD1D9-E3A2-9475-6B9F-978A00AE60D3}"/>
              </a:ext>
            </a:extLst>
          </p:cNvPr>
          <p:cNvSpPr txBox="1"/>
          <p:nvPr/>
        </p:nvSpPr>
        <p:spPr>
          <a:xfrm>
            <a:off x="-1" y="5978663"/>
            <a:ext cx="86296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classificazione delle cause evitabili deriva da OECD e Eurostat “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lists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treatable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it-IT" sz="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it-IT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</a:t>
            </a:r>
            <a:endParaRPr lang="it-IT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Morbilità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9178A7D-9A07-85FF-82E6-47F2C977817D}"/>
              </a:ext>
            </a:extLst>
          </p:cNvPr>
          <p:cNvSpPr txBox="1">
            <a:spLocks/>
          </p:cNvSpPr>
          <p:nvPr/>
        </p:nvSpPr>
        <p:spPr>
          <a:xfrm>
            <a:off x="69994" y="1120186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Prevalenza del diabete, popolazione 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anni,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AUSL di Bologna, 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(BRR)</a:t>
            </a:r>
            <a:br>
              <a:rPr lang="it-IT" sz="1800" dirty="0">
                <a:solidFill>
                  <a:srgbClr val="009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5A34FB4-7FDB-C077-6C6D-C4ECA3403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3" y="2085795"/>
            <a:ext cx="8902774" cy="314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8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Morbilità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44924C6-AB0A-C234-318B-B436A1ED24C8}"/>
              </a:ext>
            </a:extLst>
          </p:cNvPr>
          <p:cNvSpPr txBox="1">
            <a:spLocks/>
          </p:cNvSpPr>
          <p:nvPr/>
        </p:nvSpPr>
        <p:spPr>
          <a:xfrm>
            <a:off x="139988" y="1219788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Dimissioni ospedaliere,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AUSL di Bologna, 2021-2022 -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(BRR)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DCB56DC-A750-9E87-AD1C-2E7319DDF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" y="2191621"/>
            <a:ext cx="8642061" cy="304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95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Morbilità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C031AED-5A8B-4ABA-83FD-A9CDAF54EFE0}"/>
              </a:ext>
            </a:extLst>
          </p:cNvPr>
          <p:cNvSpPr txBox="1">
            <a:spLocks/>
          </p:cNvSpPr>
          <p:nvPr/>
        </p:nvSpPr>
        <p:spPr>
          <a:xfrm>
            <a:off x="-180975" y="1175292"/>
            <a:ext cx="9505949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Dimissioni ospedaliere per malattie del sistema circolatorio, per genere e Comune AUSL di Bologna, 2021-2022 -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(BRR)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D46595-AD15-3F96-3608-5C12C4A07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1558"/>
            <a:ext cx="8382000" cy="295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4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Morbilità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272F408-8011-BE82-31CE-BE075523A594}"/>
              </a:ext>
            </a:extLst>
          </p:cNvPr>
          <p:cNvSpPr txBox="1">
            <a:spLocks/>
          </p:cNvSpPr>
          <p:nvPr/>
        </p:nvSpPr>
        <p:spPr>
          <a:xfrm>
            <a:off x="139988" y="1120186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Dimissioni ospedaliere per tumore,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Bologna. 2021-2022 -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(BRR)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B8393F3-CC84-C700-37DA-E29EC01CB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" y="2229672"/>
            <a:ext cx="8546811" cy="300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16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Fragilità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756838F-08C8-A792-F237-C8624F1744C3}"/>
              </a:ext>
            </a:extLst>
          </p:cNvPr>
          <p:cNvSpPr txBox="1">
            <a:spLocks/>
          </p:cNvSpPr>
          <p:nvPr/>
        </p:nvSpPr>
        <p:spPr>
          <a:xfrm>
            <a:off x="139988" y="1101292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Livello di fragilità sociosanitaria superiore a 50%, popolazione 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anni, per genere e Comune. AUSL di Bologna, 2022 -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(BRR)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327D397-B3F5-A8A2-7D3B-49418DBD6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1" y="1886632"/>
            <a:ext cx="8727502" cy="30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EC4FCD-CD6D-A1A3-B7B3-C61EC0FBBAD6}"/>
              </a:ext>
            </a:extLst>
          </p:cNvPr>
          <p:cNvSpPr txBox="1"/>
          <p:nvPr/>
        </p:nvSpPr>
        <p:spPr>
          <a:xfrm>
            <a:off x="236031" y="5341209"/>
            <a:ext cx="8811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Fragilità sociosanitaria:</a:t>
            </a:r>
            <a:r>
              <a:rPr lang="it-I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esprime la probabilità di un soggetto di subire l’evento morte o ricovero in urgenza nell’anno successivo. L’indice di fragilità è suddiviso in 5 livelli: molto basso (0-13,9%), basso (14-29,9%), medio (30-49,9%), alto (50-79,9%), molto alto (80-100%)</a:t>
            </a:r>
          </a:p>
        </p:txBody>
      </p:sp>
    </p:spTree>
    <p:extLst>
      <p:ext uri="{BB962C8B-B14F-4D97-AF65-F5344CB8AC3E}">
        <p14:creationId xmlns:p14="http://schemas.microsoft.com/office/powerpoint/2010/main" val="130357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Fragilità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F89532-A348-71C8-25EF-7F6619F44274}"/>
              </a:ext>
            </a:extLst>
          </p:cNvPr>
          <p:cNvSpPr txBox="1"/>
          <p:nvPr/>
        </p:nvSpPr>
        <p:spPr>
          <a:xfrm>
            <a:off x="-1" y="5303787"/>
            <a:ext cx="9229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it-I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misura sintetica di disagio socio-economico e di svantaggio rispetto alle condizioni di vita degli abitanti di una determinata zona. Basato su 5 variabili censuarie al 2011: % popolazione con istruzione pari o inferiore alla licenza elementare, % disoccupati o in cerca di prima occupazione, % abitazioni in affitto, % famiglie monogenitoriali con figli conviventi, densità abitativa (numero occupanti nell’abitazione x100 m</a:t>
            </a:r>
            <a:r>
              <a:rPr lang="it-IT" sz="14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Immagine 5" descr="indice_deprivazione2011">
            <a:extLst>
              <a:ext uri="{FF2B5EF4-FFF2-40B4-BE49-F238E27FC236}">
                <a16:creationId xmlns:a16="http://schemas.microsoft.com/office/drawing/2014/main" id="{72F2FBB0-C698-8BA1-4000-F9194B4FC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577" t="11272" r="12192" b="2237"/>
          <a:stretch/>
        </p:blipFill>
        <p:spPr bwMode="auto">
          <a:xfrm>
            <a:off x="2314576" y="1470455"/>
            <a:ext cx="4572000" cy="3847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B92A1CC-9750-B53B-27D0-4183FB017BD4}"/>
              </a:ext>
            </a:extLst>
          </p:cNvPr>
          <p:cNvSpPr txBox="1">
            <a:spLocks/>
          </p:cNvSpPr>
          <p:nvPr/>
        </p:nvSpPr>
        <p:spPr>
          <a:xfrm>
            <a:off x="-117188" y="807636"/>
            <a:ext cx="9004012" cy="73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2" algn="ctr" defTabSz="914400">
              <a:spcBef>
                <a:spcPts val="1200"/>
              </a:spcBef>
              <a:spcAft>
                <a:spcPts val="300"/>
              </a:spcAft>
              <a:tabLst>
                <a:tab pos="680085" algn="l"/>
                <a:tab pos="540385" algn="l"/>
              </a:tabLst>
            </a:pPr>
            <a:r>
              <a:rPr lang="it-IT" sz="1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di deprivazione* su dati censimento 2011, Città Metropolitana di Bologna</a:t>
            </a:r>
            <a:br>
              <a:rPr lang="it-IT" sz="1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Rosano A, Pacelli B, Zengarini N, Costa G, Cislaghi C, Caranci N. 2020</a:t>
            </a:r>
          </a:p>
        </p:txBody>
      </p:sp>
    </p:spTree>
    <p:extLst>
      <p:ext uri="{BB962C8B-B14F-4D97-AF65-F5344CB8AC3E}">
        <p14:creationId xmlns:p14="http://schemas.microsoft.com/office/powerpoint/2010/main" val="158925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65" y="2906827"/>
            <a:ext cx="7545936" cy="900000"/>
          </a:xfrm>
        </p:spPr>
        <p:txBody>
          <a:bodyPr/>
          <a:lstStyle/>
          <a:p>
            <a:r>
              <a:rPr lang="it-IT" dirty="0"/>
              <a:t>Mappe della Salute a Bologna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Dr. Paolo Pandolfi</a:t>
            </a:r>
          </a:p>
          <a:p>
            <a:r>
              <a:rPr lang="it-IT" sz="1800" b="1" dirty="0">
                <a:solidFill>
                  <a:srgbClr val="002060"/>
                </a:solidFill>
              </a:rPr>
              <a:t>Dipartimento Sanità Pubblica - Azienda USL di Bologna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Disuguaglianze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0D387058-506E-CF07-92FD-72687251F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955" y="1111250"/>
            <a:ext cx="3866678" cy="49657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ACC4D7B-1009-22C7-E411-BC95674D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340" y="1533525"/>
            <a:ext cx="44597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Disuguaglianze</a:t>
            </a:r>
          </a:p>
        </p:txBody>
      </p:sp>
      <p:pic>
        <p:nvPicPr>
          <p:cNvPr id="3" name="Picture 5" descr="LOGO AUSL BOLOGNA stampa">
            <a:extLst>
              <a:ext uri="{FF2B5EF4-FFF2-40B4-BE49-F238E27FC236}">
                <a16:creationId xmlns:a16="http://schemas.microsoft.com/office/drawing/2014/main" id="{A202D9AF-3E6D-D2F0-8D72-A1D84EBA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4" y="238363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0476" y="1135121"/>
            <a:ext cx="8399462" cy="470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691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Mappa delle opportunità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B597DABB-45FB-741C-C051-6C1990AE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" y="983366"/>
            <a:ext cx="9115108" cy="9406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FEAB35F-CEDE-8376-F94A-D4291171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3" y="1884823"/>
            <a:ext cx="4928468" cy="43070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570066-46B2-AB75-4675-7F3767A04BBF}"/>
              </a:ext>
            </a:extLst>
          </p:cNvPr>
          <p:cNvSpPr txBox="1"/>
          <p:nvPr/>
        </p:nvSpPr>
        <p:spPr>
          <a:xfrm>
            <a:off x="4530899" y="3622079"/>
            <a:ext cx="453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https://www.mappadellasalute.it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7FBDA5-BBD9-A5D5-814C-544CD46DBA42}"/>
              </a:ext>
            </a:extLst>
          </p:cNvPr>
          <p:cNvSpPr/>
          <p:nvPr/>
        </p:nvSpPr>
        <p:spPr>
          <a:xfrm>
            <a:off x="4200525" y="5372100"/>
            <a:ext cx="1019175" cy="80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5" descr="LOGO AUSL BOLOGNA stampa">
            <a:extLst>
              <a:ext uri="{FF2B5EF4-FFF2-40B4-BE49-F238E27FC236}">
                <a16:creationId xmlns:a16="http://schemas.microsoft.com/office/drawing/2014/main" id="{72673BDA-80F7-DFF1-3AC6-66BD3FC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238363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3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607A0-4F7D-0E17-C0A4-5EB3A2E77C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4975"/>
            <a:ext cx="8001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8C1754-B24D-5748-4D48-134B4F4A84D6}"/>
              </a:ext>
            </a:extLst>
          </p:cNvPr>
          <p:cNvSpPr txBox="1"/>
          <p:nvPr/>
        </p:nvSpPr>
        <p:spPr>
          <a:xfrm>
            <a:off x="942975" y="5410200"/>
            <a:ext cx="713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paolo.pandolfi@ausl.bologna.it</a:t>
            </a:r>
          </a:p>
        </p:txBody>
      </p:sp>
      <p:pic>
        <p:nvPicPr>
          <p:cNvPr id="4" name="Picture 5" descr="LOGO AUSL BOLOGNA stampa">
            <a:extLst>
              <a:ext uri="{FF2B5EF4-FFF2-40B4-BE49-F238E27FC236}">
                <a16:creationId xmlns:a16="http://schemas.microsoft.com/office/drawing/2014/main" id="{6C9B1524-D8E6-0453-23A2-98DA8AE3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812"/>
            <a:ext cx="6477000" cy="6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7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83A0FCF-BCC3-58D7-0BA5-1D1E1B69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delle mappe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83A0FCF-BCC3-58D7-0BA5-1D1E1B69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8" y="1426363"/>
            <a:ext cx="8399804" cy="4269587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Conoscere la distribuzione di eventi di salute ed eventuali differenze territoriali</a:t>
            </a:r>
          </a:p>
          <a:p>
            <a:r>
              <a:rPr lang="it-IT" b="1" dirty="0">
                <a:solidFill>
                  <a:srgbClr val="002060"/>
                </a:solidFill>
              </a:rPr>
              <a:t>Definire contesti socio-economici-culturali-ambientali che condizionano lo stato di salute di una comunità</a:t>
            </a:r>
          </a:p>
          <a:p>
            <a:r>
              <a:rPr lang="it-IT" b="1" dirty="0">
                <a:solidFill>
                  <a:srgbClr val="002060"/>
                </a:solidFill>
              </a:rPr>
              <a:t>Individuare priorità di intervento tenendo presente appropriatezza, equità, prossimità</a:t>
            </a:r>
          </a:p>
          <a:p>
            <a:r>
              <a:rPr lang="it-IT" b="1" dirty="0">
                <a:solidFill>
                  <a:srgbClr val="002060"/>
                </a:solidFill>
              </a:rPr>
              <a:t>Valutare efficacia degli interventi e loro orientamento</a:t>
            </a:r>
          </a:p>
          <a:p>
            <a:r>
              <a:rPr lang="it-IT" b="1" dirty="0">
                <a:solidFill>
                  <a:srgbClr val="002060"/>
                </a:solidFill>
              </a:rPr>
              <a:t>Stratificare nel territorio rischi e opportunità</a:t>
            </a:r>
          </a:p>
          <a:p>
            <a:r>
              <a:rPr lang="it-IT" b="1" dirty="0">
                <a:solidFill>
                  <a:srgbClr val="002060"/>
                </a:solidFill>
              </a:rPr>
              <a:t>Supportare la pianificazione e la programmazione </a:t>
            </a:r>
          </a:p>
        </p:txBody>
      </p:sp>
      <p:pic>
        <p:nvPicPr>
          <p:cNvPr id="3" name="Picture 5" descr="LOGO AUSL BOLOGNA stampa">
            <a:extLst>
              <a:ext uri="{FF2B5EF4-FFF2-40B4-BE49-F238E27FC236}">
                <a16:creationId xmlns:a16="http://schemas.microsoft.com/office/drawing/2014/main" id="{D109C4CE-7854-15AC-F279-F6ACF971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99" y="213158"/>
            <a:ext cx="4325596" cy="4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Riferimenti demografici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73FB741-3CFC-1CFB-777A-5D4996D37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41" y="1798108"/>
            <a:ext cx="3845859" cy="425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EDB2074-6B00-3B97-AD34-4E49EADCF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5671"/>
              </p:ext>
            </p:extLst>
          </p:nvPr>
        </p:nvGraphicFramePr>
        <p:xfrm>
          <a:off x="4035600" y="2261272"/>
          <a:ext cx="4997305" cy="333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209">
                  <a:extLst>
                    <a:ext uri="{9D8B030D-6E8A-4147-A177-3AD203B41FA5}">
                      <a16:colId xmlns:a16="http://schemas.microsoft.com/office/drawing/2014/main" val="3590395113"/>
                    </a:ext>
                  </a:extLst>
                </a:gridCol>
                <a:gridCol w="1032088">
                  <a:extLst>
                    <a:ext uri="{9D8B030D-6E8A-4147-A177-3AD203B41FA5}">
                      <a16:colId xmlns:a16="http://schemas.microsoft.com/office/drawing/2014/main" val="2604502774"/>
                    </a:ext>
                  </a:extLst>
                </a:gridCol>
                <a:gridCol w="990504">
                  <a:extLst>
                    <a:ext uri="{9D8B030D-6E8A-4147-A177-3AD203B41FA5}">
                      <a16:colId xmlns:a16="http://schemas.microsoft.com/office/drawing/2014/main" val="1689151221"/>
                    </a:ext>
                  </a:extLst>
                </a:gridCol>
                <a:gridCol w="990504">
                  <a:extLst>
                    <a:ext uri="{9D8B030D-6E8A-4147-A177-3AD203B41FA5}">
                      <a16:colId xmlns:a16="http://schemas.microsoft.com/office/drawing/2014/main" val="593457895"/>
                    </a:ext>
                  </a:extLst>
                </a:gridCol>
              </a:tblGrid>
              <a:tr h="4666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Distretti</a:t>
                      </a:r>
                      <a:endParaRPr lang="it-IT" sz="1400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Popolazione residente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37432"/>
                  </a:ext>
                </a:extLst>
              </a:tr>
              <a:tr h="3145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Femmine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Maschi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Totale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376426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Reno, Lavino e Samoggia</a:t>
                      </a:r>
                      <a:endParaRPr lang="it-IT" sz="1400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57.982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54.593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112.575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11063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Appennino Bolognese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27.907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27.898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55.805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538002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Savena Idice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40.600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38.558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79.158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990875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Pianura Est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83.774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80.573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164.347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393491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Pianura Ovest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42.438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41.018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83.456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3274642"/>
                  </a:ext>
                </a:extLst>
              </a:tr>
              <a:tr h="36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Città di Bologna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204.882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185.672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390.554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3787582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AUSL di Bologna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457.583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428.312</a:t>
                      </a:r>
                      <a:endParaRPr lang="it-IT" sz="140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885.895</a:t>
                      </a:r>
                      <a:endParaRPr lang="it-IT" sz="1400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6274882"/>
                  </a:ext>
                </a:extLst>
              </a:tr>
            </a:tbl>
          </a:graphicData>
        </a:graphic>
      </p:graphicFrame>
      <p:pic>
        <p:nvPicPr>
          <p:cNvPr id="3" name="Picture 5" descr="LOGO AUSL BOLOGNA stampa">
            <a:extLst>
              <a:ext uri="{FF2B5EF4-FFF2-40B4-BE49-F238E27FC236}">
                <a16:creationId xmlns:a16="http://schemas.microsoft.com/office/drawing/2014/main" id="{C24C5CE3-BC97-2FB8-D7C1-D39478F4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99" y="304733"/>
            <a:ext cx="4325596" cy="4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20BFC2-0DD9-3BC8-6E3A-B6EAFA3B2133}"/>
              </a:ext>
            </a:extLst>
          </p:cNvPr>
          <p:cNvSpPr txBox="1"/>
          <p:nvPr/>
        </p:nvSpPr>
        <p:spPr>
          <a:xfrm>
            <a:off x="466725" y="967111"/>
            <a:ext cx="856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Azienda USL di Bologna 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 al 31 dicembre 2022 per distretto sanitario</a:t>
            </a:r>
          </a:p>
        </p:txBody>
      </p:sp>
    </p:spTree>
    <p:extLst>
      <p:ext uri="{BB962C8B-B14F-4D97-AF65-F5344CB8AC3E}">
        <p14:creationId xmlns:p14="http://schemas.microsoft.com/office/powerpoint/2010/main" val="85298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Mappe della salute a Bologna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FD50BC9-C981-1AEC-E66E-9D94E6FFB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94" y="1576043"/>
            <a:ext cx="4582357" cy="45325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45EC20-094E-3B2C-DC71-10189B464EB9}"/>
              </a:ext>
            </a:extLst>
          </p:cNvPr>
          <p:cNvSpPr txBox="1"/>
          <p:nvPr/>
        </p:nvSpPr>
        <p:spPr>
          <a:xfrm>
            <a:off x="-628651" y="1005651"/>
            <a:ext cx="9515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spcBef>
                <a:spcPts val="1200"/>
              </a:spcBef>
              <a:spcAft>
                <a:spcPts val="300"/>
              </a:spcAft>
              <a:tabLst>
                <a:tab pos="680085" algn="l"/>
                <a:tab pos="540385" algn="l"/>
              </a:tabLst>
            </a:pPr>
            <a:r>
              <a:rPr lang="it-IT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Densità abitativa (abitanti/kmq) per Comune - AUSL di Bologna 2022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3C027834-A47C-B214-D244-8E0FE353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120775"/>
            <a:ext cx="8399462" cy="4965700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per tutte le cause, per genere e Comune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2018-2022. Rischio Relativo </a:t>
            </a:r>
            <a:r>
              <a:rPr lang="it-IT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Segnaposto contenuto 3">
            <a:extLst>
              <a:ext uri="{FF2B5EF4-FFF2-40B4-BE49-F238E27FC236}">
                <a16:creationId xmlns:a16="http://schemas.microsoft.com/office/drawing/2014/main" id="{CCB7CAFF-D076-2C1C-D380-9BDF357D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3" y="2229721"/>
            <a:ext cx="8744453" cy="3085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0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0334FE9E-9262-B263-A99E-284DC4D82820}"/>
              </a:ext>
            </a:extLst>
          </p:cNvPr>
          <p:cNvSpPr txBox="1">
            <a:spLocks/>
          </p:cNvSpPr>
          <p:nvPr/>
        </p:nvSpPr>
        <p:spPr>
          <a:xfrm>
            <a:off x="139988" y="1210263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per malattie del sistema circolatorio,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2018-2022.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3A05DEFE-CCFB-4E73-BB0A-03096C702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" y="2219325"/>
            <a:ext cx="9016885" cy="318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03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5C5E618-83A1-E131-1FF2-55E409349FB0}"/>
              </a:ext>
            </a:extLst>
          </p:cNvPr>
          <p:cNvSpPr txBox="1">
            <a:spLocks/>
          </p:cNvSpPr>
          <p:nvPr/>
        </p:nvSpPr>
        <p:spPr>
          <a:xfrm>
            <a:off x="139988" y="1120186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per tumori, per genere e Comune</a:t>
            </a:r>
          </a:p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2018-2022. Rischio Relativo </a:t>
            </a:r>
            <a:r>
              <a:rPr lang="it-IT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Bayesiano</a:t>
            </a: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(BMR)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D03A3F2-354E-4978-77A2-7BE47DE5F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" y="2229672"/>
            <a:ext cx="8935761" cy="315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" y="10700"/>
            <a:ext cx="9004012" cy="796682"/>
          </a:xfrm>
        </p:spPr>
        <p:txBody>
          <a:bodyPr/>
          <a:lstStyle/>
          <a:p>
            <a:r>
              <a:rPr lang="it-IT" dirty="0"/>
              <a:t>Mortalità</a:t>
            </a:r>
          </a:p>
        </p:txBody>
      </p:sp>
      <p:pic>
        <p:nvPicPr>
          <p:cNvPr id="5" name="Picture 5" descr="LOGO AUSL BOLOGNA stampa">
            <a:extLst>
              <a:ext uri="{FF2B5EF4-FFF2-40B4-BE49-F238E27FC236}">
                <a16:creationId xmlns:a16="http://schemas.microsoft.com/office/drawing/2014/main" id="{A87571B1-F30F-6BAC-E2E0-F81174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23504"/>
            <a:ext cx="3838575" cy="3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3E1429B-08F7-7DC6-46D8-FF64BB24EDFF}"/>
              </a:ext>
            </a:extLst>
          </p:cNvPr>
          <p:cNvSpPr txBox="1">
            <a:spLocks/>
          </p:cNvSpPr>
          <p:nvPr/>
        </p:nvSpPr>
        <p:spPr>
          <a:xfrm>
            <a:off x="139988" y="1120186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E6002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Mortalità per malattie del sistema circolatorio e tumori</a:t>
            </a:r>
            <a:b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AUSL di Bologna, 1993-2022</a:t>
            </a:r>
            <a:br>
              <a:rPr lang="it-IT" sz="1800" dirty="0">
                <a:solidFill>
                  <a:srgbClr val="009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450D615-3151-A8B9-D398-9B108958A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93265"/>
              </p:ext>
            </p:extLst>
          </p:nvPr>
        </p:nvGraphicFramePr>
        <p:xfrm>
          <a:off x="246206" y="1659693"/>
          <a:ext cx="8651587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974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822</Words>
  <Application>Microsoft Office PowerPoint</Application>
  <PresentationFormat>Presentazione su schermo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Inter</vt:lpstr>
      <vt:lpstr>Tahoma</vt:lpstr>
      <vt:lpstr>Times New Roman</vt:lpstr>
      <vt:lpstr>Tema di Office</vt:lpstr>
      <vt:lpstr>Presentazione standard di PowerPoint</vt:lpstr>
      <vt:lpstr>Mappe della Salute a Bologna</vt:lpstr>
      <vt:lpstr>Senso delle mappe</vt:lpstr>
      <vt:lpstr>Riferimenti demografici</vt:lpstr>
      <vt:lpstr>Mappe della salute a Bologna</vt:lpstr>
      <vt:lpstr>Mortalità</vt:lpstr>
      <vt:lpstr>Mortalità</vt:lpstr>
      <vt:lpstr>Mortalità</vt:lpstr>
      <vt:lpstr>Mortalità</vt:lpstr>
      <vt:lpstr>Mortalità</vt:lpstr>
      <vt:lpstr>Mortalità</vt:lpstr>
      <vt:lpstr>Mortalità</vt:lpstr>
      <vt:lpstr>Mortalità</vt:lpstr>
      <vt:lpstr>Morbilità</vt:lpstr>
      <vt:lpstr>Morbilità</vt:lpstr>
      <vt:lpstr>Morbilità</vt:lpstr>
      <vt:lpstr>Morbilità</vt:lpstr>
      <vt:lpstr>Fragilità</vt:lpstr>
      <vt:lpstr>Fragilità</vt:lpstr>
      <vt:lpstr>Disuguaglianze</vt:lpstr>
      <vt:lpstr>Disuguaglianze</vt:lpstr>
      <vt:lpstr>Mappa delle opportunità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64</cp:revision>
  <dcterms:created xsi:type="dcterms:W3CDTF">2022-04-03T16:23:48Z</dcterms:created>
  <dcterms:modified xsi:type="dcterms:W3CDTF">2024-04-19T13:36:14Z</dcterms:modified>
</cp:coreProperties>
</file>