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</p:sldMasterIdLst>
  <p:notesMasterIdLst>
    <p:notesMasterId r:id="rId22"/>
  </p:notesMasterIdLst>
  <p:sldIdLst>
    <p:sldId id="259" r:id="rId2"/>
    <p:sldId id="261" r:id="rId3"/>
    <p:sldId id="257" r:id="rId4"/>
    <p:sldId id="262" r:id="rId5"/>
    <p:sldId id="258" r:id="rId6"/>
    <p:sldId id="263" r:id="rId7"/>
    <p:sldId id="264" r:id="rId8"/>
    <p:sldId id="265" r:id="rId9"/>
    <p:sldId id="267" r:id="rId10"/>
    <p:sldId id="269" r:id="rId11"/>
    <p:sldId id="270" r:id="rId12"/>
    <p:sldId id="266" r:id="rId13"/>
    <p:sldId id="268" r:id="rId14"/>
    <p:sldId id="277" r:id="rId15"/>
    <p:sldId id="272" r:id="rId16"/>
    <p:sldId id="271" r:id="rId17"/>
    <p:sldId id="273" r:id="rId18"/>
    <p:sldId id="274" r:id="rId19"/>
    <p:sldId id="275" r:id="rId20"/>
    <p:sldId id="276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002D"/>
    <a:srgbClr val="009242"/>
    <a:srgbClr val="339966"/>
    <a:srgbClr val="3A966F"/>
    <a:srgbClr val="2EA1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64" autoAdjust="0"/>
    <p:restoredTop sz="71669" autoAdjust="0"/>
  </p:normalViewPr>
  <p:slideViewPr>
    <p:cSldViewPr snapToGrid="0">
      <p:cViewPr varScale="1">
        <p:scale>
          <a:sx n="115" d="100"/>
          <a:sy n="115" d="100"/>
        </p:scale>
        <p:origin x="2236" y="80"/>
      </p:cViewPr>
      <p:guideLst/>
    </p:cSldViewPr>
  </p:slideViewPr>
  <p:outlineViewPr>
    <p:cViewPr>
      <p:scale>
        <a:sx n="33" d="100"/>
        <a:sy n="33" d="100"/>
      </p:scale>
      <p:origin x="0" y="-528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>
        <p:scale>
          <a:sx n="135" d="100"/>
          <a:sy n="135" d="100"/>
        </p:scale>
        <p:origin x="2848" y="-42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C90B98-E000-4466-8114-C8959DA351CA}" type="datetimeFigureOut">
              <a:rPr lang="it-IT" smtClean="0"/>
              <a:t>19/04/2024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531BD5-DAF0-4937-90D8-37FF0D6994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8173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31BD5-DAF0-4937-90D8-37FF0D69949B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42924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31BD5-DAF0-4937-90D8-37FF0D69949B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02297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31BD5-DAF0-4937-90D8-37FF0D69949B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54130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31BD5-DAF0-4937-90D8-37FF0D69949B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72100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31BD5-DAF0-4937-90D8-37FF0D69949B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64320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31BD5-DAF0-4937-90D8-37FF0D69949B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92339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31BD5-DAF0-4937-90D8-37FF0D69949B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25962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31BD5-DAF0-4937-90D8-37FF0D69949B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2531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31BD5-DAF0-4937-90D8-37FF0D69949B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65110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31BD5-DAF0-4937-90D8-37FF0D69949B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57973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31BD5-DAF0-4937-90D8-37FF0D69949B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87857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31BD5-DAF0-4937-90D8-37FF0D69949B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05569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31BD5-DAF0-4937-90D8-37FF0D69949B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68785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31BD5-DAF0-4937-90D8-37FF0D69949B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73840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31BD5-DAF0-4937-90D8-37FF0D69949B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3255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31BD5-DAF0-4937-90D8-37FF0D69949B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78979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31BD5-DAF0-4937-90D8-37FF0D69949B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9797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31BD5-DAF0-4937-90D8-37FF0D69949B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67306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31BD5-DAF0-4937-90D8-37FF0D69949B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60265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31BD5-DAF0-4937-90D8-37FF0D69949B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5587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Giovanni A. Barbieri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8B4D1-54DE-4516-9A2B-FFB59822C56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9272404"/>
      </p:ext>
    </p:extLst>
  </p:cSld>
  <p:clrMapOvr>
    <a:masterClrMapping/>
  </p:clrMapOvr>
  <p:hf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Giovanni A. Barbieri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8B4D1-54DE-4516-9A2B-FFB59822C56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3865900"/>
      </p:ext>
    </p:extLst>
  </p:cSld>
  <p:clrMapOvr>
    <a:masterClrMapping/>
  </p:clrMapOvr>
  <p:hf sldNum="0"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Giovanni A. Barbieri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8B4D1-54DE-4516-9A2B-FFB59822C56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354254"/>
      </p:ext>
    </p:extLst>
  </p:cSld>
  <p:clrMapOvr>
    <a:masterClrMapping/>
  </p:clrMapOvr>
  <p:hf sldNum="0"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Copert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41;p1">
            <a:extLst>
              <a:ext uri="{FF2B5EF4-FFF2-40B4-BE49-F238E27FC236}">
                <a16:creationId xmlns:a16="http://schemas.microsoft.com/office/drawing/2014/main" id="{4AC4AB54-66B1-454E-862C-4CD1F9DCBE2B}"/>
              </a:ext>
            </a:extLst>
          </p:cNvPr>
          <p:cNvPicPr preferRelativeResize="0">
            <a:picLocks noChangeAspect="1"/>
          </p:cNvPicPr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467640" y="877421"/>
            <a:ext cx="11256720" cy="59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950D1B70-FC64-496E-9ADE-0F3F1FC9103F}"/>
              </a:ext>
            </a:extLst>
          </p:cNvPr>
          <p:cNvSpPr/>
          <p:nvPr userDrawn="1"/>
        </p:nvSpPr>
        <p:spPr>
          <a:xfrm>
            <a:off x="0" y="760928"/>
            <a:ext cx="12192000" cy="108000"/>
          </a:xfrm>
          <a:prstGeom prst="rect">
            <a:avLst/>
          </a:prstGeom>
          <a:solidFill>
            <a:srgbClr val="E6002D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A57E66A4-E947-4419-8247-3B5619E2EAD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3" y="110464"/>
            <a:ext cx="1422439" cy="540000"/>
          </a:xfrm>
          <a:prstGeom prst="rect">
            <a:avLst/>
          </a:prstGeom>
        </p:spPr>
      </p:pic>
      <p:pic>
        <p:nvPicPr>
          <p:cNvPr id="14" name="Google Shape;42;p1" descr="Comune-di-Bologna-presentazione-box-titolo-normale.png">
            <a:extLst>
              <a:ext uri="{FF2B5EF4-FFF2-40B4-BE49-F238E27FC236}">
                <a16:creationId xmlns:a16="http://schemas.microsoft.com/office/drawing/2014/main" id="{04FB7562-FAF5-4E42-A6C8-78EFA5C002EF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1167072" y="4328444"/>
            <a:ext cx="5408841" cy="1660628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43;p1">
            <a:extLst>
              <a:ext uri="{FF2B5EF4-FFF2-40B4-BE49-F238E27FC236}">
                <a16:creationId xmlns:a16="http://schemas.microsoft.com/office/drawing/2014/main" id="{29AE143D-6E4A-4AE0-9547-7A37C9953B1C}"/>
              </a:ext>
            </a:extLst>
          </p:cNvPr>
          <p:cNvSpPr txBox="1"/>
          <p:nvPr userDrawn="1"/>
        </p:nvSpPr>
        <p:spPr>
          <a:xfrm>
            <a:off x="1336639" y="4414388"/>
            <a:ext cx="5408841" cy="438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 i="0" u="none" strike="noStrike" cap="none" dirty="0">
                <a:solidFill>
                  <a:srgbClr val="FFFFFF"/>
                </a:solidFill>
                <a:latin typeface="+mn-lt"/>
                <a:ea typeface="Inter"/>
                <a:cs typeface="Inter"/>
                <a:sym typeface="Inter"/>
              </a:rPr>
              <a:t>IL VALORE DELLA STATISTICA</a:t>
            </a:r>
            <a:endParaRPr lang="en-US" sz="2400" b="1" i="0" u="none" strike="noStrike" cap="none" dirty="0">
              <a:solidFill>
                <a:srgbClr val="FFFFFF"/>
              </a:solidFill>
              <a:latin typeface="+mn-lt"/>
              <a:ea typeface="Inter"/>
              <a:cs typeface="Inter"/>
              <a:sym typeface="Inter"/>
            </a:endParaRPr>
          </a:p>
        </p:txBody>
      </p:sp>
      <p:sp>
        <p:nvSpPr>
          <p:cNvPr id="16" name="Google Shape;44;p1">
            <a:extLst>
              <a:ext uri="{FF2B5EF4-FFF2-40B4-BE49-F238E27FC236}">
                <a16:creationId xmlns:a16="http://schemas.microsoft.com/office/drawing/2014/main" id="{9A729AB4-FBD1-4737-8060-07881FBFD6DA}"/>
              </a:ext>
            </a:extLst>
          </p:cNvPr>
          <p:cNvSpPr txBox="1"/>
          <p:nvPr userDrawn="1"/>
        </p:nvSpPr>
        <p:spPr>
          <a:xfrm>
            <a:off x="1336639" y="4871283"/>
            <a:ext cx="5123981" cy="854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spAutoFit/>
          </a:bodyPr>
          <a:lstStyle/>
          <a:p>
            <a:pPr marL="0" marR="0" lv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b="0" i="0" u="none" strike="noStrike" kern="1200" cap="none" dirty="0">
                <a:solidFill>
                  <a:schemeClr val="bg1"/>
                </a:solidFill>
                <a:latin typeface="+mn-lt"/>
                <a:ea typeface="Inter" panose="02000503000000020004" pitchFamily="50" charset="0"/>
                <a:cs typeface="Inter" panose="02000503000000020004" pitchFamily="50" charset="0"/>
                <a:sym typeface="Arial"/>
              </a:rPr>
              <a:t>La Statistica per la misurazione del valore pubblico e per la programmazione e valutazione delle politiche locali</a:t>
            </a: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rgbClr val="FFFFFF"/>
                </a:solidFill>
                <a:latin typeface="+mn-lt"/>
                <a:ea typeface="Inter"/>
                <a:cs typeface="Inter"/>
                <a:sym typeface="Inter"/>
              </a:rPr>
              <a:t>Bologna, 11 e 12 </a:t>
            </a:r>
            <a:r>
              <a:rPr lang="en-US" sz="1400" b="0" i="0" u="none" strike="noStrike" cap="none" dirty="0" err="1">
                <a:solidFill>
                  <a:srgbClr val="FFFFFF"/>
                </a:solidFill>
                <a:latin typeface="+mn-lt"/>
                <a:ea typeface="Inter"/>
                <a:cs typeface="Inter"/>
                <a:sym typeface="Inter"/>
              </a:rPr>
              <a:t>aprile</a:t>
            </a:r>
            <a:r>
              <a:rPr lang="en-US" sz="1400" b="0" i="0" u="none" strike="noStrike" cap="none" dirty="0">
                <a:solidFill>
                  <a:srgbClr val="FFFFFF"/>
                </a:solidFill>
                <a:latin typeface="+mn-lt"/>
                <a:ea typeface="Inter"/>
                <a:cs typeface="Inter"/>
                <a:sym typeface="Inter"/>
              </a:rPr>
              <a:t> 2024</a:t>
            </a:r>
            <a:endParaRPr sz="1400" b="0" i="0" u="none" strike="noStrike" cap="none" dirty="0">
              <a:solidFill>
                <a:srgbClr val="000000"/>
              </a:solidFill>
              <a:latin typeface="+mn-lt"/>
              <a:ea typeface="Inter"/>
              <a:cs typeface="Inter"/>
              <a:sym typeface="Inter"/>
            </a:endParaRPr>
          </a:p>
        </p:txBody>
      </p:sp>
      <p:pic>
        <p:nvPicPr>
          <p:cNvPr id="3" name="Immagine 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301" y="49073"/>
            <a:ext cx="5420703" cy="573587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0194D6BF-5B45-48BA-A8EA-E4169F6FF33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3050" y="110464"/>
            <a:ext cx="2278951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0675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iapositiva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7022C4E0-6615-43B0-984E-3BBD9D8A3F0E}"/>
              </a:ext>
            </a:extLst>
          </p:cNvPr>
          <p:cNvSpPr/>
          <p:nvPr userDrawn="1"/>
        </p:nvSpPr>
        <p:spPr>
          <a:xfrm>
            <a:off x="-1" y="6241377"/>
            <a:ext cx="12192000" cy="36000"/>
          </a:xfrm>
          <a:prstGeom prst="rect">
            <a:avLst/>
          </a:prstGeom>
          <a:solidFill>
            <a:srgbClr val="E6002D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sp>
        <p:nvSpPr>
          <p:cNvPr id="13" name="Titolo 1">
            <a:extLst>
              <a:ext uri="{FF2B5EF4-FFF2-40B4-BE49-F238E27FC236}">
                <a16:creationId xmlns:a16="http://schemas.microsoft.com/office/drawing/2014/main" id="{1CBC98D8-BFCA-4457-BEF8-8F96EB34A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24" y="38688"/>
            <a:ext cx="12005349" cy="796682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200" b="1">
                <a:solidFill>
                  <a:srgbClr val="E6002D"/>
                </a:solidFill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14" name="Segnaposto contenuto 2">
            <a:extLst>
              <a:ext uri="{FF2B5EF4-FFF2-40B4-BE49-F238E27FC236}">
                <a16:creationId xmlns:a16="http://schemas.microsoft.com/office/drawing/2014/main" id="{27ADC76E-8EF8-4E2D-BA2F-19FC6373E3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697" y="1121564"/>
            <a:ext cx="11199739" cy="496522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39DFD43A-1537-4F45-95E7-9AEEA5FA1D14}"/>
              </a:ext>
            </a:extLst>
          </p:cNvPr>
          <p:cNvSpPr/>
          <p:nvPr userDrawn="1"/>
        </p:nvSpPr>
        <p:spPr>
          <a:xfrm>
            <a:off x="-1" y="861257"/>
            <a:ext cx="12192000" cy="108000"/>
          </a:xfrm>
          <a:prstGeom prst="rect">
            <a:avLst/>
          </a:prstGeom>
          <a:solidFill>
            <a:srgbClr val="E6002D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04ED3C67-247B-4164-A2EF-F6A6DA164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3049" y="6318000"/>
            <a:ext cx="2278951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D8A33977-754F-4BB4-9605-8F34437E2AB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8007" y="6333858"/>
            <a:ext cx="1289967" cy="504000"/>
          </a:xfrm>
          <a:prstGeom prst="rect">
            <a:avLst/>
          </a:prstGeom>
        </p:spPr>
      </p:pic>
      <p:sp>
        <p:nvSpPr>
          <p:cNvPr id="2" name="Segnaposto data 1">
            <a:extLst>
              <a:ext uri="{FF2B5EF4-FFF2-40B4-BE49-F238E27FC236}">
                <a16:creationId xmlns:a16="http://schemas.microsoft.com/office/drawing/2014/main" id="{DA7F002E-CE7F-E320-BD14-C3D6EC652B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45106"/>
            <a:ext cx="2743200" cy="365125"/>
          </a:xfrm>
        </p:spPr>
        <p:txBody>
          <a:bodyPr/>
          <a:lstStyle/>
          <a:p>
            <a:r>
              <a:rPr lang="it-IT"/>
              <a:t>Giovanni A. Barbieri</a:t>
            </a: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28CAEEC-A22D-DDE2-5306-98659253B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8B4D1-54DE-4516-9A2B-FFB59822C569}" type="slidenum">
              <a:rPr lang="it-IT" smtClean="0"/>
              <a:t>‹N›</a:t>
            </a:fld>
            <a:endParaRPr lang="it-IT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DA39AB5D-B29F-7771-6212-7083473BE2BA}"/>
              </a:ext>
            </a:extLst>
          </p:cNvPr>
          <p:cNvSpPr txBox="1">
            <a:spLocks/>
          </p:cNvSpPr>
          <p:nvPr userDrawn="1"/>
        </p:nvSpPr>
        <p:spPr>
          <a:xfrm>
            <a:off x="3683993" y="63451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200" dirty="0"/>
              <a:t>Misurare le diseguaglianze</a:t>
            </a:r>
          </a:p>
        </p:txBody>
      </p:sp>
    </p:spTree>
    <p:extLst>
      <p:ext uri="{BB962C8B-B14F-4D97-AF65-F5344CB8AC3E}">
        <p14:creationId xmlns:p14="http://schemas.microsoft.com/office/powerpoint/2010/main" val="323921615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Giovanni A. Barbieri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8B4D1-54DE-4516-9A2B-FFB59822C56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2841239"/>
      </p:ext>
    </p:extLst>
  </p:cSld>
  <p:clrMapOvr>
    <a:masterClrMapping/>
  </p:clrMapOvr>
  <p:hf sldNum="0"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Giovanni A. Barbieri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8B4D1-54DE-4516-9A2B-FFB59822C56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3365218"/>
      </p:ext>
    </p:extLst>
  </p:cSld>
  <p:clrMapOvr>
    <a:masterClrMapping/>
  </p:clrMapOvr>
  <p:hf sldNum="0"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Giovanni A. Barbieri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8B4D1-54DE-4516-9A2B-FFB59822C56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795267"/>
      </p:ext>
    </p:extLst>
  </p:cSld>
  <p:clrMapOvr>
    <a:masterClrMapping/>
  </p:clrMapOvr>
  <p:hf sldNum="0"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Giovanni A. Barbieri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8B4D1-54DE-4516-9A2B-FFB59822C56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4747697"/>
      </p:ext>
    </p:extLst>
  </p:cSld>
  <p:clrMapOvr>
    <a:masterClrMapping/>
  </p:clrMapOvr>
  <p:hf sldNum="0"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Giovanni A. Barbieri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8B4D1-54DE-4516-9A2B-FFB59822C56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4867658"/>
      </p:ext>
    </p:extLst>
  </p:cSld>
  <p:clrMapOvr>
    <a:masterClrMapping/>
  </p:clrMapOvr>
  <p:hf sldNum="0"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Giovanni A. Barbieri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8B4D1-54DE-4516-9A2B-FFB59822C56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2256960"/>
      </p:ext>
    </p:extLst>
  </p:cSld>
  <p:clrMapOvr>
    <a:masterClrMapping/>
  </p:clrMapOvr>
  <p:hf sldNum="0"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Giovanni A. Barbieri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8B4D1-54DE-4516-9A2B-FFB59822C56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8238966"/>
      </p:ext>
    </p:extLst>
  </p:cSld>
  <p:clrMapOvr>
    <a:masterClrMapping/>
  </p:clrMapOvr>
  <p:hf sldNum="0"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Giovanni A. Barbieri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8B4D1-54DE-4516-9A2B-FFB59822C56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250069"/>
      </p:ext>
    </p:extLst>
  </p:cSld>
  <p:clrMapOvr>
    <a:masterClrMapping/>
  </p:clrMapOvr>
  <p:hf sldNum="0"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Giovanni A. Barbieri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98B4D1-54DE-4516-9A2B-FFB59822C56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2109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slide" Target="slide18.xml"/><Relationship Id="rId5" Type="http://schemas.openxmlformats.org/officeDocument/2006/relationships/slide" Target="slide17.xml"/><Relationship Id="rId4" Type="http://schemas.openxmlformats.org/officeDocument/2006/relationships/slide" Target="slide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slide" Target="slide2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44606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C220DB5-4BFD-9E2C-D6EB-0F3EBBA19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Misure delle diseguaglianze (2/3)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D2A5429-0005-C4DC-A2DE-59E00AD016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Rapporto Palma</a:t>
            </a:r>
            <a:r>
              <a:rPr lang="it-IT" dirty="0"/>
              <a:t>: confronta la quota di reddito del 10% superiore con quella del 40% inferiore (meno sensibile ai livelli medi di reddito)</a:t>
            </a:r>
          </a:p>
          <a:p>
            <a:r>
              <a:rPr lang="it-IT" b="1" dirty="0">
                <a:solidFill>
                  <a:srgbClr val="FF0000"/>
                </a:solidFill>
              </a:rPr>
              <a:t>Indice di sviluppo umano (ISU)</a:t>
            </a:r>
            <a:r>
              <a:rPr lang="it-IT" dirty="0"/>
              <a:t>: include indicatori come la speranza di vita, l’istruzione e il reddito </a:t>
            </a:r>
            <a:r>
              <a:rPr lang="it-IT" i="1" dirty="0"/>
              <a:t>pro capite</a:t>
            </a:r>
            <a:r>
              <a:rPr lang="it-IT" dirty="0"/>
              <a:t>, e riflette indirettamente le diseguaglianze in materia di salute e istruzione</a:t>
            </a:r>
          </a:p>
          <a:p>
            <a:r>
              <a:rPr lang="it-IT" b="1" dirty="0">
                <a:solidFill>
                  <a:srgbClr val="FF0000"/>
                </a:solidFill>
              </a:rPr>
              <a:t>Disparità di istruzione e salute</a:t>
            </a:r>
            <a:r>
              <a:rPr lang="it-IT" dirty="0"/>
              <a:t>: analisi delle differenze nei risultati educativi o sanitari tra diversi gruppi demografici (tassi di alfabetizzazione, tassi di iscrizione a scuola o tassi di mortalità infantile)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0B8CD02-47E8-5598-0C09-5096E764E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Giovanni A. Barbieri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859378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C220DB5-4BFD-9E2C-D6EB-0F3EBBA19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Misure delle diseguaglianze (3/3)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D2A5429-0005-C4DC-A2DE-59E00AD016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Indice di povertà multidimensionale (MPI)</a:t>
            </a:r>
            <a:r>
              <a:rPr lang="it-IT" dirty="0"/>
              <a:t>: misura la povertà non solo in base al reddito, ma anche in base a indicatori relativi a salute, istruzione e tenore di vita</a:t>
            </a:r>
          </a:p>
          <a:p>
            <a:r>
              <a:rPr lang="it-IT" b="1" dirty="0">
                <a:solidFill>
                  <a:srgbClr val="FF0000"/>
                </a:solidFill>
              </a:rPr>
              <a:t>Indice di disuguaglianza di genere (GII)</a:t>
            </a:r>
            <a:r>
              <a:rPr lang="it-IT" dirty="0"/>
              <a:t>: misura le disparità di genere in tre dimensioni: salute riproduttiva, empowerment e tasso di partecipazione</a:t>
            </a:r>
          </a:p>
          <a:p>
            <a:r>
              <a:rPr lang="it-IT" b="1" dirty="0">
                <a:solidFill>
                  <a:srgbClr val="FF0000"/>
                </a:solidFill>
              </a:rPr>
              <a:t>Diseguaglianze regionali o spaziali</a:t>
            </a:r>
            <a:r>
              <a:rPr lang="it-IT" dirty="0"/>
              <a:t>: esame delle disparità di sviluppo o di risorse tra le diverse aree di un Paese</a:t>
            </a:r>
          </a:p>
          <a:p>
            <a:r>
              <a:rPr lang="it-IT" b="1" dirty="0">
                <a:solidFill>
                  <a:srgbClr val="FF0000"/>
                </a:solidFill>
              </a:rPr>
              <a:t>Accesso alle opportunità</a:t>
            </a:r>
            <a:r>
              <a:rPr lang="it-IT" dirty="0"/>
              <a:t>: Valutazione delle differenze nell’accesso a risorse, opportunità e servizi (assistenza sanitaria, istruzione, occupazione o partecipazione…)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0B8CD02-47E8-5598-0C09-5096E764E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Giovanni A. Barbieri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168437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98CACBA-A7D6-66A6-E64B-C994F49BC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Le diseguaglianze stanno crescendo? (1/2)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73E7678-CF85-44F2-A4DB-CE78F7F7E7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Development </a:t>
            </a:r>
            <a:r>
              <a:rPr lang="it-IT" dirty="0" err="1"/>
              <a:t>Initiatives</a:t>
            </a:r>
            <a:r>
              <a:rPr lang="it-IT" dirty="0"/>
              <a:t>, </a:t>
            </a:r>
            <a:r>
              <a:rPr lang="it-IT" i="1" dirty="0" err="1"/>
              <a:t>Inequality</a:t>
            </a:r>
            <a:r>
              <a:rPr lang="it-IT" i="1" dirty="0"/>
              <a:t>: Global Trends</a:t>
            </a:r>
            <a:r>
              <a:rPr lang="it-IT" dirty="0"/>
              <a:t>, maggio 2023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/>
              <a:t>Il 50% più povero della popolazione mondiale si divide l’8% del reddito totale. Il 10% più ricco guadagna oltre il 50%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/>
              <a:t>La diseguaglianza di </a:t>
            </a:r>
            <a:r>
              <a:rPr lang="it-IT" i="1" dirty="0"/>
              <a:t>reddito</a:t>
            </a:r>
            <a:r>
              <a:rPr lang="it-IT" dirty="0"/>
              <a:t> tra Paesi (che rappresenta i due terzi del totale) </a:t>
            </a:r>
            <a:r>
              <a:rPr lang="it-IT" dirty="0">
                <a:hlinkClick r:id="rId3" action="ppaction://hlinksldjump"/>
              </a:rPr>
              <a:t>è elevata, ma si riduce</a:t>
            </a:r>
            <a:r>
              <a:rPr lang="it-IT" dirty="0"/>
              <a:t>: Paesi precedentemente a basso reddito, come Cina e India, crescono più rapidamente di quelli a reddito più elevato (</a:t>
            </a:r>
            <a:r>
              <a:rPr lang="it-IT" i="1" dirty="0" err="1">
                <a:hlinkClick r:id="rId4" action="ppaction://hlinksldjump"/>
              </a:rPr>
              <a:t>catching</a:t>
            </a:r>
            <a:r>
              <a:rPr lang="it-IT" i="1" dirty="0">
                <a:hlinkClick r:id="rId4" action="ppaction://hlinksldjump"/>
              </a:rPr>
              <a:t> up</a:t>
            </a:r>
            <a:r>
              <a:rPr lang="it-IT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/>
              <a:t>Se si considera la </a:t>
            </a:r>
            <a:r>
              <a:rPr lang="it-IT" i="1" dirty="0">
                <a:hlinkClick r:id="rId5" action="ppaction://hlinksldjump"/>
              </a:rPr>
              <a:t>ricchezza</a:t>
            </a:r>
            <a:r>
              <a:rPr lang="it-IT" dirty="0"/>
              <a:t> le diseguaglianze sono più accentuate: il 10% dei più ricchi detiene il 76% della ricchezza totale (anche effetto della </a:t>
            </a:r>
            <a:r>
              <a:rPr lang="it-IT" dirty="0">
                <a:hlinkClick r:id="rId6" action="ppaction://hlinksldjump"/>
              </a:rPr>
              <a:t>pandemia</a:t>
            </a:r>
            <a:r>
              <a:rPr lang="it-IT" dirty="0"/>
              <a:t>)</a:t>
            </a:r>
          </a:p>
          <a:p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88FC7C3-549D-EEF3-8237-414547293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Giovanni A. Barbieri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0732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98CACBA-A7D6-66A6-E64B-C994F49BC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Le diseguaglianze stanno crescendo? (2/2)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73E7678-CF85-44F2-A4DB-CE78F7F7E7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it-IT" dirty="0"/>
              <a:t>Le diseguaglianze interne dipendono da molti fattori strutturali e di contesto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it-IT" dirty="0"/>
              <a:t>Le diseguaglianze economiche si intersecano con le caratteristiche personali (status, genere, età disabilità, etnia, religione, emigrazione, posizione geografica…)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it-IT" dirty="0"/>
              <a:t>I Paesi a basso reddito (</a:t>
            </a:r>
            <a:r>
              <a:rPr lang="it-IT" dirty="0" err="1"/>
              <a:t>Pbr</a:t>
            </a:r>
            <a:r>
              <a:rPr lang="it-IT" dirty="0"/>
              <a:t>) sono più vulnerabili perché dispongono di meno risorse e fronteggiano shock più intensi (</a:t>
            </a:r>
            <a:r>
              <a:rPr lang="it-IT" dirty="0">
                <a:hlinkClick r:id="rId3" action="ppaction://hlinksldjump"/>
              </a:rPr>
              <a:t>cambiamento climatico</a:t>
            </a:r>
            <a:r>
              <a:rPr lang="it-IT" dirty="0"/>
              <a:t>, conflitti, inflazione), con impatto sulle diseguaglianze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it-IT" dirty="0"/>
              <a:t>I </a:t>
            </a:r>
            <a:r>
              <a:rPr lang="it-IT" dirty="0" err="1">
                <a:hlinkClick r:id="rId4" action="ppaction://hlinksldjump"/>
              </a:rPr>
              <a:t>Pbr</a:t>
            </a:r>
            <a:r>
              <a:rPr lang="it-IT" dirty="0"/>
              <a:t>, che hanno contribuito meno a causare il cambiamento climatico, dovranno affrontare i costi maggiori, con impatto sulle diseguaglianze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it-IT" dirty="0"/>
              <a:t>Gli aiuti allo sviluppo redistribuiscono risorse dai Paesi ad alto reddito a quelli a basso reddito, e possono contrastare anche quelle interne a questi ultimi, ma scontano molte inefficienze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88FC7C3-549D-EEF3-8237-414547293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Giovanni A. Barbieri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248999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920C046-75DA-4452-87C1-8F7A12251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86089A3-94A7-4AC8-85C0-F233888BAD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6098" y="946391"/>
            <a:ext cx="8399804" cy="4965221"/>
          </a:xfrm>
        </p:spPr>
        <p:txBody>
          <a:bodyPr/>
          <a:lstStyle/>
          <a:p>
            <a:pPr marL="0" indent="0" algn="ctr">
              <a:buNone/>
            </a:pPr>
            <a:endParaRPr lang="it-IT" sz="11500" dirty="0"/>
          </a:p>
          <a:p>
            <a:pPr marL="0" indent="0" algn="ctr">
              <a:buNone/>
            </a:pPr>
            <a:r>
              <a:rPr lang="it-IT" sz="11500" dirty="0">
                <a:solidFill>
                  <a:srgbClr val="E6002D"/>
                </a:solidFill>
              </a:rPr>
              <a:t>GRAZIE!</a:t>
            </a:r>
          </a:p>
          <a:p>
            <a:pPr marL="0" indent="0" algn="ctr">
              <a:buNone/>
            </a:pPr>
            <a:r>
              <a:rPr lang="it-IT" dirty="0" err="1"/>
              <a:t>gabarbieri@gmail.com</a:t>
            </a:r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8BFAAF9-9D8D-7E9B-6A53-575C65157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Giovanni A. Barbieri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409385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FFB70647-9C38-A5D4-82D0-72B8D3BF2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 </a:t>
            </a:r>
            <a:r>
              <a:rPr lang="it-IT" dirty="0">
                <a:solidFill>
                  <a:schemeClr val="bg1"/>
                </a:solidFill>
              </a:rPr>
              <a:t>Gini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86089A3-94A7-4AC8-85C0-F233888BAD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 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8BFAAF9-9D8D-7E9B-6A53-575C65157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Giovanni A. Barbieri</a:t>
            </a:r>
            <a:endParaRPr lang="it-IT" dirty="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12F1ACCA-4569-BD04-D5A4-0BD4086394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5980" y="1"/>
            <a:ext cx="7940040" cy="6457379"/>
          </a:xfrm>
          <a:prstGeom prst="rect">
            <a:avLst/>
          </a:prstGeom>
        </p:spPr>
      </p:pic>
      <p:sp>
        <p:nvSpPr>
          <p:cNvPr id="6" name="Ritorno 5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A39CEC4C-236E-97B7-144C-97CE04AB5EE4}"/>
              </a:ext>
            </a:extLst>
          </p:cNvPr>
          <p:cNvSpPr/>
          <p:nvPr/>
        </p:nvSpPr>
        <p:spPr>
          <a:xfrm>
            <a:off x="9662160" y="6069630"/>
            <a:ext cx="1005840" cy="796683"/>
          </a:xfrm>
          <a:prstGeom prst="actionButtonRetur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70293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FFB70647-9C38-A5D4-82D0-72B8D3BF2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 </a:t>
            </a:r>
            <a:r>
              <a:rPr lang="it-IT" dirty="0" err="1">
                <a:solidFill>
                  <a:schemeClr val="bg1"/>
                </a:solidFill>
              </a:rPr>
              <a:t>Catching</a:t>
            </a:r>
            <a:r>
              <a:rPr lang="it-IT" dirty="0">
                <a:solidFill>
                  <a:schemeClr val="bg1"/>
                </a:solidFill>
              </a:rPr>
              <a:t> up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86089A3-94A7-4AC8-85C0-F233888BAD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 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8BFAAF9-9D8D-7E9B-6A53-575C65157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Giovanni A. Barbieri</a:t>
            </a:r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566472E7-1E47-FB7F-9CF4-AFDC31452F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0"/>
            <a:ext cx="8229600" cy="6117402"/>
          </a:xfrm>
          <a:prstGeom prst="rect">
            <a:avLst/>
          </a:prstGeom>
        </p:spPr>
      </p:pic>
      <p:sp>
        <p:nvSpPr>
          <p:cNvPr id="9" name="Ritorno 8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F326B242-1E59-7FA7-A1A4-AA2B49080BA1}"/>
              </a:ext>
            </a:extLst>
          </p:cNvPr>
          <p:cNvSpPr/>
          <p:nvPr/>
        </p:nvSpPr>
        <p:spPr>
          <a:xfrm>
            <a:off x="9625584" y="5823897"/>
            <a:ext cx="1042416" cy="1042416"/>
          </a:xfrm>
          <a:prstGeom prst="actionButtonRetur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47467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FFB70647-9C38-A5D4-82D0-72B8D3BF2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chemeClr val="bg1"/>
                </a:solidFill>
              </a:rPr>
              <a:t> Ricchezza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86089A3-94A7-4AC8-85C0-F233888BAD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 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8BFAAF9-9D8D-7E9B-6A53-575C65157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Giovanni A. Barbieri</a:t>
            </a:r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3CA64F3-A988-F7B3-0956-F05505487B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8820" y="0"/>
            <a:ext cx="8214360" cy="6431398"/>
          </a:xfrm>
          <a:prstGeom prst="rect">
            <a:avLst/>
          </a:prstGeom>
        </p:spPr>
      </p:pic>
      <p:sp>
        <p:nvSpPr>
          <p:cNvPr id="6" name="Ritorno 5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69FB710B-D40B-F4AF-DB38-4262710C76B6}"/>
              </a:ext>
            </a:extLst>
          </p:cNvPr>
          <p:cNvSpPr/>
          <p:nvPr/>
        </p:nvSpPr>
        <p:spPr>
          <a:xfrm>
            <a:off x="9625584" y="5823897"/>
            <a:ext cx="1042416" cy="1042416"/>
          </a:xfrm>
          <a:prstGeom prst="actionButtonRetur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87570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FFB70647-9C38-A5D4-82D0-72B8D3BF2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 </a:t>
            </a:r>
            <a:r>
              <a:rPr lang="it-IT" dirty="0">
                <a:solidFill>
                  <a:schemeClr val="bg1"/>
                </a:solidFill>
              </a:rPr>
              <a:t>Differenze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86089A3-94A7-4AC8-85C0-F233888BAD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 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8BFAAF9-9D8D-7E9B-6A53-575C65157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Giovanni A. Barbieri</a:t>
            </a:r>
            <a:endParaRPr lang="it-IT" dirty="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E2B34D73-9583-4D30-E5C7-60076327E9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7627" y="0"/>
            <a:ext cx="7336749" cy="6086784"/>
          </a:xfrm>
          <a:prstGeom prst="rect">
            <a:avLst/>
          </a:prstGeom>
        </p:spPr>
      </p:pic>
      <p:sp>
        <p:nvSpPr>
          <p:cNvPr id="6" name="Ritorno 5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6663DA5A-26C2-546B-D75B-C59983C7C6EE}"/>
              </a:ext>
            </a:extLst>
          </p:cNvPr>
          <p:cNvSpPr/>
          <p:nvPr/>
        </p:nvSpPr>
        <p:spPr>
          <a:xfrm>
            <a:off x="9625584" y="5823897"/>
            <a:ext cx="1042416" cy="1042416"/>
          </a:xfrm>
          <a:prstGeom prst="actionButtonRetur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1931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FFB70647-9C38-A5D4-82D0-72B8D3BF2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 </a:t>
            </a:r>
            <a:r>
              <a:rPr lang="it-IT" dirty="0">
                <a:solidFill>
                  <a:schemeClr val="bg1"/>
                </a:solidFill>
              </a:rPr>
              <a:t>Vulnerabilità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86089A3-94A7-4AC8-85C0-F233888BAD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 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8BFAAF9-9D8D-7E9B-6A53-575C65157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Giovanni A. Barbieri</a:t>
            </a:r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22FB3BEE-4ADB-7026-DC75-E87F40435B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5540" y="0"/>
            <a:ext cx="7360920" cy="6178874"/>
          </a:xfrm>
          <a:prstGeom prst="rect">
            <a:avLst/>
          </a:prstGeom>
        </p:spPr>
      </p:pic>
      <p:sp>
        <p:nvSpPr>
          <p:cNvPr id="6" name="Ritorno 5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F3351F7E-805C-9D02-AE4E-1FED15B6B022}"/>
              </a:ext>
            </a:extLst>
          </p:cNvPr>
          <p:cNvSpPr/>
          <p:nvPr/>
        </p:nvSpPr>
        <p:spPr>
          <a:xfrm>
            <a:off x="9625584" y="5823897"/>
            <a:ext cx="1042416" cy="1042416"/>
          </a:xfrm>
          <a:prstGeom prst="actionButtonRetur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9659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77EC0B87-AC0F-4995-8370-658A224A99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Misurare le diseguaglianze</a:t>
            </a:r>
          </a:p>
        </p:txBody>
      </p:sp>
      <p:sp>
        <p:nvSpPr>
          <p:cNvPr id="6" name="Sottotitolo 5">
            <a:extLst>
              <a:ext uri="{FF2B5EF4-FFF2-40B4-BE49-F238E27FC236}">
                <a16:creationId xmlns:a16="http://schemas.microsoft.com/office/drawing/2014/main" id="{0299F818-B8F0-4E25-9B0D-DA3D727C541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Giovanni A. Barbieri</a:t>
            </a:r>
          </a:p>
        </p:txBody>
      </p:sp>
    </p:spTree>
    <p:extLst>
      <p:ext uri="{BB962C8B-B14F-4D97-AF65-F5344CB8AC3E}">
        <p14:creationId xmlns:p14="http://schemas.microsoft.com/office/powerpoint/2010/main" val="29477818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FFB70647-9C38-A5D4-82D0-72B8D3BF2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 </a:t>
            </a:r>
            <a:r>
              <a:rPr lang="it-IT" dirty="0">
                <a:solidFill>
                  <a:schemeClr val="bg1"/>
                </a:solidFill>
              </a:rPr>
              <a:t>Geografia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86089A3-94A7-4AC8-85C0-F233888BAD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 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8BFAAF9-9D8D-7E9B-6A53-575C65157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Giovanni A. Barbieri</a:t>
            </a:r>
            <a:endParaRPr lang="it-IT" dirty="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E02DC753-CCBC-AB75-EFC2-5B3E0B6B9F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8446" y="1017380"/>
            <a:ext cx="9115108" cy="4823240"/>
          </a:xfrm>
          <a:prstGeom prst="rect">
            <a:avLst/>
          </a:prstGeom>
        </p:spPr>
      </p:pic>
      <p:sp>
        <p:nvSpPr>
          <p:cNvPr id="6" name="Ritorno 5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01D47AF8-92C1-4BB8-303E-20871AC23C81}"/>
              </a:ext>
            </a:extLst>
          </p:cNvPr>
          <p:cNvSpPr/>
          <p:nvPr/>
        </p:nvSpPr>
        <p:spPr>
          <a:xfrm>
            <a:off x="9625584" y="5823897"/>
            <a:ext cx="1042416" cy="1042416"/>
          </a:xfrm>
          <a:prstGeom prst="actionButtonRetur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9857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920C046-75DA-4452-87C1-8F7A12251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Sommario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86089A3-94A7-4AC8-85C0-F233888BAD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Le diseguaglianze sono una brutta cosa?</a:t>
            </a:r>
          </a:p>
          <a:p>
            <a:r>
              <a:rPr lang="it-IT" dirty="0"/>
              <a:t>Quali diseguaglianze, allora? E quante?</a:t>
            </a:r>
          </a:p>
          <a:p>
            <a:r>
              <a:rPr lang="it-IT" dirty="0"/>
              <a:t>Tipi di diseguaglianze</a:t>
            </a:r>
          </a:p>
          <a:p>
            <a:r>
              <a:rPr lang="it-IT" dirty="0"/>
              <a:t>Perché misurarle, e come</a:t>
            </a:r>
          </a:p>
          <a:p>
            <a:r>
              <a:rPr lang="it-IT" dirty="0"/>
              <a:t>Le diseguaglianze stanno crescendo?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8BFAAF9-9D8D-7E9B-6A53-575C65157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Giovanni A. Barbieri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1462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9BFCDE5-6FDC-4E5E-B3C6-A85886742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Le diseguaglianze sono una brutta cosa?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7C41B92-CD6A-4E78-B36D-F1CDA0589A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Immaginiamo che risorse e capacità siano equamente distribuite (indice di Gini = 0)</a:t>
            </a:r>
          </a:p>
          <a:p>
            <a:pPr lvl="1"/>
            <a:r>
              <a:rPr lang="it-IT" dirty="0"/>
              <a:t>Nessun incentivo né ragione per gli scambi, né per la divisione del lavoro</a:t>
            </a:r>
          </a:p>
          <a:p>
            <a:pPr lvl="1"/>
            <a:r>
              <a:rPr lang="it-IT" dirty="0"/>
              <a:t>Nessun gioco a somma positiva </a:t>
            </a:r>
            <a:r>
              <a:rPr lang="it-IT" dirty="0">
                <a:sym typeface="Wingdings" pitchFamily="2" charset="2"/>
              </a:rPr>
              <a:t> nessuna crescita, nessun progresso, nessuno sviluppo economico</a:t>
            </a:r>
          </a:p>
          <a:p>
            <a:pPr lvl="1"/>
            <a:r>
              <a:rPr lang="it-IT" dirty="0">
                <a:sym typeface="Wingdings" pitchFamily="2" charset="2"/>
              </a:rPr>
              <a:t>È questo in ultima istanza quello che il Pil misura (dimenticatevi il meme di Bob Kennedy 1968)</a:t>
            </a:r>
          </a:p>
          <a:p>
            <a:r>
              <a:rPr lang="it-IT" dirty="0">
                <a:sym typeface="Wingdings" pitchFamily="2" charset="2"/>
              </a:rPr>
              <a:t>Lo stesso accadrebbe in un mondo in cui tutte le risorse fossero concentrate in uno solo </a:t>
            </a:r>
            <a:r>
              <a:rPr lang="it-IT" dirty="0"/>
              <a:t>(Gini = 1)</a:t>
            </a:r>
            <a:endParaRPr lang="it-IT" dirty="0">
              <a:sym typeface="Wingdings" pitchFamily="2" charset="2"/>
            </a:endParaRPr>
          </a:p>
          <a:p>
            <a:r>
              <a:rPr lang="it-IT" dirty="0">
                <a:sym typeface="Wingdings" pitchFamily="2" charset="2"/>
              </a:rPr>
              <a:t>Questione di grado, ancora prima che di tipo (quante, prima che quali)</a:t>
            </a:r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E015C69-EF0C-20E7-B287-6B4367651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Giovanni A. Barbieri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62280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FCBFBEB-D0EA-44B8-BB3C-F2ABB4B76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Perché poche informazioni sulle diseguaglianze?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255D724-6642-45C6-AA9B-7FA8475EB6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Dopo la grande depressione del 1929, la contabilità nazionale nasce per misurare la creazione/distruzione di ricchezza in un’economia nazionale</a:t>
            </a:r>
          </a:p>
          <a:p>
            <a:pPr lvl="1"/>
            <a:r>
              <a:rPr lang="it-IT" dirty="0"/>
              <a:t>Disponibilità e uso delle risorse (offerta/domanda)</a:t>
            </a:r>
          </a:p>
          <a:p>
            <a:pPr lvl="1"/>
            <a:r>
              <a:rPr lang="it-IT" dirty="0"/>
              <a:t>‘Aggregati’</a:t>
            </a:r>
          </a:p>
          <a:p>
            <a:pPr lvl="1"/>
            <a:r>
              <a:rPr lang="it-IT" dirty="0"/>
              <a:t>Orientare  le politiche economiche</a:t>
            </a:r>
          </a:p>
          <a:p>
            <a:r>
              <a:rPr lang="it-IT" dirty="0"/>
              <a:t>Aspetti distributivi esclusi di proposito</a:t>
            </a:r>
          </a:p>
          <a:p>
            <a:pPr lvl="1"/>
            <a:r>
              <a:rPr lang="it-IT" dirty="0"/>
              <a:t>«Le tasse sono una cosa bellissima» (Padoa-Schioppa sul </a:t>
            </a:r>
            <a:r>
              <a:rPr lang="it-IT" i="1" dirty="0"/>
              <a:t>Corriere</a:t>
            </a:r>
            <a:r>
              <a:rPr lang="it-IT" dirty="0"/>
              <a:t>, 8 ottobre 2007)</a:t>
            </a:r>
          </a:p>
          <a:p>
            <a:pPr lvl="1"/>
            <a:r>
              <a:rPr lang="it-IT" dirty="0"/>
              <a:t>È vero solo nell’aggregato (effetti redistributivi delle politiche fiscali)</a:t>
            </a:r>
          </a:p>
          <a:p>
            <a:r>
              <a:rPr lang="it-IT" dirty="0"/>
              <a:t>Potenza di calcolo </a:t>
            </a:r>
            <a:r>
              <a:rPr lang="it-IT" dirty="0">
                <a:sym typeface="Wingdings" pitchFamily="2" charset="2"/>
              </a:rPr>
              <a:t> possibili analisi micro</a:t>
            </a:r>
          </a:p>
          <a:p>
            <a:r>
              <a:rPr lang="it-IT" dirty="0">
                <a:sym typeface="Wingdings" pitchFamily="2" charset="2"/>
              </a:rPr>
              <a:t>Raccomandazioni del Rapporto Stiglitz-Sen-</a:t>
            </a:r>
            <a:r>
              <a:rPr lang="it-IT" dirty="0" err="1">
                <a:sym typeface="Wingdings" pitchFamily="2" charset="2"/>
              </a:rPr>
              <a:t>Fitoussi</a:t>
            </a:r>
            <a:r>
              <a:rPr lang="it-IT" dirty="0">
                <a:sym typeface="Wingdings" pitchFamily="2" charset="2"/>
              </a:rPr>
              <a:t> (2009)</a:t>
            </a:r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E4B0857-439F-0DFC-D819-E473CCCB9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Giovanni A. Barbieri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44546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CF5EFFF-BC4F-1B0C-682C-10C98F0C0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Tipi di diseguaglianze (1/2)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AA28C09-FD3A-A566-FB2D-719DFF0E55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Economiche</a:t>
            </a:r>
            <a:r>
              <a:rPr lang="it-IT" dirty="0"/>
              <a:t>: disparità di reddito (retribuzioni) e ricchezza (patrimonio) tra individui e tra gruppi sociali</a:t>
            </a:r>
          </a:p>
          <a:p>
            <a:r>
              <a:rPr lang="it-IT" dirty="0">
                <a:solidFill>
                  <a:srgbClr val="FF0000"/>
                </a:solidFill>
              </a:rPr>
              <a:t>Sociali</a:t>
            </a:r>
            <a:r>
              <a:rPr lang="it-IT" dirty="0"/>
              <a:t>: differenze di status e accesso a risorse, opportunità e privilegi</a:t>
            </a:r>
          </a:p>
          <a:p>
            <a:r>
              <a:rPr lang="it-IT" dirty="0">
                <a:solidFill>
                  <a:srgbClr val="FF0000"/>
                </a:solidFill>
              </a:rPr>
              <a:t>Di istruzione</a:t>
            </a:r>
            <a:r>
              <a:rPr lang="it-IT" dirty="0"/>
              <a:t>: disparità nell’accesso a un’istruzione di qualità e ai risultati educativi </a:t>
            </a:r>
          </a:p>
          <a:p>
            <a:r>
              <a:rPr lang="it-IT" dirty="0">
                <a:solidFill>
                  <a:srgbClr val="FF0000"/>
                </a:solidFill>
              </a:rPr>
              <a:t>Di salute</a:t>
            </a:r>
            <a:r>
              <a:rPr lang="it-IT" dirty="0"/>
              <a:t>: differenze nell’accesso ai servizi sanitari, nei risultati e nello stato di salute tra i diversi gruppi di popolazione</a:t>
            </a:r>
          </a:p>
          <a:p>
            <a:r>
              <a:rPr lang="it-IT" dirty="0">
                <a:solidFill>
                  <a:srgbClr val="FF0000"/>
                </a:solidFill>
              </a:rPr>
              <a:t>Ambientali</a:t>
            </a:r>
            <a:r>
              <a:rPr lang="it-IT" dirty="0"/>
              <a:t>: disparità nell’esposizione ai rischi ambientali, nell’accesso all’aria e all’acqua pulite e nell’impatto del degrado ambientale</a:t>
            </a:r>
          </a:p>
          <a:p>
            <a:r>
              <a:rPr lang="it-IT" dirty="0">
                <a:solidFill>
                  <a:srgbClr val="FF0000"/>
                </a:solidFill>
              </a:rPr>
              <a:t>Digitali</a:t>
            </a:r>
            <a:r>
              <a:rPr lang="it-IT" dirty="0"/>
              <a:t>: disparità nell’accesso e nell’uso delle tecnologie digitali (computer, Internet, competenze digitali, …)</a:t>
            </a:r>
          </a:p>
          <a:p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2A72285-E4C8-2547-8363-E882BCF25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Giovanni A. Barbieri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08707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CF5EFFF-BC4F-1B0C-682C-10C98F0C0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Tipi di diseguaglianze (2/2)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AA28C09-FD3A-A566-FB2D-719DFF0E55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>
                <a:solidFill>
                  <a:srgbClr val="FF0000"/>
                </a:solidFill>
              </a:rPr>
              <a:t>Di genere</a:t>
            </a:r>
            <a:r>
              <a:rPr lang="it-IT" dirty="0"/>
              <a:t>: disparità di trattamento e opportunità (retribuzioni, opportunità di lavoro, rappresentanza politica, istruzione e accesso alle risorse)</a:t>
            </a:r>
          </a:p>
          <a:p>
            <a:r>
              <a:rPr lang="it-IT" dirty="0">
                <a:solidFill>
                  <a:srgbClr val="FF0000"/>
                </a:solidFill>
              </a:rPr>
              <a:t>Di razza ed etnia</a:t>
            </a:r>
            <a:r>
              <a:rPr lang="it-IT" dirty="0"/>
              <a:t>: disparità di trattamento, opportunità e risultati (occupazione, istruzione, assistenza sanitaria, abitazione, giustizia …)</a:t>
            </a:r>
          </a:p>
          <a:p>
            <a:endParaRPr lang="it-IT" dirty="0"/>
          </a:p>
          <a:p>
            <a:r>
              <a:rPr lang="it-IT" dirty="0">
                <a:solidFill>
                  <a:srgbClr val="FF0000"/>
                </a:solidFill>
              </a:rPr>
              <a:t>Due cose da notare</a:t>
            </a:r>
            <a:r>
              <a:rPr lang="it-IT" dirty="0"/>
              <a:t>: </a:t>
            </a:r>
          </a:p>
          <a:p>
            <a:pPr lvl="1"/>
            <a:r>
              <a:rPr lang="it-IT" dirty="0"/>
              <a:t>In questa classificazione compaiono spesso le stesse cause (status socio-economico, razza/etnia, genere/orientamento sessuale, religione, posizione geografica, …)</a:t>
            </a:r>
          </a:p>
          <a:p>
            <a:pPr lvl="1"/>
            <a:r>
              <a:rPr lang="it-IT" dirty="0"/>
              <a:t>E gli stessi effetti (retribuzioni, opportunità di lavoro, rappresentanza politica, istruzione, accesso alle risorse, assistenza sanitaria, abitazione, giustizia …)</a:t>
            </a:r>
          </a:p>
          <a:p>
            <a:pPr lvl="1"/>
            <a:r>
              <a:rPr lang="it-IT" dirty="0"/>
              <a:t>Ma davvero sappiamo quali sono le cause e quali gli effetti?</a:t>
            </a:r>
          </a:p>
          <a:p>
            <a:pPr lvl="1"/>
            <a:r>
              <a:rPr lang="it-IT" dirty="0"/>
              <a:t>Difficile stabilire una direzione di causalità, piuttosto un intreccio</a:t>
            </a:r>
          </a:p>
          <a:p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2A72285-E4C8-2547-8363-E882BCF25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Giovanni A. Barbieri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407301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3AD2FC6-BD25-87ED-CB5B-40A1AD99E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Perché </a:t>
            </a:r>
            <a:r>
              <a:rPr lang="it-IT" i="1" dirty="0"/>
              <a:t>misurare</a:t>
            </a:r>
            <a:r>
              <a:rPr lang="it-IT" dirty="0"/>
              <a:t> le diseguaglianze?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4DA548D-66BD-CAAA-A6A7-3B2B104EE8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«</a:t>
            </a:r>
            <a:r>
              <a:rPr lang="en-GB" dirty="0" err="1"/>
              <a:t>Dico</a:t>
            </a:r>
            <a:r>
              <a:rPr lang="en-GB" dirty="0"/>
              <a:t> </a:t>
            </a:r>
            <a:r>
              <a:rPr lang="en-GB" dirty="0" err="1"/>
              <a:t>spesso</a:t>
            </a:r>
            <a:r>
              <a:rPr lang="en-GB" dirty="0"/>
              <a:t> </a:t>
            </a:r>
            <a:r>
              <a:rPr lang="en-GB" dirty="0" err="1"/>
              <a:t>che</a:t>
            </a:r>
            <a:r>
              <a:rPr lang="en-GB" dirty="0"/>
              <a:t> </a:t>
            </a:r>
            <a:r>
              <a:rPr lang="en-GB" dirty="0" err="1"/>
              <a:t>quando</a:t>
            </a:r>
            <a:r>
              <a:rPr lang="en-GB" dirty="0"/>
              <a:t> </a:t>
            </a:r>
            <a:r>
              <a:rPr lang="en-GB" dirty="0" err="1"/>
              <a:t>si</a:t>
            </a:r>
            <a:r>
              <a:rPr lang="en-GB" dirty="0"/>
              <a:t> </a:t>
            </a:r>
            <a:r>
              <a:rPr lang="en-GB" dirty="0" err="1"/>
              <a:t>può</a:t>
            </a:r>
            <a:r>
              <a:rPr lang="en-GB" dirty="0"/>
              <a:t> </a:t>
            </a:r>
            <a:r>
              <a:rPr lang="en-GB" dirty="0" err="1"/>
              <a:t>misurare</a:t>
            </a:r>
            <a:r>
              <a:rPr lang="en-GB" dirty="0"/>
              <a:t> </a:t>
            </a:r>
            <a:r>
              <a:rPr lang="en-GB" dirty="0" err="1"/>
              <a:t>ciò</a:t>
            </a:r>
            <a:r>
              <a:rPr lang="en-GB" dirty="0"/>
              <a:t> di cui </a:t>
            </a:r>
            <a:r>
              <a:rPr lang="en-GB" dirty="0" err="1"/>
              <a:t>si</a:t>
            </a:r>
            <a:r>
              <a:rPr lang="en-GB" dirty="0"/>
              <a:t> </a:t>
            </a:r>
            <a:r>
              <a:rPr lang="en-GB" dirty="0" err="1"/>
              <a:t>sta</a:t>
            </a:r>
            <a:r>
              <a:rPr lang="en-GB" dirty="0"/>
              <a:t> parlando, ed </a:t>
            </a:r>
            <a:r>
              <a:rPr lang="en-GB" dirty="0" err="1"/>
              <a:t>esprimerlo</a:t>
            </a:r>
            <a:r>
              <a:rPr lang="en-GB" dirty="0"/>
              <a:t> in numeri, </a:t>
            </a:r>
            <a:r>
              <a:rPr lang="en-GB" dirty="0" err="1"/>
              <a:t>si</a:t>
            </a:r>
            <a:r>
              <a:rPr lang="en-GB" dirty="0"/>
              <a:t> </a:t>
            </a:r>
            <a:r>
              <a:rPr lang="en-GB" dirty="0" err="1"/>
              <a:t>sa</a:t>
            </a:r>
            <a:r>
              <a:rPr lang="en-GB" dirty="0"/>
              <a:t> </a:t>
            </a:r>
            <a:r>
              <a:rPr lang="en-GB" dirty="0" err="1"/>
              <a:t>qualcosa</a:t>
            </a:r>
            <a:r>
              <a:rPr lang="en-GB" dirty="0"/>
              <a:t> al </a:t>
            </a:r>
            <a:r>
              <a:rPr lang="en-GB" dirty="0" err="1"/>
              <a:t>riguardo</a:t>
            </a:r>
            <a:r>
              <a:rPr lang="en-GB" dirty="0"/>
              <a:t>; ma </a:t>
            </a:r>
            <a:r>
              <a:rPr lang="en-GB" dirty="0" err="1"/>
              <a:t>quando</a:t>
            </a:r>
            <a:r>
              <a:rPr lang="en-GB" dirty="0"/>
              <a:t> non </a:t>
            </a:r>
            <a:r>
              <a:rPr lang="en-GB" dirty="0" err="1"/>
              <a:t>si</a:t>
            </a:r>
            <a:r>
              <a:rPr lang="en-GB" dirty="0"/>
              <a:t> </a:t>
            </a:r>
            <a:r>
              <a:rPr lang="en-GB" dirty="0" err="1"/>
              <a:t>può</a:t>
            </a:r>
            <a:r>
              <a:rPr lang="en-GB" dirty="0"/>
              <a:t> </a:t>
            </a:r>
            <a:r>
              <a:rPr lang="en-GB" dirty="0" err="1"/>
              <a:t>misurare</a:t>
            </a:r>
            <a:r>
              <a:rPr lang="en-GB" dirty="0"/>
              <a:t>, </a:t>
            </a:r>
            <a:r>
              <a:rPr lang="en-GB" dirty="0" err="1"/>
              <a:t>quando</a:t>
            </a:r>
            <a:r>
              <a:rPr lang="en-GB" dirty="0"/>
              <a:t> non </a:t>
            </a:r>
            <a:r>
              <a:rPr lang="en-GB" dirty="0" err="1"/>
              <a:t>si</a:t>
            </a:r>
            <a:r>
              <a:rPr lang="en-GB" dirty="0"/>
              <a:t> </a:t>
            </a:r>
            <a:r>
              <a:rPr lang="en-GB" dirty="0" err="1"/>
              <a:t>può</a:t>
            </a:r>
            <a:r>
              <a:rPr lang="en-GB" dirty="0"/>
              <a:t> </a:t>
            </a:r>
            <a:r>
              <a:rPr lang="en-GB" dirty="0" err="1"/>
              <a:t>esprimere</a:t>
            </a:r>
            <a:r>
              <a:rPr lang="en-GB" dirty="0"/>
              <a:t> in numeri, la </a:t>
            </a:r>
            <a:r>
              <a:rPr lang="en-GB" dirty="0" err="1"/>
              <a:t>conoscenza</a:t>
            </a:r>
            <a:r>
              <a:rPr lang="en-GB" dirty="0"/>
              <a:t> </a:t>
            </a:r>
            <a:r>
              <a:rPr lang="en-GB" dirty="0" err="1"/>
              <a:t>è</a:t>
            </a:r>
            <a:r>
              <a:rPr lang="en-GB" dirty="0"/>
              <a:t> </a:t>
            </a:r>
            <a:r>
              <a:rPr lang="en-GB" dirty="0" err="1"/>
              <a:t>magra</a:t>
            </a:r>
            <a:r>
              <a:rPr lang="en-GB" dirty="0"/>
              <a:t> e </a:t>
            </a:r>
            <a:r>
              <a:rPr lang="en-GB" dirty="0" err="1"/>
              <a:t>insoddisfacente</a:t>
            </a:r>
            <a:r>
              <a:rPr lang="en-GB" dirty="0"/>
              <a:t>; </a:t>
            </a:r>
            <a:r>
              <a:rPr lang="en-GB" dirty="0" err="1"/>
              <a:t>può</a:t>
            </a:r>
            <a:r>
              <a:rPr lang="en-GB" dirty="0"/>
              <a:t> </a:t>
            </a:r>
            <a:r>
              <a:rPr lang="en-GB" dirty="0" err="1"/>
              <a:t>essere</a:t>
            </a:r>
            <a:r>
              <a:rPr lang="en-GB" dirty="0"/>
              <a:t> </a:t>
            </a:r>
            <a:r>
              <a:rPr lang="en-GB" dirty="0" err="1"/>
              <a:t>l’inizio</a:t>
            </a:r>
            <a:r>
              <a:rPr lang="en-GB" dirty="0"/>
              <a:t> </a:t>
            </a:r>
            <a:r>
              <a:rPr lang="en-GB" dirty="0" err="1"/>
              <a:t>della</a:t>
            </a:r>
            <a:r>
              <a:rPr lang="en-GB" dirty="0"/>
              <a:t> </a:t>
            </a:r>
            <a:r>
              <a:rPr lang="en-GB" dirty="0" err="1"/>
              <a:t>conoscenza</a:t>
            </a:r>
            <a:r>
              <a:rPr lang="en-GB" dirty="0"/>
              <a:t>, ma </a:t>
            </a:r>
            <a:r>
              <a:rPr lang="en-GB" dirty="0" err="1"/>
              <a:t>si</a:t>
            </a:r>
            <a:r>
              <a:rPr lang="en-GB" dirty="0"/>
              <a:t> </a:t>
            </a:r>
            <a:r>
              <a:rPr lang="en-GB" dirty="0" err="1"/>
              <a:t>è</a:t>
            </a:r>
            <a:r>
              <a:rPr lang="en-GB" dirty="0"/>
              <a:t> </a:t>
            </a:r>
            <a:r>
              <a:rPr lang="en-GB" dirty="0" err="1"/>
              <a:t>raramente</a:t>
            </a:r>
            <a:r>
              <a:rPr lang="en-GB" dirty="0"/>
              <a:t> </a:t>
            </a:r>
            <a:r>
              <a:rPr lang="en-GB" dirty="0" err="1"/>
              <a:t>avanzati</a:t>
            </a:r>
            <a:r>
              <a:rPr lang="en-GB" dirty="0"/>
              <a:t> </a:t>
            </a:r>
            <a:r>
              <a:rPr lang="en-GB" dirty="0" err="1"/>
              <a:t>allo</a:t>
            </a:r>
            <a:r>
              <a:rPr lang="en-GB" dirty="0"/>
              <a:t> </a:t>
            </a:r>
            <a:r>
              <a:rPr lang="en-GB" dirty="0" err="1"/>
              <a:t>stadio</a:t>
            </a:r>
            <a:r>
              <a:rPr lang="en-GB" dirty="0"/>
              <a:t> </a:t>
            </a:r>
            <a:r>
              <a:rPr lang="en-GB" dirty="0" err="1"/>
              <a:t>della</a:t>
            </a:r>
            <a:r>
              <a:rPr lang="en-GB" dirty="0"/>
              <a:t> </a:t>
            </a:r>
            <a:r>
              <a:rPr lang="en-GB" dirty="0" err="1"/>
              <a:t>scienza</a:t>
            </a:r>
            <a:r>
              <a:rPr lang="en-GB" dirty="0"/>
              <a:t>, quale </a:t>
            </a:r>
            <a:r>
              <a:rPr lang="en-GB" dirty="0" err="1"/>
              <a:t>che</a:t>
            </a:r>
            <a:r>
              <a:rPr lang="en-GB" dirty="0"/>
              <a:t> </a:t>
            </a:r>
            <a:r>
              <a:rPr lang="en-GB" dirty="0" err="1"/>
              <a:t>sia</a:t>
            </a:r>
            <a:r>
              <a:rPr lang="en-GB" dirty="0"/>
              <a:t> la </a:t>
            </a:r>
            <a:r>
              <a:rPr lang="en-GB" dirty="0" err="1"/>
              <a:t>materia</a:t>
            </a:r>
            <a:r>
              <a:rPr lang="it-IT" dirty="0"/>
              <a:t>» [William Thomson, Lord Kelvin, 1883]</a:t>
            </a:r>
          </a:p>
          <a:p>
            <a:r>
              <a:rPr lang="it-IT" dirty="0"/>
              <a:t>Lo stesso concetto in un libro che vi raccomando: Patrik </a:t>
            </a:r>
            <a:r>
              <a:rPr lang="it-IT" dirty="0" err="1"/>
              <a:t>Svennson</a:t>
            </a:r>
            <a:r>
              <a:rPr lang="it-IT" dirty="0"/>
              <a:t>, </a:t>
            </a:r>
            <a:r>
              <a:rPr lang="it-IT" i="1" dirty="0">
                <a:effectLst/>
              </a:rPr>
              <a:t>L’uomo con lo scandaglio</a:t>
            </a:r>
            <a:r>
              <a:rPr lang="it-IT" dirty="0">
                <a:effectLst/>
              </a:rPr>
              <a:t>, Iperborea, Milano, 2023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7D1E4EC-6A85-A874-D69B-41032166C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Giovanni A. Barbieri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180009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C220DB5-4BFD-9E2C-D6EB-0F3EBBA19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Misure delle diseguaglianze (1/3)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D2A5429-0005-C4DC-A2DE-59E00AD016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Coefficiente di Gini</a:t>
            </a:r>
            <a:r>
              <a:rPr lang="it-IT" dirty="0"/>
              <a:t>: una misura statistica della diseguaglianza che varia tra 0 a 1, dove 0 rappresenta la perfetta eguaglianza (tutti hanno lo stesso reddito) e 1 rappresenta la perfetta diseguaglianza (una persona ha tutto il reddito)</a:t>
            </a:r>
          </a:p>
          <a:p>
            <a:r>
              <a:rPr lang="it-IT" b="1" dirty="0">
                <a:solidFill>
                  <a:srgbClr val="FF0000"/>
                </a:solidFill>
              </a:rPr>
              <a:t>Distribuzione del reddito o della ricchezza</a:t>
            </a:r>
            <a:r>
              <a:rPr lang="it-IT" dirty="0"/>
              <a:t>: analisi della distribuzione del reddito o della ricchezza in una popolazione attraverso strumenti come i quinti o i decimi di reddito, o il rapporto tra il reddito o la ricchezza detenuti dal top x% della popolazione rispetto al bottom y%</a:t>
            </a:r>
          </a:p>
          <a:p>
            <a:r>
              <a:rPr lang="it-IT" b="1" dirty="0">
                <a:solidFill>
                  <a:srgbClr val="FF0000"/>
                </a:solidFill>
              </a:rPr>
              <a:t>Indice di </a:t>
            </a:r>
            <a:r>
              <a:rPr lang="it-IT" b="1" dirty="0" err="1">
                <a:solidFill>
                  <a:srgbClr val="FF0000"/>
                </a:solidFill>
              </a:rPr>
              <a:t>Theil</a:t>
            </a:r>
            <a:r>
              <a:rPr lang="it-IT" dirty="0"/>
              <a:t>: una misura della dispersione statistica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0B8CD02-47E8-5598-0C09-5096E764E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Giovanni A. Barbieri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3427158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3277</TotalTime>
  <Words>1272</Words>
  <Application>Microsoft Office PowerPoint</Application>
  <PresentationFormat>Widescreen</PresentationFormat>
  <Paragraphs>122</Paragraphs>
  <Slides>20</Slides>
  <Notes>20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Inter</vt:lpstr>
      <vt:lpstr>Wingdings</vt:lpstr>
      <vt:lpstr>Tema di Office</vt:lpstr>
      <vt:lpstr>Presentazione standard di PowerPoint</vt:lpstr>
      <vt:lpstr>Misurare le diseguaglianze</vt:lpstr>
      <vt:lpstr>Sommario</vt:lpstr>
      <vt:lpstr>Le diseguaglianze sono una brutta cosa?</vt:lpstr>
      <vt:lpstr>Perché poche informazioni sulle diseguaglianze?</vt:lpstr>
      <vt:lpstr>Tipi di diseguaglianze (1/2)</vt:lpstr>
      <vt:lpstr>Tipi di diseguaglianze (2/2)</vt:lpstr>
      <vt:lpstr>Perché misurare le diseguaglianze?</vt:lpstr>
      <vt:lpstr>Misure delle diseguaglianze (1/3)</vt:lpstr>
      <vt:lpstr>Misure delle diseguaglianze (2/3)</vt:lpstr>
      <vt:lpstr>Misure delle diseguaglianze (3/3)</vt:lpstr>
      <vt:lpstr>Le diseguaglianze stanno crescendo? (1/2)</vt:lpstr>
      <vt:lpstr>Le diseguaglianze stanno crescendo? (2/2)</vt:lpstr>
      <vt:lpstr> </vt:lpstr>
      <vt:lpstr> Gini</vt:lpstr>
      <vt:lpstr> Catching up</vt:lpstr>
      <vt:lpstr> Ricchezza</vt:lpstr>
      <vt:lpstr> Differenze</vt:lpstr>
      <vt:lpstr> Vulnerabilità</vt:lpstr>
      <vt:lpstr> Geografia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Girolamo D'Anneo</dc:creator>
  <cp:lastModifiedBy>Girolamo D'Anneo</cp:lastModifiedBy>
  <cp:revision>50</cp:revision>
  <dcterms:created xsi:type="dcterms:W3CDTF">2022-04-03T16:23:48Z</dcterms:created>
  <dcterms:modified xsi:type="dcterms:W3CDTF">2024-04-19T13:31:33Z</dcterms:modified>
</cp:coreProperties>
</file>