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2"/>
  </p:notesMasterIdLst>
  <p:sldIdLst>
    <p:sldId id="259" r:id="rId2"/>
    <p:sldId id="261" r:id="rId3"/>
    <p:sldId id="257" r:id="rId4"/>
    <p:sldId id="262" r:id="rId5"/>
    <p:sldId id="258" r:id="rId6"/>
    <p:sldId id="263" r:id="rId7"/>
    <p:sldId id="264" r:id="rId8"/>
    <p:sldId id="265" r:id="rId9"/>
    <p:sldId id="267" r:id="rId10"/>
    <p:sldId id="26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2D"/>
    <a:srgbClr val="009242"/>
    <a:srgbClr val="339966"/>
    <a:srgbClr val="3A966F"/>
    <a:srgbClr val="2EA1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autoAdjust="0"/>
  </p:normalViewPr>
  <p:slideViewPr>
    <p:cSldViewPr snapToGrid="0">
      <p:cViewPr varScale="1">
        <p:scale>
          <a:sx n="162" d="100"/>
          <a:sy n="162" d="100"/>
        </p:scale>
        <p:origin x="1736" y="10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90B98-E000-4466-8114-C8959DA351CA}" type="datetimeFigureOut">
              <a:rPr lang="it-IT" smtClean="0"/>
              <a:t>19/04/2024</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531BD5-DAF0-4937-90D8-37FF0D69949B}" type="slidenum">
              <a:rPr lang="it-IT" smtClean="0"/>
              <a:t>‹N›</a:t>
            </a:fld>
            <a:endParaRPr lang="it-IT"/>
          </a:p>
        </p:txBody>
      </p:sp>
    </p:spTree>
    <p:extLst>
      <p:ext uri="{BB962C8B-B14F-4D97-AF65-F5344CB8AC3E}">
        <p14:creationId xmlns:p14="http://schemas.microsoft.com/office/powerpoint/2010/main" val="2078173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pertina">
    <p:spTree>
      <p:nvGrpSpPr>
        <p:cNvPr id="1" name=""/>
        <p:cNvGrpSpPr/>
        <p:nvPr/>
      </p:nvGrpSpPr>
      <p:grpSpPr>
        <a:xfrm>
          <a:off x="0" y="0"/>
          <a:ext cx="0" cy="0"/>
          <a:chOff x="0" y="0"/>
          <a:chExt cx="0" cy="0"/>
        </a:xfrm>
      </p:grpSpPr>
      <p:pic>
        <p:nvPicPr>
          <p:cNvPr id="12" name="Google Shape;41;p1">
            <a:extLst>
              <a:ext uri="{FF2B5EF4-FFF2-40B4-BE49-F238E27FC236}">
                <a16:creationId xmlns:a16="http://schemas.microsoft.com/office/drawing/2014/main" id="{4AC4AB54-66B1-454E-862C-4CD1F9DCBE2B}"/>
              </a:ext>
            </a:extLst>
          </p:cNvPr>
          <p:cNvPicPr preferRelativeResize="0">
            <a:picLocks noChangeAspect="1"/>
          </p:cNvPicPr>
          <p:nvPr userDrawn="1"/>
        </p:nvPicPr>
        <p:blipFill rotWithShape="1">
          <a:blip r:embed="rId2">
            <a:alphaModFix/>
          </a:blip>
          <a:srcRect/>
          <a:stretch/>
        </p:blipFill>
        <p:spPr>
          <a:xfrm>
            <a:off x="350730" y="877421"/>
            <a:ext cx="8442540" cy="5940000"/>
          </a:xfrm>
          <a:prstGeom prst="rect">
            <a:avLst/>
          </a:prstGeom>
          <a:noFill/>
          <a:ln>
            <a:noFill/>
          </a:ln>
        </p:spPr>
      </p:pic>
      <p:sp>
        <p:nvSpPr>
          <p:cNvPr id="7" name="Rettangolo 6">
            <a:extLst>
              <a:ext uri="{FF2B5EF4-FFF2-40B4-BE49-F238E27FC236}">
                <a16:creationId xmlns:a16="http://schemas.microsoft.com/office/drawing/2014/main" id="{950D1B70-FC64-496E-9ADE-0F3F1FC9103F}"/>
              </a:ext>
            </a:extLst>
          </p:cNvPr>
          <p:cNvSpPr/>
          <p:nvPr userDrawn="1"/>
        </p:nvSpPr>
        <p:spPr>
          <a:xfrm>
            <a:off x="0" y="760928"/>
            <a:ext cx="9144000" cy="108000"/>
          </a:xfrm>
          <a:prstGeom prst="rect">
            <a:avLst/>
          </a:prstGeom>
          <a:solidFill>
            <a:srgbClr val="E6002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13" name="Immagine 12">
            <a:extLst>
              <a:ext uri="{FF2B5EF4-FFF2-40B4-BE49-F238E27FC236}">
                <a16:creationId xmlns:a16="http://schemas.microsoft.com/office/drawing/2014/main" id="{A57E66A4-E947-4419-8247-3B5619E2EA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169" y="110464"/>
            <a:ext cx="1066829" cy="540000"/>
          </a:xfrm>
          <a:prstGeom prst="rect">
            <a:avLst/>
          </a:prstGeom>
        </p:spPr>
      </p:pic>
      <p:pic>
        <p:nvPicPr>
          <p:cNvPr id="14" name="Google Shape;42;p1" descr="Comune-di-Bologna-presentazione-box-titolo-normale.png">
            <a:extLst>
              <a:ext uri="{FF2B5EF4-FFF2-40B4-BE49-F238E27FC236}">
                <a16:creationId xmlns:a16="http://schemas.microsoft.com/office/drawing/2014/main" id="{04FB7562-FAF5-4E42-A6C8-78EFA5C002EF}"/>
              </a:ext>
            </a:extLst>
          </p:cNvPr>
          <p:cNvPicPr preferRelativeResize="0"/>
          <p:nvPr userDrawn="1"/>
        </p:nvPicPr>
        <p:blipFill rotWithShape="1">
          <a:blip r:embed="rId4">
            <a:alphaModFix/>
          </a:blip>
          <a:srcRect/>
          <a:stretch/>
        </p:blipFill>
        <p:spPr>
          <a:xfrm>
            <a:off x="875303" y="4328444"/>
            <a:ext cx="4056631" cy="1660628"/>
          </a:xfrm>
          <a:prstGeom prst="rect">
            <a:avLst/>
          </a:prstGeom>
          <a:noFill/>
          <a:ln>
            <a:noFill/>
          </a:ln>
        </p:spPr>
      </p:pic>
      <p:sp>
        <p:nvSpPr>
          <p:cNvPr id="15" name="Google Shape;43;p1">
            <a:extLst>
              <a:ext uri="{FF2B5EF4-FFF2-40B4-BE49-F238E27FC236}">
                <a16:creationId xmlns:a16="http://schemas.microsoft.com/office/drawing/2014/main" id="{29AE143D-6E4A-4AE0-9547-7A37C9953B1C}"/>
              </a:ext>
            </a:extLst>
          </p:cNvPr>
          <p:cNvSpPr txBox="1"/>
          <p:nvPr userDrawn="1"/>
        </p:nvSpPr>
        <p:spPr>
          <a:xfrm>
            <a:off x="1002479" y="4414387"/>
            <a:ext cx="4056631" cy="438551"/>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None/>
            </a:pPr>
            <a:r>
              <a:rPr lang="it-IT" sz="2400" b="1" i="0" u="none" strike="noStrike" cap="none" dirty="0">
                <a:solidFill>
                  <a:srgbClr val="FFFFFF"/>
                </a:solidFill>
                <a:latin typeface="+mn-lt"/>
                <a:ea typeface="Inter"/>
                <a:cs typeface="Inter"/>
                <a:sym typeface="Inter"/>
              </a:rPr>
              <a:t>IL VALORE DELLA STATISTICA</a:t>
            </a:r>
            <a:endParaRPr lang="en-US" sz="2400" b="1" i="0" u="none" strike="noStrike" cap="none" dirty="0">
              <a:solidFill>
                <a:srgbClr val="FFFFFF"/>
              </a:solidFill>
              <a:latin typeface="+mn-lt"/>
              <a:ea typeface="Inter"/>
              <a:cs typeface="Inter"/>
              <a:sym typeface="Inter"/>
            </a:endParaRPr>
          </a:p>
        </p:txBody>
      </p:sp>
      <p:sp>
        <p:nvSpPr>
          <p:cNvPr id="16" name="Google Shape;44;p1">
            <a:extLst>
              <a:ext uri="{FF2B5EF4-FFF2-40B4-BE49-F238E27FC236}">
                <a16:creationId xmlns:a16="http://schemas.microsoft.com/office/drawing/2014/main" id="{9A729AB4-FBD1-4737-8060-07881FBFD6DA}"/>
              </a:ext>
            </a:extLst>
          </p:cNvPr>
          <p:cNvSpPr txBox="1"/>
          <p:nvPr userDrawn="1"/>
        </p:nvSpPr>
        <p:spPr>
          <a:xfrm>
            <a:off x="1002479" y="4871282"/>
            <a:ext cx="3842986" cy="1100271"/>
          </a:xfrm>
          <a:prstGeom prst="rect">
            <a:avLst/>
          </a:prstGeom>
          <a:noFill/>
          <a:ln>
            <a:noFill/>
          </a:ln>
        </p:spPr>
        <p:txBody>
          <a:bodyPr spcFirstLastPara="1" wrap="square" lIns="34275" tIns="34275" rIns="34275" bIns="34275" anchor="t" anchorCtr="0">
            <a:spAutoFit/>
          </a:bodyPr>
          <a:lstStyle/>
          <a:p>
            <a:pPr marL="0" marR="0" lvl="0" indent="0" algn="l" defTabSz="457200" rtl="0" eaLnBrk="1" latinLnBrk="0" hangingPunct="1">
              <a:lnSpc>
                <a:spcPct val="100000"/>
              </a:lnSpc>
              <a:spcBef>
                <a:spcPts val="0"/>
              </a:spcBef>
              <a:spcAft>
                <a:spcPts val="0"/>
              </a:spcAft>
              <a:buNone/>
            </a:pPr>
            <a:r>
              <a:rPr lang="it-IT" sz="1600" b="0" i="0" u="none" strike="noStrike" kern="1200" cap="none" dirty="0">
                <a:solidFill>
                  <a:schemeClr val="bg1"/>
                </a:solidFill>
                <a:latin typeface="+mn-lt"/>
                <a:ea typeface="Inter" panose="02000503000000020004" pitchFamily="50" charset="0"/>
                <a:cs typeface="Inter" panose="02000503000000020004" pitchFamily="50" charset="0"/>
                <a:sym typeface="Arial"/>
              </a:rPr>
              <a:t>La Statistica per la misurazione del valore pubblico e per la programmazione e valutazione delle politiche locali</a:t>
            </a:r>
          </a:p>
          <a:p>
            <a:pPr marL="0" marR="0" lvl="0" indent="0" algn="l" rtl="0">
              <a:lnSpc>
                <a:spcPct val="100000"/>
              </a:lnSpc>
              <a:spcBef>
                <a:spcPts val="600"/>
              </a:spcBef>
              <a:spcAft>
                <a:spcPts val="0"/>
              </a:spcAft>
              <a:buNone/>
            </a:pPr>
            <a:r>
              <a:rPr lang="en-US" sz="1400" b="0" i="0" u="none" strike="noStrike" cap="none" dirty="0">
                <a:solidFill>
                  <a:srgbClr val="FFFFFF"/>
                </a:solidFill>
                <a:latin typeface="+mn-lt"/>
                <a:ea typeface="Inter"/>
                <a:cs typeface="Inter"/>
                <a:sym typeface="Inter"/>
              </a:rPr>
              <a:t>Bologna, 11 e 12 </a:t>
            </a:r>
            <a:r>
              <a:rPr lang="en-US" sz="1400" b="0" i="0" u="none" strike="noStrike" cap="none" dirty="0" err="1">
                <a:solidFill>
                  <a:srgbClr val="FFFFFF"/>
                </a:solidFill>
                <a:latin typeface="+mn-lt"/>
                <a:ea typeface="Inter"/>
                <a:cs typeface="Inter"/>
                <a:sym typeface="Inter"/>
              </a:rPr>
              <a:t>aprile</a:t>
            </a:r>
            <a:r>
              <a:rPr lang="en-US" sz="1400" b="0" i="0" u="none" strike="noStrike" cap="none" dirty="0">
                <a:solidFill>
                  <a:srgbClr val="FFFFFF"/>
                </a:solidFill>
                <a:latin typeface="+mn-lt"/>
                <a:ea typeface="Inter"/>
                <a:cs typeface="Inter"/>
                <a:sym typeface="Inter"/>
              </a:rPr>
              <a:t> 2024</a:t>
            </a:r>
            <a:endParaRPr sz="1400" b="0" i="0" u="none" strike="noStrike" cap="none" dirty="0">
              <a:solidFill>
                <a:srgbClr val="000000"/>
              </a:solidFill>
              <a:latin typeface="+mn-lt"/>
              <a:ea typeface="Inter"/>
              <a:cs typeface="Inter"/>
              <a:sym typeface="Inter"/>
            </a:endParaRPr>
          </a:p>
        </p:txBody>
      </p:sp>
      <p:pic>
        <p:nvPicPr>
          <p:cNvPr id="3" name="Immagin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562225" y="49072"/>
            <a:ext cx="4065527" cy="573587"/>
          </a:xfrm>
          <a:prstGeom prst="rect">
            <a:avLst/>
          </a:prstGeom>
        </p:spPr>
      </p:pic>
      <p:pic>
        <p:nvPicPr>
          <p:cNvPr id="10" name="Picture 2">
            <a:extLst>
              <a:ext uri="{FF2B5EF4-FFF2-40B4-BE49-F238E27FC236}">
                <a16:creationId xmlns:a16="http://schemas.microsoft.com/office/drawing/2014/main" id="{0194D6BF-5B45-48BA-A8EA-E4169F6FF33A}"/>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34787" y="110464"/>
            <a:ext cx="1709213"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14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37488" y="1680459"/>
            <a:ext cx="7545936" cy="3047261"/>
          </a:xfrm>
        </p:spPr>
        <p:txBody>
          <a:bodyPr anchor="b">
            <a:noAutofit/>
          </a:bodyPr>
          <a:lstStyle>
            <a:lvl1pPr algn="ctr">
              <a:defRPr sz="4800" b="1">
                <a:solidFill>
                  <a:srgbClr val="E6002D"/>
                </a:solidFill>
              </a:defRPr>
            </a:lvl1pPr>
          </a:lstStyle>
          <a:p>
            <a:r>
              <a:rPr lang="it-IT" dirty="0"/>
              <a:t>Fare clic per modificare lo stile del titolo dello schema</a:t>
            </a:r>
            <a:endParaRPr lang="en-US" dirty="0"/>
          </a:p>
        </p:txBody>
      </p:sp>
      <p:sp>
        <p:nvSpPr>
          <p:cNvPr id="3" name="Subtitle 2"/>
          <p:cNvSpPr>
            <a:spLocks noGrp="1"/>
          </p:cNvSpPr>
          <p:nvPr>
            <p:ph type="subTitle" idx="1"/>
          </p:nvPr>
        </p:nvSpPr>
        <p:spPr>
          <a:xfrm>
            <a:off x="820665" y="4864714"/>
            <a:ext cx="7545936" cy="90000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9A804CF-86E6-4083-8887-C629AC4CEAD1}" type="datetime1">
              <a:rPr lang="it-IT" smtClean="0"/>
              <a:t>19/04/2024</a:t>
            </a:fld>
            <a:endParaRPr lang="it-IT"/>
          </a:p>
        </p:txBody>
      </p:sp>
      <p:sp>
        <p:nvSpPr>
          <p:cNvPr id="6" name="Slide Number Placeholder 5"/>
          <p:cNvSpPr>
            <a:spLocks noGrp="1"/>
          </p:cNvSpPr>
          <p:nvPr>
            <p:ph type="sldNum" sz="quarter" idx="12"/>
          </p:nvPr>
        </p:nvSpPr>
        <p:spPr/>
        <p:txBody>
          <a:bodyPr/>
          <a:lstStyle/>
          <a:p>
            <a:fld id="{AD98B4D1-54DE-4516-9A2B-FFB59822C569}" type="slidenum">
              <a:rPr lang="it-IT" smtClean="0"/>
              <a:t>‹N›</a:t>
            </a:fld>
            <a:endParaRPr lang="it-IT"/>
          </a:p>
        </p:txBody>
      </p:sp>
      <p:sp>
        <p:nvSpPr>
          <p:cNvPr id="7" name="Rettangolo 6">
            <a:extLst>
              <a:ext uri="{FF2B5EF4-FFF2-40B4-BE49-F238E27FC236}">
                <a16:creationId xmlns:a16="http://schemas.microsoft.com/office/drawing/2014/main" id="{950D1B70-FC64-496E-9ADE-0F3F1FC9103F}"/>
              </a:ext>
            </a:extLst>
          </p:cNvPr>
          <p:cNvSpPr/>
          <p:nvPr userDrawn="1"/>
        </p:nvSpPr>
        <p:spPr>
          <a:xfrm>
            <a:off x="0" y="1530454"/>
            <a:ext cx="9144000" cy="108000"/>
          </a:xfrm>
          <a:prstGeom prst="rect">
            <a:avLst/>
          </a:prstGeom>
          <a:solidFill>
            <a:srgbClr val="E6002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8" name="CasellaDiTesto 7">
            <a:extLst>
              <a:ext uri="{FF2B5EF4-FFF2-40B4-BE49-F238E27FC236}">
                <a16:creationId xmlns:a16="http://schemas.microsoft.com/office/drawing/2014/main" id="{3616CBD2-9C79-4604-AEAA-093708957778}"/>
              </a:ext>
            </a:extLst>
          </p:cNvPr>
          <p:cNvSpPr txBox="1"/>
          <p:nvPr userDrawn="1"/>
        </p:nvSpPr>
        <p:spPr>
          <a:xfrm>
            <a:off x="0" y="653923"/>
            <a:ext cx="9144000" cy="861774"/>
          </a:xfrm>
          <a:prstGeom prst="rect">
            <a:avLst/>
          </a:prstGeom>
          <a:noFill/>
        </p:spPr>
        <p:txBody>
          <a:bodyPr wrap="square">
            <a:spAutoFit/>
          </a:bodyPr>
          <a:lstStyle/>
          <a:p>
            <a:pPr algn="ctr">
              <a:spcAft>
                <a:spcPts val="0"/>
              </a:spcAft>
            </a:pPr>
            <a:r>
              <a:rPr lang="it-IT" sz="2400" b="1" dirty="0">
                <a:solidFill>
                  <a:srgbClr val="E6002D"/>
                </a:solidFill>
                <a:effectLst/>
                <a:latin typeface="+mn-lt"/>
                <a:ea typeface="Calibri" panose="020F0502020204030204" pitchFamily="34" charset="0"/>
                <a:cs typeface="Times New Roman" panose="02020603050405020304" pitchFamily="18" charset="0"/>
              </a:rPr>
              <a:t>IL VALORE DELLA STATISTICA</a:t>
            </a:r>
          </a:p>
          <a:p>
            <a:pPr algn="ctr">
              <a:spcAft>
                <a:spcPts val="0"/>
              </a:spcAft>
            </a:pPr>
            <a:r>
              <a:rPr lang="it-IT" sz="1400" b="1" dirty="0">
                <a:solidFill>
                  <a:srgbClr val="E6002D"/>
                </a:solidFill>
                <a:effectLst/>
                <a:latin typeface="+mn-lt"/>
                <a:ea typeface="Calibri" panose="020F0502020204030204" pitchFamily="34" charset="0"/>
                <a:cs typeface="Times New Roman" panose="02020603050405020304" pitchFamily="18" charset="0"/>
              </a:rPr>
              <a:t>La Statistica per la misurazione del valore pubblico e per la programmazione e valutazione delle politiche locali</a:t>
            </a:r>
          </a:p>
          <a:p>
            <a:pPr algn="ctr">
              <a:spcAft>
                <a:spcPts val="0"/>
              </a:spcAft>
            </a:pPr>
            <a:r>
              <a:rPr lang="it-IT" sz="1200" b="0" i="0" u="none" strike="noStrike" baseline="0" dirty="0">
                <a:solidFill>
                  <a:srgbClr val="E6002D"/>
                </a:solidFill>
                <a:effectLst/>
                <a:latin typeface="+mn-lt"/>
                <a:ea typeface="Tahoma" panose="020B0604030504040204" pitchFamily="34" charset="0"/>
                <a:cs typeface="Times New Roman" panose="02020603050405020304" pitchFamily="18" charset="0"/>
              </a:rPr>
              <a:t>11</a:t>
            </a:r>
            <a:r>
              <a:rPr lang="it-IT" sz="1200" b="0" i="0" u="none" strike="noStrike" baseline="0" dirty="0">
                <a:solidFill>
                  <a:srgbClr val="E6002D"/>
                </a:solidFill>
                <a:latin typeface="+mn-lt"/>
                <a:ea typeface="Tahoma" panose="020B0604030504040204" pitchFamily="34" charset="0"/>
                <a:cs typeface="Tahoma" panose="020B0604030504040204" pitchFamily="34" charset="0"/>
              </a:rPr>
              <a:t> e 12 aprile 2024 – Cappella Farnese – Palazzo d’Accursio, Bologna</a:t>
            </a:r>
            <a:endParaRPr lang="it-IT" sz="1200" b="0" dirty="0">
              <a:solidFill>
                <a:srgbClr val="E6002D"/>
              </a:solidFill>
              <a:latin typeface="+mn-lt"/>
              <a:ea typeface="Tahoma" panose="020B0604030504040204" pitchFamily="34" charset="0"/>
              <a:cs typeface="Tahoma" panose="020B0604030504040204" pitchFamily="34" charset="0"/>
            </a:endParaRPr>
          </a:p>
        </p:txBody>
      </p:sp>
      <p:pic>
        <p:nvPicPr>
          <p:cNvPr id="12" name="Immagin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236" y="38331"/>
            <a:ext cx="4065527" cy="573587"/>
          </a:xfrm>
          <a:prstGeom prst="rect">
            <a:avLst/>
          </a:prstGeom>
        </p:spPr>
      </p:pic>
      <p:pic>
        <p:nvPicPr>
          <p:cNvPr id="11" name="Picture 2">
            <a:extLst>
              <a:ext uri="{FF2B5EF4-FFF2-40B4-BE49-F238E27FC236}">
                <a16:creationId xmlns:a16="http://schemas.microsoft.com/office/drawing/2014/main" id="{B969343B-50D3-4362-B760-96E08945FBD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64191" y="6030526"/>
            <a:ext cx="2528838" cy="798947"/>
          </a:xfrm>
          <a:prstGeom prst="rect">
            <a:avLst/>
          </a:prstGeom>
          <a:noFill/>
          <a:extLst>
            <a:ext uri="{909E8E84-426E-40DD-AFC4-6F175D3DCCD1}">
              <a14:hiddenFill xmlns:a14="http://schemas.microsoft.com/office/drawing/2010/main">
                <a:solidFill>
                  <a:srgbClr val="FFFFFF"/>
                </a:solidFill>
              </a14:hiddenFill>
            </a:ext>
          </a:extLst>
        </p:spPr>
      </p:pic>
      <p:pic>
        <p:nvPicPr>
          <p:cNvPr id="14" name="Immagine 13">
            <a:extLst>
              <a:ext uri="{FF2B5EF4-FFF2-40B4-BE49-F238E27FC236}">
                <a16:creationId xmlns:a16="http://schemas.microsoft.com/office/drawing/2014/main" id="{30DB2F49-9C7E-47BC-83F4-2A7206E5A94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72743" y="6025513"/>
            <a:ext cx="1564683" cy="792000"/>
          </a:xfrm>
          <a:prstGeom prst="rect">
            <a:avLst/>
          </a:prstGeom>
        </p:spPr>
      </p:pic>
    </p:spTree>
    <p:extLst>
      <p:ext uri="{BB962C8B-B14F-4D97-AF65-F5344CB8AC3E}">
        <p14:creationId xmlns:p14="http://schemas.microsoft.com/office/powerpoint/2010/main" val="4229951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apositiva contenuti">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022C4E0-6615-43B0-984E-3BBD9D8A3F0E}"/>
              </a:ext>
            </a:extLst>
          </p:cNvPr>
          <p:cNvSpPr/>
          <p:nvPr userDrawn="1"/>
        </p:nvSpPr>
        <p:spPr>
          <a:xfrm>
            <a:off x="-1" y="6241377"/>
            <a:ext cx="9144000" cy="36000"/>
          </a:xfrm>
          <a:prstGeom prst="rect">
            <a:avLst/>
          </a:prstGeom>
          <a:solidFill>
            <a:srgbClr val="E6002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9" name="CasellaDiTesto 8">
            <a:extLst>
              <a:ext uri="{FF2B5EF4-FFF2-40B4-BE49-F238E27FC236}">
                <a16:creationId xmlns:a16="http://schemas.microsoft.com/office/drawing/2014/main" id="{998A1C4C-9A78-4AF6-A109-3C930806D39F}"/>
              </a:ext>
            </a:extLst>
          </p:cNvPr>
          <p:cNvSpPr txBox="1"/>
          <p:nvPr userDrawn="1"/>
        </p:nvSpPr>
        <p:spPr>
          <a:xfrm>
            <a:off x="1942420" y="6447066"/>
            <a:ext cx="5285509" cy="323165"/>
          </a:xfrm>
          <a:prstGeom prst="rect">
            <a:avLst/>
          </a:prstGeom>
          <a:noFill/>
        </p:spPr>
        <p:txBody>
          <a:bodyPr wrap="square">
            <a:spAutoFit/>
          </a:bodyPr>
          <a:lstStyle/>
          <a:p>
            <a:pPr algn="ctr">
              <a:spcAft>
                <a:spcPts val="0"/>
              </a:spcAft>
            </a:pPr>
            <a:r>
              <a:rPr lang="it-IT" sz="1500" b="1" dirty="0">
                <a:solidFill>
                  <a:srgbClr val="E6002D"/>
                </a:solidFill>
                <a:effectLst/>
                <a:latin typeface="+mn-lt"/>
                <a:ea typeface="Calibri" panose="020F0502020204030204" pitchFamily="34" charset="0"/>
                <a:cs typeface="Times New Roman" panose="02020603050405020304" pitchFamily="18" charset="0"/>
              </a:rPr>
              <a:t>IL VALORE DELLA STATISTICA</a:t>
            </a:r>
          </a:p>
        </p:txBody>
      </p:sp>
      <p:sp>
        <p:nvSpPr>
          <p:cNvPr id="13" name="Titolo 1">
            <a:extLst>
              <a:ext uri="{FF2B5EF4-FFF2-40B4-BE49-F238E27FC236}">
                <a16:creationId xmlns:a16="http://schemas.microsoft.com/office/drawing/2014/main" id="{1CBC98D8-BFCA-4457-BEF8-8F96EB34A491}"/>
              </a:ext>
            </a:extLst>
          </p:cNvPr>
          <p:cNvSpPr>
            <a:spLocks noGrp="1"/>
          </p:cNvSpPr>
          <p:nvPr>
            <p:ph type="title"/>
          </p:nvPr>
        </p:nvSpPr>
        <p:spPr>
          <a:xfrm>
            <a:off x="28893" y="38688"/>
            <a:ext cx="9004012" cy="796682"/>
          </a:xfrm>
        </p:spPr>
        <p:txBody>
          <a:bodyPr>
            <a:noAutofit/>
          </a:bodyPr>
          <a:lstStyle>
            <a:lvl1pPr>
              <a:lnSpc>
                <a:spcPct val="100000"/>
              </a:lnSpc>
              <a:defRPr sz="3200" b="1">
                <a:solidFill>
                  <a:srgbClr val="E6002D"/>
                </a:solidFill>
              </a:defRPr>
            </a:lvl1pPr>
          </a:lstStyle>
          <a:p>
            <a:r>
              <a:rPr lang="it-IT" dirty="0"/>
              <a:t>Fare clic per modificare lo stile del titolo dello schema</a:t>
            </a:r>
          </a:p>
        </p:txBody>
      </p:sp>
      <p:sp>
        <p:nvSpPr>
          <p:cNvPr id="14" name="Segnaposto contenuto 2">
            <a:extLst>
              <a:ext uri="{FF2B5EF4-FFF2-40B4-BE49-F238E27FC236}">
                <a16:creationId xmlns:a16="http://schemas.microsoft.com/office/drawing/2014/main" id="{27ADC76E-8EF8-4E2D-BA2F-19FC6373E3F2}"/>
              </a:ext>
            </a:extLst>
          </p:cNvPr>
          <p:cNvSpPr>
            <a:spLocks noGrp="1"/>
          </p:cNvSpPr>
          <p:nvPr>
            <p:ph idx="1"/>
          </p:nvPr>
        </p:nvSpPr>
        <p:spPr>
          <a:xfrm>
            <a:off x="385273" y="1121563"/>
            <a:ext cx="8399804" cy="4965221"/>
          </a:xfrm>
          <a:prstGeom prst="rect">
            <a:avLst/>
          </a:prstGeo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20" name="Rettangolo 19">
            <a:extLst>
              <a:ext uri="{FF2B5EF4-FFF2-40B4-BE49-F238E27FC236}">
                <a16:creationId xmlns:a16="http://schemas.microsoft.com/office/drawing/2014/main" id="{39DFD43A-1537-4F45-95E7-9AEEA5FA1D14}"/>
              </a:ext>
            </a:extLst>
          </p:cNvPr>
          <p:cNvSpPr/>
          <p:nvPr userDrawn="1"/>
        </p:nvSpPr>
        <p:spPr>
          <a:xfrm>
            <a:off x="-1" y="861257"/>
            <a:ext cx="9144000" cy="108000"/>
          </a:xfrm>
          <a:prstGeom prst="rect">
            <a:avLst/>
          </a:prstGeom>
          <a:solidFill>
            <a:srgbClr val="E6002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4" name="Immagin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870" y="6393682"/>
            <a:ext cx="2724255" cy="384352"/>
          </a:xfrm>
          <a:prstGeom prst="rect">
            <a:avLst/>
          </a:prstGeom>
        </p:spPr>
      </p:pic>
      <p:pic>
        <p:nvPicPr>
          <p:cNvPr id="10" name="Picture 2">
            <a:extLst>
              <a:ext uri="{FF2B5EF4-FFF2-40B4-BE49-F238E27FC236}">
                <a16:creationId xmlns:a16="http://schemas.microsoft.com/office/drawing/2014/main" id="{04ED3C67-247B-4164-A2EF-F6A6DA16477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34786" y="6318000"/>
            <a:ext cx="170921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magine 10">
            <a:extLst>
              <a:ext uri="{FF2B5EF4-FFF2-40B4-BE49-F238E27FC236}">
                <a16:creationId xmlns:a16="http://schemas.microsoft.com/office/drawing/2014/main" id="{D8A33977-754F-4BB4-9605-8F34437E2AB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81005" y="6333858"/>
            <a:ext cx="967475" cy="504000"/>
          </a:xfrm>
          <a:prstGeom prst="rect">
            <a:avLst/>
          </a:prstGeom>
        </p:spPr>
      </p:pic>
    </p:spTree>
    <p:extLst>
      <p:ext uri="{BB962C8B-B14F-4D97-AF65-F5344CB8AC3E}">
        <p14:creationId xmlns:p14="http://schemas.microsoft.com/office/powerpoint/2010/main" val="229115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A9AEE-6A9B-4701-B0AE-FAA47C4364D0}" type="datetime1">
              <a:rPr lang="it-IT" smtClean="0"/>
              <a:t>19/04/2024</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8B4D1-54DE-4516-9A2B-FFB59822C569}" type="slidenum">
              <a:rPr lang="it-IT" smtClean="0"/>
              <a:t>‹N›</a:t>
            </a:fld>
            <a:endParaRPr lang="it-IT"/>
          </a:p>
        </p:txBody>
      </p:sp>
    </p:spTree>
    <p:extLst>
      <p:ext uri="{BB962C8B-B14F-4D97-AF65-F5344CB8AC3E}">
        <p14:creationId xmlns:p14="http://schemas.microsoft.com/office/powerpoint/2010/main" val="1745336839"/>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3"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460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2255D724-6642-45C6-AA9B-7FA8475EB6DE}"/>
              </a:ext>
            </a:extLst>
          </p:cNvPr>
          <p:cNvSpPr>
            <a:spLocks noGrp="1"/>
          </p:cNvSpPr>
          <p:nvPr>
            <p:ph idx="1"/>
          </p:nvPr>
        </p:nvSpPr>
        <p:spPr/>
        <p:txBody>
          <a:bodyPr>
            <a:normAutofit lnSpcReduction="10000"/>
          </a:bodyPr>
          <a:lstStyle/>
          <a:p>
            <a:pPr marL="0" indent="0" algn="ctr">
              <a:buNone/>
            </a:pPr>
            <a:endParaRPr lang="it-IT" sz="4800" dirty="0"/>
          </a:p>
          <a:p>
            <a:pPr marL="0" indent="0" algn="ctr">
              <a:buNone/>
            </a:pPr>
            <a:endParaRPr lang="it-IT" sz="4800" dirty="0"/>
          </a:p>
          <a:p>
            <a:pPr marL="0" indent="0" algn="ctr">
              <a:buNone/>
            </a:pPr>
            <a:endParaRPr lang="it-IT" sz="4800" dirty="0"/>
          </a:p>
          <a:p>
            <a:pPr marL="0" indent="0" algn="ctr">
              <a:buNone/>
            </a:pPr>
            <a:r>
              <a:rPr lang="it-IT" sz="4800" dirty="0"/>
              <a:t>Grazie per la vostra attenzione</a:t>
            </a:r>
          </a:p>
          <a:p>
            <a:pPr marL="0" indent="0" algn="ctr">
              <a:buNone/>
            </a:pPr>
            <a:endParaRPr lang="it-IT" dirty="0"/>
          </a:p>
          <a:p>
            <a:pPr marL="0" indent="0" algn="ctr">
              <a:buNone/>
            </a:pPr>
            <a:endParaRPr lang="it-IT" dirty="0"/>
          </a:p>
          <a:p>
            <a:pPr marL="0" indent="0" algn="ctr">
              <a:buNone/>
            </a:pPr>
            <a:r>
              <a:rPr lang="it-IT" dirty="0"/>
              <a:t>per commenti e chiarimenti scrivere a </a:t>
            </a:r>
            <a:r>
              <a:rPr lang="it-IT" u="sng" dirty="0">
                <a:solidFill>
                  <a:schemeClr val="accent1"/>
                </a:solidFill>
              </a:rPr>
              <a:t>enrico.delia@cerste.eu</a:t>
            </a:r>
          </a:p>
          <a:p>
            <a:endParaRPr lang="it-IT" dirty="0"/>
          </a:p>
        </p:txBody>
      </p:sp>
      <p:pic>
        <p:nvPicPr>
          <p:cNvPr id="4" name="Immagine 3">
            <a:extLst>
              <a:ext uri="{FF2B5EF4-FFF2-40B4-BE49-F238E27FC236}">
                <a16:creationId xmlns:a16="http://schemas.microsoft.com/office/drawing/2014/main" id="{07FA3BE2-8BC1-2109-19F2-F6420F919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839" y="1214829"/>
            <a:ext cx="2235557" cy="1073944"/>
          </a:xfrm>
          <a:prstGeom prst="rect">
            <a:avLst/>
          </a:prstGeom>
        </p:spPr>
      </p:pic>
      <p:pic>
        <p:nvPicPr>
          <p:cNvPr id="5" name="Immagine 4">
            <a:extLst>
              <a:ext uri="{FF2B5EF4-FFF2-40B4-BE49-F238E27FC236}">
                <a16:creationId xmlns:a16="http://schemas.microsoft.com/office/drawing/2014/main" id="{66892290-B324-182A-242D-3AFDC15DA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3773" y="1121563"/>
            <a:ext cx="2338388" cy="1214438"/>
          </a:xfrm>
          <a:prstGeom prst="rect">
            <a:avLst/>
          </a:prstGeom>
        </p:spPr>
      </p:pic>
    </p:spTree>
    <p:extLst>
      <p:ext uri="{BB962C8B-B14F-4D97-AF65-F5344CB8AC3E}">
        <p14:creationId xmlns:p14="http://schemas.microsoft.com/office/powerpoint/2010/main" val="637023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77EC0B87-AC0F-4995-8370-658A224A9959}"/>
              </a:ext>
            </a:extLst>
          </p:cNvPr>
          <p:cNvSpPr>
            <a:spLocks noGrp="1"/>
          </p:cNvSpPr>
          <p:nvPr>
            <p:ph type="ctrTitle"/>
          </p:nvPr>
        </p:nvSpPr>
        <p:spPr>
          <a:xfrm>
            <a:off x="837488" y="2296160"/>
            <a:ext cx="7545936" cy="1976918"/>
          </a:xfrm>
        </p:spPr>
        <p:txBody>
          <a:bodyPr/>
          <a:lstStyle/>
          <a:p>
            <a:r>
              <a:rPr lang="it-IT" sz="4400" dirty="0"/>
              <a:t>Gli strumenti per la valutazione delle misure di policy</a:t>
            </a:r>
          </a:p>
        </p:txBody>
      </p:sp>
      <p:sp>
        <p:nvSpPr>
          <p:cNvPr id="6" name="Sottotitolo 5">
            <a:extLst>
              <a:ext uri="{FF2B5EF4-FFF2-40B4-BE49-F238E27FC236}">
                <a16:creationId xmlns:a16="http://schemas.microsoft.com/office/drawing/2014/main" id="{0299F818-B8F0-4E25-9B0D-DA3D727C5414}"/>
              </a:ext>
            </a:extLst>
          </p:cNvPr>
          <p:cNvSpPr>
            <a:spLocks noGrp="1"/>
          </p:cNvSpPr>
          <p:nvPr>
            <p:ph type="subTitle" idx="1"/>
          </p:nvPr>
        </p:nvSpPr>
        <p:spPr/>
        <p:txBody>
          <a:bodyPr/>
          <a:lstStyle/>
          <a:p>
            <a:endParaRPr lang="it-IT" dirty="0"/>
          </a:p>
          <a:p>
            <a:r>
              <a:rPr lang="it-IT" dirty="0"/>
              <a:t>Enrico D’Elia (USCI, CERSTE e Gruppo Caffè)</a:t>
            </a:r>
          </a:p>
        </p:txBody>
      </p:sp>
      <p:sp>
        <p:nvSpPr>
          <p:cNvPr id="4" name="Segnaposto numero diapositiva 3">
            <a:extLst>
              <a:ext uri="{FF2B5EF4-FFF2-40B4-BE49-F238E27FC236}">
                <a16:creationId xmlns:a16="http://schemas.microsoft.com/office/drawing/2014/main" id="{AFD27ECD-0911-4CB5-893A-947A23030624}"/>
              </a:ext>
            </a:extLst>
          </p:cNvPr>
          <p:cNvSpPr>
            <a:spLocks noGrp="1"/>
          </p:cNvSpPr>
          <p:nvPr>
            <p:ph type="sldNum" sz="quarter" idx="12"/>
          </p:nvPr>
        </p:nvSpPr>
        <p:spPr/>
        <p:txBody>
          <a:bodyPr/>
          <a:lstStyle/>
          <a:p>
            <a:fld id="{AD98B4D1-54DE-4516-9A2B-FFB59822C569}" type="slidenum">
              <a:rPr lang="it-IT" smtClean="0"/>
              <a:t>2</a:t>
            </a:fld>
            <a:endParaRPr lang="it-IT"/>
          </a:p>
        </p:txBody>
      </p:sp>
    </p:spTree>
    <p:extLst>
      <p:ext uri="{BB962C8B-B14F-4D97-AF65-F5344CB8AC3E}">
        <p14:creationId xmlns:p14="http://schemas.microsoft.com/office/powerpoint/2010/main" val="2947781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20C046-75DA-4452-87C1-8F7A122516B5}"/>
              </a:ext>
            </a:extLst>
          </p:cNvPr>
          <p:cNvSpPr>
            <a:spLocks noGrp="1"/>
          </p:cNvSpPr>
          <p:nvPr>
            <p:ph type="title"/>
          </p:nvPr>
        </p:nvSpPr>
        <p:spPr/>
        <p:txBody>
          <a:bodyPr/>
          <a:lstStyle/>
          <a:p>
            <a:r>
              <a:rPr lang="it-IT" dirty="0"/>
              <a:t>Sommario</a:t>
            </a:r>
          </a:p>
        </p:txBody>
      </p:sp>
      <p:sp>
        <p:nvSpPr>
          <p:cNvPr id="3" name="Segnaposto contenuto 2">
            <a:extLst>
              <a:ext uri="{FF2B5EF4-FFF2-40B4-BE49-F238E27FC236}">
                <a16:creationId xmlns:a16="http://schemas.microsoft.com/office/drawing/2014/main" id="{286089A3-94A7-4AC8-85C0-F233888BADA5}"/>
              </a:ext>
            </a:extLst>
          </p:cNvPr>
          <p:cNvSpPr>
            <a:spLocks noGrp="1"/>
          </p:cNvSpPr>
          <p:nvPr>
            <p:ph idx="1"/>
          </p:nvPr>
        </p:nvSpPr>
        <p:spPr/>
        <p:txBody>
          <a:bodyPr/>
          <a:lstStyle/>
          <a:p>
            <a:r>
              <a:rPr lang="it-IT" dirty="0"/>
              <a:t>I dati, da soli, non bastano</a:t>
            </a:r>
          </a:p>
          <a:p>
            <a:r>
              <a:rPr lang="it-IT" dirty="0"/>
              <a:t>La valutazione puramente contabile delle policy</a:t>
            </a:r>
          </a:p>
          <a:p>
            <a:r>
              <a:rPr lang="it-IT" dirty="0"/>
              <a:t>Alcune insidie nell’uso dei modelli</a:t>
            </a:r>
          </a:p>
          <a:p>
            <a:r>
              <a:rPr lang="it-IT" dirty="0"/>
              <a:t>L’analisi costi-benefici</a:t>
            </a:r>
          </a:p>
          <a:p>
            <a:r>
              <a:rPr lang="it-IT" dirty="0"/>
              <a:t>Il possibile ruolo degli UCS nella valutazione delle policy</a:t>
            </a:r>
          </a:p>
          <a:p>
            <a:r>
              <a:rPr lang="it-IT" dirty="0"/>
              <a:t>Qualche raccomandazione</a:t>
            </a:r>
          </a:p>
          <a:p>
            <a:endParaRPr lang="it-IT" dirty="0"/>
          </a:p>
          <a:p>
            <a:endParaRPr lang="it-IT" dirty="0"/>
          </a:p>
          <a:p>
            <a:endParaRPr lang="it-IT" dirty="0"/>
          </a:p>
        </p:txBody>
      </p:sp>
    </p:spTree>
    <p:extLst>
      <p:ext uri="{BB962C8B-B14F-4D97-AF65-F5344CB8AC3E}">
        <p14:creationId xmlns:p14="http://schemas.microsoft.com/office/powerpoint/2010/main" val="171462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BFCDE5-6FDC-4E5E-B3C6-A858867421CD}"/>
              </a:ext>
            </a:extLst>
          </p:cNvPr>
          <p:cNvSpPr>
            <a:spLocks noGrp="1"/>
          </p:cNvSpPr>
          <p:nvPr>
            <p:ph type="title"/>
          </p:nvPr>
        </p:nvSpPr>
        <p:spPr/>
        <p:txBody>
          <a:bodyPr/>
          <a:lstStyle/>
          <a:p>
            <a:r>
              <a:rPr lang="it-IT" dirty="0"/>
              <a:t>I dati, da soli, non bastano</a:t>
            </a:r>
          </a:p>
        </p:txBody>
      </p:sp>
      <p:sp>
        <p:nvSpPr>
          <p:cNvPr id="3" name="Segnaposto contenuto 2">
            <a:extLst>
              <a:ext uri="{FF2B5EF4-FFF2-40B4-BE49-F238E27FC236}">
                <a16:creationId xmlns:a16="http://schemas.microsoft.com/office/drawing/2014/main" id="{47C41B92-CD6A-4E78-B36D-F1CDA0589A1E}"/>
              </a:ext>
            </a:extLst>
          </p:cNvPr>
          <p:cNvSpPr>
            <a:spLocks noGrp="1"/>
          </p:cNvSpPr>
          <p:nvPr>
            <p:ph idx="1"/>
          </p:nvPr>
        </p:nvSpPr>
        <p:spPr>
          <a:xfrm>
            <a:off x="372098" y="1211021"/>
            <a:ext cx="8399804" cy="4435957"/>
          </a:xfrm>
        </p:spPr>
        <p:txBody>
          <a:bodyPr>
            <a:normAutofit fontScale="77500" lnSpcReduction="20000"/>
          </a:bodyPr>
          <a:lstStyle/>
          <a:p>
            <a:r>
              <a:rPr lang="it-IT" dirty="0"/>
              <a:t>Non è possibile (onesta) una misura </a:t>
            </a:r>
            <a:r>
              <a:rPr lang="it-IT" dirty="0">
                <a:solidFill>
                  <a:srgbClr val="C00000"/>
                </a:solidFill>
              </a:rPr>
              <a:t>senza teoria</a:t>
            </a:r>
          </a:p>
          <a:p>
            <a:pPr lvl="1"/>
            <a:r>
              <a:rPr lang="it-IT" dirty="0"/>
              <a:t>P.es: l’uso dei prezzi «di mercato» (piuttosto che dei «prezzi ombra» che riflettono l’utilità sociale) presuppone che il mercato funzioni e dia risultati accettabili. Le misure della povertà in base a soglie locali è giustificata solo dalla teoria del consumo relativo (</a:t>
            </a:r>
            <a:r>
              <a:rPr lang="it-IT" dirty="0" err="1"/>
              <a:t>Veblen</a:t>
            </a:r>
            <a:r>
              <a:rPr lang="it-IT" dirty="0"/>
              <a:t>, </a:t>
            </a:r>
            <a:r>
              <a:rPr lang="it-IT" dirty="0" err="1"/>
              <a:t>Duesenberry</a:t>
            </a:r>
            <a:r>
              <a:rPr lang="it-IT" dirty="0"/>
              <a:t>, ecc.)</a:t>
            </a:r>
          </a:p>
          <a:p>
            <a:r>
              <a:rPr lang="it-IT" dirty="0"/>
              <a:t>La costruzione dei dati statistici richiede definizioni, classificazioni e metodologie di elaborazione che </a:t>
            </a:r>
            <a:r>
              <a:rPr lang="it-IT" dirty="0">
                <a:solidFill>
                  <a:srgbClr val="C00000"/>
                </a:solidFill>
              </a:rPr>
              <a:t>non sono neutrali </a:t>
            </a:r>
            <a:r>
              <a:rPr lang="it-IT" dirty="0"/>
              <a:t>(e tantomeno «naturali» e fissate una volta per tutte nel tempo e nello spazio)</a:t>
            </a:r>
          </a:p>
          <a:p>
            <a:pPr lvl="1"/>
            <a:r>
              <a:rPr lang="it-IT" dirty="0"/>
              <a:t>P.es: influiscono sulla misura dell’occupazione e della disoccupazione: il concetto di occupato (per almeno un’ora nella settimana di riferimento); la stessa formulazione del questionario di rilevazione (che «incalza» maggiormente l’intervistato che si dichiara inizialmente non occupato); la classificazione delle attività (che esclude le attività illegali, che però rientrano nel Pil); ecc. </a:t>
            </a:r>
          </a:p>
          <a:p>
            <a:r>
              <a:rPr lang="it-IT" dirty="0"/>
              <a:t>In molti casi, la rilevazione </a:t>
            </a:r>
            <a:r>
              <a:rPr lang="it-IT" dirty="0">
                <a:solidFill>
                  <a:srgbClr val="C00000"/>
                </a:solidFill>
              </a:rPr>
              <a:t>influenza il risultato </a:t>
            </a:r>
            <a:r>
              <a:rPr lang="it-IT" dirty="0"/>
              <a:t>dell’indagine (…come sanno i fisici da almeno un secolo)</a:t>
            </a:r>
          </a:p>
          <a:p>
            <a:pPr lvl="1"/>
            <a:r>
              <a:rPr lang="it-IT" dirty="0"/>
              <a:t>P.es: la sola presenza del rilevatore influenza le risposte degli intervistati su temi sensibili (e in misura diversa nelle CAPI e CATI)</a:t>
            </a:r>
          </a:p>
          <a:p>
            <a:endParaRPr lang="it-IT" dirty="0"/>
          </a:p>
          <a:p>
            <a:endParaRPr lang="it-IT" dirty="0"/>
          </a:p>
        </p:txBody>
      </p:sp>
    </p:spTree>
    <p:extLst>
      <p:ext uri="{BB962C8B-B14F-4D97-AF65-F5344CB8AC3E}">
        <p14:creationId xmlns:p14="http://schemas.microsoft.com/office/powerpoint/2010/main" val="1762280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r>
              <a:rPr lang="it-IT" dirty="0"/>
              <a:t>La valutazione puramente contabile delle policy</a:t>
            </a:r>
          </a:p>
        </p:txBody>
      </p:sp>
      <p:sp>
        <p:nvSpPr>
          <p:cNvPr id="3" name="Segnaposto contenuto 2">
            <a:extLst>
              <a:ext uri="{FF2B5EF4-FFF2-40B4-BE49-F238E27FC236}">
                <a16:creationId xmlns:a16="http://schemas.microsoft.com/office/drawing/2014/main" id="{2255D724-6642-45C6-AA9B-7FA8475EB6DE}"/>
              </a:ext>
            </a:extLst>
          </p:cNvPr>
          <p:cNvSpPr>
            <a:spLocks noGrp="1"/>
          </p:cNvSpPr>
          <p:nvPr>
            <p:ph idx="1"/>
          </p:nvPr>
        </p:nvSpPr>
        <p:spPr/>
        <p:txBody>
          <a:bodyPr>
            <a:noAutofit/>
          </a:bodyPr>
          <a:lstStyle/>
          <a:p>
            <a:r>
              <a:rPr lang="it-IT" sz="1800" dirty="0"/>
              <a:t>La </a:t>
            </a:r>
            <a:r>
              <a:rPr lang="it-IT" sz="1800" dirty="0">
                <a:solidFill>
                  <a:srgbClr val="C00000"/>
                </a:solidFill>
              </a:rPr>
              <a:t>legge</a:t>
            </a:r>
            <a:r>
              <a:rPr lang="it-IT" sz="1800" dirty="0"/>
              <a:t> di contabilità pubblica (196/2009) impone una «</a:t>
            </a:r>
            <a:r>
              <a:rPr lang="it-IT" sz="1800" dirty="0">
                <a:solidFill>
                  <a:srgbClr val="C00000"/>
                </a:solidFill>
              </a:rPr>
              <a:t>relazione tecnica</a:t>
            </a:r>
            <a:r>
              <a:rPr lang="it-IT" sz="1800" dirty="0"/>
              <a:t>» (RT) per ogni misura che comporti maggiori spese o minori entrate</a:t>
            </a:r>
          </a:p>
          <a:p>
            <a:r>
              <a:rPr lang="it-IT" sz="1800" dirty="0"/>
              <a:t>In particolare, l’art. 17 elenca tassativamente le possibili forme di </a:t>
            </a:r>
            <a:r>
              <a:rPr lang="it-IT" sz="1800" dirty="0">
                <a:solidFill>
                  <a:srgbClr val="C00000"/>
                </a:solidFill>
              </a:rPr>
              <a:t>copertura</a:t>
            </a:r>
            <a:r>
              <a:rPr lang="it-IT" sz="1800" dirty="0"/>
              <a:t> delle spese escludendo gli effetti di </a:t>
            </a:r>
            <a:r>
              <a:rPr lang="it-IT" sz="1800" dirty="0">
                <a:solidFill>
                  <a:srgbClr val="C00000"/>
                </a:solidFill>
              </a:rPr>
              <a:t>retroazione</a:t>
            </a:r>
            <a:r>
              <a:rPr lang="it-IT" sz="1800" dirty="0"/>
              <a:t> sui conti pubblici</a:t>
            </a:r>
          </a:p>
          <a:p>
            <a:pPr lvl="1"/>
            <a:r>
              <a:rPr lang="it-IT" sz="1800" dirty="0"/>
              <a:t>P.es.: se una spesa produce un aumento del Pil tale da generare entrate fiscali aggiuntive, queste ultime non possono essere calcolate tra le forme di copertura della misura (vedi polemica sul superbonus 110%)</a:t>
            </a:r>
          </a:p>
          <a:p>
            <a:r>
              <a:rPr lang="it-IT" sz="1800" dirty="0"/>
              <a:t>La maggior parte dei paesi europei </a:t>
            </a:r>
            <a:r>
              <a:rPr lang="it-IT" sz="1800" dirty="0">
                <a:solidFill>
                  <a:srgbClr val="C00000"/>
                </a:solidFill>
              </a:rPr>
              <a:t>non ha </a:t>
            </a:r>
            <a:r>
              <a:rPr lang="it-IT" sz="1800" dirty="0"/>
              <a:t>regole così </a:t>
            </a:r>
            <a:r>
              <a:rPr lang="it-IT" sz="1800" dirty="0">
                <a:solidFill>
                  <a:srgbClr val="C00000"/>
                </a:solidFill>
              </a:rPr>
              <a:t>restrittive</a:t>
            </a:r>
          </a:p>
          <a:p>
            <a:r>
              <a:rPr lang="it-IT" sz="1800" dirty="0"/>
              <a:t>La RT non prevede una valutazione obbligatoria degli </a:t>
            </a:r>
            <a:r>
              <a:rPr lang="it-IT" sz="1800" dirty="0">
                <a:solidFill>
                  <a:srgbClr val="C00000"/>
                </a:solidFill>
              </a:rPr>
              <a:t>effetti sociali </a:t>
            </a:r>
            <a:r>
              <a:rPr lang="it-IT" sz="1800" dirty="0"/>
              <a:t>e di </a:t>
            </a:r>
            <a:r>
              <a:rPr lang="it-IT" sz="1800" dirty="0">
                <a:solidFill>
                  <a:srgbClr val="C00000"/>
                </a:solidFill>
              </a:rPr>
              <a:t>lungo periodo </a:t>
            </a:r>
            <a:r>
              <a:rPr lang="it-IT" sz="1800" dirty="0"/>
              <a:t>delle misure</a:t>
            </a:r>
          </a:p>
          <a:p>
            <a:pPr lvl="1"/>
            <a:r>
              <a:rPr lang="it-IT" sz="1800" dirty="0"/>
              <a:t>P.es.: i tagli alla sanità migliorano i conti pubblici correnti, ma pregiudicano la salute dei cittadini e quindi faranno aumentare la spesa sanitaria futura</a:t>
            </a:r>
          </a:p>
          <a:p>
            <a:r>
              <a:rPr lang="it-IT" sz="1800" dirty="0"/>
              <a:t>I conti pubblici non sono a </a:t>
            </a:r>
            <a:r>
              <a:rPr lang="it-IT" sz="1800" dirty="0">
                <a:solidFill>
                  <a:srgbClr val="C00000"/>
                </a:solidFill>
              </a:rPr>
              <a:t>partita doppia </a:t>
            </a:r>
            <a:r>
              <a:rPr lang="it-IT" sz="1800" dirty="0"/>
              <a:t>e non prevedono un vero e proprio </a:t>
            </a:r>
            <a:r>
              <a:rPr lang="it-IT" sz="1800" dirty="0">
                <a:solidFill>
                  <a:srgbClr val="C00000"/>
                </a:solidFill>
              </a:rPr>
              <a:t>stato patrimoniale </a:t>
            </a:r>
            <a:r>
              <a:rPr lang="it-IT" sz="1800" dirty="0"/>
              <a:t>come quello delle imprese</a:t>
            </a:r>
          </a:p>
          <a:p>
            <a:pPr lvl="1"/>
            <a:r>
              <a:rPr lang="it-IT" sz="1800" dirty="0"/>
              <a:t>P.es.: le privatizzazioni e l’annullamento dei debiti fiscali dichiarati inesigibili fanno registrare solo eventuali entrate, ma non considerano le perdite patrimoniali (al contrario di ciò che è avvenuto nelle banche con gli NPL)</a:t>
            </a:r>
          </a:p>
          <a:p>
            <a:endParaRPr lang="it-IT" sz="1800" dirty="0"/>
          </a:p>
          <a:p>
            <a:endParaRPr lang="it-IT" sz="1800" dirty="0"/>
          </a:p>
        </p:txBody>
      </p:sp>
    </p:spTree>
    <p:extLst>
      <p:ext uri="{BB962C8B-B14F-4D97-AF65-F5344CB8AC3E}">
        <p14:creationId xmlns:p14="http://schemas.microsoft.com/office/powerpoint/2010/main" val="544546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r>
              <a:rPr lang="it-IT" dirty="0"/>
              <a:t>Alcune insidie nell’uso dei modelli</a:t>
            </a:r>
          </a:p>
        </p:txBody>
      </p:sp>
      <p:sp>
        <p:nvSpPr>
          <p:cNvPr id="3" name="Segnaposto contenuto 2">
            <a:extLst>
              <a:ext uri="{FF2B5EF4-FFF2-40B4-BE49-F238E27FC236}">
                <a16:creationId xmlns:a16="http://schemas.microsoft.com/office/drawing/2014/main" id="{2255D724-6642-45C6-AA9B-7FA8475EB6DE}"/>
              </a:ext>
            </a:extLst>
          </p:cNvPr>
          <p:cNvSpPr>
            <a:spLocks noGrp="1"/>
          </p:cNvSpPr>
          <p:nvPr>
            <p:ph idx="1"/>
          </p:nvPr>
        </p:nvSpPr>
        <p:spPr/>
        <p:txBody>
          <a:bodyPr>
            <a:normAutofit fontScale="77500" lnSpcReduction="20000"/>
          </a:bodyPr>
          <a:lstStyle/>
          <a:p>
            <a:r>
              <a:rPr lang="it-IT" dirty="0"/>
              <a:t>Spesso si utilizzano </a:t>
            </a:r>
            <a:r>
              <a:rPr lang="it-IT" dirty="0">
                <a:solidFill>
                  <a:srgbClr val="C00000"/>
                </a:solidFill>
              </a:rPr>
              <a:t>modelli econometrici </a:t>
            </a:r>
            <a:r>
              <a:rPr lang="it-IT" dirty="0"/>
              <a:t>o di </a:t>
            </a:r>
            <a:r>
              <a:rPr lang="it-IT" dirty="0">
                <a:solidFill>
                  <a:srgbClr val="C00000"/>
                </a:solidFill>
              </a:rPr>
              <a:t>equilibrio economico generale  </a:t>
            </a:r>
            <a:r>
              <a:rPr lang="it-IT" dirty="0"/>
              <a:t>per simulare l’effetto delle policy</a:t>
            </a:r>
          </a:p>
          <a:p>
            <a:r>
              <a:rPr lang="it-IT" dirty="0"/>
              <a:t>I risultati delle simulazioni dipendono da molte </a:t>
            </a:r>
            <a:r>
              <a:rPr lang="it-IT" dirty="0">
                <a:solidFill>
                  <a:srgbClr val="C00000"/>
                </a:solidFill>
              </a:rPr>
              <a:t>ipotesi tecniche </a:t>
            </a:r>
            <a:r>
              <a:rPr lang="it-IT" dirty="0"/>
              <a:t>e soprattutto dalle regole di «</a:t>
            </a:r>
            <a:r>
              <a:rPr lang="it-IT" dirty="0">
                <a:solidFill>
                  <a:srgbClr val="C00000"/>
                </a:solidFill>
              </a:rPr>
              <a:t>chiusura</a:t>
            </a:r>
            <a:r>
              <a:rPr lang="it-IT" dirty="0"/>
              <a:t>» dei modelli</a:t>
            </a:r>
          </a:p>
          <a:p>
            <a:r>
              <a:rPr lang="it-IT" dirty="0"/>
              <a:t>Qualsiasi modello è costituito da tante equazioni di comportamento quante sono le variabili da simulare</a:t>
            </a:r>
          </a:p>
          <a:p>
            <a:r>
              <a:rPr lang="it-IT" dirty="0"/>
              <a:t>In genere le variabili sono legate tra loro da </a:t>
            </a:r>
            <a:r>
              <a:rPr lang="it-IT" dirty="0">
                <a:solidFill>
                  <a:srgbClr val="C00000"/>
                </a:solidFill>
              </a:rPr>
              <a:t>vincoli contabili </a:t>
            </a:r>
            <a:r>
              <a:rPr lang="it-IT" dirty="0"/>
              <a:t>(p.es.: Y = C + I + G + X – M)</a:t>
            </a:r>
          </a:p>
          <a:p>
            <a:r>
              <a:rPr lang="it-IT" dirty="0"/>
              <a:t>Per definizione, i dati storici soddisfano tali vincoli, ma </a:t>
            </a:r>
            <a:r>
              <a:rPr lang="it-IT" dirty="0">
                <a:solidFill>
                  <a:srgbClr val="C00000"/>
                </a:solidFill>
              </a:rPr>
              <a:t>quelli simulati no</a:t>
            </a:r>
            <a:r>
              <a:rPr lang="it-IT" dirty="0"/>
              <a:t>. Quindi è necessario </a:t>
            </a:r>
            <a:r>
              <a:rPr lang="it-IT" dirty="0">
                <a:solidFill>
                  <a:srgbClr val="C00000"/>
                </a:solidFill>
              </a:rPr>
              <a:t>scegliere </a:t>
            </a:r>
            <a:r>
              <a:rPr lang="it-IT" dirty="0"/>
              <a:t>quali variabili sono simulate tramite le equazioni e quali sono determinate meccanicamente dai vincoli contabili</a:t>
            </a:r>
          </a:p>
          <a:p>
            <a:pPr lvl="1"/>
            <a:r>
              <a:rPr lang="it-IT" dirty="0"/>
              <a:t>P.es.: Y non può essere calcolata indipendentemente se il modello simula  C,I,G,X e M</a:t>
            </a:r>
          </a:p>
          <a:p>
            <a:r>
              <a:rPr lang="it-IT" dirty="0"/>
              <a:t>Posso ottenere </a:t>
            </a:r>
            <a:r>
              <a:rPr lang="it-IT" dirty="0">
                <a:solidFill>
                  <a:srgbClr val="C00000"/>
                </a:solidFill>
              </a:rPr>
              <a:t>risultati molto diversi </a:t>
            </a:r>
            <a:r>
              <a:rPr lang="it-IT" dirty="0"/>
              <a:t>dallo</a:t>
            </a:r>
            <a:r>
              <a:rPr lang="it-IT" dirty="0">
                <a:solidFill>
                  <a:srgbClr val="C00000"/>
                </a:solidFill>
              </a:rPr>
              <a:t> stesso modello </a:t>
            </a:r>
            <a:r>
              <a:rPr lang="it-IT" dirty="0"/>
              <a:t>a seconda della regola di </a:t>
            </a:r>
            <a:r>
              <a:rPr lang="it-IT" dirty="0">
                <a:solidFill>
                  <a:srgbClr val="C00000"/>
                </a:solidFill>
              </a:rPr>
              <a:t>chiusura</a:t>
            </a:r>
            <a:r>
              <a:rPr lang="it-IT" dirty="0"/>
              <a:t> che scelgo</a:t>
            </a:r>
          </a:p>
          <a:p>
            <a:pPr lvl="1"/>
            <a:r>
              <a:rPr lang="it-IT" dirty="0"/>
              <a:t>P.es.: Y  è diverso se adotto la regola Y = C + I + G + X – M  oppure se adotto la regola X – M = Y – C – I – G, dove Y è simulato indipendentemente</a:t>
            </a:r>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3743748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r>
              <a:rPr lang="it-IT" dirty="0"/>
              <a:t>L’analisi costi-benefici (CBA)</a:t>
            </a:r>
          </a:p>
        </p:txBody>
      </p:sp>
      <p:sp>
        <p:nvSpPr>
          <p:cNvPr id="3" name="Segnaposto contenuto 2">
            <a:extLst>
              <a:ext uri="{FF2B5EF4-FFF2-40B4-BE49-F238E27FC236}">
                <a16:creationId xmlns:a16="http://schemas.microsoft.com/office/drawing/2014/main" id="{2255D724-6642-45C6-AA9B-7FA8475EB6DE}"/>
              </a:ext>
            </a:extLst>
          </p:cNvPr>
          <p:cNvSpPr>
            <a:spLocks noGrp="1"/>
          </p:cNvSpPr>
          <p:nvPr>
            <p:ph idx="1"/>
          </p:nvPr>
        </p:nvSpPr>
        <p:spPr/>
        <p:txBody>
          <a:bodyPr>
            <a:normAutofit fontScale="85000" lnSpcReduction="20000"/>
          </a:bodyPr>
          <a:lstStyle/>
          <a:p>
            <a:r>
              <a:rPr lang="it-IT" dirty="0"/>
              <a:t>Occorrerebbe sempre valutare </a:t>
            </a:r>
            <a:r>
              <a:rPr lang="it-IT" dirty="0">
                <a:solidFill>
                  <a:srgbClr val="C00000"/>
                </a:solidFill>
              </a:rPr>
              <a:t>costi e benefici </a:t>
            </a:r>
            <a:r>
              <a:rPr lang="it-IT" dirty="0"/>
              <a:t>di ciascuna misura di policy dal punto di vista di </a:t>
            </a:r>
            <a:r>
              <a:rPr lang="it-IT" dirty="0">
                <a:solidFill>
                  <a:srgbClr val="C00000"/>
                </a:solidFill>
              </a:rPr>
              <a:t>diversi stakeholders </a:t>
            </a:r>
            <a:r>
              <a:rPr lang="it-IT" dirty="0"/>
              <a:t>(cittadini, occupati, imprese, PA, finanziatori, ecc.)</a:t>
            </a:r>
          </a:p>
          <a:p>
            <a:r>
              <a:rPr lang="it-IT" dirty="0"/>
              <a:t>La CBA è un </a:t>
            </a:r>
            <a:r>
              <a:rPr lang="it-IT" dirty="0">
                <a:solidFill>
                  <a:srgbClr val="C00000"/>
                </a:solidFill>
              </a:rPr>
              <a:t>esercizio difficile </a:t>
            </a:r>
            <a:r>
              <a:rPr lang="it-IT" dirty="0"/>
              <a:t>e che si presta a manipolazioni, ma esistono </a:t>
            </a:r>
            <a:r>
              <a:rPr lang="it-IT" dirty="0">
                <a:solidFill>
                  <a:srgbClr val="C00000"/>
                </a:solidFill>
              </a:rPr>
              <a:t>manuali internazionali </a:t>
            </a:r>
            <a:r>
              <a:rPr lang="it-IT" dirty="0"/>
              <a:t>che la rendono il più possibile oggettiva e comparabile nel tempo e nello spazio  (dal 2014 è obbligatoria in Europa la metodologia descritta in </a:t>
            </a:r>
            <a:r>
              <a:rPr lang="it-IT" u="sng" dirty="0">
                <a:solidFill>
                  <a:schemeClr val="accent1">
                    <a:lumMod val="75000"/>
                  </a:schemeClr>
                </a:solidFill>
              </a:rPr>
              <a:t>https://ec.europa.eu/</a:t>
            </a:r>
            <a:r>
              <a:rPr lang="it-IT" u="sng" dirty="0" err="1">
                <a:solidFill>
                  <a:schemeClr val="accent1">
                    <a:lumMod val="75000"/>
                  </a:schemeClr>
                </a:solidFill>
              </a:rPr>
              <a:t>regional_policy</a:t>
            </a:r>
            <a:r>
              <a:rPr lang="it-IT" u="sng" dirty="0">
                <a:solidFill>
                  <a:schemeClr val="accent1">
                    <a:lumMod val="75000"/>
                  </a:schemeClr>
                </a:solidFill>
              </a:rPr>
              <a:t>/sources/studies/cba_guide.pdf</a:t>
            </a:r>
            <a:r>
              <a:rPr lang="it-IT" dirty="0"/>
              <a:t>)</a:t>
            </a:r>
          </a:p>
          <a:p>
            <a:r>
              <a:rPr lang="it-IT" dirty="0"/>
              <a:t>A differenza della RT, i “costi” non sono le “spese”, ma il </a:t>
            </a:r>
            <a:r>
              <a:rPr lang="it-IT" dirty="0">
                <a:solidFill>
                  <a:srgbClr val="C00000"/>
                </a:solidFill>
              </a:rPr>
              <a:t>consumo di risorse </a:t>
            </a:r>
            <a:r>
              <a:rPr lang="it-IT" dirty="0"/>
              <a:t>scarse sottratte a un uso alternativo e si utilizza la “</a:t>
            </a:r>
            <a:r>
              <a:rPr lang="it-IT" dirty="0">
                <a:solidFill>
                  <a:srgbClr val="C00000"/>
                </a:solidFill>
              </a:rPr>
              <a:t>disponibilità a pagare</a:t>
            </a:r>
            <a:r>
              <a:rPr lang="it-IT" dirty="0"/>
              <a:t>” (non le semplici entrate monetarie) quale indicatore indiretto del beneficio </a:t>
            </a:r>
          </a:p>
          <a:p>
            <a:r>
              <a:rPr lang="it-IT" dirty="0"/>
              <a:t>Per una </a:t>
            </a:r>
            <a:r>
              <a:rPr lang="it-IT" dirty="0">
                <a:solidFill>
                  <a:srgbClr val="C00000"/>
                </a:solidFill>
              </a:rPr>
              <a:t>introduzione</a:t>
            </a:r>
            <a:r>
              <a:rPr lang="it-IT" dirty="0"/>
              <a:t> alla CAB </a:t>
            </a:r>
            <a:r>
              <a:rPr lang="it-IT" u="sng" dirty="0">
                <a:solidFill>
                  <a:schemeClr val="accent1">
                    <a:lumMod val="75000"/>
                  </a:schemeClr>
                </a:solidFill>
              </a:rPr>
              <a:t>https://lavoce.info/archives/57446/guida-a-una-corretta-analisi-costi-benefici/</a:t>
            </a:r>
          </a:p>
          <a:p>
            <a:endParaRPr lang="it-IT" dirty="0"/>
          </a:p>
          <a:p>
            <a:endParaRPr lang="it-IT" dirty="0"/>
          </a:p>
        </p:txBody>
      </p:sp>
    </p:spTree>
    <p:extLst>
      <p:ext uri="{BB962C8B-B14F-4D97-AF65-F5344CB8AC3E}">
        <p14:creationId xmlns:p14="http://schemas.microsoft.com/office/powerpoint/2010/main" val="2136109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r>
              <a:rPr lang="it-IT" dirty="0"/>
              <a:t>Il ruolo degli UCS nella valutazione delle policy</a:t>
            </a:r>
          </a:p>
        </p:txBody>
      </p:sp>
      <p:sp>
        <p:nvSpPr>
          <p:cNvPr id="3" name="Segnaposto contenuto 2">
            <a:extLst>
              <a:ext uri="{FF2B5EF4-FFF2-40B4-BE49-F238E27FC236}">
                <a16:creationId xmlns:a16="http://schemas.microsoft.com/office/drawing/2014/main" id="{2255D724-6642-45C6-AA9B-7FA8475EB6DE}"/>
              </a:ext>
            </a:extLst>
          </p:cNvPr>
          <p:cNvSpPr>
            <a:spLocks noGrp="1"/>
          </p:cNvSpPr>
          <p:nvPr>
            <p:ph idx="1"/>
          </p:nvPr>
        </p:nvSpPr>
        <p:spPr/>
        <p:txBody>
          <a:bodyPr>
            <a:normAutofit fontScale="92500"/>
          </a:bodyPr>
          <a:lstStyle/>
          <a:p>
            <a:r>
              <a:rPr lang="it-IT" dirty="0"/>
              <a:t>La </a:t>
            </a:r>
            <a:r>
              <a:rPr lang="it-IT" dirty="0">
                <a:solidFill>
                  <a:srgbClr val="C00000"/>
                </a:solidFill>
              </a:rPr>
              <a:t>Ragioneria</a:t>
            </a:r>
            <a:r>
              <a:rPr lang="it-IT" dirty="0"/>
              <a:t> predispone la RT e il suo parere è </a:t>
            </a:r>
            <a:r>
              <a:rPr lang="it-IT" dirty="0">
                <a:solidFill>
                  <a:srgbClr val="C00000"/>
                </a:solidFill>
              </a:rPr>
              <a:t>vincolante</a:t>
            </a:r>
            <a:r>
              <a:rPr lang="it-IT" dirty="0"/>
              <a:t> («bollinatura»)</a:t>
            </a:r>
          </a:p>
          <a:p>
            <a:r>
              <a:rPr lang="it-IT" dirty="0"/>
              <a:t>Agli UCS dovrebbe essere data la responsabilità di fornire gli elementi </a:t>
            </a:r>
            <a:r>
              <a:rPr lang="it-IT" dirty="0">
                <a:solidFill>
                  <a:srgbClr val="C00000"/>
                </a:solidFill>
              </a:rPr>
              <a:t>extra-contabili</a:t>
            </a:r>
            <a:r>
              <a:rPr lang="it-IT" dirty="0"/>
              <a:t> per la valutazione degli </a:t>
            </a:r>
            <a:r>
              <a:rPr lang="it-IT" dirty="0">
                <a:solidFill>
                  <a:srgbClr val="C00000"/>
                </a:solidFill>
              </a:rPr>
              <a:t>effetti delle policy</a:t>
            </a:r>
            <a:r>
              <a:rPr lang="it-IT" dirty="0"/>
              <a:t> (analisi di quadro; scenari; CBA; analisi dei rischi; ecc.)</a:t>
            </a:r>
          </a:p>
          <a:p>
            <a:r>
              <a:rPr lang="it-IT" dirty="0"/>
              <a:t>Ciò richiede indubbiamente una </a:t>
            </a:r>
            <a:r>
              <a:rPr lang="it-IT" dirty="0">
                <a:solidFill>
                  <a:srgbClr val="C00000"/>
                </a:solidFill>
              </a:rPr>
              <a:t>riorganizzazione</a:t>
            </a:r>
            <a:r>
              <a:rPr lang="it-IT" dirty="0"/>
              <a:t> degli uffici e l’acquisizione di nuove </a:t>
            </a:r>
            <a:r>
              <a:rPr lang="it-IT" dirty="0">
                <a:solidFill>
                  <a:srgbClr val="C00000"/>
                </a:solidFill>
              </a:rPr>
              <a:t>competenze</a:t>
            </a:r>
            <a:r>
              <a:rPr lang="it-IT" dirty="0"/>
              <a:t> e </a:t>
            </a:r>
            <a:r>
              <a:rPr lang="it-IT" dirty="0">
                <a:solidFill>
                  <a:srgbClr val="C00000"/>
                </a:solidFill>
              </a:rPr>
              <a:t>professionalità </a:t>
            </a:r>
            <a:r>
              <a:rPr lang="it-IT" dirty="0"/>
              <a:t>(quasi tutte collegate all’attuazione del PNRR)</a:t>
            </a:r>
          </a:p>
          <a:p>
            <a:r>
              <a:rPr lang="it-IT" dirty="0"/>
              <a:t>Tuttavia la sfida è ricca di </a:t>
            </a:r>
            <a:r>
              <a:rPr lang="it-IT" dirty="0">
                <a:solidFill>
                  <a:srgbClr val="C00000"/>
                </a:solidFill>
              </a:rPr>
              <a:t>opportunità</a:t>
            </a:r>
            <a:r>
              <a:rPr lang="it-IT" dirty="0"/>
              <a:t> per gli UCS e soprattutto per la </a:t>
            </a:r>
            <a:r>
              <a:rPr lang="it-IT" dirty="0">
                <a:solidFill>
                  <a:srgbClr val="C00000"/>
                </a:solidFill>
              </a:rPr>
              <a:t>qualità</a:t>
            </a:r>
            <a:r>
              <a:rPr lang="it-IT" dirty="0"/>
              <a:t> e la </a:t>
            </a:r>
            <a:r>
              <a:rPr lang="it-IT" dirty="0">
                <a:solidFill>
                  <a:srgbClr val="C00000"/>
                </a:solidFill>
              </a:rPr>
              <a:t>accountability</a:t>
            </a:r>
            <a:r>
              <a:rPr lang="it-IT" dirty="0"/>
              <a:t> delle policy </a:t>
            </a:r>
          </a:p>
          <a:p>
            <a:pPr marL="0" indent="0">
              <a:buNone/>
            </a:pPr>
            <a:r>
              <a:rPr lang="it-IT" dirty="0"/>
              <a:t> </a:t>
            </a:r>
          </a:p>
          <a:p>
            <a:endParaRPr lang="it-IT" dirty="0"/>
          </a:p>
          <a:p>
            <a:endParaRPr lang="it-IT" dirty="0"/>
          </a:p>
        </p:txBody>
      </p:sp>
    </p:spTree>
    <p:extLst>
      <p:ext uri="{BB962C8B-B14F-4D97-AF65-F5344CB8AC3E}">
        <p14:creationId xmlns:p14="http://schemas.microsoft.com/office/powerpoint/2010/main" val="233182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BFBEB-D0EA-44B8-BB3C-F2ABB4B762FB}"/>
              </a:ext>
            </a:extLst>
          </p:cNvPr>
          <p:cNvSpPr>
            <a:spLocks noGrp="1"/>
          </p:cNvSpPr>
          <p:nvPr>
            <p:ph type="title"/>
          </p:nvPr>
        </p:nvSpPr>
        <p:spPr/>
        <p:txBody>
          <a:bodyPr/>
          <a:lstStyle/>
          <a:p>
            <a:r>
              <a:rPr lang="it-IT" dirty="0"/>
              <a:t>Qualche raccomandazione</a:t>
            </a:r>
          </a:p>
        </p:txBody>
      </p:sp>
      <p:sp>
        <p:nvSpPr>
          <p:cNvPr id="3" name="Segnaposto contenuto 2">
            <a:extLst>
              <a:ext uri="{FF2B5EF4-FFF2-40B4-BE49-F238E27FC236}">
                <a16:creationId xmlns:a16="http://schemas.microsoft.com/office/drawing/2014/main" id="{2255D724-6642-45C6-AA9B-7FA8475EB6DE}"/>
              </a:ext>
            </a:extLst>
          </p:cNvPr>
          <p:cNvSpPr>
            <a:spLocks noGrp="1"/>
          </p:cNvSpPr>
          <p:nvPr>
            <p:ph idx="1"/>
          </p:nvPr>
        </p:nvSpPr>
        <p:spPr/>
        <p:txBody>
          <a:bodyPr>
            <a:normAutofit fontScale="85000" lnSpcReduction="20000"/>
          </a:bodyPr>
          <a:lstStyle/>
          <a:p>
            <a:pPr marL="3941763" indent="0">
              <a:buNone/>
            </a:pPr>
            <a:r>
              <a:rPr lang="it-IT" sz="2400" i="1" dirty="0"/>
              <a:t>Di solito la gente usa le statistiche come un ubriaco i lampioni: più per sostegno che per illuminazione. </a:t>
            </a:r>
          </a:p>
          <a:p>
            <a:pPr marL="3941763" indent="0">
              <a:buNone/>
            </a:pPr>
            <a:r>
              <a:rPr lang="it-IT" sz="2400" dirty="0"/>
              <a:t>(Mark Twain)  </a:t>
            </a:r>
          </a:p>
          <a:p>
            <a:pPr marL="3941763" indent="0">
              <a:buNone/>
            </a:pPr>
            <a:endParaRPr lang="it-IT" sz="2400" dirty="0"/>
          </a:p>
          <a:p>
            <a:r>
              <a:rPr lang="it-IT" sz="2400" dirty="0"/>
              <a:t>La raccolta e l’elaborazione dei dati statistici non è quasi </a:t>
            </a:r>
            <a:r>
              <a:rPr lang="it-IT" sz="2400" dirty="0">
                <a:solidFill>
                  <a:srgbClr val="E6002D"/>
                </a:solidFill>
              </a:rPr>
              <a:t>mai neutrale </a:t>
            </a:r>
            <a:r>
              <a:rPr lang="it-IT" sz="2400" dirty="0"/>
              <a:t>rispetto ai diversi approcci teorici e quindi alle </a:t>
            </a:r>
            <a:r>
              <a:rPr lang="it-IT" sz="2400" dirty="0">
                <a:solidFill>
                  <a:srgbClr val="E6002D"/>
                </a:solidFill>
              </a:rPr>
              <a:t>diverse politiche</a:t>
            </a:r>
          </a:p>
          <a:p>
            <a:r>
              <a:rPr lang="it-IT" sz="2400" dirty="0"/>
              <a:t>E’ indispensabile specificare le </a:t>
            </a:r>
            <a:r>
              <a:rPr lang="it-IT" sz="2400" dirty="0">
                <a:solidFill>
                  <a:srgbClr val="E6002D"/>
                </a:solidFill>
              </a:rPr>
              <a:t>ipotesi</a:t>
            </a:r>
            <a:r>
              <a:rPr lang="it-IT" sz="2400" dirty="0"/>
              <a:t> ed i sistemi di </a:t>
            </a:r>
            <a:r>
              <a:rPr lang="it-IT" sz="2400" dirty="0">
                <a:solidFill>
                  <a:srgbClr val="E6002D"/>
                </a:solidFill>
              </a:rPr>
              <a:t>valori</a:t>
            </a:r>
            <a:r>
              <a:rPr lang="it-IT" sz="2400" dirty="0"/>
              <a:t> che sono alla base delle indagini, degli indicatori, degli eventuali modelli utilizzati per la </a:t>
            </a:r>
            <a:r>
              <a:rPr lang="it-IT" sz="2400" dirty="0">
                <a:solidFill>
                  <a:srgbClr val="E6002D"/>
                </a:solidFill>
              </a:rPr>
              <a:t>valutazione</a:t>
            </a:r>
            <a:r>
              <a:rPr lang="it-IT" sz="2400" dirty="0"/>
              <a:t> delle politiche (su questo punto </a:t>
            </a:r>
            <a:r>
              <a:rPr lang="it-IT" sz="2400" dirty="0">
                <a:solidFill>
                  <a:srgbClr val="FF0000"/>
                </a:solidFill>
              </a:rPr>
              <a:t>Federico Caffè</a:t>
            </a:r>
            <a:r>
              <a:rPr lang="it-IT" sz="2400" dirty="0"/>
              <a:t> insisteva molto)</a:t>
            </a:r>
          </a:p>
          <a:p>
            <a:r>
              <a:rPr lang="it-IT" sz="2400" dirty="0"/>
              <a:t>E’ necessaria una valutazione </a:t>
            </a:r>
            <a:r>
              <a:rPr lang="it-IT" sz="2400" dirty="0">
                <a:solidFill>
                  <a:srgbClr val="FF0000"/>
                </a:solidFill>
              </a:rPr>
              <a:t>multidimensionale</a:t>
            </a:r>
            <a:r>
              <a:rPr lang="it-IT" sz="2400" dirty="0"/>
              <a:t> delle politiche (non solo </a:t>
            </a:r>
            <a:r>
              <a:rPr lang="it-IT" sz="2400" dirty="0">
                <a:solidFill>
                  <a:srgbClr val="FF0000"/>
                </a:solidFill>
              </a:rPr>
              <a:t>contabile</a:t>
            </a:r>
            <a:r>
              <a:rPr lang="it-IT" sz="2400" dirty="0"/>
              <a:t>)</a:t>
            </a:r>
          </a:p>
          <a:p>
            <a:r>
              <a:rPr lang="it-IT" sz="2400" dirty="0"/>
              <a:t>I </a:t>
            </a:r>
            <a:r>
              <a:rPr lang="it-IT" sz="2400" dirty="0">
                <a:solidFill>
                  <a:srgbClr val="E6002D"/>
                </a:solidFill>
              </a:rPr>
              <a:t>valutatori</a:t>
            </a:r>
            <a:r>
              <a:rPr lang="it-IT" sz="2400" dirty="0"/>
              <a:t> devono essere </a:t>
            </a:r>
            <a:r>
              <a:rPr lang="it-IT" sz="2400" dirty="0">
                <a:solidFill>
                  <a:srgbClr val="E6002D"/>
                </a:solidFill>
              </a:rPr>
              <a:t>indipendenti</a:t>
            </a:r>
            <a:r>
              <a:rPr lang="it-IT" sz="2400" dirty="0"/>
              <a:t> dai policy maker(come i fiscal </a:t>
            </a:r>
            <a:r>
              <a:rPr lang="it-IT" sz="2400" dirty="0" err="1"/>
              <a:t>council</a:t>
            </a:r>
            <a:r>
              <a:rPr lang="it-IT" sz="2400" dirty="0"/>
              <a:t> in Europa) proprio per offrire loro un buon servizio </a:t>
            </a:r>
          </a:p>
          <a:p>
            <a:r>
              <a:rPr lang="it-IT" sz="2400" dirty="0"/>
              <a:t>Gli </a:t>
            </a:r>
            <a:r>
              <a:rPr lang="it-IT" sz="2400" dirty="0">
                <a:solidFill>
                  <a:srgbClr val="E6002D"/>
                </a:solidFill>
              </a:rPr>
              <a:t>UCS</a:t>
            </a:r>
            <a:r>
              <a:rPr lang="it-IT" sz="2400" dirty="0"/>
              <a:t> (opportunamente rafforzati) sono gli organismi locali più titolati a </a:t>
            </a:r>
            <a:r>
              <a:rPr lang="it-IT" sz="2400" dirty="0">
                <a:solidFill>
                  <a:srgbClr val="FF0000"/>
                </a:solidFill>
              </a:rPr>
              <a:t>validare</a:t>
            </a:r>
            <a:r>
              <a:rPr lang="it-IT" sz="2400" dirty="0"/>
              <a:t> la valutazione delle politiche perché sono </a:t>
            </a:r>
            <a:r>
              <a:rPr lang="it-IT" sz="2400" dirty="0">
                <a:solidFill>
                  <a:srgbClr val="FF0000"/>
                </a:solidFill>
              </a:rPr>
              <a:t>vincolati</a:t>
            </a:r>
            <a:r>
              <a:rPr lang="it-IT" sz="2400" dirty="0"/>
              <a:t> all’uso di </a:t>
            </a:r>
            <a:r>
              <a:rPr lang="it-IT" sz="2400" dirty="0">
                <a:solidFill>
                  <a:srgbClr val="FF0000"/>
                </a:solidFill>
              </a:rPr>
              <a:t>metodologie </a:t>
            </a:r>
            <a:r>
              <a:rPr lang="it-IT" sz="2400" dirty="0"/>
              <a:t>consolidate e rigide </a:t>
            </a:r>
            <a:r>
              <a:rPr lang="it-IT" sz="2400" dirty="0">
                <a:solidFill>
                  <a:srgbClr val="FF0000"/>
                </a:solidFill>
              </a:rPr>
              <a:t>regole deontologiche</a:t>
            </a:r>
            <a:endParaRPr lang="it-IT" sz="2400" dirty="0"/>
          </a:p>
          <a:p>
            <a:endParaRPr lang="it-IT" sz="2400" dirty="0"/>
          </a:p>
          <a:p>
            <a:endParaRPr lang="it-IT" sz="2400" dirty="0"/>
          </a:p>
          <a:p>
            <a:endParaRPr lang="it-IT" sz="2400" dirty="0"/>
          </a:p>
          <a:p>
            <a:endParaRPr lang="it-IT" sz="2400" dirty="0"/>
          </a:p>
        </p:txBody>
      </p:sp>
    </p:spTree>
    <p:extLst>
      <p:ext uri="{BB962C8B-B14F-4D97-AF65-F5344CB8AC3E}">
        <p14:creationId xmlns:p14="http://schemas.microsoft.com/office/powerpoint/2010/main" val="4095936918"/>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399</TotalTime>
  <Words>1118</Words>
  <Application>Microsoft Office PowerPoint</Application>
  <PresentationFormat>Presentazione su schermo (4:3)</PresentationFormat>
  <Paragraphs>68</Paragraphs>
  <Slides>10</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10</vt:i4>
      </vt:variant>
    </vt:vector>
  </HeadingPairs>
  <TitlesOfParts>
    <vt:vector size="17" baseType="lpstr">
      <vt:lpstr>Arial</vt:lpstr>
      <vt:lpstr>Calibri</vt:lpstr>
      <vt:lpstr>Calibri Light</vt:lpstr>
      <vt:lpstr>Inter</vt:lpstr>
      <vt:lpstr>Tahoma</vt:lpstr>
      <vt:lpstr>Times New Roman</vt:lpstr>
      <vt:lpstr>Tema di Office</vt:lpstr>
      <vt:lpstr>Presentazione standard di PowerPoint</vt:lpstr>
      <vt:lpstr>Gli strumenti per la valutazione delle misure di policy</vt:lpstr>
      <vt:lpstr>Sommario</vt:lpstr>
      <vt:lpstr>I dati, da soli, non bastano</vt:lpstr>
      <vt:lpstr>La valutazione puramente contabile delle policy</vt:lpstr>
      <vt:lpstr>Alcune insidie nell’uso dei modelli</vt:lpstr>
      <vt:lpstr>L’analisi costi-benefici (CBA)</vt:lpstr>
      <vt:lpstr>Il ruolo degli UCS nella valutazione delle policy</vt:lpstr>
      <vt:lpstr>Qualche raccomandazione</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Girolamo D'Anneo</dc:creator>
  <cp:lastModifiedBy>Girolamo D'Anneo</cp:lastModifiedBy>
  <cp:revision>54</cp:revision>
  <dcterms:created xsi:type="dcterms:W3CDTF">2022-04-03T16:23:48Z</dcterms:created>
  <dcterms:modified xsi:type="dcterms:W3CDTF">2024-04-19T13:27:43Z</dcterms:modified>
</cp:coreProperties>
</file>