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2D"/>
    <a:srgbClr val="82002D"/>
    <a:srgbClr val="009242"/>
    <a:srgbClr val="339966"/>
    <a:srgbClr val="3A966F"/>
    <a:srgbClr val="2EA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61" d="100"/>
          <a:sy n="161" d="100"/>
        </p:scale>
        <p:origin x="236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EC23B4-A291-4DA6-A28A-DBBFFA76964A}"/>
              </a:ext>
            </a:extLst>
          </p:cNvPr>
          <p:cNvSpPr/>
          <p:nvPr userDrawn="1"/>
        </p:nvSpPr>
        <p:spPr>
          <a:xfrm>
            <a:off x="0" y="1575918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Google Shape;43;p1">
            <a:extLst>
              <a:ext uri="{FF2B5EF4-FFF2-40B4-BE49-F238E27FC236}">
                <a16:creationId xmlns:a16="http://schemas.microsoft.com/office/drawing/2014/main" id="{29A6DB31-776F-4442-829C-AEE2050F85B6}"/>
              </a:ext>
            </a:extLst>
          </p:cNvPr>
          <p:cNvSpPr txBox="1"/>
          <p:nvPr userDrawn="1"/>
        </p:nvSpPr>
        <p:spPr>
          <a:xfrm>
            <a:off x="3295895" y="691960"/>
            <a:ext cx="5600210" cy="7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D5FB65-1716-423B-B430-B0A24329B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0" y="43961"/>
            <a:ext cx="5472000" cy="64073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6FAB9A8-4D3F-4329-B195-D222EAADE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0" y="6159269"/>
            <a:ext cx="2737026" cy="64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953FCAF-D5FC-425E-A76E-ACDF8F4A5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956" y="6087269"/>
            <a:ext cx="108413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166"/>
            <a:ext cx="10515600" cy="450012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7891" y="6444664"/>
            <a:ext cx="855909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4CE898A-00B1-4BA8-8A64-451C194CA4BA}"/>
              </a:ext>
            </a:extLst>
          </p:cNvPr>
          <p:cNvSpPr/>
          <p:nvPr userDrawn="1"/>
        </p:nvSpPr>
        <p:spPr>
          <a:xfrm>
            <a:off x="-1" y="6382052"/>
            <a:ext cx="12192000" cy="36000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820F40D-A37A-4976-98FA-F60EF6F6CCB5}"/>
              </a:ext>
            </a:extLst>
          </p:cNvPr>
          <p:cNvSpPr/>
          <p:nvPr userDrawn="1"/>
        </p:nvSpPr>
        <p:spPr>
          <a:xfrm>
            <a:off x="0" y="1158222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21D0217-7084-43CF-BC19-4FB1BC117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39629" y="6433933"/>
            <a:ext cx="1672629" cy="396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0AFA281-26AE-40E5-BC0F-F03EF7504F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096" y="6433517"/>
            <a:ext cx="596275" cy="396000"/>
          </a:xfrm>
          <a:prstGeom prst="rect">
            <a:avLst/>
          </a:prstGeom>
        </p:spPr>
      </p:pic>
      <p:sp>
        <p:nvSpPr>
          <p:cNvPr id="10" name="Google Shape;43;p1">
            <a:extLst>
              <a:ext uri="{FF2B5EF4-FFF2-40B4-BE49-F238E27FC236}">
                <a16:creationId xmlns:a16="http://schemas.microsoft.com/office/drawing/2014/main" id="{E8378569-5241-448A-AFF9-3AC4984ABDDD}"/>
              </a:ext>
            </a:extLst>
          </p:cNvPr>
          <p:cNvSpPr txBox="1"/>
          <p:nvPr userDrawn="1"/>
        </p:nvSpPr>
        <p:spPr>
          <a:xfrm>
            <a:off x="6134244" y="6402451"/>
            <a:ext cx="2777030" cy="4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482" tIns="24482" rIns="24482" bIns="24482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9791059-883B-43C2-B607-853949CD7D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47" y="6454305"/>
            <a:ext cx="30744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6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88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3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31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17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9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0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1E833-4013-4AE2-949E-1B3A04012AA4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62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13C67615-B965-45C8-A4D8-6F02BFCFC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4000" b="1" dirty="0"/>
              <a:t>Il turismo a Cagliari</a:t>
            </a:r>
          </a:p>
          <a:p>
            <a:r>
              <a:rPr lang="it-IT" sz="2000" i="1" dirty="0"/>
              <a:t>Ricadute economiche, impatti ambientali e sociali, prospettive di sviluppo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1405090F-2126-4A68-A994-774156D678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1600" b="1" dirty="0"/>
              <a:t>Riccardo Castrignanò, Maria Laura Chiappori, Carmine Denis Lombardi</a:t>
            </a:r>
          </a:p>
          <a:p>
            <a:r>
              <a:rPr lang="it-IT" sz="1400" i="1" dirty="0"/>
              <a:t>Servizio Innovazione e tecnologie digitali del Comune di Cagliari — Ufficio Statistica</a:t>
            </a:r>
          </a:p>
        </p:txBody>
      </p:sp>
    </p:spTree>
    <p:extLst>
      <p:ext uri="{BB962C8B-B14F-4D97-AF65-F5344CB8AC3E}">
        <p14:creationId xmlns:p14="http://schemas.microsoft.com/office/powerpoint/2010/main" val="97459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CE82E8-F3FD-4DD2-A4C0-8C8A6A9B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/>
              <a:t>Cagliari: una lente sul benessere locale</a:t>
            </a:r>
          </a:p>
        </p:txBody>
      </p:sp>
      <p:sp>
        <p:nvSpPr>
          <p:cNvPr id="602" name="Text 0"/>
          <p:cNvSpPr txBox="1"/>
          <p:nvPr/>
        </p:nvSpPr>
        <p:spPr>
          <a:xfrm>
            <a:off x="838505" y="1417320"/>
            <a:ext cx="10515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5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Cagliari è il capoluogo della Sardegna, con 148.000 abitanti, e — fra porto e aeroporto di Elmas — la principale porta di accesso dell'isola. Integrando serie ufficiali, indagini campionarie e il dataset amministrativo comunale SIRED-Ross1000, il turismo diventa una lente sulle tre dimensioni del benessere locale: economia, ambiente, qualità della vita. La combinazione fra centro storico, spiagge urbane e aree naturalistiche protette distingue Cagliari dalle destinazioni sarde a vocazione balneare.</a:t>
            </a:r>
            <a:endParaRPr lang="en-US" sz="1500" dirty="0"/>
          </a:p>
        </p:txBody>
      </p:sp>
      <p:pic>
        <p:nvPicPr>
          <p:cNvPr id="603" name="Image 0" descr="/tmp/claude-0/-home-claude/907974dc-a0a4-58f4-9968-9d2c59db9c6b/scratchpad/assets/chart_destinazion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05" y="2880360"/>
            <a:ext cx="3291840" cy="1828800"/>
          </a:xfrm>
          <a:prstGeom prst="rect">
            <a:avLst/>
          </a:prstGeom>
        </p:spPr>
      </p:pic>
      <p:sp>
        <p:nvSpPr>
          <p:cNvPr id="604" name="Text 1"/>
          <p:cNvSpPr txBox="1"/>
          <p:nvPr/>
        </p:nvSpPr>
        <p:spPr>
          <a:xfrm>
            <a:off x="838505" y="4764024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i="1" dirty="0">
                <a:solidFill>
                  <a:srgbClr val="6B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elaborazione su dati GRINS, Università di Cagliari, 2024</a:t>
            </a:r>
            <a:endParaRPr lang="en-US" sz="1000" dirty="0"/>
          </a:p>
        </p:txBody>
      </p:sp>
      <p:sp>
        <p:nvSpPr>
          <p:cNvPr id="605" name="Text 2"/>
          <p:cNvSpPr txBox="1"/>
          <p:nvPr/>
        </p:nvSpPr>
        <p:spPr>
          <a:xfrm>
            <a:off x="4587545" y="288036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il campione nazionale di viaggiatori italiani intervistato da GRINS – Università di Cagliari, Cagliari è la prima destinazione sarda in assoluto: il </a:t>
            </a:r>
            <a:r>
              <a:rPr lang="en-US" sz="13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17,1%</a:t>
            </a: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delle risposte, davanti ad Alghero (13,6%) e Olbia (11,2%).</a:t>
            </a:r>
            <a:endParaRPr lang="en-US" sz="1350" dirty="0"/>
          </a:p>
        </p:txBody>
      </p:sp>
      <p:sp>
        <p:nvSpPr>
          <p:cNvPr id="606" name="Text 3"/>
          <p:cNvSpPr txBox="1"/>
          <p:nvPr/>
        </p:nvSpPr>
        <p:spPr>
          <a:xfrm>
            <a:off x="4587545" y="393192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dati di geolocalizzazione dell'app Heart of Sardinia (Eager S.r.l.) confermano il quadro: </a:t>
            </a:r>
            <a:r>
              <a:rPr lang="en-US" sz="13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620.189 visite</a:t>
            </a: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registrate nel Comune nel 2025 — terzo comune sardo dopo Alghero e Olbia, primo per densità urbana di visita.</a:t>
            </a:r>
            <a:endParaRPr lang="en-US" sz="1350" dirty="0"/>
          </a:p>
        </p:txBody>
      </p:sp>
      <p:sp>
        <p:nvSpPr>
          <p:cNvPr id="607" name="Text 4"/>
          <p:cNvSpPr txBox="1"/>
          <p:nvPr/>
        </p:nvSpPr>
        <p:spPr>
          <a:xfrm>
            <a:off x="838505" y="51663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200" i="1" dirty="0">
                <a:solidFill>
                  <a:srgbClr val="6B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Un'attrattività che si riflette anche alla scala più ampia della Città Metropolitana, di cui Cagliari è il nucleo: nel biennio 2024-2025 l'area ha registrato la crescita più elevata fra le province sarde per turisti italiani (+22%).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8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03BE4-6C4A-4160-8943-F1F83C31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/>
              <a:t>Stagionalità e offerta ricettiva: verso l'ospitalità diffusa</a:t>
            </a:r>
          </a:p>
        </p:txBody>
      </p:sp>
      <p:pic>
        <p:nvPicPr>
          <p:cNvPr id="702" name="Image 0" descr="/tmp/claude-0/-home-claude/907974dc-a0a4-58f4-9968-9d2c59db9c6b/scratchpad/assets/chart_stagionalita_provenienz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05" y="1417320"/>
            <a:ext cx="3473851" cy="1965960"/>
          </a:xfrm>
          <a:prstGeom prst="rect">
            <a:avLst/>
          </a:prstGeom>
        </p:spPr>
      </p:pic>
      <p:sp>
        <p:nvSpPr>
          <p:cNvPr id="703" name="Text 0"/>
          <p:cNvSpPr txBox="1"/>
          <p:nvPr/>
        </p:nvSpPr>
        <p:spPr>
          <a:xfrm>
            <a:off x="838505" y="3438144"/>
            <a:ext cx="347385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i="1" dirty="0">
                <a:solidFill>
                  <a:srgbClr val="6B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SIRED-Ross1000, Osservatorio Turismo RAS</a:t>
            </a:r>
            <a:endParaRPr lang="en-US" sz="1000" dirty="0"/>
          </a:p>
        </p:txBody>
      </p:sp>
      <p:sp>
        <p:nvSpPr>
          <p:cNvPr id="704" name="Text 1"/>
          <p:cNvSpPr txBox="1"/>
          <p:nvPr/>
        </p:nvSpPr>
        <p:spPr>
          <a:xfrm>
            <a:off x="838505" y="3767328"/>
            <a:ext cx="50063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4000"/>
              </a:lnSpc>
              <a:buNone/>
            </a:pP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 2025 il Comune ha registrato </a:t>
            </a:r>
            <a:r>
              <a:rPr lang="en-US" sz="13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442.982 arrivi</a:t>
            </a: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3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1.123.435 presenze</a:t>
            </a: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(2,5 notti medie), con l'estero al 60,5% contro il 39,5% italiano. La componente straniera cresce da aprile a ottobre: una destagionalizzazione trainata dal turismo internazionale, non da politiche esplicite. Il periodo giugno-settembre assorbe ancora il 79% delle presenze regionali.</a:t>
            </a:r>
            <a:endParaRPr lang="en-US" sz="1350" dirty="0"/>
          </a:p>
        </p:txBody>
      </p:sp>
      <p:pic>
        <p:nvPicPr>
          <p:cNvPr id="705" name="Image 1" descr="/tmp/claude-0/-home-claude/907974dc-a0a4-58f4-9968-9d2c59db9c6b/scratchpad/assets/chart_postilet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765" y="1417320"/>
            <a:ext cx="3216311" cy="1965960"/>
          </a:xfrm>
          <a:prstGeom prst="rect">
            <a:avLst/>
          </a:prstGeom>
        </p:spPr>
      </p:pic>
      <p:sp>
        <p:nvSpPr>
          <p:cNvPr id="706" name="Text 2"/>
          <p:cNvSpPr txBox="1"/>
          <p:nvPr/>
        </p:nvSpPr>
        <p:spPr>
          <a:xfrm>
            <a:off x="6347765" y="3438144"/>
            <a:ext cx="321631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i="1" dirty="0">
                <a:solidFill>
                  <a:srgbClr val="6B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SIRED e Consistenza per comune e tipologia, Osservatorio Turismo RAS</a:t>
            </a:r>
            <a:endParaRPr lang="en-US" sz="1000" dirty="0"/>
          </a:p>
        </p:txBody>
      </p:sp>
      <p:sp>
        <p:nvSpPr>
          <p:cNvPr id="707" name="Text 3"/>
          <p:cNvSpPr txBox="1"/>
          <p:nvPr/>
        </p:nvSpPr>
        <p:spPr>
          <a:xfrm>
            <a:off x="6347765" y="3767328"/>
            <a:ext cx="50063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4000"/>
              </a:lnSpc>
              <a:buNone/>
            </a:pP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 il 2022 e il 2025 i posti letto extra-alberghieri più che triplicano (da 4.051 a </a:t>
            </a:r>
            <a:r>
              <a:rPr lang="en-US" sz="13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14.421, +256%</a:t>
            </a:r>
            <a:r>
              <a:rPr lang="en-US" sz="13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mentre gli alberghieri crescono in modo contenuto (+16,5%): oggi l'83,8% dei posti letto cittadini è extra-alberghiero. Una parte del salto è trasparenza statistica, legata all'obbligo del Codice Identificativo Nazionale (2024). A Cagliari città fanno capo circa il 38% degli affitti e il 70% degli affittacamere dell'intera Città Metropolitana.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1277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FC73C-499E-42BE-925C-D6050E2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/>
              <a:t>Impatti sulla città: positivi e criticità</a:t>
            </a:r>
          </a:p>
        </p:txBody>
      </p:sp>
      <p:sp>
        <p:nvSpPr>
          <p:cNvPr id="802" name="Text 0"/>
          <p:cNvSpPr txBox="1"/>
          <p:nvPr/>
        </p:nvSpPr>
        <p:spPr>
          <a:xfrm>
            <a:off x="838505" y="141732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10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IMPATTI POSITIVI</a:t>
            </a:r>
            <a:endParaRPr lang="en-US" sz="1250" dirty="0"/>
          </a:p>
        </p:txBody>
      </p:sp>
      <p:sp>
        <p:nvSpPr>
          <p:cNvPr id="803" name="Shape 1"/>
          <p:cNvSpPr/>
          <p:nvPr/>
        </p:nvSpPr>
        <p:spPr>
          <a:xfrm>
            <a:off x="838505" y="1728216"/>
            <a:ext cx="4983480" cy="0"/>
          </a:xfrm>
          <a:prstGeom prst="line">
            <a:avLst/>
          </a:prstGeom>
          <a:noFill/>
          <a:ln w="27940">
            <a:solidFill>
              <a:srgbClr val="12233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04" name="Text 2"/>
          <p:cNvSpPr txBox="1"/>
          <p:nvPr/>
        </p:nvSpPr>
        <p:spPr>
          <a:xfrm>
            <a:off x="6370625" y="141732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10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CRITICITÀ</a:t>
            </a:r>
            <a:endParaRPr lang="en-US" sz="1250" dirty="0"/>
          </a:p>
        </p:txBody>
      </p:sp>
      <p:sp>
        <p:nvSpPr>
          <p:cNvPr id="805" name="Shape 3"/>
          <p:cNvSpPr/>
          <p:nvPr/>
        </p:nvSpPr>
        <p:spPr>
          <a:xfrm>
            <a:off x="6370625" y="1728216"/>
            <a:ext cx="4983480" cy="0"/>
          </a:xfrm>
          <a:prstGeom prst="line">
            <a:avLst/>
          </a:prstGeom>
          <a:noFill/>
          <a:ln w="27940">
            <a:solidFill>
              <a:srgbClr val="E6002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06" name="Shape 4"/>
          <p:cNvSpPr/>
          <p:nvPr/>
        </p:nvSpPr>
        <p:spPr>
          <a:xfrm>
            <a:off x="838505" y="1938528"/>
            <a:ext cx="292608" cy="292608"/>
          </a:xfrm>
          <a:prstGeom prst="ellipse">
            <a:avLst/>
          </a:prstGeom>
          <a:solidFill>
            <a:srgbClr val="1223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07" name="Text 5"/>
          <p:cNvSpPr txBox="1"/>
          <p:nvPr/>
        </p:nvSpPr>
        <p:spPr>
          <a:xfrm>
            <a:off x="838505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808" name="Text 6"/>
          <p:cNvSpPr txBox="1"/>
          <p:nvPr/>
        </p:nvSpPr>
        <p:spPr>
          <a:xfrm>
            <a:off x="1295705" y="1920240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Crescita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spesa turistica stimata cresce ancora </a:t>
            </a:r>
            <a:r>
              <a:rPr lang="en-US" sz="1100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2025.</a:t>
            </a:r>
            <a:endParaRPr lang="en-US" sz="1250" dirty="0"/>
          </a:p>
        </p:txBody>
      </p:sp>
      <p:sp>
        <p:nvSpPr>
          <p:cNvPr id="809" name="Shape 7"/>
          <p:cNvSpPr/>
          <p:nvPr/>
        </p:nvSpPr>
        <p:spPr>
          <a:xfrm>
            <a:off x="838505" y="2907792"/>
            <a:ext cx="292608" cy="292608"/>
          </a:xfrm>
          <a:prstGeom prst="ellipse">
            <a:avLst/>
          </a:prstGeom>
          <a:solidFill>
            <a:srgbClr val="1223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10" name="Text 8"/>
          <p:cNvSpPr txBox="1"/>
          <p:nvPr/>
        </p:nvSpPr>
        <p:spPr>
          <a:xfrm>
            <a:off x="838505" y="29077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811" name="Text 9"/>
          <p:cNvSpPr txBox="1"/>
          <p:nvPr/>
        </p:nvSpPr>
        <p:spPr>
          <a:xfrm>
            <a:off x="1295705" y="2889504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Destagionalizzazione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trainata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dall'estero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componente straniera amplia la stagione oltre i mesi balneari.</a:t>
            </a:r>
            <a:endParaRPr lang="en-US" sz="1250" dirty="0"/>
          </a:p>
        </p:txBody>
      </p:sp>
      <p:sp>
        <p:nvSpPr>
          <p:cNvPr id="812" name="Shape 10"/>
          <p:cNvSpPr/>
          <p:nvPr/>
        </p:nvSpPr>
        <p:spPr>
          <a:xfrm>
            <a:off x="838505" y="3877056"/>
            <a:ext cx="292608" cy="292608"/>
          </a:xfrm>
          <a:prstGeom prst="ellipse">
            <a:avLst/>
          </a:prstGeom>
          <a:solidFill>
            <a:srgbClr val="1223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13" name="Text 11"/>
          <p:cNvSpPr txBox="1"/>
          <p:nvPr/>
        </p:nvSpPr>
        <p:spPr>
          <a:xfrm>
            <a:off x="838505" y="3877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814" name="Text 12"/>
          <p:cNvSpPr txBox="1"/>
          <p:nvPr/>
        </p:nvSpPr>
        <p:spPr>
          <a:xfrm>
            <a:off x="1295705" y="3858768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Valorizzazione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dell'offerta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culturale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Cagliari pesa di più nella spesa per siti di interesse che nelle mete balneari.</a:t>
            </a:r>
            <a:endParaRPr lang="en-US" sz="1250" dirty="0"/>
          </a:p>
        </p:txBody>
      </p:sp>
      <p:sp>
        <p:nvSpPr>
          <p:cNvPr id="815" name="Shape 13"/>
          <p:cNvSpPr/>
          <p:nvPr/>
        </p:nvSpPr>
        <p:spPr>
          <a:xfrm>
            <a:off x="838505" y="4846320"/>
            <a:ext cx="292608" cy="292608"/>
          </a:xfrm>
          <a:prstGeom prst="ellipse">
            <a:avLst/>
          </a:prstGeom>
          <a:solidFill>
            <a:srgbClr val="1223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16" name="Text 14"/>
          <p:cNvSpPr txBox="1"/>
          <p:nvPr/>
        </p:nvSpPr>
        <p:spPr>
          <a:xfrm>
            <a:off x="838505" y="4846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817" name="Text 15"/>
          <p:cNvSpPr txBox="1"/>
          <p:nvPr/>
        </p:nvSpPr>
        <p:spPr>
          <a:xfrm>
            <a:off x="1295705" y="4828032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Ospitalità diffusa e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filiera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enogastronomica</a:t>
            </a:r>
            <a:r>
              <a:rPr lang="en-US" sz="1250" b="1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extra-alberghiero e boat&amp;breakfast aprono reddito diffuso; il 69% dei turisti GRINS acquista prodotti tipici locali.</a:t>
            </a:r>
            <a:endParaRPr lang="en-US" sz="1250" dirty="0"/>
          </a:p>
        </p:txBody>
      </p:sp>
      <p:sp>
        <p:nvSpPr>
          <p:cNvPr id="818" name="Shape 16"/>
          <p:cNvSpPr/>
          <p:nvPr/>
        </p:nvSpPr>
        <p:spPr>
          <a:xfrm>
            <a:off x="6370625" y="1938528"/>
            <a:ext cx="292608" cy="292608"/>
          </a:xfrm>
          <a:prstGeom prst="ellipse">
            <a:avLst/>
          </a:prstGeom>
          <a:solidFill>
            <a:srgbClr val="E6002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19" name="Text 17"/>
          <p:cNvSpPr txBox="1"/>
          <p:nvPr/>
        </p:nvSpPr>
        <p:spPr>
          <a:xfrm>
            <a:off x="6370625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820" name="Text 18"/>
          <p:cNvSpPr txBox="1"/>
          <p:nvPr/>
        </p:nvSpPr>
        <p:spPr>
          <a:xfrm>
            <a:off x="6827825" y="1920240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 e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accessibilità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abitativa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2.221 €/m² in provincia di Cagliari, 2° posto nel Mezzogiorno dopo Napoli; canoni cresciuti più dei prezzi di vendita.</a:t>
            </a:r>
            <a:endParaRPr lang="en-US" sz="1250" dirty="0"/>
          </a:p>
        </p:txBody>
      </p:sp>
      <p:sp>
        <p:nvSpPr>
          <p:cNvPr id="821" name="Shape 19"/>
          <p:cNvSpPr/>
          <p:nvPr/>
        </p:nvSpPr>
        <p:spPr>
          <a:xfrm>
            <a:off x="6370625" y="2907792"/>
            <a:ext cx="292608" cy="292608"/>
          </a:xfrm>
          <a:prstGeom prst="ellipse">
            <a:avLst/>
          </a:prstGeom>
          <a:solidFill>
            <a:srgbClr val="E6002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22" name="Text 20"/>
          <p:cNvSpPr txBox="1"/>
          <p:nvPr/>
        </p:nvSpPr>
        <p:spPr>
          <a:xfrm>
            <a:off x="6370625" y="29077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823" name="Text 21"/>
          <p:cNvSpPr txBox="1"/>
          <p:nvPr/>
        </p:nvSpPr>
        <p:spPr>
          <a:xfrm>
            <a:off x="6827825" y="2889504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Squilibrio offerta/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utilizzo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extra-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alberghiero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posti letto in forte crescita, utilizzo effettivo in calo: rischio di eccesso di offerta e minore disponibilità di case.</a:t>
            </a:r>
            <a:endParaRPr lang="en-US" sz="1250" dirty="0"/>
          </a:p>
        </p:txBody>
      </p:sp>
      <p:sp>
        <p:nvSpPr>
          <p:cNvPr id="824" name="Shape 22"/>
          <p:cNvSpPr/>
          <p:nvPr/>
        </p:nvSpPr>
        <p:spPr>
          <a:xfrm>
            <a:off x="6370625" y="3877056"/>
            <a:ext cx="292608" cy="292608"/>
          </a:xfrm>
          <a:prstGeom prst="ellipse">
            <a:avLst/>
          </a:prstGeom>
          <a:solidFill>
            <a:srgbClr val="E6002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25" name="Text 23"/>
          <p:cNvSpPr txBox="1"/>
          <p:nvPr/>
        </p:nvSpPr>
        <p:spPr>
          <a:xfrm>
            <a:off x="6370625" y="3877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826" name="Text 24"/>
          <p:cNvSpPr txBox="1"/>
          <p:nvPr/>
        </p:nvSpPr>
        <p:spPr>
          <a:xfrm>
            <a:off x="6827825" y="3858768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mercato del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lavoro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turistico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oltre un terzo delle imprese fatica a reperire personale, quasi il 40% nella ristorazione.</a:t>
            </a:r>
            <a:endParaRPr lang="en-US" sz="1250" dirty="0"/>
          </a:p>
        </p:txBody>
      </p:sp>
      <p:sp>
        <p:nvSpPr>
          <p:cNvPr id="827" name="Shape 25"/>
          <p:cNvSpPr/>
          <p:nvPr/>
        </p:nvSpPr>
        <p:spPr>
          <a:xfrm>
            <a:off x="6370625" y="4846320"/>
            <a:ext cx="292608" cy="292608"/>
          </a:xfrm>
          <a:prstGeom prst="ellipse">
            <a:avLst/>
          </a:prstGeom>
          <a:solidFill>
            <a:srgbClr val="E6002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28" name="Text 26"/>
          <p:cNvSpPr txBox="1"/>
          <p:nvPr/>
        </p:nvSpPr>
        <p:spPr>
          <a:xfrm>
            <a:off x="6370625" y="4846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829" name="Text 27"/>
          <p:cNvSpPr txBox="1"/>
          <p:nvPr/>
        </p:nvSpPr>
        <p:spPr>
          <a:xfrm>
            <a:off x="6827825" y="4828032"/>
            <a:ext cx="4526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Overcrowding e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pressione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ambientale</a:t>
            </a:r>
            <a:r>
              <a:rPr lang="en-US" sz="1250" b="1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ancora ai livelli delle coste, ma segnali in evoluzione nei picchi stagionali su risorse e mobilità.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9079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91EB7-5301-4E8F-92E8-1279B7B3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b="1" dirty="0"/>
              <a:t>Prospettive di sviluppo: economia, ambiente, qualità della vita</a:t>
            </a:r>
          </a:p>
        </p:txBody>
      </p:sp>
      <p:sp>
        <p:nvSpPr>
          <p:cNvPr id="902" name="Text 0"/>
          <p:cNvSpPr txBox="1"/>
          <p:nvPr/>
        </p:nvSpPr>
        <p:spPr>
          <a:xfrm>
            <a:off x="862914" y="1495044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500" i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</a:t>
            </a:r>
            <a:r>
              <a:rPr lang="en-US" sz="1500" i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criticità</a:t>
            </a:r>
            <a:r>
              <a:rPr lang="en-US" sz="1500" i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turismo cagliaritano non sono, nella maggior parte dei casi, il segno di un settore in difficoltà, ma l'effetto collaterale di un successo: la domanda cresce più che altrove, su un'offerta in rapida trasformazione. Le politiche non devono limitarsi a contenerla, ma orientarla e </a:t>
            </a:r>
            <a:r>
              <a:rPr lang="en-US" sz="1500" i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governarla</a:t>
            </a:r>
            <a:r>
              <a:rPr lang="en-US" sz="1500" i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lungo tre assi.</a:t>
            </a:r>
            <a:endParaRPr lang="en-US" sz="1500" dirty="0"/>
          </a:p>
        </p:txBody>
      </p:sp>
      <p:sp>
        <p:nvSpPr>
          <p:cNvPr id="903" name="Text 1"/>
          <p:cNvSpPr txBox="1"/>
          <p:nvPr/>
        </p:nvSpPr>
        <p:spPr>
          <a:xfrm>
            <a:off x="838505" y="2651760"/>
            <a:ext cx="326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10" dirty="0">
                <a:solidFill>
                  <a:srgbClr val="12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</a:t>
            </a:r>
            <a:endParaRPr lang="en-US" sz="1250" dirty="0"/>
          </a:p>
        </p:txBody>
      </p:sp>
      <p:sp>
        <p:nvSpPr>
          <p:cNvPr id="904" name="Shape 2"/>
          <p:cNvSpPr/>
          <p:nvPr/>
        </p:nvSpPr>
        <p:spPr>
          <a:xfrm>
            <a:off x="838505" y="2944368"/>
            <a:ext cx="3261360" cy="0"/>
          </a:xfrm>
          <a:prstGeom prst="line">
            <a:avLst/>
          </a:prstGeom>
          <a:noFill/>
          <a:ln w="27940">
            <a:solidFill>
              <a:srgbClr val="12233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5" name="Text 3"/>
          <p:cNvSpPr txBox="1"/>
          <p:nvPr/>
        </p:nvSpPr>
        <p:spPr>
          <a:xfrm>
            <a:off x="838505" y="310896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 in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capitale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umano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formazione linguistica, digitale e nell'accoglienza per il personale turistico</a:t>
            </a:r>
            <a:endParaRPr lang="en-US" sz="1350" dirty="0"/>
          </a:p>
        </p:txBody>
      </p:sp>
      <p:sp>
        <p:nvSpPr>
          <p:cNvPr id="906" name="Text 4"/>
          <p:cNvSpPr txBox="1"/>
          <p:nvPr/>
        </p:nvSpPr>
        <p:spPr>
          <a:xfrm>
            <a:off x="838505" y="480060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Efficientamento energetico e digitale delle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strutture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investimenti che sostengono i margini delle imprese ricettive e ne riducono l'impatto ambientale</a:t>
            </a:r>
            <a:endParaRPr lang="en-US" sz="1350" dirty="0"/>
          </a:p>
        </p:txBody>
      </p:sp>
      <p:sp>
        <p:nvSpPr>
          <p:cNvPr id="907" name="Text 5"/>
          <p:cNvSpPr txBox="1"/>
          <p:nvPr/>
        </p:nvSpPr>
        <p:spPr>
          <a:xfrm>
            <a:off x="4465625" y="2651760"/>
            <a:ext cx="326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10" dirty="0">
                <a:solidFill>
                  <a:srgbClr val="E6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AMBIENTE</a:t>
            </a:r>
            <a:endParaRPr lang="en-US" sz="1250" dirty="0"/>
          </a:p>
        </p:txBody>
      </p:sp>
      <p:sp>
        <p:nvSpPr>
          <p:cNvPr id="908" name="Shape 6"/>
          <p:cNvSpPr/>
          <p:nvPr/>
        </p:nvSpPr>
        <p:spPr>
          <a:xfrm>
            <a:off x="4465625" y="2944368"/>
            <a:ext cx="3261360" cy="0"/>
          </a:xfrm>
          <a:prstGeom prst="line">
            <a:avLst/>
          </a:prstGeom>
          <a:noFill/>
          <a:ln w="27940">
            <a:solidFill>
              <a:srgbClr val="E6002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09" name="Text 7"/>
          <p:cNvSpPr txBox="1"/>
          <p:nvPr/>
        </p:nvSpPr>
        <p:spPr>
          <a:xfrm>
            <a:off x="4465625" y="310896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Destagionalizzazione e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diversificazione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culturale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valorizzare il vantaggio comparato di Cagliari nella spesa per i siti di interesse</a:t>
            </a:r>
            <a:endParaRPr lang="en-US" sz="1350" dirty="0"/>
          </a:p>
        </p:txBody>
      </p:sp>
      <p:sp>
        <p:nvSpPr>
          <p:cNvPr id="910" name="Text 8"/>
          <p:cNvSpPr txBox="1"/>
          <p:nvPr/>
        </p:nvSpPr>
        <p:spPr>
          <a:xfrm>
            <a:off x="4465625" y="480060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Monitoraggio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dell'overcrowding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estendere all'area urbana e periurbana gli strumenti già in uso sulle coste</a:t>
            </a:r>
            <a:endParaRPr lang="en-US" sz="1350" dirty="0"/>
          </a:p>
        </p:txBody>
      </p:sp>
      <p:sp>
        <p:nvSpPr>
          <p:cNvPr id="911" name="Text 9"/>
          <p:cNvSpPr txBox="1"/>
          <p:nvPr/>
        </p:nvSpPr>
        <p:spPr>
          <a:xfrm>
            <a:off x="8092745" y="2651760"/>
            <a:ext cx="326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10" dirty="0">
                <a:solidFill>
                  <a:srgbClr val="1A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 DELLA VITA</a:t>
            </a:r>
            <a:endParaRPr lang="en-US" sz="1250" dirty="0"/>
          </a:p>
        </p:txBody>
      </p:sp>
      <p:sp>
        <p:nvSpPr>
          <p:cNvPr id="912" name="Shape 10"/>
          <p:cNvSpPr/>
          <p:nvPr/>
        </p:nvSpPr>
        <p:spPr>
          <a:xfrm>
            <a:off x="8092745" y="2944368"/>
            <a:ext cx="3261360" cy="0"/>
          </a:xfrm>
          <a:prstGeom prst="line">
            <a:avLst/>
          </a:prstGeom>
          <a:noFill/>
          <a:ln w="27940">
            <a:solidFill>
              <a:srgbClr val="1A6B4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13" name="Text 11"/>
          <p:cNvSpPr txBox="1"/>
          <p:nvPr/>
        </p:nvSpPr>
        <p:spPr>
          <a:xfrm>
            <a:off x="8092745" y="310896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Governo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dell'offerta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extra-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alberghiera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regolare gli affitti brevi senza disincentivare l'imprenditorialità diffusa</a:t>
            </a:r>
            <a:endParaRPr lang="en-US" sz="1350" dirty="0"/>
          </a:p>
        </p:txBody>
      </p:sp>
      <p:sp>
        <p:nvSpPr>
          <p:cNvPr id="914" name="Text 12"/>
          <p:cNvSpPr txBox="1"/>
          <p:nvPr/>
        </p:nvSpPr>
        <p:spPr>
          <a:xfrm>
            <a:off x="8092745" y="4800600"/>
            <a:ext cx="326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Offerta residenziale stabile per i </a:t>
            </a:r>
            <a:r>
              <a:rPr lang="en-US" sz="1350" b="1" dirty="0" err="1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</a:t>
            </a:r>
            <a:r>
              <a:rPr lang="en-US" sz="1350" b="1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</a:t>
            </a:r>
            <a:r>
              <a:rPr lang="en-US" sz="125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fronte di un'accessibilità abitativa già tra le più critiche del Mezzogiorno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90378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798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Inter</vt:lpstr>
      <vt:lpstr>Tema di Office</vt:lpstr>
      <vt:lpstr>Il turismo a Cagliari Ricadute economiche, impatti ambientali e sociali, prospettive di sviluppo</vt:lpstr>
      <vt:lpstr>Cagliari: una lente sul benessere locale</vt:lpstr>
      <vt:lpstr>Stagionalità e offerta ricettiva: verso l'ospitalità diffusa</vt:lpstr>
      <vt:lpstr>Impatti sulla città: positivi e criticità</vt:lpstr>
      <vt:lpstr>Prospettive di sviluppo: economia, ambiente, qualità della vita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Girolamo D'Anneo</dc:creator>
  <cp:lastModifiedBy>Girolamo D'Anneo</cp:lastModifiedBy>
  <cp:revision>23</cp:revision>
  <dcterms:created xsi:type="dcterms:W3CDTF">2022-04-03T16:23:48Z</dcterms:created>
  <dcterms:modified xsi:type="dcterms:W3CDTF">2026-09-08T11:16:37Z</dcterms:modified>
</cp:coreProperties>
</file>