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F332443-0AC9-180A-0B8B-B166A61AA23A}" name="Natalicchi Marco" initials="MN" userId="S::m.natalicchi@anticorruzione.it::6db7033b-7174-4df0-8a98-27c5222ccb4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2D"/>
    <a:srgbClr val="82002D"/>
    <a:srgbClr val="009242"/>
    <a:srgbClr val="339966"/>
    <a:srgbClr val="3A966F"/>
    <a:srgbClr val="2EA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161" d="100"/>
          <a:sy n="161" d="100"/>
        </p:scale>
        <p:origin x="236" y="1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B7F4F-A0A6-447C-99E6-01A04F1D5BDF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0ECCF-CC0B-4A10-A4CF-73651BDEBD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6343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0ECCF-CC0B-4A10-A4CF-73651BDEBDCC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8021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9608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37800"/>
            <a:ext cx="9144000" cy="720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1EC23B4-A291-4DA6-A28A-DBBFFA76964A}"/>
              </a:ext>
            </a:extLst>
          </p:cNvPr>
          <p:cNvSpPr/>
          <p:nvPr userDrawn="1"/>
        </p:nvSpPr>
        <p:spPr>
          <a:xfrm>
            <a:off x="0" y="1575918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Google Shape;43;p1">
            <a:extLst>
              <a:ext uri="{FF2B5EF4-FFF2-40B4-BE49-F238E27FC236}">
                <a16:creationId xmlns:a16="http://schemas.microsoft.com/office/drawing/2014/main" id="{29A6DB31-776F-4442-829C-AEE2050F85B6}"/>
              </a:ext>
            </a:extLst>
          </p:cNvPr>
          <p:cNvSpPr txBox="1"/>
          <p:nvPr userDrawn="1"/>
        </p:nvSpPr>
        <p:spPr>
          <a:xfrm>
            <a:off x="3295895" y="691960"/>
            <a:ext cx="5600210" cy="790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706" tIns="25706" rIns="25706" bIns="25706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3D5FB65-1716-423B-B430-B0A24329B2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00" y="43961"/>
            <a:ext cx="5472000" cy="64073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56FAB9A8-4D3F-4329-B195-D222EAADEF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0" y="6159269"/>
            <a:ext cx="2737026" cy="6480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953FCAF-D5FC-425E-A76E-ACDF8F4A54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956" y="6087269"/>
            <a:ext cx="108413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3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23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3166"/>
            <a:ext cx="10515600" cy="4500125"/>
          </a:xfrm>
        </p:spPr>
        <p:txBody>
          <a:bodyPr/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97891" y="6444664"/>
            <a:ext cx="855909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4CE898A-00B1-4BA8-8A64-451C194CA4BA}"/>
              </a:ext>
            </a:extLst>
          </p:cNvPr>
          <p:cNvSpPr/>
          <p:nvPr userDrawn="1"/>
        </p:nvSpPr>
        <p:spPr>
          <a:xfrm>
            <a:off x="-1" y="6382052"/>
            <a:ext cx="12192000" cy="36000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820F40D-A37A-4976-98FA-F60EF6F6CCB5}"/>
              </a:ext>
            </a:extLst>
          </p:cNvPr>
          <p:cNvSpPr/>
          <p:nvPr userDrawn="1"/>
        </p:nvSpPr>
        <p:spPr>
          <a:xfrm>
            <a:off x="0" y="1158222"/>
            <a:ext cx="12192000" cy="129063"/>
          </a:xfrm>
          <a:prstGeom prst="rect">
            <a:avLst/>
          </a:prstGeom>
          <a:solidFill>
            <a:srgbClr val="E6002D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21D0217-7084-43CF-BC19-4FB1BC1175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6" t="28398" r="11175" b="26718"/>
          <a:stretch/>
        </p:blipFill>
        <p:spPr>
          <a:xfrm>
            <a:off x="39629" y="6433933"/>
            <a:ext cx="1672629" cy="396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0AFA281-26AE-40E5-BC0F-F03EF7504F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6096" y="6433517"/>
            <a:ext cx="596275" cy="396000"/>
          </a:xfrm>
          <a:prstGeom prst="rect">
            <a:avLst/>
          </a:prstGeom>
        </p:spPr>
      </p:pic>
      <p:sp>
        <p:nvSpPr>
          <p:cNvPr id="10" name="Google Shape;43;p1">
            <a:extLst>
              <a:ext uri="{FF2B5EF4-FFF2-40B4-BE49-F238E27FC236}">
                <a16:creationId xmlns:a16="http://schemas.microsoft.com/office/drawing/2014/main" id="{E8378569-5241-448A-AFF9-3AC4984ABDDD}"/>
              </a:ext>
            </a:extLst>
          </p:cNvPr>
          <p:cNvSpPr txBox="1"/>
          <p:nvPr userDrawn="1"/>
        </p:nvSpPr>
        <p:spPr>
          <a:xfrm>
            <a:off x="6134244" y="6402451"/>
            <a:ext cx="2777030" cy="449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482" tIns="24482" rIns="24482" bIns="24482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1" i="0" u="none" strike="noStrike" cap="none" dirty="0">
                <a:solidFill>
                  <a:srgbClr val="D11E3B"/>
                </a:solidFill>
                <a:latin typeface="+mn-lt"/>
                <a:ea typeface="Inter"/>
                <a:cs typeface="Inter"/>
                <a:sym typeface="Inter"/>
              </a:rPr>
              <a:t>Misurare le Città, progettare il futuro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1" i="0" u="none" strike="noStrike" cap="none" dirty="0">
                <a:solidFill>
                  <a:schemeClr val="tx1"/>
                </a:solidFill>
                <a:latin typeface="+mn-lt"/>
                <a:ea typeface="Inter"/>
                <a:cs typeface="Inter"/>
                <a:sym typeface="Inter"/>
              </a:rPr>
              <a:t>Roma, 10 e 11 settembre 2026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9791059-883B-43C2-B607-853949CD7D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447" y="6454305"/>
            <a:ext cx="30744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6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888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70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13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31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40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20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17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955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90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1E833-4013-4AE2-949E-1B3A04012AA4}" type="datetimeFigureOut">
              <a:rPr lang="it-IT" smtClean="0"/>
              <a:t>02/09/2026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8B4D1-54DE-4516-9A2B-FFB59822C5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762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nticorruzione.it/il-progett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13C67615-B965-45C8-A4D8-6F02BFCFCC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Indicatori comunali per conoscere e governare il rischio di corruzione</a:t>
            </a: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1405090F-2126-4A68-A994-774156D67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37800"/>
            <a:ext cx="9144000" cy="1629536"/>
          </a:xfrm>
        </p:spPr>
        <p:txBody>
          <a:bodyPr>
            <a:normAutofit/>
          </a:bodyPr>
          <a:lstStyle/>
          <a:p>
            <a:r>
              <a:rPr lang="it-IT" sz="3200" b="1" dirty="0"/>
              <a:t>Fabrizio Sbicca </a:t>
            </a:r>
            <a:r>
              <a:rPr lang="it-IT" sz="3200" dirty="0"/>
              <a:t>– Autorità Nazionale Anticorruzione</a:t>
            </a:r>
          </a:p>
          <a:p>
            <a:endParaRPr lang="it-IT" sz="1800" dirty="0"/>
          </a:p>
          <a:p>
            <a:r>
              <a:rPr lang="it-IT" sz="1800" dirty="0"/>
              <a:t>*Le opinioni espresse nel presente poster si intendono a titolo esclusivamente personale e non vincolano in alcun modo l’Autorità Nazionale Anticorruzione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74592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CE82E8-F3FD-4DD2-A4C0-8C8A6A9B4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Indicatori comunali per conoscere e governare il rischio di corruzione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D6962E-6E07-471A-AD96-5C1504B5F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it-IT" sz="112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it-IT" sz="11200" dirty="0">
                <a:solidFill>
                  <a:srgbClr val="FF0000"/>
                </a:solidFill>
              </a:rPr>
              <a:t>Conoscere per deliberare: il rischio di corruzione </a:t>
            </a:r>
          </a:p>
          <a:p>
            <a:pPr marL="0" indent="0" algn="just">
              <a:buNone/>
            </a:pPr>
            <a:r>
              <a:rPr lang="it-IT" sz="8000" dirty="0"/>
              <a:t>Pur rappresentando uno dei principali ostacoli allo sviluppo economico, politico e sociale, la </a:t>
            </a:r>
            <a:r>
              <a:rPr lang="it-IT" sz="8000" dirty="0">
                <a:solidFill>
                  <a:srgbClr val="FF0000"/>
                </a:solidFill>
              </a:rPr>
              <a:t>corruzione </a:t>
            </a:r>
            <a:r>
              <a:rPr lang="it-IT" sz="8000" dirty="0"/>
              <a:t>è un fenomeno latente e, pertanto, di difficile misurazione.</a:t>
            </a:r>
          </a:p>
          <a:p>
            <a:pPr marL="0" indent="0" algn="just">
              <a:buNone/>
            </a:pPr>
            <a:r>
              <a:rPr lang="it-IT" sz="8000" dirty="0"/>
              <a:t>Un passo in avanti nella conoscenza del fenomeno è stato fatto dall’</a:t>
            </a:r>
            <a:r>
              <a:rPr lang="it-IT" sz="8000" dirty="0">
                <a:solidFill>
                  <a:srgbClr val="FF0000"/>
                </a:solidFill>
              </a:rPr>
              <a:t>ANAC </a:t>
            </a:r>
            <a:r>
              <a:rPr lang="it-IT" sz="8000" dirty="0"/>
              <a:t>con la sezione del proprio portale denominata “Misura la corruzione” </a:t>
            </a:r>
            <a:r>
              <a:rPr lang="it-IT" sz="8000" dirty="0">
                <a:hlinkClick r:id="rId2"/>
              </a:rPr>
              <a:t>https://www.anticorruzione.it/il-progetto</a:t>
            </a:r>
            <a:r>
              <a:rPr lang="it-IT" sz="8000" dirty="0"/>
              <a:t>, con cui vengono messi a disposizione della collettività </a:t>
            </a:r>
            <a:r>
              <a:rPr lang="it-IT" sz="8000" dirty="0">
                <a:solidFill>
                  <a:srgbClr val="FF0000"/>
                </a:solidFill>
              </a:rPr>
              <a:t>70 indicatori </a:t>
            </a:r>
            <a:r>
              <a:rPr lang="it-IT" sz="8000" dirty="0"/>
              <a:t>in grado di misurare il </a:t>
            </a:r>
            <a:r>
              <a:rPr lang="it-IT" sz="8000" dirty="0">
                <a:solidFill>
                  <a:srgbClr val="FF0000"/>
                </a:solidFill>
              </a:rPr>
              <a:t>rischio di corruzione nel territorio.</a:t>
            </a:r>
            <a:endParaRPr lang="it-IT" sz="8000" dirty="0"/>
          </a:p>
          <a:p>
            <a:pPr marL="0" indent="0" algn="just">
              <a:buNone/>
            </a:pPr>
            <a:r>
              <a:rPr lang="it-IT" sz="8000" dirty="0"/>
              <a:t>Aumentare la conoscenza del rischio corruttivo consente di:</a:t>
            </a:r>
          </a:p>
          <a:p>
            <a:pPr algn="just">
              <a:buFontTx/>
              <a:buChar char="-"/>
            </a:pPr>
            <a:r>
              <a:rPr lang="it-IT" sz="8000" dirty="0"/>
              <a:t>Segnalare situazioni potenzialmente anomale su cui investire in termini di </a:t>
            </a:r>
            <a:r>
              <a:rPr lang="it-IT" sz="8000" dirty="0">
                <a:solidFill>
                  <a:srgbClr val="FF0000"/>
                </a:solidFill>
              </a:rPr>
              <a:t>prevenzione </a:t>
            </a:r>
            <a:r>
              <a:rPr lang="it-IT" sz="8000" dirty="0"/>
              <a:t>e/o di </a:t>
            </a:r>
            <a:r>
              <a:rPr lang="it-IT" sz="8000" dirty="0">
                <a:solidFill>
                  <a:srgbClr val="FF0000"/>
                </a:solidFill>
              </a:rPr>
              <a:t>indagine;</a:t>
            </a:r>
          </a:p>
          <a:p>
            <a:pPr algn="just">
              <a:buFontTx/>
              <a:buChar char="-"/>
            </a:pPr>
            <a:r>
              <a:rPr lang="it-IT" sz="8000" dirty="0"/>
              <a:t>Orientare l’attenzione della </a:t>
            </a:r>
            <a:r>
              <a:rPr lang="it-IT" sz="8000" dirty="0">
                <a:solidFill>
                  <a:srgbClr val="FF0000"/>
                </a:solidFill>
              </a:rPr>
              <a:t>società civile</a:t>
            </a:r>
            <a:r>
              <a:rPr lang="it-IT" sz="8000" dirty="0"/>
              <a:t>, attirare l’interesse e la partecipazione civica;</a:t>
            </a:r>
          </a:p>
          <a:p>
            <a:pPr algn="just">
              <a:buFontTx/>
              <a:buChar char="-"/>
            </a:pPr>
            <a:r>
              <a:rPr lang="it-IT" sz="8000" dirty="0"/>
              <a:t>Rafforzare la </a:t>
            </a:r>
            <a:r>
              <a:rPr lang="it-IT" sz="8000" dirty="0">
                <a:solidFill>
                  <a:srgbClr val="FF0000"/>
                </a:solidFill>
              </a:rPr>
              <a:t>coscienza </a:t>
            </a:r>
            <a:r>
              <a:rPr lang="it-IT" sz="8000" dirty="0"/>
              <a:t>dei gravi danni economici e sociali derivanti dalla corruzione.</a:t>
            </a:r>
          </a:p>
          <a:p>
            <a:pPr marL="0" indent="0" algn="just">
              <a:buNone/>
            </a:pPr>
            <a:r>
              <a:rPr lang="it-IT" sz="8000" dirty="0"/>
              <a:t>Prevenzione e repressione sono condizioni necessarie ma non sufficienti per la riduzione del fenomeno, la leva più efficace nel lungo periodo è infatti quella della crescita del “</a:t>
            </a:r>
            <a:r>
              <a:rPr lang="it-IT" sz="8000" dirty="0">
                <a:solidFill>
                  <a:srgbClr val="FF0000"/>
                </a:solidFill>
              </a:rPr>
              <a:t>capitale sociale</a:t>
            </a:r>
            <a:r>
              <a:rPr lang="it-IT" sz="8000" dirty="0"/>
              <a:t>”.</a:t>
            </a:r>
          </a:p>
          <a:p>
            <a:pPr marL="0" indent="0" algn="just">
              <a:buNone/>
            </a:pPr>
            <a:endParaRPr lang="it-IT" sz="2200" dirty="0"/>
          </a:p>
          <a:p>
            <a:pPr marL="0" indent="0">
              <a:buNone/>
            </a:pPr>
            <a:endParaRPr lang="it-IT" sz="2400" dirty="0"/>
          </a:p>
          <a:p>
            <a:pPr marL="0" indent="0" algn="ctr">
              <a:buNone/>
            </a:pP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821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C03BE4-6C4A-4160-8943-F1F83C31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Indicatori comunali per conoscere e governare il rischio di corruzione</a:t>
            </a:r>
            <a:endParaRPr lang="it-IT" dirty="0"/>
          </a:p>
        </p:txBody>
      </p:sp>
      <p:graphicFrame>
        <p:nvGraphicFramePr>
          <p:cNvPr id="16" name="Segnaposto contenuto 15">
            <a:extLst>
              <a:ext uri="{FF2B5EF4-FFF2-40B4-BE49-F238E27FC236}">
                <a16:creationId xmlns:a16="http://schemas.microsoft.com/office/drawing/2014/main" id="{F4737360-7A29-1B4F-1D92-01E87F499E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662960"/>
              </p:ext>
            </p:extLst>
          </p:nvPr>
        </p:nvGraphicFramePr>
        <p:xfrm>
          <a:off x="838199" y="1303338"/>
          <a:ext cx="5086691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6691">
                  <a:extLst>
                    <a:ext uri="{9D8B030D-6E8A-4147-A177-3AD203B41FA5}">
                      <a16:colId xmlns:a16="http://schemas.microsoft.com/office/drawing/2014/main" val="743401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b="0" dirty="0">
                          <a:solidFill>
                            <a:schemeClr val="tx1"/>
                          </a:solidFill>
                        </a:rPr>
                        <a:t>- 48 indicatori di </a:t>
                      </a:r>
                      <a:r>
                        <a:rPr lang="it-IT" b="0" dirty="0">
                          <a:solidFill>
                            <a:srgbClr val="FF0000"/>
                          </a:solidFill>
                        </a:rPr>
                        <a:t>contesto </a:t>
                      </a:r>
                      <a:r>
                        <a:rPr lang="it-IT" b="0" dirty="0">
                          <a:solidFill>
                            <a:schemeClr val="tx1"/>
                          </a:solidFill>
                        </a:rPr>
                        <a:t>a livello provinciale, alcuni dei quali raggruppati in domini tematici:  istruzione, economia, criminalità, capitale sociale</a:t>
                      </a:r>
                    </a:p>
                    <a:p>
                      <a:r>
                        <a:rPr lang="it-IT" b="0" dirty="0">
                          <a:solidFill>
                            <a:schemeClr val="tx1"/>
                          </a:solidFill>
                        </a:rPr>
                        <a:t>- 17 indicatori di rischio corruttivo negli </a:t>
                      </a:r>
                      <a:r>
                        <a:rPr lang="it-IT" b="0" dirty="0">
                          <a:solidFill>
                            <a:srgbClr val="FF0000"/>
                          </a:solidFill>
                        </a:rPr>
                        <a:t>appalti</a:t>
                      </a:r>
                      <a:r>
                        <a:rPr lang="it-IT" b="0" dirty="0">
                          <a:solidFill>
                            <a:schemeClr val="tx1"/>
                          </a:solidFill>
                        </a:rPr>
                        <a:t> a livello provinciale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600133"/>
                  </a:ext>
                </a:extLst>
              </a:tr>
            </a:tbl>
          </a:graphicData>
        </a:graphic>
      </p:graphicFrame>
      <p:pic>
        <p:nvPicPr>
          <p:cNvPr id="18" name="Immagine 17" descr="Immagine che contiene testo, schermata, mappa&#10;&#10;Il contenuto generato dall'IA potrebbe non essere corretto.">
            <a:extLst>
              <a:ext uri="{FF2B5EF4-FFF2-40B4-BE49-F238E27FC236}">
                <a16:creationId xmlns:a16="http://schemas.microsoft.com/office/drawing/2014/main" id="{A92F5A98-C2DA-D567-7E5F-DAF1E6ACE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5" y="2927375"/>
            <a:ext cx="5086691" cy="2761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magine 19" descr="Immagine che contiene testo, schermata, diagramma, mappa&#10;&#10;Il contenuto generato dall'IA potrebbe non essere corretto.">
            <a:extLst>
              <a:ext uri="{FF2B5EF4-FFF2-40B4-BE49-F238E27FC236}">
                <a16:creationId xmlns:a16="http://schemas.microsoft.com/office/drawing/2014/main" id="{7DAABD35-CFB8-E4BD-C56B-F64D6E5E7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43" y="1963039"/>
            <a:ext cx="5400857" cy="3732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7763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DFC73C-499E-42BE-925C-D6050E20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b="1" dirty="0">
                <a:solidFill>
                  <a:srgbClr val="FF0000"/>
                </a:solidFill>
              </a:rPr>
              <a:t>Indicatori comunali per conoscere e governare il rischio di corruzione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010F5E-8616-4297-BF71-24D76F80B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303166"/>
            <a:ext cx="10839450" cy="45001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000" dirty="0">
                <a:solidFill>
                  <a:srgbClr val="FF0000"/>
                </a:solidFill>
              </a:rPr>
              <a:t>5 indicatori relativi a 745 comuni italiani con popolazione pari o superiore ai 15.000 abitanti</a:t>
            </a:r>
          </a:p>
          <a:p>
            <a:pPr marL="0" indent="0" algn="just">
              <a:buNone/>
            </a:pPr>
            <a:r>
              <a:rPr lang="it-IT" sz="1800" dirty="0"/>
              <a:t>Derivano dall’analisi statistica delle relazioni esistenti tra indicatori potenzialmente collegabili a fenomeni corruttivi ed episodi di corruzione verificatisi a livello di singola amministrazione: analisi longitudinale su dati comunali, basata su modelli panel, che ha esaminato l’associazione tra possibili fattori di rischio e gli episodi riportati nelle relazioni annuali dei Responsabili della prevenzione della corruzione e della trasparenza (RPCT). </a:t>
            </a:r>
          </a:p>
        </p:txBody>
      </p:sp>
      <p:pic>
        <p:nvPicPr>
          <p:cNvPr id="5" name="Immagine 4" descr="Immagine che contiene testo, schermata, design">
            <a:extLst>
              <a:ext uri="{FF2B5EF4-FFF2-40B4-BE49-F238E27FC236}">
                <a16:creationId xmlns:a16="http://schemas.microsoft.com/office/drawing/2014/main" id="{A16C074A-E644-3269-53BE-D5D68429D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753" y="2868065"/>
            <a:ext cx="8767393" cy="3163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797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491EB7-5301-4E8F-92E8-1279B7B3F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668" y="144787"/>
            <a:ext cx="10515600" cy="774202"/>
          </a:xfrm>
        </p:spPr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rgbClr val="FF0000"/>
                </a:solidFill>
              </a:rPr>
              <a:t>Indicatori comunali per conoscere e governare il rischio di corruzione</a:t>
            </a:r>
            <a:endParaRPr lang="it-IT" dirty="0"/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F21E0C64-A5EC-B841-C786-9C1251958C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564035"/>
              </p:ext>
            </p:extLst>
          </p:nvPr>
        </p:nvGraphicFramePr>
        <p:xfrm>
          <a:off x="768668" y="1343925"/>
          <a:ext cx="10651105" cy="482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221">
                  <a:extLst>
                    <a:ext uri="{9D8B030D-6E8A-4147-A177-3AD203B41FA5}">
                      <a16:colId xmlns:a16="http://schemas.microsoft.com/office/drawing/2014/main" val="2703087423"/>
                    </a:ext>
                  </a:extLst>
                </a:gridCol>
                <a:gridCol w="2130221">
                  <a:extLst>
                    <a:ext uri="{9D8B030D-6E8A-4147-A177-3AD203B41FA5}">
                      <a16:colId xmlns:a16="http://schemas.microsoft.com/office/drawing/2014/main" val="340606101"/>
                    </a:ext>
                  </a:extLst>
                </a:gridCol>
                <a:gridCol w="2130221">
                  <a:extLst>
                    <a:ext uri="{9D8B030D-6E8A-4147-A177-3AD203B41FA5}">
                      <a16:colId xmlns:a16="http://schemas.microsoft.com/office/drawing/2014/main" val="2307586172"/>
                    </a:ext>
                  </a:extLst>
                </a:gridCol>
                <a:gridCol w="2130221">
                  <a:extLst>
                    <a:ext uri="{9D8B030D-6E8A-4147-A177-3AD203B41FA5}">
                      <a16:colId xmlns:a16="http://schemas.microsoft.com/office/drawing/2014/main" val="2434401358"/>
                    </a:ext>
                  </a:extLst>
                </a:gridCol>
                <a:gridCol w="2130221">
                  <a:extLst>
                    <a:ext uri="{9D8B030D-6E8A-4147-A177-3AD203B41FA5}">
                      <a16:colId xmlns:a16="http://schemas.microsoft.com/office/drawing/2014/main" val="1580645803"/>
                    </a:ext>
                  </a:extLst>
                </a:gridCol>
              </a:tblGrid>
              <a:tr h="2075550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Rischio di contagio </a:t>
                      </a:r>
                    </a:p>
                    <a:p>
                      <a:pPr algn="ctr"/>
                      <a:r>
                        <a:rPr lang="it-IT" sz="1300" b="0" dirty="0">
                          <a:solidFill>
                            <a:schemeClr val="tx1"/>
                          </a:solidFill>
                        </a:rPr>
                        <a:t>Misura la frequenza dei casi di corruzione nei comuni appartenenti alla stessa provincia («effetto contagio»: la corruzione può diffondersi in maniera epidemica in un certo contesto spaziale)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Scioglimento per mafia </a:t>
                      </a:r>
                    </a:p>
                    <a:p>
                      <a:pPr algn="ctr"/>
                      <a:r>
                        <a:rPr lang="it-IT" sz="1300" b="0" dirty="0">
                          <a:solidFill>
                            <a:schemeClr val="tx1"/>
                          </a:solidFill>
                        </a:rPr>
                        <a:t>Misura se il comune è stato interessato da un provvedimento di scioglimento per mafia. (l’infiltrazione mafiosa segnala una situazione di degrado istituzionale che può favorire il verificarsi di episodi di corruzione)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Addensamento sotto soglia</a:t>
                      </a:r>
                    </a:p>
                    <a:p>
                      <a:pPr algn="ctr"/>
                      <a:r>
                        <a:rPr lang="it-IT" sz="1300" b="0" dirty="0">
                          <a:solidFill>
                            <a:schemeClr val="tx1"/>
                          </a:solidFill>
                        </a:rPr>
                        <a:t>Misura il grado di addensamento degli appalti su valori inferiori alle soglie previste dalla normativa (ciò può segnalare una criticità concorrenziale, controlli meno stringenti e/o un possibile frazionamento degli appalti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Popolazione residente</a:t>
                      </a:r>
                    </a:p>
                    <a:p>
                      <a:pPr algn="ctr"/>
                      <a:r>
                        <a:rPr lang="it-IT" sz="1300" b="0" dirty="0">
                          <a:solidFill>
                            <a:schemeClr val="tx1"/>
                          </a:solidFill>
                        </a:rPr>
                        <a:t>Misura il numero dei cittadini residenti nel comune (maggiore dimensione demografica può implicare maggiore complessità organizzativa, associata a maggior rischio corruttivo)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>
                          <a:solidFill>
                            <a:srgbClr val="FF0000"/>
                          </a:solidFill>
                        </a:rPr>
                        <a:t>Reddito pro capite </a:t>
                      </a:r>
                    </a:p>
                    <a:p>
                      <a:pPr algn="ctr"/>
                      <a:r>
                        <a:rPr lang="it-IT" sz="1300" b="0" dirty="0">
                          <a:solidFill>
                            <a:schemeClr val="tx1"/>
                          </a:solidFill>
                        </a:rPr>
                        <a:t>Misura il livello di benessere socio-economico nel territorio di riferimento (misura indiretta della qualità istituzionale: a livelli maggiori di reddito è associato un minor rischio </a:t>
                      </a:r>
                      <a:r>
                        <a:rPr lang="it-IT" sz="1300" b="0">
                          <a:solidFill>
                            <a:schemeClr val="tx1"/>
                          </a:solidFill>
                        </a:rPr>
                        <a:t>di corruzione)</a:t>
                      </a:r>
                      <a:endParaRPr lang="it-IT" sz="13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70691"/>
                  </a:ext>
                </a:extLst>
              </a:tr>
              <a:tr h="2752725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661001"/>
                  </a:ext>
                </a:extLst>
              </a:tr>
            </a:tbl>
          </a:graphicData>
        </a:graphic>
      </p:graphicFrame>
      <p:pic>
        <p:nvPicPr>
          <p:cNvPr id="8" name="Immagine 7" descr="Immagine che contiene acqua, spruzzi">
            <a:extLst>
              <a:ext uri="{FF2B5EF4-FFF2-40B4-BE49-F238E27FC236}">
                <a16:creationId xmlns:a16="http://schemas.microsoft.com/office/drawing/2014/main" id="{6768437D-6940-68F6-F6F2-618DEC9D1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7" y="3565245"/>
            <a:ext cx="2088000" cy="2407276"/>
          </a:xfrm>
          <a:prstGeom prst="rect">
            <a:avLst/>
          </a:prstGeom>
        </p:spPr>
      </p:pic>
      <p:pic>
        <p:nvPicPr>
          <p:cNvPr id="10" name="Immagine 9" descr="Immagine che contiene bianco e nero, monocromatico, acqua">
            <a:extLst>
              <a:ext uri="{FF2B5EF4-FFF2-40B4-BE49-F238E27FC236}">
                <a16:creationId xmlns:a16="http://schemas.microsoft.com/office/drawing/2014/main" id="{029769E1-54CF-2472-C75A-4A03D880E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468" y="3591391"/>
            <a:ext cx="2088000" cy="2347620"/>
          </a:xfrm>
          <a:prstGeom prst="rect">
            <a:avLst/>
          </a:prstGeom>
        </p:spPr>
      </p:pic>
      <p:pic>
        <p:nvPicPr>
          <p:cNvPr id="13" name="Immagine 12" descr="Immagine che contiene oscurità, natura, notte">
            <a:extLst>
              <a:ext uri="{FF2B5EF4-FFF2-40B4-BE49-F238E27FC236}">
                <a16:creationId xmlns:a16="http://schemas.microsoft.com/office/drawing/2014/main" id="{C49E5568-FA4F-DCA8-BE32-27DE671B89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139" y="3565245"/>
            <a:ext cx="2088000" cy="2367505"/>
          </a:xfrm>
          <a:prstGeom prst="rect">
            <a:avLst/>
          </a:prstGeom>
        </p:spPr>
      </p:pic>
      <p:pic>
        <p:nvPicPr>
          <p:cNvPr id="15" name="Immagine 14" descr="Immagine che contiene acqua, notte">
            <a:extLst>
              <a:ext uri="{FF2B5EF4-FFF2-40B4-BE49-F238E27FC236}">
                <a16:creationId xmlns:a16="http://schemas.microsoft.com/office/drawing/2014/main" id="{E749DB7C-6A7E-933D-4C14-9209748EBF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543" y="3606745"/>
            <a:ext cx="2088000" cy="2364191"/>
          </a:xfrm>
          <a:prstGeom prst="rect">
            <a:avLst/>
          </a:prstGeom>
        </p:spPr>
      </p:pic>
      <p:pic>
        <p:nvPicPr>
          <p:cNvPr id="17" name="Immagine 16" descr="Immagine che contiene acqua, bianco e nero">
            <a:extLst>
              <a:ext uri="{FF2B5EF4-FFF2-40B4-BE49-F238E27FC236}">
                <a16:creationId xmlns:a16="http://schemas.microsoft.com/office/drawing/2014/main" id="{80376CA5-ED00-7E1E-3520-346FEF9A04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283" y="3565245"/>
            <a:ext cx="2088000" cy="235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871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628</TotalTime>
  <Words>535</Words>
  <Application>Microsoft Office PowerPoint</Application>
  <PresentationFormat>Widescreen</PresentationFormat>
  <Paragraphs>35</Paragraphs>
  <Slides>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Inter</vt:lpstr>
      <vt:lpstr>Tema di Office</vt:lpstr>
      <vt:lpstr>Indicatori comunali per conoscere e governare il rischio di corruzione</vt:lpstr>
      <vt:lpstr>Indicatori comunali per conoscere e governare il rischio di corruzione</vt:lpstr>
      <vt:lpstr>Indicatori comunali per conoscere e governare il rischio di corruzione</vt:lpstr>
      <vt:lpstr>Indicatori comunali per conoscere e governare il rischio di corruzione</vt:lpstr>
      <vt:lpstr>Indicatori comunali per conoscere e governare il rischio di corruzione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Girolamo D'Anneo</dc:creator>
  <cp:lastModifiedBy>Girolamo D'Anneo</cp:lastModifiedBy>
  <cp:revision>42</cp:revision>
  <dcterms:created xsi:type="dcterms:W3CDTF">2022-04-03T16:23:48Z</dcterms:created>
  <dcterms:modified xsi:type="dcterms:W3CDTF">2026-09-02T12:17:11Z</dcterms:modified>
</cp:coreProperties>
</file>